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BFBFB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432C-4602-4843-B599-EEC56B2C119D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55E6-D0EF-4611-AF6C-A975D7E20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432C-4602-4843-B599-EEC56B2C119D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55E6-D0EF-4611-AF6C-A975D7E20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432C-4602-4843-B599-EEC56B2C119D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55E6-D0EF-4611-AF6C-A975D7E20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432C-4602-4843-B599-EEC56B2C119D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55E6-D0EF-4611-AF6C-A975D7E20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432C-4602-4843-B599-EEC56B2C119D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55E6-D0EF-4611-AF6C-A975D7E20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432C-4602-4843-B599-EEC56B2C119D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55E6-D0EF-4611-AF6C-A975D7E20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432C-4602-4843-B599-EEC56B2C119D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55E6-D0EF-4611-AF6C-A975D7E20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432C-4602-4843-B599-EEC56B2C119D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55E6-D0EF-4611-AF6C-A975D7E20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432C-4602-4843-B599-EEC56B2C119D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55E6-D0EF-4611-AF6C-A975D7E20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432C-4602-4843-B599-EEC56B2C119D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55E6-D0EF-4611-AF6C-A975D7E20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432C-4602-4843-B599-EEC56B2C119D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55E6-D0EF-4611-AF6C-A975D7E20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3432C-4602-4843-B599-EEC56B2C119D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455E6-D0EF-4611-AF6C-A975D7E20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D:\CQ%20kids\Pratham\Financial%20Literacy\Help%20Animation\Music\ElevatorMusic%20(1).wav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2590800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 Black" pitchFamily="34" charset="0"/>
              </a:rPr>
              <a:t>INTERNET AND MOBILE BANKING</a:t>
            </a:r>
            <a:endParaRPr lang="en-US" sz="3600" dirty="0">
              <a:latin typeface="Arial Black" pitchFamily="34" charset="0"/>
            </a:endParaRPr>
          </a:p>
        </p:txBody>
      </p:sp>
      <p:pic>
        <p:nvPicPr>
          <p:cNvPr id="3" name="ElevatorMusic (1)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9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What change has come about in Banking?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70104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7620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Banking has become paperless!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496590" y="3399092"/>
            <a:ext cx="6352010" cy="3077908"/>
            <a:chOff x="1496590" y="3399092"/>
            <a:chExt cx="6352010" cy="3077908"/>
          </a:xfrm>
        </p:grpSpPr>
        <p:pic>
          <p:nvPicPr>
            <p:cNvPr id="8" name="Picture 7" descr="ATM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6590" y="3965448"/>
              <a:ext cx="2381250" cy="238125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9" name="Picture 8" descr="download (1)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413339">
              <a:off x="3226319" y="3399092"/>
              <a:ext cx="3733800" cy="18669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0" name="Picture 9" descr="Pic 4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11390" y="4194048"/>
              <a:ext cx="2237210" cy="228295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pic>
        <p:nvPicPr>
          <p:cNvPr id="12" name="Picture 11" descr="blogger-336371_960_720.jpg"/>
          <p:cNvPicPr>
            <a:picLocks noChangeAspect="1"/>
          </p:cNvPicPr>
          <p:nvPr/>
        </p:nvPicPr>
        <p:blipFill>
          <a:blip r:embed="rId5"/>
          <a:srcRect l="20000" r="25833" b="16250"/>
          <a:stretch>
            <a:fillRect/>
          </a:stretch>
        </p:blipFill>
        <p:spPr>
          <a:xfrm>
            <a:off x="2819400" y="2819400"/>
            <a:ext cx="3505200" cy="36130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Rectangle 13"/>
          <p:cNvSpPr/>
          <p:nvPr/>
        </p:nvSpPr>
        <p:spPr>
          <a:xfrm>
            <a:off x="304800" y="1314271"/>
            <a:ext cx="8458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You don’t need to visit a bank or even an ATM. You can directly use your smart phone or computer with an internet connection to do banking operations</a:t>
            </a:r>
          </a:p>
        </p:txBody>
      </p:sp>
    </p:spTree>
  </p:cSld>
  <p:clrMapOvr>
    <a:masterClrMapping/>
  </p:clrMapOvr>
  <p:transition advTm="133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What is Internet / Mobile banking?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57150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gar Padhe Hote3.jpg"/>
          <p:cNvPicPr>
            <a:picLocks noChangeAspect="1"/>
          </p:cNvPicPr>
          <p:nvPr/>
        </p:nvPicPr>
        <p:blipFill>
          <a:blip r:embed="rId2"/>
          <a:srcRect l="12311" t="10903" r="43719" b="8668"/>
          <a:stretch>
            <a:fillRect/>
          </a:stretch>
        </p:blipFill>
        <p:spPr>
          <a:xfrm>
            <a:off x="685800" y="2286000"/>
            <a:ext cx="2514600" cy="4310743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3962400" y="838200"/>
            <a:ext cx="2743200" cy="2514600"/>
            <a:chOff x="3962400" y="838200"/>
            <a:chExt cx="2743200" cy="2514600"/>
          </a:xfrm>
        </p:grpSpPr>
        <p:sp>
          <p:nvSpPr>
            <p:cNvPr id="18" name="Cloud Callout 17"/>
            <p:cNvSpPr/>
            <p:nvPr/>
          </p:nvSpPr>
          <p:spPr>
            <a:xfrm>
              <a:off x="3962400" y="838200"/>
              <a:ext cx="2743200" cy="2514600"/>
            </a:xfrm>
            <a:prstGeom prst="cloudCallout">
              <a:avLst>
                <a:gd name="adj1" fmla="val -77506"/>
                <a:gd name="adj2" fmla="val 2531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 descr="20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5857" y="1066800"/>
              <a:ext cx="1002488" cy="2105890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05200" y="3992940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Our son has got admission in medical college. But he has to pay the fees soon. How can we sen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d him money so quickly?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47800" y="2895600"/>
            <a:ext cx="6324600" cy="83099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You can use your smart phone or computer (with an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internet connection) ! 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914400" y="2209799"/>
            <a:ext cx="3810000" cy="4059073"/>
            <a:chOff x="533400" y="1524000"/>
            <a:chExt cx="4063577" cy="4419600"/>
          </a:xfrm>
        </p:grpSpPr>
        <p:pic>
          <p:nvPicPr>
            <p:cNvPr id="24" name="Picture 23" descr="monitor-683248_960_720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400" y="1524000"/>
              <a:ext cx="4063577" cy="44196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 l="12500" t="29000" r="12500" b="11000"/>
            <a:stretch>
              <a:fillRect/>
            </a:stretch>
          </p:blipFill>
          <p:spPr bwMode="auto">
            <a:xfrm>
              <a:off x="969820" y="2438400"/>
              <a:ext cx="3200400" cy="16002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sp>
        <p:nvSpPr>
          <p:cNvPr id="31" name="TextBox 30"/>
          <p:cNvSpPr txBox="1"/>
          <p:nvPr/>
        </p:nvSpPr>
        <p:spPr>
          <a:xfrm>
            <a:off x="1295400" y="762000"/>
            <a:ext cx="6324600" cy="120032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Either visit your bank website or download your bank’s app on your phone. Bank from anywhere!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638800" y="2209800"/>
            <a:ext cx="2438399" cy="4114800"/>
            <a:chOff x="5715000" y="1849273"/>
            <a:chExt cx="2568283" cy="4475327"/>
          </a:xfrm>
        </p:grpSpPr>
        <p:grpSp>
          <p:nvGrpSpPr>
            <p:cNvPr id="30" name="Group 29"/>
            <p:cNvGrpSpPr/>
            <p:nvPr/>
          </p:nvGrpSpPr>
          <p:grpSpPr>
            <a:xfrm>
              <a:off x="5715000" y="1849273"/>
              <a:ext cx="2568283" cy="4475327"/>
              <a:chOff x="5715000" y="1524000"/>
              <a:chExt cx="2568283" cy="4475327"/>
            </a:xfrm>
          </p:grpSpPr>
          <p:pic>
            <p:nvPicPr>
              <p:cNvPr id="28" name="Picture 27" descr="Phone.png"/>
              <p:cNvPicPr>
                <a:picLocks noChangeAspect="1"/>
              </p:cNvPicPr>
              <p:nvPr/>
            </p:nvPicPr>
            <p:blipFill>
              <a:blip r:embed="rId6"/>
              <a:srcRect l="10899" t="23247" r="10627"/>
              <a:stretch>
                <a:fillRect/>
              </a:stretch>
            </p:blipFill>
            <p:spPr>
              <a:xfrm>
                <a:off x="5715000" y="1524000"/>
                <a:ext cx="2568283" cy="447532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29" name="Rectangle 28"/>
              <p:cNvSpPr/>
              <p:nvPr/>
            </p:nvSpPr>
            <p:spPr>
              <a:xfrm>
                <a:off x="6123710" y="2195945"/>
                <a:ext cx="1752600" cy="228600"/>
              </a:xfrm>
              <a:prstGeom prst="rect">
                <a:avLst/>
              </a:prstGeom>
              <a:solidFill>
                <a:srgbClr val="BFBFBF">
                  <a:alpha val="92941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2" name="Picture 31" descr="phone2.png"/>
            <p:cNvPicPr>
              <a:picLocks noChangeAspect="1"/>
            </p:cNvPicPr>
            <p:nvPr/>
          </p:nvPicPr>
          <p:blipFill>
            <a:blip r:embed="rId7"/>
            <a:srcRect b="9296"/>
            <a:stretch>
              <a:fillRect/>
            </a:stretch>
          </p:blipFill>
          <p:spPr>
            <a:xfrm>
              <a:off x="5890126" y="2410690"/>
              <a:ext cx="2187074" cy="3304254"/>
            </a:xfrm>
            <a:prstGeom prst="rect">
              <a:avLst/>
            </a:prstGeom>
          </p:spPr>
        </p:pic>
      </p:grpSp>
    </p:spTree>
  </p:cSld>
  <p:clrMapOvr>
    <a:masterClrMapping/>
  </p:clrMapOvr>
  <p:transition advTm="194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0"/>
                            </p:stCondLst>
                            <p:childTnLst>
                              <p:par>
                                <p:cTn id="4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1"/>
      <p:bldP spid="21" grpId="2"/>
      <p:bldP spid="22" grpId="0" animBg="1"/>
      <p:bldP spid="22" grpId="1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How do I transfer money between bank accounts?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83820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hape 9"/>
          <p:cNvCxnSpPr>
            <a:endCxn id="13" idx="1"/>
          </p:cNvCxnSpPr>
          <p:nvPr/>
        </p:nvCxnSpPr>
        <p:spPr>
          <a:xfrm rot="10800000" flipV="1">
            <a:off x="1752600" y="1219200"/>
            <a:ext cx="2743202" cy="1143000"/>
          </a:xfrm>
          <a:prstGeom prst="bentConnector3">
            <a:avLst>
              <a:gd name="adj1" fmla="val 108333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752600" y="3352801"/>
            <a:ext cx="1447800" cy="762000"/>
            <a:chOff x="990600" y="2057400"/>
            <a:chExt cx="1516743" cy="692727"/>
          </a:xfrm>
        </p:grpSpPr>
        <p:sp>
          <p:nvSpPr>
            <p:cNvPr id="10" name="Rounded Rectangle 9"/>
            <p:cNvSpPr/>
            <p:nvPr/>
          </p:nvSpPr>
          <p:spPr>
            <a:xfrm>
              <a:off x="990600" y="2057400"/>
              <a:ext cx="1516743" cy="692727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01056" y="2180144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RTGS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52600" y="1981200"/>
            <a:ext cx="1371600" cy="762000"/>
            <a:chOff x="5257800" y="2057400"/>
            <a:chExt cx="1371600" cy="762000"/>
          </a:xfrm>
        </p:grpSpPr>
        <p:sp>
          <p:nvSpPr>
            <p:cNvPr id="13" name="Rounded Rectangle 12"/>
            <p:cNvSpPr/>
            <p:nvPr/>
          </p:nvSpPr>
          <p:spPr>
            <a:xfrm>
              <a:off x="5257800" y="2057400"/>
              <a:ext cx="1371600" cy="7620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44835" y="2191480"/>
              <a:ext cx="10460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NEFT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81400" y="3352800"/>
            <a:ext cx="358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For Rs. 2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Lakh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and above</a:t>
            </a:r>
          </a:p>
          <a:p>
            <a:pPr>
              <a:buFontTx/>
              <a:buChar char="-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Immediate transfer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09110" y="1981200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For any amount</a:t>
            </a:r>
          </a:p>
          <a:p>
            <a:pPr>
              <a:buFontTx/>
              <a:buChar char="-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Transfer after some time lag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828800" y="4724400"/>
            <a:ext cx="1447800" cy="762000"/>
            <a:chOff x="990600" y="2057400"/>
            <a:chExt cx="1516743" cy="692727"/>
          </a:xfrm>
        </p:grpSpPr>
        <p:sp>
          <p:nvSpPr>
            <p:cNvPr id="24" name="Rounded Rectangle 23"/>
            <p:cNvSpPr/>
            <p:nvPr/>
          </p:nvSpPr>
          <p:spPr>
            <a:xfrm>
              <a:off x="990600" y="2057400"/>
              <a:ext cx="1516743" cy="692727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37340" y="2180144"/>
              <a:ext cx="1066801" cy="419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IMPS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33" name="Elbow Connector 32"/>
          <p:cNvCxnSpPr>
            <a:endCxn id="10" idx="1"/>
          </p:cNvCxnSpPr>
          <p:nvPr/>
        </p:nvCxnSpPr>
        <p:spPr>
          <a:xfrm rot="10800000" flipV="1">
            <a:off x="1752600" y="1219200"/>
            <a:ext cx="2743200" cy="2514600"/>
          </a:xfrm>
          <a:prstGeom prst="bentConnector3">
            <a:avLst>
              <a:gd name="adj1" fmla="val 108333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34"/>
          <p:cNvCxnSpPr>
            <a:endCxn id="24" idx="1"/>
          </p:cNvCxnSpPr>
          <p:nvPr/>
        </p:nvCxnSpPr>
        <p:spPr>
          <a:xfrm rot="5400000">
            <a:off x="1181100" y="1790700"/>
            <a:ext cx="3962400" cy="2667000"/>
          </a:xfrm>
          <a:prstGeom prst="bentConnector4">
            <a:avLst>
              <a:gd name="adj1" fmla="val 1835"/>
              <a:gd name="adj2" fmla="val 111688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 flipH="1" flipV="1">
            <a:off x="4191000" y="914400"/>
            <a:ext cx="6096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581400" y="4702314"/>
            <a:ext cx="358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Limit of Rs. 2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Lakh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Available 24 X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7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2421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1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0"/>
                            </p:stCondLst>
                            <p:childTnLst>
                              <p:par>
                                <p:cTn id="41" presetID="1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How else can I use mobile banking?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60198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1" y="1427942"/>
            <a:ext cx="3124200" cy="4668057"/>
          </a:xfrm>
          <a:prstGeom prst="rect">
            <a:avLst/>
          </a:prstGeom>
        </p:spPr>
      </p:pic>
      <p:pic>
        <p:nvPicPr>
          <p:cNvPr id="9" name="Picture 8" descr="G-Priya-Fina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792" y="1371600"/>
            <a:ext cx="3092408" cy="4876800"/>
          </a:xfrm>
          <a:prstGeom prst="rect">
            <a:avLst/>
          </a:prstGeom>
        </p:spPr>
      </p:pic>
      <p:pic>
        <p:nvPicPr>
          <p:cNvPr id="10" name="Picture 9" descr="Contactless-Debit-Card-Vis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57191" y="2514600"/>
            <a:ext cx="672381" cy="476168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971800" y="685800"/>
            <a:ext cx="3429000" cy="1676400"/>
            <a:chOff x="2971800" y="685800"/>
            <a:chExt cx="3429000" cy="1676400"/>
          </a:xfrm>
        </p:grpSpPr>
        <p:sp>
          <p:nvSpPr>
            <p:cNvPr id="11" name="Oval Callout 10"/>
            <p:cNvSpPr/>
            <p:nvPr/>
          </p:nvSpPr>
          <p:spPr>
            <a:xfrm>
              <a:off x="2971800" y="685800"/>
              <a:ext cx="3429000" cy="1676400"/>
            </a:xfrm>
            <a:prstGeom prst="wedgeEllipseCallout">
              <a:avLst>
                <a:gd name="adj1" fmla="val -70869"/>
                <a:gd name="adj2" fmla="val 22752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00400" y="1018310"/>
              <a:ext cx="304800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This customer came to my shop with no cash! Only a credit card!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48000" y="609600"/>
            <a:ext cx="3733800" cy="1828800"/>
            <a:chOff x="2971800" y="685800"/>
            <a:chExt cx="3733800" cy="1828800"/>
          </a:xfrm>
        </p:grpSpPr>
        <p:sp>
          <p:nvSpPr>
            <p:cNvPr id="15" name="Oval Callout 14"/>
            <p:cNvSpPr/>
            <p:nvPr/>
          </p:nvSpPr>
          <p:spPr>
            <a:xfrm>
              <a:off x="2971800" y="685800"/>
              <a:ext cx="3733800" cy="1828800"/>
            </a:xfrm>
            <a:prstGeom prst="wedgeEllipseCallout">
              <a:avLst>
                <a:gd name="adj1" fmla="val -70869"/>
                <a:gd name="adj2" fmla="val 22752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52800" y="838200"/>
              <a:ext cx="3048000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Luckily, I have a card swiping machine, that is linked to my bank account through my phone number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7" name="Picture 16" descr="mpos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2380" y="3048000"/>
            <a:ext cx="4400856" cy="304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 advTm="1686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50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0"/>
                            </p:stCondLst>
                            <p:childTnLst>
                              <p:par>
                                <p:cTn id="37" presetID="34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What other payments can be made online?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71628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685800" y="1066800"/>
            <a:ext cx="6934200" cy="461665"/>
            <a:chOff x="5562600" y="3810000"/>
            <a:chExt cx="6934200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5867400" y="3810000"/>
              <a:ext cx="6629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Online Shopping – without visiting a store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9" name="Group 8"/>
          <p:cNvGrpSpPr/>
          <p:nvPr/>
        </p:nvGrpSpPr>
        <p:grpSpPr>
          <a:xfrm>
            <a:off x="685800" y="2539746"/>
            <a:ext cx="7543800" cy="877586"/>
            <a:chOff x="5562600" y="4978146"/>
            <a:chExt cx="7543800" cy="877586"/>
          </a:xfrm>
        </p:grpSpPr>
        <p:sp>
          <p:nvSpPr>
            <p:cNvPr id="10" name="TextBox 9"/>
            <p:cNvSpPr txBox="1"/>
            <p:nvPr/>
          </p:nvSpPr>
          <p:spPr>
            <a:xfrm>
              <a:off x="5867400" y="5024735"/>
              <a:ext cx="723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Bill Payments – without visiting offices like the electricity office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1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4978146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2" name="Group 11"/>
          <p:cNvGrpSpPr/>
          <p:nvPr/>
        </p:nvGrpSpPr>
        <p:grpSpPr>
          <a:xfrm>
            <a:off x="685800" y="3542014"/>
            <a:ext cx="7696200" cy="877586"/>
            <a:chOff x="5562600" y="4978146"/>
            <a:chExt cx="7696200" cy="877586"/>
          </a:xfrm>
        </p:grpSpPr>
        <p:sp>
          <p:nvSpPr>
            <p:cNvPr id="13" name="TextBox 12"/>
            <p:cNvSpPr txBox="1"/>
            <p:nvPr/>
          </p:nvSpPr>
          <p:spPr>
            <a:xfrm>
              <a:off x="5867400" y="5024735"/>
              <a:ext cx="739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Funds Transfer – paying money to other individuals or non individuals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4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4978146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5" name="Group 14"/>
          <p:cNvGrpSpPr/>
          <p:nvPr/>
        </p:nvGrpSpPr>
        <p:grpSpPr>
          <a:xfrm>
            <a:off x="685800" y="1777746"/>
            <a:ext cx="7848600" cy="461665"/>
            <a:chOff x="5562600" y="3810000"/>
            <a:chExt cx="7848600" cy="461665"/>
          </a:xfrm>
        </p:grpSpPr>
        <p:sp>
          <p:nvSpPr>
            <p:cNvPr id="16" name="TextBox 15"/>
            <p:cNvSpPr txBox="1"/>
            <p:nvPr/>
          </p:nvSpPr>
          <p:spPr>
            <a:xfrm>
              <a:off x="5867400" y="3810000"/>
              <a:ext cx="754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Ticket Booking – without visiting a booking centre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7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 advTm="1530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242</Words>
  <Application>Microsoft Office PowerPoint</Application>
  <PresentationFormat>On-screen Show (4:3)</PresentationFormat>
  <Paragraphs>26</Paragraphs>
  <Slides>6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abcd</dc:creator>
  <cp:lastModifiedBy>abcd</cp:lastModifiedBy>
  <cp:revision>11</cp:revision>
  <dcterms:created xsi:type="dcterms:W3CDTF">2018-10-03T11:09:21Z</dcterms:created>
  <dcterms:modified xsi:type="dcterms:W3CDTF">2018-10-04T09:38:41Z</dcterms:modified>
</cp:coreProperties>
</file>