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20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18529-F1D7-486B-8B14-50431A09F1BD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0F172BF-D264-42EA-A78D-F22C098D1D4B}">
      <dgm:prSet phldrT="[Text]"/>
      <dgm:spPr/>
      <dgm:t>
        <a:bodyPr/>
        <a:lstStyle/>
        <a:p>
          <a:r>
            <a:rPr lang="en-US" dirty="0" smtClean="0"/>
            <a:t>Calculate Tax Based on Salary</a:t>
          </a:r>
          <a:endParaRPr lang="en-US" dirty="0"/>
        </a:p>
      </dgm:t>
    </dgm:pt>
    <dgm:pt modelId="{CDE18C5A-B419-41BF-83E8-0BBD840998E1}" type="parTrans" cxnId="{9AB3C7C5-58E9-4E10-B82B-AD17E0B4D7D7}">
      <dgm:prSet/>
      <dgm:spPr/>
      <dgm:t>
        <a:bodyPr/>
        <a:lstStyle/>
        <a:p>
          <a:endParaRPr lang="en-US"/>
        </a:p>
      </dgm:t>
    </dgm:pt>
    <dgm:pt modelId="{6C3A2FEC-FE13-4034-AEAF-AD9F3B3EECD0}" type="sibTrans" cxnId="{9AB3C7C5-58E9-4E10-B82B-AD17E0B4D7D7}">
      <dgm:prSet/>
      <dgm:spPr/>
      <dgm:t>
        <a:bodyPr/>
        <a:lstStyle/>
        <a:p>
          <a:endParaRPr lang="en-US"/>
        </a:p>
      </dgm:t>
    </dgm:pt>
    <dgm:pt modelId="{795D2A1B-8F92-44B7-B63F-10EDCE635C4B}">
      <dgm:prSet phldrT="[Text]"/>
      <dgm:spPr/>
      <dgm:t>
        <a:bodyPr/>
        <a:lstStyle/>
        <a:p>
          <a:r>
            <a:rPr lang="en-US" dirty="0" smtClean="0"/>
            <a:t>Deduct Tax from Salary</a:t>
          </a:r>
          <a:endParaRPr lang="en-US" dirty="0"/>
        </a:p>
      </dgm:t>
    </dgm:pt>
    <dgm:pt modelId="{C65C387B-2E7F-41CB-A831-7D484112E0D7}" type="parTrans" cxnId="{5684A08E-D4EA-4479-B43E-9E19DF7BE0BB}">
      <dgm:prSet/>
      <dgm:spPr/>
      <dgm:t>
        <a:bodyPr/>
        <a:lstStyle/>
        <a:p>
          <a:endParaRPr lang="en-US"/>
        </a:p>
      </dgm:t>
    </dgm:pt>
    <dgm:pt modelId="{B3539569-C8D4-40EB-B28A-DB93E9B57576}" type="sibTrans" cxnId="{5684A08E-D4EA-4479-B43E-9E19DF7BE0BB}">
      <dgm:prSet/>
      <dgm:spPr/>
      <dgm:t>
        <a:bodyPr/>
        <a:lstStyle/>
        <a:p>
          <a:endParaRPr lang="en-US"/>
        </a:p>
      </dgm:t>
    </dgm:pt>
    <dgm:pt modelId="{B3AF0586-68DD-47C8-A81E-D962678C6248}">
      <dgm:prSet phldrT="[Text]"/>
      <dgm:spPr/>
      <dgm:t>
        <a:bodyPr/>
        <a:lstStyle/>
        <a:p>
          <a:r>
            <a:rPr lang="en-US" dirty="0" smtClean="0"/>
            <a:t>Deposit With Government</a:t>
          </a:r>
          <a:endParaRPr lang="en-US" dirty="0"/>
        </a:p>
      </dgm:t>
    </dgm:pt>
    <dgm:pt modelId="{A037B753-A4E1-4B7D-9947-0CC873630041}" type="parTrans" cxnId="{68EA290A-E608-4B28-9CAC-938431E7C18D}">
      <dgm:prSet/>
      <dgm:spPr/>
      <dgm:t>
        <a:bodyPr/>
        <a:lstStyle/>
        <a:p>
          <a:endParaRPr lang="en-US"/>
        </a:p>
      </dgm:t>
    </dgm:pt>
    <dgm:pt modelId="{AD28CD85-4D89-48CD-809E-558E95665203}" type="sibTrans" cxnId="{68EA290A-E608-4B28-9CAC-938431E7C18D}">
      <dgm:prSet/>
      <dgm:spPr/>
      <dgm:t>
        <a:bodyPr/>
        <a:lstStyle/>
        <a:p>
          <a:endParaRPr lang="en-US"/>
        </a:p>
      </dgm:t>
    </dgm:pt>
    <dgm:pt modelId="{524E6AAC-7B87-4575-B4B0-19CD8951A94A}" type="pres">
      <dgm:prSet presAssocID="{9D018529-F1D7-486B-8B14-50431A09F1BD}" presName="Name0" presStyleCnt="0">
        <dgm:presLayoutVars>
          <dgm:dir/>
          <dgm:animLvl val="lvl"/>
          <dgm:resizeHandles val="exact"/>
        </dgm:presLayoutVars>
      </dgm:prSet>
      <dgm:spPr/>
    </dgm:pt>
    <dgm:pt modelId="{C9D5E641-CAEA-468D-A1C4-7BC49B6A26C0}" type="pres">
      <dgm:prSet presAssocID="{B0F172BF-D264-42EA-A78D-F22C098D1D4B}" presName="parTxOnly" presStyleLbl="node1" presStyleIdx="0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363ED-8CCF-4463-BEEE-9F9629296615}" type="pres">
      <dgm:prSet presAssocID="{6C3A2FEC-FE13-4034-AEAF-AD9F3B3EECD0}" presName="parTxOnlySpace" presStyleCnt="0"/>
      <dgm:spPr/>
    </dgm:pt>
    <dgm:pt modelId="{4984620C-E45E-4337-8862-01AF7CFE3DF5}" type="pres">
      <dgm:prSet presAssocID="{795D2A1B-8F92-44B7-B63F-10EDCE635C4B}" presName="parTxOnly" presStyleLbl="node1" presStyleIdx="1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D895D7-E196-4092-938F-5FC8A62D2BE1}" type="pres">
      <dgm:prSet presAssocID="{B3539569-C8D4-40EB-B28A-DB93E9B57576}" presName="parTxOnlySpace" presStyleCnt="0"/>
      <dgm:spPr/>
    </dgm:pt>
    <dgm:pt modelId="{218B644B-DADE-471F-88DF-C8D9D7A47C5E}" type="pres">
      <dgm:prSet presAssocID="{B3AF0586-68DD-47C8-A81E-D962678C6248}" presName="parTxOnly" presStyleLbl="node1" presStyleIdx="2" presStyleCnt="3" custLinFactNeighborY="-16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369952-BA1D-47B2-8D25-7AE402D7AF92}" type="presOf" srcId="{B3AF0586-68DD-47C8-A81E-D962678C6248}" destId="{218B644B-DADE-471F-88DF-C8D9D7A47C5E}" srcOrd="0" destOrd="0" presId="urn:microsoft.com/office/officeart/2005/8/layout/chevron1"/>
    <dgm:cxn modelId="{9AB3C7C5-58E9-4E10-B82B-AD17E0B4D7D7}" srcId="{9D018529-F1D7-486B-8B14-50431A09F1BD}" destId="{B0F172BF-D264-42EA-A78D-F22C098D1D4B}" srcOrd="0" destOrd="0" parTransId="{CDE18C5A-B419-41BF-83E8-0BBD840998E1}" sibTransId="{6C3A2FEC-FE13-4034-AEAF-AD9F3B3EECD0}"/>
    <dgm:cxn modelId="{999F28EE-079F-43D7-83A6-171B7ACE70B8}" type="presOf" srcId="{B0F172BF-D264-42EA-A78D-F22C098D1D4B}" destId="{C9D5E641-CAEA-468D-A1C4-7BC49B6A26C0}" srcOrd="0" destOrd="0" presId="urn:microsoft.com/office/officeart/2005/8/layout/chevron1"/>
    <dgm:cxn modelId="{68EA290A-E608-4B28-9CAC-938431E7C18D}" srcId="{9D018529-F1D7-486B-8B14-50431A09F1BD}" destId="{B3AF0586-68DD-47C8-A81E-D962678C6248}" srcOrd="2" destOrd="0" parTransId="{A037B753-A4E1-4B7D-9947-0CC873630041}" sibTransId="{AD28CD85-4D89-48CD-809E-558E95665203}"/>
    <dgm:cxn modelId="{5684A08E-D4EA-4479-B43E-9E19DF7BE0BB}" srcId="{9D018529-F1D7-486B-8B14-50431A09F1BD}" destId="{795D2A1B-8F92-44B7-B63F-10EDCE635C4B}" srcOrd="1" destOrd="0" parTransId="{C65C387B-2E7F-41CB-A831-7D484112E0D7}" sibTransId="{B3539569-C8D4-40EB-B28A-DB93E9B57576}"/>
    <dgm:cxn modelId="{47D68F8B-A8F1-4B8B-A7DD-22D4FF608BB7}" type="presOf" srcId="{795D2A1B-8F92-44B7-B63F-10EDCE635C4B}" destId="{4984620C-E45E-4337-8862-01AF7CFE3DF5}" srcOrd="0" destOrd="0" presId="urn:microsoft.com/office/officeart/2005/8/layout/chevron1"/>
    <dgm:cxn modelId="{674E5CEF-19A5-43B2-A957-E4F8B286CB07}" type="presOf" srcId="{9D018529-F1D7-486B-8B14-50431A09F1BD}" destId="{524E6AAC-7B87-4575-B4B0-19CD8951A94A}" srcOrd="0" destOrd="0" presId="urn:microsoft.com/office/officeart/2005/8/layout/chevron1"/>
    <dgm:cxn modelId="{4F1F7A11-68B0-4592-8E1E-3219C3C0525F}" type="presParOf" srcId="{524E6AAC-7B87-4575-B4B0-19CD8951A94A}" destId="{C9D5E641-CAEA-468D-A1C4-7BC49B6A26C0}" srcOrd="0" destOrd="0" presId="urn:microsoft.com/office/officeart/2005/8/layout/chevron1"/>
    <dgm:cxn modelId="{D05441D4-E28F-415E-ADC8-4B41A899E1C0}" type="presParOf" srcId="{524E6AAC-7B87-4575-B4B0-19CD8951A94A}" destId="{8C2363ED-8CCF-4463-BEEE-9F9629296615}" srcOrd="1" destOrd="0" presId="urn:microsoft.com/office/officeart/2005/8/layout/chevron1"/>
    <dgm:cxn modelId="{6AA74FEC-C71A-4784-A921-926FD7B6BC41}" type="presParOf" srcId="{524E6AAC-7B87-4575-B4B0-19CD8951A94A}" destId="{4984620C-E45E-4337-8862-01AF7CFE3DF5}" srcOrd="2" destOrd="0" presId="urn:microsoft.com/office/officeart/2005/8/layout/chevron1"/>
    <dgm:cxn modelId="{EBCA863E-584E-491F-AA3E-D1655A45199B}" type="presParOf" srcId="{524E6AAC-7B87-4575-B4B0-19CD8951A94A}" destId="{04D895D7-E196-4092-938F-5FC8A62D2BE1}" srcOrd="3" destOrd="0" presId="urn:microsoft.com/office/officeart/2005/8/layout/chevron1"/>
    <dgm:cxn modelId="{5343CF3F-A739-48BA-B13D-2D81AE2E9F32}" type="presParOf" srcId="{524E6AAC-7B87-4575-B4B0-19CD8951A94A}" destId="{218B644B-DADE-471F-88DF-C8D9D7A47C5E}" srcOrd="4" destOrd="0" presId="urn:microsoft.com/office/officeart/2005/8/layout/chevr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94C4A-A08C-4341-872B-070889885967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74BFC-3683-4298-8B71-DCED4A783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ometaxindiaefiling.gov.in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2971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itchFamily="34" charset="0"/>
              </a:rPr>
              <a:t>INCOME TAX</a:t>
            </a:r>
            <a:endParaRPr lang="en-US" sz="3600" dirty="0">
              <a:latin typeface="Arial Black" pitchFamily="34" charset="0"/>
            </a:endParaRPr>
          </a:p>
        </p:txBody>
      </p:sp>
      <p:pic>
        <p:nvPicPr>
          <p:cNvPr id="6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239000" y="4953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itchFamily="34" charset="0"/>
              </a:rPr>
              <a:t>What is an Income Tax Return?</a:t>
            </a:r>
            <a:endParaRPr lang="en-US" sz="2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48006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rcRect l="30833" t="18750" r="30833" b="7500"/>
          <a:stretch>
            <a:fillRect/>
          </a:stretch>
        </p:blipFill>
        <p:spPr>
          <a:xfrm>
            <a:off x="152400" y="914400"/>
            <a:ext cx="4396353" cy="5638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7200" y="909935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 Form where an individual reports: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8800" y="1676400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His / Her Income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Elbow Connector 12"/>
          <p:cNvCxnSpPr>
            <a:stCxn id="11" idx="1"/>
          </p:cNvCxnSpPr>
          <p:nvPr/>
        </p:nvCxnSpPr>
        <p:spPr>
          <a:xfrm rot="10800000" flipV="1">
            <a:off x="3124200" y="1876454"/>
            <a:ext cx="2514600" cy="170494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257169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Calculation of tax that needs to be paid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Elbow Connector 20"/>
          <p:cNvCxnSpPr>
            <a:stCxn id="19" idx="1"/>
          </p:cNvCxnSpPr>
          <p:nvPr/>
        </p:nvCxnSpPr>
        <p:spPr>
          <a:xfrm rot="10800000" flipV="1">
            <a:off x="3124200" y="2925632"/>
            <a:ext cx="2286000" cy="1112967"/>
          </a:xfrm>
          <a:prstGeom prst="bentConnector3">
            <a:avLst>
              <a:gd name="adj1" fmla="val 31587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7400" y="38100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Taxes paid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Elbow Connector 24"/>
          <p:cNvCxnSpPr>
            <a:stCxn id="23" idx="1"/>
          </p:cNvCxnSpPr>
          <p:nvPr/>
        </p:nvCxnSpPr>
        <p:spPr>
          <a:xfrm rot="10800000" flipV="1">
            <a:off x="3124200" y="4010055"/>
            <a:ext cx="2743200" cy="333344"/>
          </a:xfrm>
          <a:prstGeom prst="bentConnector3">
            <a:avLst>
              <a:gd name="adj1" fmla="val 30423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724400" y="4876800"/>
            <a:ext cx="3886200" cy="1295400"/>
            <a:chOff x="4724400" y="4876800"/>
            <a:chExt cx="3886200" cy="1295400"/>
          </a:xfrm>
        </p:grpSpPr>
        <p:sp>
          <p:nvSpPr>
            <p:cNvPr id="34" name="Rectangle 33"/>
            <p:cNvSpPr/>
            <p:nvPr/>
          </p:nvSpPr>
          <p:spPr>
            <a:xfrm>
              <a:off x="4724400" y="4876800"/>
              <a:ext cx="3886200" cy="129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39928643-stamp-mandatory-in-red-over-white-background.jpg"/>
            <p:cNvPicPr>
              <a:picLocks noChangeAspect="1"/>
            </p:cNvPicPr>
            <p:nvPr/>
          </p:nvPicPr>
          <p:blipFill>
            <a:blip r:embed="rId3"/>
            <a:srcRect l="4762"/>
            <a:stretch>
              <a:fillRect/>
            </a:stretch>
          </p:blipFill>
          <p:spPr>
            <a:xfrm>
              <a:off x="4724400" y="4919135"/>
              <a:ext cx="1524000" cy="12019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6172200" y="4953000"/>
              <a:ext cx="2286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If Income is over Rs.2,50,000  (Year 2017-2018)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91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00"/>
                            </p:stCondLst>
                            <p:childTnLst>
                              <p:par>
                                <p:cTn id="4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itchFamily="34" charset="0"/>
              </a:rPr>
              <a:t>Who should file Income Tax Returns?</a:t>
            </a:r>
            <a:endParaRPr lang="en-US" sz="2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5638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6858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Anybody who earns an income should file tax returns!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1066800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Even if they earn under Rs. 2,50,000</a:t>
            </a:r>
            <a:endParaRPr lang="en-US" sz="20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17.jpg"/>
          <p:cNvPicPr>
            <a:picLocks noChangeAspect="1"/>
          </p:cNvPicPr>
          <p:nvPr/>
        </p:nvPicPr>
        <p:blipFill>
          <a:blip r:embed="rId2" cstate="print"/>
          <a:srcRect t="22698" b="28664"/>
          <a:stretch>
            <a:fillRect/>
          </a:stretch>
        </p:blipFill>
        <p:spPr>
          <a:xfrm rot="21148712">
            <a:off x="4038600" y="2514600"/>
            <a:ext cx="2133600" cy="1491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images.png"/>
          <p:cNvPicPr>
            <a:picLocks noChangeAspect="1"/>
          </p:cNvPicPr>
          <p:nvPr/>
        </p:nvPicPr>
        <p:blipFill>
          <a:blip r:embed="rId3"/>
          <a:srcRect t="14222" b="14667"/>
          <a:stretch>
            <a:fillRect/>
          </a:stretch>
        </p:blipFill>
        <p:spPr>
          <a:xfrm rot="624833">
            <a:off x="6292285" y="2543341"/>
            <a:ext cx="2143125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0" name="Group 29"/>
          <p:cNvGrpSpPr/>
          <p:nvPr/>
        </p:nvGrpSpPr>
        <p:grpSpPr>
          <a:xfrm>
            <a:off x="533400" y="3048000"/>
            <a:ext cx="3276600" cy="457200"/>
            <a:chOff x="533400" y="3048000"/>
            <a:chExt cx="3276600" cy="457200"/>
          </a:xfrm>
        </p:grpSpPr>
        <p:sp>
          <p:nvSpPr>
            <p:cNvPr id="12" name="TextBox 11"/>
            <p:cNvSpPr txBox="1"/>
            <p:nvPr/>
          </p:nvSpPr>
          <p:spPr>
            <a:xfrm>
              <a:off x="838200" y="31050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To be able to get loans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3048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31" name="Group 30"/>
          <p:cNvGrpSpPr/>
          <p:nvPr/>
        </p:nvGrpSpPr>
        <p:grpSpPr>
          <a:xfrm>
            <a:off x="533400" y="4953000"/>
            <a:ext cx="6096000" cy="432110"/>
            <a:chOff x="533400" y="4953000"/>
            <a:chExt cx="6096000" cy="432110"/>
          </a:xfrm>
        </p:grpSpPr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495300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85800" y="4953000"/>
              <a:ext cx="59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To be able to get higher life insurance cover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3400" y="5587690"/>
            <a:ext cx="6019800" cy="432110"/>
            <a:chOff x="533400" y="5587690"/>
            <a:chExt cx="6019800" cy="432110"/>
          </a:xfrm>
        </p:grpSpPr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3400" y="5587690"/>
              <a:ext cx="457259" cy="432110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609600" y="5587690"/>
              <a:ext cx="59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To be able to get visas to travel out of India</a:t>
              </a:r>
              <a:endParaRPr lang="en-US" sz="2000" b="1" u="sng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28" name="Picture 4" descr="C:\Users\abcd\AppData\Local\Microsoft\Windows\Temporary Internet Files\Content.IE5\GH7W9ZK3\Map_of_India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5251">
            <a:off x="6553200" y="4876800"/>
            <a:ext cx="1447800" cy="16900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9" name="Picture 5" descr="C:\Users\abcd\AppData\Local\Microsoft\Windows\Temporary Internet Files\Content.IE5\LMIVW077\plane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041633">
            <a:off x="6660719" y="5481095"/>
            <a:ext cx="914400" cy="461772"/>
          </a:xfrm>
          <a:prstGeom prst="rect">
            <a:avLst/>
          </a:prstGeom>
          <a:noFill/>
        </p:spPr>
      </p:pic>
      <p:pic>
        <p:nvPicPr>
          <p:cNvPr id="33" name="Picture 32" descr="wH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024245"/>
            <a:ext cx="3669489" cy="1414155"/>
          </a:xfrm>
          <a:prstGeom prst="rect">
            <a:avLst/>
          </a:prstGeom>
        </p:spPr>
      </p:pic>
    </p:spTree>
  </p:cSld>
  <p:clrMapOvr>
    <a:masterClrMapping/>
  </p:clrMapOvr>
  <p:transition advTm="221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629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itchFamily="34" charset="0"/>
              </a:rPr>
              <a:t>Last words…</a:t>
            </a:r>
            <a:endParaRPr lang="en-US" sz="2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1981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838141" y="2286000"/>
            <a:ext cx="6172259" cy="476310"/>
            <a:chOff x="838141" y="1143000"/>
            <a:chExt cx="6172259" cy="476310"/>
          </a:xfrm>
        </p:grpSpPr>
        <p:sp>
          <p:nvSpPr>
            <p:cNvPr id="7" name="TextBox 6"/>
            <p:cNvSpPr txBox="1"/>
            <p:nvPr/>
          </p:nvSpPr>
          <p:spPr>
            <a:xfrm>
              <a:off x="1143000" y="1219200"/>
              <a:ext cx="586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If you earn an income, apply for a PAN card.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141" y="11430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838200" y="2876490"/>
            <a:ext cx="6858000" cy="707886"/>
            <a:chOff x="838200" y="1733490"/>
            <a:chExt cx="6858000" cy="707886"/>
          </a:xfrm>
        </p:grpSpPr>
        <p:sp>
          <p:nvSpPr>
            <p:cNvPr id="11" name="TextBox 10"/>
            <p:cNvSpPr txBox="1"/>
            <p:nvPr/>
          </p:nvSpPr>
          <p:spPr>
            <a:xfrm>
              <a:off x="1295400" y="1733490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File your income tax returns every year even if your earning is under the limit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838200" y="3790890"/>
            <a:ext cx="6858000" cy="470330"/>
            <a:chOff x="838200" y="1790580"/>
            <a:chExt cx="6858000" cy="470330"/>
          </a:xfrm>
        </p:grpSpPr>
        <p:sp>
          <p:nvSpPr>
            <p:cNvPr id="16" name="TextBox 15"/>
            <p:cNvSpPr txBox="1"/>
            <p:nvPr/>
          </p:nvSpPr>
          <p:spPr>
            <a:xfrm>
              <a:off x="1295400" y="1790580"/>
              <a:ext cx="640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Pay your income tax before the due date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grpSp>
        <p:nvGrpSpPr>
          <p:cNvPr id="18" name="Group 17"/>
          <p:cNvGrpSpPr/>
          <p:nvPr/>
        </p:nvGrpSpPr>
        <p:grpSpPr>
          <a:xfrm>
            <a:off x="838200" y="4406470"/>
            <a:ext cx="6858000" cy="470330"/>
            <a:chOff x="838200" y="1790580"/>
            <a:chExt cx="6858000" cy="470330"/>
          </a:xfrm>
        </p:grpSpPr>
        <p:sp>
          <p:nvSpPr>
            <p:cNvPr id="19" name="TextBox 18"/>
            <p:cNvSpPr txBox="1"/>
            <p:nvPr/>
          </p:nvSpPr>
          <p:spPr>
            <a:xfrm>
              <a:off x="1295400" y="1790580"/>
              <a:ext cx="6400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Refer to :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  <a:hlinkClick r:id="rId3"/>
                </a:rPr>
                <a:t>https://www.incometaxindiaefiling.gov.in/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  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8200" y="1828800"/>
              <a:ext cx="457259" cy="432110"/>
            </a:xfrm>
            <a:prstGeom prst="rect">
              <a:avLst/>
            </a:prstGeom>
            <a:noFill/>
          </p:spPr>
        </p:pic>
      </p:grpSp>
      <p:sp>
        <p:nvSpPr>
          <p:cNvPr id="21" name="TextBox 20"/>
          <p:cNvSpPr txBox="1"/>
          <p:nvPr/>
        </p:nvSpPr>
        <p:spPr>
          <a:xfrm>
            <a:off x="533400" y="96851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The taxes we pay are used to provide healthcare, education, defense and  things like roads, water supply etc.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64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5 (1).jpg"/>
          <p:cNvPicPr>
            <a:picLocks noChangeAspect="1"/>
          </p:cNvPicPr>
          <p:nvPr/>
        </p:nvPicPr>
        <p:blipFill>
          <a:blip r:embed="rId2" cstate="print"/>
          <a:srcRect r="7818"/>
          <a:stretch>
            <a:fillRect/>
          </a:stretch>
        </p:blipFill>
        <p:spPr>
          <a:xfrm>
            <a:off x="6107064" y="1752600"/>
            <a:ext cx="2754250" cy="3221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Income Tax?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8400" y="7620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Individuals or Companies sell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17 (1).jpg"/>
          <p:cNvPicPr>
            <a:picLocks noChangeAspect="1"/>
          </p:cNvPicPr>
          <p:nvPr/>
        </p:nvPicPr>
        <p:blipFill>
          <a:blip r:embed="rId3" cstate="print"/>
          <a:srcRect l="4493" t="8333" r="10143"/>
          <a:stretch>
            <a:fillRect/>
          </a:stretch>
        </p:blipFill>
        <p:spPr>
          <a:xfrm>
            <a:off x="304800" y="1751636"/>
            <a:ext cx="2764814" cy="3201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rt.jpg"/>
          <p:cNvPicPr>
            <a:picLocks noChangeAspect="1"/>
          </p:cNvPicPr>
          <p:nvPr/>
        </p:nvPicPr>
        <p:blipFill>
          <a:blip r:embed="rId4" cstate="print"/>
          <a:srcRect t="7769"/>
          <a:stretch>
            <a:fillRect/>
          </a:stretch>
        </p:blipFill>
        <p:spPr>
          <a:xfrm>
            <a:off x="3251544" y="3505606"/>
            <a:ext cx="2692056" cy="323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1066800" y="1290935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Labour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2971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Services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4200" y="1295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Goods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04800" y="2667000"/>
            <a:ext cx="8534400" cy="1143000"/>
            <a:chOff x="304800" y="2667000"/>
            <a:chExt cx="8534400" cy="1143000"/>
          </a:xfrm>
        </p:grpSpPr>
        <p:sp>
          <p:nvSpPr>
            <p:cNvPr id="20" name="Rectangle 19"/>
            <p:cNvSpPr/>
            <p:nvPr/>
          </p:nvSpPr>
          <p:spPr>
            <a:xfrm>
              <a:off x="304800" y="2667000"/>
              <a:ext cx="8534400" cy="1143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7400" y="29718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 return for </a:t>
              </a:r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2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oney called INCOME</a:t>
              </a:r>
              <a:endPara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18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arliament-cliparts-112277-599237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714750"/>
            <a:ext cx="3886200" cy="29146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28600" y="1143000"/>
            <a:ext cx="48006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What is Income Tax?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58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481943"/>
            <a:ext cx="1447800" cy="1034143"/>
          </a:xfrm>
          <a:prstGeom prst="rect">
            <a:avLst/>
          </a:prstGeom>
        </p:spPr>
      </p:pic>
      <p:pic>
        <p:nvPicPr>
          <p:cNvPr id="7" name="Picture 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2209800"/>
            <a:ext cx="1447800" cy="1034143"/>
          </a:xfrm>
          <a:prstGeom prst="rect">
            <a:avLst/>
          </a:prstGeom>
        </p:spPr>
      </p:pic>
      <p:pic>
        <p:nvPicPr>
          <p:cNvPr id="8" name="Picture 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533400" y="1905000"/>
            <a:ext cx="1447800" cy="10341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144333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If Income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9800" y="1981200"/>
            <a:ext cx="76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1800" y="20646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Rs. 2,50,000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(2017-2018)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4971871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Part of the Income must be paid to the Government as </a:t>
            </a:r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INCOME TAX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1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5.18519E-6 L 0.625 0.51111 " pathEditMode="relative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Who Pays Income Tax?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381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81000" y="990600"/>
            <a:ext cx="8534400" cy="712085"/>
            <a:chOff x="381000" y="990600"/>
            <a:chExt cx="8534400" cy="712085"/>
          </a:xfrm>
        </p:grpSpPr>
        <p:sp>
          <p:nvSpPr>
            <p:cNvPr id="7" name="TextBox 6"/>
            <p:cNvSpPr txBox="1"/>
            <p:nvPr/>
          </p:nvSpPr>
          <p:spPr>
            <a:xfrm>
              <a:off x="914400" y="1117910"/>
              <a:ext cx="800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Arial" pitchFamily="34" charset="0"/>
                  <a:cs typeface="Arial" pitchFamily="34" charset="0"/>
                </a:rPr>
                <a:t>Individuals</a:t>
              </a:r>
              <a:endParaRPr lang="en-US" sz="32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990600"/>
              <a:ext cx="699164" cy="660710"/>
            </a:xfrm>
            <a:prstGeom prst="rect">
              <a:avLst/>
            </a:prstGeom>
            <a:noFill/>
          </p:spPr>
        </p:pic>
      </p:grpSp>
      <p:grpSp>
        <p:nvGrpSpPr>
          <p:cNvPr id="12" name="Group 11"/>
          <p:cNvGrpSpPr/>
          <p:nvPr/>
        </p:nvGrpSpPr>
        <p:grpSpPr>
          <a:xfrm>
            <a:off x="381000" y="1752600"/>
            <a:ext cx="7659069" cy="712085"/>
            <a:chOff x="381000" y="1777690"/>
            <a:chExt cx="7659069" cy="712085"/>
          </a:xfrm>
        </p:grpSpPr>
        <p:sp>
          <p:nvSpPr>
            <p:cNvPr id="9" name="Rectangle 8"/>
            <p:cNvSpPr/>
            <p:nvPr/>
          </p:nvSpPr>
          <p:spPr>
            <a:xfrm>
              <a:off x="914400" y="1905000"/>
              <a:ext cx="712566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Arial" pitchFamily="34" charset="0"/>
                  <a:cs typeface="Arial" pitchFamily="34" charset="0"/>
                </a:rPr>
                <a:t>Non Individuals such as companies</a:t>
              </a: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1000" y="1777690"/>
              <a:ext cx="699164" cy="660710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228600" y="30435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amount of Income Tax will vary 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5072743"/>
            <a:ext cx="1447800" cy="1034143"/>
          </a:xfrm>
          <a:prstGeom prst="rect">
            <a:avLst/>
          </a:prstGeom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800600"/>
            <a:ext cx="1447800" cy="1034143"/>
          </a:xfrm>
          <a:prstGeom prst="rect">
            <a:avLst/>
          </a:prstGeom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495800"/>
            <a:ext cx="1447800" cy="1034143"/>
          </a:xfrm>
          <a:prstGeom prst="rect">
            <a:avLst/>
          </a:prstGeom>
        </p:spPr>
      </p:pic>
      <p:pic>
        <p:nvPicPr>
          <p:cNvPr id="17" name="Picture 16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4191000"/>
            <a:ext cx="1447800" cy="1034143"/>
          </a:xfrm>
          <a:prstGeom prst="rect">
            <a:avLst/>
          </a:prstGeom>
        </p:spPr>
      </p:pic>
      <p:pic>
        <p:nvPicPr>
          <p:cNvPr id="18" name="Picture 17" descr="bundles-of-money-clipart-4.png"/>
          <p:cNvPicPr>
            <a:picLocks noChangeAspect="1"/>
          </p:cNvPicPr>
          <p:nvPr/>
        </p:nvPicPr>
        <p:blipFill>
          <a:blip r:embed="rId3" cstate="print"/>
          <a:srcRect t="17143" b="11429"/>
          <a:stretch>
            <a:fillRect/>
          </a:stretch>
        </p:blipFill>
        <p:spPr>
          <a:xfrm>
            <a:off x="1676400" y="3886200"/>
            <a:ext cx="1447800" cy="103414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0" y="3048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Based On: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562600" y="3738265"/>
            <a:ext cx="3276600" cy="461665"/>
            <a:chOff x="5562600" y="3810000"/>
            <a:chExt cx="3276600" cy="461665"/>
          </a:xfrm>
        </p:grpSpPr>
        <p:sp>
          <p:nvSpPr>
            <p:cNvPr id="20" name="TextBox 19"/>
            <p:cNvSpPr txBox="1"/>
            <p:nvPr/>
          </p:nvSpPr>
          <p:spPr>
            <a:xfrm>
              <a:off x="5867400" y="38100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Amount of Income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7" name="Group 26"/>
          <p:cNvGrpSpPr/>
          <p:nvPr/>
        </p:nvGrpSpPr>
        <p:grpSpPr>
          <a:xfrm>
            <a:off x="5562600" y="4373011"/>
            <a:ext cx="3276600" cy="512719"/>
            <a:chOff x="5562600" y="4368546"/>
            <a:chExt cx="3276600" cy="512719"/>
          </a:xfrm>
        </p:grpSpPr>
        <p:sp>
          <p:nvSpPr>
            <p:cNvPr id="22" name="TextBox 21"/>
            <p:cNvSpPr txBox="1"/>
            <p:nvPr/>
          </p:nvSpPr>
          <p:spPr>
            <a:xfrm>
              <a:off x="5867400" y="44196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Occupation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3685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29" name="Group 28"/>
          <p:cNvGrpSpPr/>
          <p:nvPr/>
        </p:nvGrpSpPr>
        <p:grpSpPr>
          <a:xfrm>
            <a:off x="5562600" y="4978146"/>
            <a:ext cx="3276600" cy="508254"/>
            <a:chOff x="5562600" y="4978146"/>
            <a:chExt cx="3276600" cy="508254"/>
          </a:xfrm>
        </p:grpSpPr>
        <p:sp>
          <p:nvSpPr>
            <p:cNvPr id="30" name="TextBox 29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Age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5562600" y="5587746"/>
            <a:ext cx="3276600" cy="508254"/>
            <a:chOff x="5562600" y="4978146"/>
            <a:chExt cx="3276600" cy="508254"/>
          </a:xfrm>
        </p:grpSpPr>
        <p:sp>
          <p:nvSpPr>
            <p:cNvPr id="33" name="TextBox 32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Gender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4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36" name="TextBox 35"/>
          <p:cNvSpPr txBox="1"/>
          <p:nvPr/>
        </p:nvSpPr>
        <p:spPr>
          <a:xfrm>
            <a:off x="5486400" y="6172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(For Individuals)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867400" y="3733800"/>
            <a:ext cx="3276600" cy="508254"/>
            <a:chOff x="5562600" y="4978146"/>
            <a:chExt cx="3276600" cy="508254"/>
          </a:xfrm>
        </p:grpSpPr>
        <p:sp>
          <p:nvSpPr>
            <p:cNvPr id="38" name="TextBox 37"/>
            <p:cNvSpPr txBox="1"/>
            <p:nvPr/>
          </p:nvSpPr>
          <p:spPr>
            <a:xfrm>
              <a:off x="5867400" y="50247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Profit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62600" y="4978146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40" name="TextBox 39"/>
          <p:cNvSpPr txBox="1"/>
          <p:nvPr/>
        </p:nvSpPr>
        <p:spPr>
          <a:xfrm>
            <a:off x="5867400" y="44151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(For Companies)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30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6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4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6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6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6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6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6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1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6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36" grpId="0"/>
      <p:bldP spid="36" grpId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.jpg"/>
          <p:cNvPicPr>
            <a:picLocks noChangeAspect="1"/>
          </p:cNvPicPr>
          <p:nvPr/>
        </p:nvPicPr>
        <p:blipFill>
          <a:blip r:embed="rId2"/>
          <a:srcRect l="61650" t="40260"/>
          <a:stretch>
            <a:fillRect/>
          </a:stretch>
        </p:blipFill>
        <p:spPr>
          <a:xfrm>
            <a:off x="5943600" y="3505200"/>
            <a:ext cx="2999298" cy="33528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3290"/>
              <a:gd name="adj2" fmla="val 89238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1242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/>
                <a:latin typeface="Arial" pitchFamily="34" charset="0"/>
                <a:cs typeface="Arial" pitchFamily="34" charset="0"/>
              </a:rPr>
              <a:t>My father is a farmer. Does he need to pay income tax?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4686"/>
              <a:gd name="adj2" fmla="val 90598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6514" y="3116889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/>
                <a:latin typeface="Arial" pitchFamily="34" charset="0"/>
                <a:cs typeface="Arial" pitchFamily="34" charset="0"/>
              </a:rPr>
              <a:t>My mother is a teacher. Does she need to pay income tax?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5105400" y="228600"/>
            <a:ext cx="3733800" cy="2667000"/>
          </a:xfrm>
          <a:prstGeom prst="cloudCallout">
            <a:avLst>
              <a:gd name="adj1" fmla="val 35818"/>
              <a:gd name="adj2" fmla="val 89510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6"/>
          <a:srcRect b="9551"/>
          <a:stretch>
            <a:fillRect/>
          </a:stretch>
        </p:blipFill>
        <p:spPr>
          <a:xfrm>
            <a:off x="2133600" y="4114800"/>
            <a:ext cx="1885950" cy="10691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400" y="762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Who Pays Income Tax?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8600" y="533400"/>
            <a:ext cx="3810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7"/>
          <a:srcRect l="8571" t="9835" r="8571" b="24231"/>
          <a:stretch>
            <a:fillRect/>
          </a:stretch>
        </p:blipFill>
        <p:spPr bwMode="auto">
          <a:xfrm>
            <a:off x="2057400" y="4038600"/>
            <a:ext cx="2057400" cy="1277007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09600" y="3131403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effectLst/>
                <a:latin typeface="Arial" pitchFamily="34" charset="0"/>
                <a:cs typeface="Arial" pitchFamily="34" charset="0"/>
              </a:rPr>
              <a:t>My uncle is a tailor. Does he need to pay income tax?</a:t>
            </a:r>
            <a:endParaRPr lang="en-US" sz="2400" b="1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52600" y="533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(If Income is above limit)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83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500"/>
                            </p:stCondLst>
                            <p:childTnLst>
                              <p:par>
                                <p:cTn id="7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9" grpId="0" animBg="1"/>
      <p:bldP spid="10" grpId="0"/>
      <p:bldP spid="14" grpId="0"/>
      <p:bldP spid="14" grpId="1"/>
      <p:bldP spid="14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do salaried employees pay Income Tax?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391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83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Companies: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508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Decoding-a-Salary-Slip.jpg"/>
          <p:cNvPicPr>
            <a:picLocks noChangeAspect="1"/>
          </p:cNvPicPr>
          <p:nvPr/>
        </p:nvPicPr>
        <p:blipFill>
          <a:blip r:embed="rId6"/>
          <a:srcRect b="41149"/>
          <a:stretch>
            <a:fillRect/>
          </a:stretch>
        </p:blipFill>
        <p:spPr>
          <a:xfrm>
            <a:off x="833437" y="3048000"/>
            <a:ext cx="7167563" cy="3048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934856" y="5241698"/>
            <a:ext cx="28956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What-is-the-requirement-of-1528891620-large (1).jpg"/>
          <p:cNvPicPr>
            <a:picLocks noChangeAspect="1"/>
          </p:cNvPicPr>
          <p:nvPr/>
        </p:nvPicPr>
        <p:blipFill>
          <a:blip r:embed="rId7"/>
          <a:srcRect r="15000"/>
          <a:stretch>
            <a:fillRect/>
          </a:stretch>
        </p:blipFill>
        <p:spPr>
          <a:xfrm>
            <a:off x="743449" y="2133600"/>
            <a:ext cx="7486151" cy="461278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" y="1226403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Submit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Form 16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Salary and Tax deducted details to Government with a copy to the Employee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8382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Then Companies: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Graphic spid="9" grpId="0">
        <p:bldAsOne/>
      </p:bldGraphic>
      <p:bldGraphic spid="9" grpId="1">
        <p:bldAsOne/>
      </p:bldGraphic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How do business people pay Income Tax?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010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52400" y="1066800"/>
            <a:ext cx="2590800" cy="838200"/>
            <a:chOff x="152400" y="1066800"/>
            <a:chExt cx="2590800" cy="838200"/>
          </a:xfrm>
        </p:grpSpPr>
        <p:sp>
          <p:nvSpPr>
            <p:cNvPr id="7" name="Flowchart: Process 6"/>
            <p:cNvSpPr/>
            <p:nvPr/>
          </p:nvSpPr>
          <p:spPr>
            <a:xfrm>
              <a:off x="152400" y="106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11430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Estimate Taxable Income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00400" y="1066800"/>
            <a:ext cx="2590800" cy="838200"/>
            <a:chOff x="3200400" y="1066800"/>
            <a:chExt cx="2590800" cy="838200"/>
          </a:xfrm>
        </p:grpSpPr>
        <p:sp>
          <p:nvSpPr>
            <p:cNvPr id="9" name="Flowchart: Process 8"/>
            <p:cNvSpPr/>
            <p:nvPr/>
          </p:nvSpPr>
          <p:spPr>
            <a:xfrm>
              <a:off x="3200400" y="1066800"/>
              <a:ext cx="2590800" cy="83820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1143000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Calculate tax they may have to pay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248400" y="1066800"/>
            <a:ext cx="2590800" cy="838200"/>
            <a:chOff x="6248400" y="1066800"/>
            <a:chExt cx="2590800" cy="838200"/>
          </a:xfrm>
        </p:grpSpPr>
        <p:sp>
          <p:nvSpPr>
            <p:cNvPr id="11" name="Flowchart: Process 10"/>
            <p:cNvSpPr/>
            <p:nvPr/>
          </p:nvSpPr>
          <p:spPr>
            <a:xfrm>
              <a:off x="6248400" y="1066800"/>
              <a:ext cx="2590800" cy="838200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00800" y="13070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Pay Advance Tax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43200" y="3048000"/>
            <a:ext cx="3429000" cy="1295400"/>
            <a:chOff x="2743200" y="3048000"/>
            <a:chExt cx="3429000" cy="1295400"/>
          </a:xfrm>
        </p:grpSpPr>
        <p:sp>
          <p:nvSpPr>
            <p:cNvPr id="13" name="Flowchart: Decision 12"/>
            <p:cNvSpPr/>
            <p:nvPr/>
          </p:nvSpPr>
          <p:spPr>
            <a:xfrm>
              <a:off x="2743200" y="3048000"/>
              <a:ext cx="3429000" cy="1295400"/>
            </a:xfrm>
            <a:prstGeom prst="flowChartDecision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3124200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If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Tax Paid is more than Tax Owed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2200" y="4648200"/>
            <a:ext cx="2590800" cy="838200"/>
            <a:chOff x="6172200" y="4876800"/>
            <a:chExt cx="2590800" cy="838200"/>
          </a:xfrm>
        </p:grpSpPr>
        <p:sp>
          <p:nvSpPr>
            <p:cNvPr id="15" name="Flowchart: Process 14"/>
            <p:cNvSpPr/>
            <p:nvPr/>
          </p:nvSpPr>
          <p:spPr>
            <a:xfrm>
              <a:off x="6172200" y="4876800"/>
              <a:ext cx="2590800" cy="838200"/>
            </a:xfrm>
            <a:prstGeom prst="flowChartProcess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0800" y="4992469"/>
              <a:ext cx="220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Calculate and ask for a refund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04800" y="4648200"/>
            <a:ext cx="2590800" cy="838200"/>
            <a:chOff x="304800" y="4876800"/>
            <a:chExt cx="2590800" cy="838200"/>
          </a:xfrm>
        </p:grpSpPr>
        <p:sp>
          <p:nvSpPr>
            <p:cNvPr id="17" name="Flowchart: Process 16"/>
            <p:cNvSpPr/>
            <p:nvPr/>
          </p:nvSpPr>
          <p:spPr>
            <a:xfrm>
              <a:off x="304800" y="4876800"/>
              <a:ext cx="2590800" cy="838200"/>
            </a:xfrm>
            <a:prstGeom prst="flowChartProcess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51170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Pay additional tax</a:t>
              </a:r>
              <a:endPara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0" name="Shape 19"/>
          <p:cNvCxnSpPr>
            <a:stCxn id="13" idx="3"/>
            <a:endCxn id="15" idx="0"/>
          </p:cNvCxnSpPr>
          <p:nvPr/>
        </p:nvCxnSpPr>
        <p:spPr>
          <a:xfrm>
            <a:off x="6172200" y="3695700"/>
            <a:ext cx="1295400" cy="9525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3" idx="1"/>
            <a:endCxn id="17" idx="0"/>
          </p:cNvCxnSpPr>
          <p:nvPr/>
        </p:nvCxnSpPr>
        <p:spPr>
          <a:xfrm rot="10800000" flipV="1">
            <a:off x="1600200" y="3695700"/>
            <a:ext cx="1143000" cy="952500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2743200" y="14859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1" idx="1"/>
          </p:cNvCxnSpPr>
          <p:nvPr/>
        </p:nvCxnSpPr>
        <p:spPr>
          <a:xfrm>
            <a:off x="5791200" y="1485900"/>
            <a:ext cx="457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1" idx="2"/>
            <a:endCxn id="13" idx="0"/>
          </p:cNvCxnSpPr>
          <p:nvPr/>
        </p:nvCxnSpPr>
        <p:spPr>
          <a:xfrm rot="5400000">
            <a:off x="5429250" y="933450"/>
            <a:ext cx="1143000" cy="30861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95400" y="62116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 Ask a tax consultant</a:t>
            </a: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  Use sites like: </a:t>
            </a:r>
            <a:r>
              <a:rPr lang="en-US" b="1" dirty="0" smtClean="0"/>
              <a:t>https://www.incometaxindiaefiling.gov.in/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14800" y="5867400"/>
            <a:ext cx="838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How?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hape 38"/>
          <p:cNvCxnSpPr>
            <a:stCxn id="17" idx="2"/>
            <a:endCxn id="31" idx="1"/>
          </p:cNvCxnSpPr>
          <p:nvPr/>
        </p:nvCxnSpPr>
        <p:spPr>
          <a:xfrm rot="16200000" flipH="1">
            <a:off x="2574667" y="4511933"/>
            <a:ext cx="565666" cy="251460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5" idx="2"/>
            <a:endCxn id="31" idx="3"/>
          </p:cNvCxnSpPr>
          <p:nvPr/>
        </p:nvCxnSpPr>
        <p:spPr>
          <a:xfrm rot="5400000">
            <a:off x="5927467" y="4511933"/>
            <a:ext cx="565666" cy="251460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29400" y="3200400"/>
            <a:ext cx="304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57400" y="3200400"/>
            <a:ext cx="3048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19600" y="217604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When the financial year ends…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343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4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44" grpId="0" animBg="1"/>
      <p:bldP spid="45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By when does Income Tax have to be paid?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162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29200" y="1752600"/>
            <a:ext cx="3200400" cy="2590800"/>
            <a:chOff x="4876800" y="1752600"/>
            <a:chExt cx="3200400" cy="2590800"/>
          </a:xfrm>
        </p:grpSpPr>
        <p:sp>
          <p:nvSpPr>
            <p:cNvPr id="21" name="Rounded Rectangle 20"/>
            <p:cNvSpPr/>
            <p:nvPr/>
          </p:nvSpPr>
          <p:spPr>
            <a:xfrm>
              <a:off x="48768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864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1628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2300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43600" y="2514600"/>
              <a:ext cx="114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March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800" y="2811959"/>
              <a:ext cx="914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latin typeface="Arial" pitchFamily="34" charset="0"/>
                  <a:cs typeface="Arial" pitchFamily="34" charset="0"/>
                </a:rPr>
                <a:t>31</a:t>
              </a:r>
              <a:endParaRPr lang="en-US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9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2018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2000" y="1752600"/>
            <a:ext cx="3200400" cy="2590800"/>
            <a:chOff x="609600" y="1752600"/>
            <a:chExt cx="3200400" cy="25908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2133600"/>
              <a:ext cx="3200400" cy="2209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192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5600" y="1752600"/>
              <a:ext cx="228600" cy="6096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62890" y="2514600"/>
              <a:ext cx="2514600" cy="152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8800" y="2514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April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2811959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4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3576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2017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838200" y="986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Income Tax for the Period from: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38600" y="2819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__</a:t>
            </a:r>
            <a:endParaRPr lang="en-US" sz="2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2000" y="4572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Needs to be paid by: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609600" y="5105400"/>
            <a:ext cx="3352800" cy="1600200"/>
            <a:chOff x="609600" y="5105400"/>
            <a:chExt cx="3352800" cy="1600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09600" y="5105400"/>
              <a:ext cx="3352800" cy="1066800"/>
              <a:chOff x="2743200" y="5410200"/>
              <a:chExt cx="3352800" cy="106680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86200" y="570686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July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048000" y="5706860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31st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724400" y="5711325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2018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914400" y="6243935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(For Individuals)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029200" y="5105400"/>
            <a:ext cx="3352800" cy="1600200"/>
            <a:chOff x="5029200" y="5105400"/>
            <a:chExt cx="3352800" cy="1600200"/>
          </a:xfrm>
        </p:grpSpPr>
        <p:grpSp>
          <p:nvGrpSpPr>
            <p:cNvPr id="31" name="Group 30"/>
            <p:cNvGrpSpPr/>
            <p:nvPr/>
          </p:nvGrpSpPr>
          <p:grpSpPr>
            <a:xfrm>
              <a:off x="5029200" y="5105400"/>
              <a:ext cx="3352800" cy="1066800"/>
              <a:chOff x="2743200" y="5410200"/>
              <a:chExt cx="3352800" cy="106680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2743200" y="5410200"/>
                <a:ext cx="3352800" cy="106680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999510" y="5604165"/>
                <a:ext cx="2819400" cy="685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62400" y="5706860"/>
                <a:ext cx="1143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Sep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48000" y="5706860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30th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24400" y="5711325"/>
                <a:ext cx="99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latin typeface="Arial" pitchFamily="34" charset="0"/>
                    <a:cs typeface="Arial" pitchFamily="34" charset="0"/>
                  </a:rPr>
                  <a:t>2018</a:t>
                </a:r>
                <a:endParaRPr lang="en-US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410200" y="6243935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(For Companies)</a:t>
              </a:r>
              <a:endPara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90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76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 Black" pitchFamily="34" charset="0"/>
              </a:rPr>
              <a:t>Will the Government know if Income Tax is not paid?</a:t>
            </a:r>
            <a:endParaRPr lang="en-US" sz="22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7924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200" y="9144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Every Individual or Non Individual that earns Income has a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3855" y="15240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6310" y="15240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255" y="1524000"/>
            <a:ext cx="38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</a:t>
            </a:r>
            <a:endParaRPr lang="en-US" sz="3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4090" y="16742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ermanent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0325" y="16742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ccount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0718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umber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A_sample_of_Permanent_Account_Number_(PAN)_Car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2209800"/>
            <a:ext cx="3841750" cy="23699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48006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When Tax is deposited, PAN has to be specified!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54864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Government does know if and when taxes have been paid</a:t>
            </a:r>
            <a:endParaRPr lang="en-US" sz="24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3"/>
          <a:srcRect l="8571" t="9835" r="8571" b="24231"/>
          <a:stretch>
            <a:fillRect/>
          </a:stretch>
        </p:blipFill>
        <p:spPr bwMode="auto">
          <a:xfrm>
            <a:off x="1676400" y="5486400"/>
            <a:ext cx="2057400" cy="1277007"/>
          </a:xfrm>
          <a:prstGeom prst="rect">
            <a:avLst/>
          </a:prstGeom>
          <a:noFill/>
        </p:spPr>
      </p:pic>
    </p:spTree>
  </p:cSld>
  <p:clrMapOvr>
    <a:masterClrMapping/>
  </p:clrMapOvr>
  <p:transition advTm="205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35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 L -0.12239 0.004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0 L 0.09427 0.00417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1" grpId="0"/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491</Words>
  <Application>Microsoft Office PowerPoint</Application>
  <PresentationFormat>On-screen Show (4:3)</PresentationFormat>
  <Paragraphs>97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30</cp:revision>
  <dcterms:created xsi:type="dcterms:W3CDTF">2018-09-26T08:02:57Z</dcterms:created>
  <dcterms:modified xsi:type="dcterms:W3CDTF">2018-10-05T05:38:17Z</dcterms:modified>
</cp:coreProperties>
</file>