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800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AF1D-A768-4BD1-845E-016AFDFC1897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DB51-DFBA-4582-BDAB-831CA17BE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Meadow%20Thoughts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895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INSURANCE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3" name="Meadow Thoughts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248400" y="47244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Insurance?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276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38200" y="2362200"/>
            <a:ext cx="7315200" cy="1524000"/>
            <a:chOff x="-1722688" y="-304800"/>
            <a:chExt cx="8704109" cy="1524000"/>
          </a:xfrm>
        </p:grpSpPr>
        <p:sp>
          <p:nvSpPr>
            <p:cNvPr id="9" name="Rectangle 8"/>
            <p:cNvSpPr/>
            <p:nvPr/>
          </p:nvSpPr>
          <p:spPr>
            <a:xfrm>
              <a:off x="-1722688" y="-304800"/>
              <a:ext cx="8704109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634674" y="7203"/>
              <a:ext cx="6437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Something that gives protection against future loss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10" descr="anamol khazanna 01.jpg"/>
          <p:cNvPicPr>
            <a:picLocks noChangeAspect="1"/>
          </p:cNvPicPr>
          <p:nvPr/>
        </p:nvPicPr>
        <p:blipFill>
          <a:blip r:embed="rId2" cstate="print"/>
          <a:srcRect l="1134" t="1464"/>
          <a:stretch>
            <a:fillRect/>
          </a:stretch>
        </p:blipFill>
        <p:spPr>
          <a:xfrm>
            <a:off x="914400" y="1371600"/>
            <a:ext cx="6641592" cy="512826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34000" y="228600"/>
            <a:ext cx="3276600" cy="1981200"/>
            <a:chOff x="4038600" y="685800"/>
            <a:chExt cx="2971800" cy="1752600"/>
          </a:xfrm>
        </p:grpSpPr>
        <p:sp>
          <p:nvSpPr>
            <p:cNvPr id="15" name="Cloud Callout 14"/>
            <p:cNvSpPr/>
            <p:nvPr/>
          </p:nvSpPr>
          <p:spPr>
            <a:xfrm>
              <a:off x="4038600" y="685800"/>
              <a:ext cx="2971800" cy="1752600"/>
            </a:xfrm>
            <a:prstGeom prst="cloudCallout">
              <a:avLst>
                <a:gd name="adj1" fmla="val -86144"/>
                <a:gd name="adj2" fmla="val 1433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5935" y="980146"/>
              <a:ext cx="2618833" cy="11707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My children are doing well in school. But who will look after them if I die?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0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Life Insurance?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038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namol khazanna 01.jpg"/>
          <p:cNvPicPr>
            <a:picLocks noChangeAspect="1"/>
          </p:cNvPicPr>
          <p:nvPr/>
        </p:nvPicPr>
        <p:blipFill>
          <a:blip r:embed="rId2" cstate="print"/>
          <a:srcRect l="2269" t="1464"/>
          <a:stretch>
            <a:fillRect/>
          </a:stretch>
        </p:blipFill>
        <p:spPr>
          <a:xfrm>
            <a:off x="381000" y="2193828"/>
            <a:ext cx="4800600" cy="374977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67200" y="914400"/>
            <a:ext cx="3276600" cy="1981200"/>
            <a:chOff x="4038600" y="685800"/>
            <a:chExt cx="2971800" cy="1752600"/>
          </a:xfrm>
        </p:grpSpPr>
        <p:sp>
          <p:nvSpPr>
            <p:cNvPr id="9" name="Cloud Callout 8"/>
            <p:cNvSpPr/>
            <p:nvPr/>
          </p:nvSpPr>
          <p:spPr>
            <a:xfrm>
              <a:off x="4038600" y="685800"/>
              <a:ext cx="2971800" cy="1752600"/>
            </a:xfrm>
            <a:prstGeom prst="cloudCallout">
              <a:avLst>
                <a:gd name="adj1" fmla="val -86144"/>
                <a:gd name="adj2" fmla="val 1433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5935" y="980146"/>
              <a:ext cx="2618833" cy="11707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My children are doing well in school. But who will look after them if I die?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3581400"/>
            <a:ext cx="3552825" cy="1524000"/>
            <a:chOff x="-1814892" y="-304800"/>
            <a:chExt cx="6878459" cy="1524000"/>
          </a:xfrm>
        </p:grpSpPr>
        <p:sp>
          <p:nvSpPr>
            <p:cNvPr id="12" name="Rectangle 1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814892" y="-256639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buy LIFE insurance. If you die, your family gets the amount you are insured for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20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Where do I get </a:t>
            </a:r>
            <a:r>
              <a:rPr lang="en-US" sz="2400" dirty="0" smtClean="0">
                <a:latin typeface="Arial Black" pitchFamily="34" charset="0"/>
              </a:rPr>
              <a:t>Life Insurance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105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442270"/>
          <a:ext cx="7772400" cy="278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3048000"/>
                <a:gridCol w="28956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Pradhan Mantri Jeevan Jyoti Bima Yojana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Pradhan Mantri Suraksha Bima Yojana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Offer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 Lakh in case of 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 Lakh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in case of d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eath or disability by accident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Rs 330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Rs 12 / year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18-70 years  + Bank account in bank that offers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18-70 years  + Bank account in bank that offers scheme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24000" y="816114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There are Government and non-Government schemes that provide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life insurance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18288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Government Schemes: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5867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Other term and life insurance policies are also available from LIC and other insurance companies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22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Health Insurance?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419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age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3352800" cy="36121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95800" y="685800"/>
            <a:ext cx="3505200" cy="1981200"/>
            <a:chOff x="4038600" y="618393"/>
            <a:chExt cx="3179135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18393"/>
              <a:ext cx="3179135" cy="1752600"/>
            </a:xfrm>
            <a:prstGeom prst="wedgeEllipseCallout">
              <a:avLst>
                <a:gd name="adj1" fmla="val -74110"/>
                <a:gd name="adj2" fmla="val 19843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5047" y="955431"/>
              <a:ext cx="2764465" cy="11707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My son was in hospital and the bill has come to Rs.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40,000! How do I handle this next time?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0" y="3657600"/>
            <a:ext cx="3552825" cy="1524000"/>
            <a:chOff x="-1814892" y="-304800"/>
            <a:chExt cx="6878459" cy="1524000"/>
          </a:xfrm>
        </p:grpSpPr>
        <p:sp>
          <p:nvSpPr>
            <p:cNvPr id="11" name="Rectangle 10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1814892" y="-22860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buy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HEALTH insurance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This can take care of hospital expenses for illness or surgery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41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Where do I get </a:t>
            </a:r>
            <a:r>
              <a:rPr lang="en-US" sz="2400" dirty="0" smtClean="0">
                <a:latin typeface="Arial Black" pitchFamily="34" charset="0"/>
              </a:rPr>
              <a:t>Health Insurance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63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0200" y="1044714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There are Government and non-Government schemes that provide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health insurance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621280"/>
          <a:ext cx="7772400" cy="2788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3048000"/>
                <a:gridCol w="2895600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Rashtriya</a:t>
                      </a:r>
                      <a:r>
                        <a:rPr lang="en-US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Arial" pitchFamily="34" charset="0"/>
                          <a:cs typeface="Arial" pitchFamily="34" charset="0"/>
                        </a:rPr>
                        <a:t>Swasthya</a:t>
                      </a:r>
                      <a:r>
                        <a:rPr lang="en-US" b="1" baseline="0" dirty="0" smtClean="0">
                          <a:latin typeface="Arial" pitchFamily="34" charset="0"/>
                          <a:cs typeface="Arial" pitchFamily="34" charset="0"/>
                        </a:rPr>
                        <a:t> Bima Yojana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Ayushman Bharat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Arial" pitchFamily="34" charset="0"/>
                          <a:cs typeface="Arial" pitchFamily="34" charset="0"/>
                        </a:rPr>
                        <a:t>Offer</a:t>
                      </a:r>
                      <a:endParaRPr lang="en-US" sz="20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Rs. 50,000 cover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for expenses incurred for hospitalisation for illness or surgery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 Lakh per family</a:t>
                      </a:r>
                      <a:r>
                        <a:rPr lang="en-US" sz="2000" b="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per year for secondary tertiary medical care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Rs 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700-800 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Nil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Eligibility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18-40 years</a:t>
                      </a:r>
                      <a:endParaRPr lang="en-US" sz="2000" b="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800" y="20382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Government Schemes: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60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General Insurance?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648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3 (2).jpg"/>
          <p:cNvPicPr>
            <a:picLocks noChangeAspect="1"/>
          </p:cNvPicPr>
          <p:nvPr/>
        </p:nvPicPr>
        <p:blipFill>
          <a:blip r:embed="rId2"/>
          <a:srcRect r="28804"/>
          <a:stretch>
            <a:fillRect/>
          </a:stretch>
        </p:blipFill>
        <p:spPr>
          <a:xfrm>
            <a:off x="228600" y="1828800"/>
            <a:ext cx="4933190" cy="3429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29200" y="1066800"/>
            <a:ext cx="3505200" cy="1981200"/>
            <a:chOff x="4038600" y="618393"/>
            <a:chExt cx="3179135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18393"/>
              <a:ext cx="3179135" cy="1752600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76823" y="848330"/>
              <a:ext cx="3040912" cy="144299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Oh no! My scooter is badly damaged. I can’t afford to get it repaired. It’s going to cost Rs. 10,000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0" y="3733800"/>
            <a:ext cx="3552825" cy="1524000"/>
            <a:chOff x="-1814892" y="-304800"/>
            <a:chExt cx="6878459" cy="1524000"/>
          </a:xfrm>
        </p:grpSpPr>
        <p:sp>
          <p:nvSpPr>
            <p:cNvPr id="12" name="Rectangle 1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814892" y="-20089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buy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MOTOR insurance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This can take care of damage or theft of your vehicle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" name="Picture 19" descr="10 (2).jpg"/>
          <p:cNvPicPr>
            <a:picLocks noChangeAspect="1"/>
          </p:cNvPicPr>
          <p:nvPr/>
        </p:nvPicPr>
        <p:blipFill>
          <a:blip r:embed="rId3"/>
          <a:srcRect l="23046"/>
          <a:stretch>
            <a:fillRect/>
          </a:stretch>
        </p:blipFill>
        <p:spPr>
          <a:xfrm>
            <a:off x="228600" y="1752600"/>
            <a:ext cx="5016107" cy="35052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029199" y="1066800"/>
            <a:ext cx="3352801" cy="1600200"/>
            <a:chOff x="4038600" y="618393"/>
            <a:chExt cx="3040912" cy="1415561"/>
          </a:xfrm>
        </p:grpSpPr>
        <p:sp>
          <p:nvSpPr>
            <p:cNvPr id="18" name="Oval Callout 17"/>
            <p:cNvSpPr/>
            <p:nvPr/>
          </p:nvSpPr>
          <p:spPr>
            <a:xfrm>
              <a:off x="4038600" y="618393"/>
              <a:ext cx="3040912" cy="1415561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8600" y="933260"/>
              <a:ext cx="3040911" cy="89847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How do I protect my home and the things inside it?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34000" y="3733800"/>
            <a:ext cx="3552825" cy="1524000"/>
            <a:chOff x="-1814892" y="-304800"/>
            <a:chExt cx="6878459" cy="1524000"/>
          </a:xfrm>
        </p:grpSpPr>
        <p:sp>
          <p:nvSpPr>
            <p:cNvPr id="22" name="Rectangle 21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1814892" y="-20089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buy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HOME insurance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This can look after your house and the things inside it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4" name="Picture 23" descr="8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19436"/>
            <a:ext cx="4824549" cy="346216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5029199" y="1066800"/>
            <a:ext cx="3352801" cy="1600200"/>
            <a:chOff x="4038600" y="618393"/>
            <a:chExt cx="3040912" cy="1415561"/>
          </a:xfrm>
        </p:grpSpPr>
        <p:sp>
          <p:nvSpPr>
            <p:cNvPr id="26" name="Oval Callout 25"/>
            <p:cNvSpPr/>
            <p:nvPr/>
          </p:nvSpPr>
          <p:spPr>
            <a:xfrm>
              <a:off x="4038600" y="618393"/>
              <a:ext cx="3040912" cy="1415561"/>
            </a:xfrm>
            <a:prstGeom prst="wedgeEllipseCallout">
              <a:avLst>
                <a:gd name="adj1" fmla="val -62648"/>
                <a:gd name="adj2" fmla="val 5410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01432" y="796103"/>
              <a:ext cx="2902689" cy="1170734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The weather is so unpredictable! What do I do if there is a hailstorm?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8" name="Picture 27" descr="Farmer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209800"/>
            <a:ext cx="2188464" cy="2810256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29" name="Group 28"/>
          <p:cNvGrpSpPr/>
          <p:nvPr/>
        </p:nvGrpSpPr>
        <p:grpSpPr>
          <a:xfrm>
            <a:off x="5334000" y="3733800"/>
            <a:ext cx="3552825" cy="1524000"/>
            <a:chOff x="-1814892" y="-304800"/>
            <a:chExt cx="6878459" cy="1524000"/>
          </a:xfrm>
        </p:grpSpPr>
        <p:sp>
          <p:nvSpPr>
            <p:cNvPr id="30" name="Rectangle 29"/>
            <p:cNvSpPr/>
            <p:nvPr/>
          </p:nvSpPr>
          <p:spPr>
            <a:xfrm>
              <a:off x="-1722687" y="-304800"/>
              <a:ext cx="6786254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814892" y="-200890"/>
              <a:ext cx="68784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You can buy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CROP insurance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.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This can cover natural calamities like hailstorms etc!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05000" y="5715000"/>
            <a:ext cx="5257800" cy="609600"/>
            <a:chOff x="-1814892" y="-304800"/>
            <a:chExt cx="10179382" cy="609600"/>
          </a:xfrm>
        </p:grpSpPr>
        <p:sp>
          <p:nvSpPr>
            <p:cNvPr id="33" name="Rectangle 32"/>
            <p:cNvSpPr/>
            <p:nvPr/>
          </p:nvSpPr>
          <p:spPr>
            <a:xfrm>
              <a:off x="-1667365" y="-304800"/>
              <a:ext cx="993965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814892" y="-200890"/>
              <a:ext cx="10179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Pradhan Mantri </a:t>
              </a:r>
              <a:r>
                <a:rPr lang="en-US" sz="2000" b="1" dirty="0" err="1" smtClean="0">
                  <a:latin typeface="Arial" pitchFamily="34" charset="0"/>
                  <a:cs typeface="Arial" pitchFamily="34" charset="0"/>
                </a:rPr>
                <a:t>Fasal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Bima Yojana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46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5800" y="2362200"/>
            <a:ext cx="7924800" cy="1600200"/>
            <a:chOff x="-2516918" y="-457200"/>
            <a:chExt cx="12168457" cy="1600200"/>
          </a:xfrm>
        </p:grpSpPr>
        <p:sp>
          <p:nvSpPr>
            <p:cNvPr id="5" name="Rectangle 4"/>
            <p:cNvSpPr/>
            <p:nvPr/>
          </p:nvSpPr>
          <p:spPr>
            <a:xfrm>
              <a:off x="-2516918" y="-457200"/>
              <a:ext cx="12168457" cy="1600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399914" y="-200890"/>
              <a:ext cx="118174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Insurance is used to protect yourself and family from losses or calamities that could occur. It is a good idea to understand what kinds of insurance would be helpful for you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77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413</Words>
  <Application>Microsoft Office PowerPoint</Application>
  <PresentationFormat>On-screen Show (4:3)</PresentationFormat>
  <Paragraphs>47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21</cp:revision>
  <dcterms:created xsi:type="dcterms:W3CDTF">2018-10-09T06:57:29Z</dcterms:created>
  <dcterms:modified xsi:type="dcterms:W3CDTF">2018-10-10T10:13:59Z</dcterms:modified>
</cp:coreProperties>
</file>