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0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2AD43-4E31-489F-96E8-D3D5726B809F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7E045-5DBD-4F1E-ABB3-E60294D3E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7E045-5DBD-4F1E-ABB3-E60294D3ED6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27DC-4F31-4C64-B23E-A8BB5C77946E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%20Sweet%2010.mp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2971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LOANS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3" name="Track Sweet 10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620000" y="5791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a Bank Loan?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1752600"/>
            <a:ext cx="3124200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 bank gives money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124200"/>
            <a:ext cx="65532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With the agreement that it will be paid back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810000"/>
            <a:ext cx="73914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With interest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2438400"/>
            <a:ext cx="5410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To an individual or a company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4491335"/>
            <a:ext cx="822960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Within a time limit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34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038600" y="685800"/>
            <a:ext cx="4114800" cy="1752600"/>
            <a:chOff x="4038600" y="685800"/>
            <a:chExt cx="4114800" cy="1752600"/>
          </a:xfrm>
        </p:grpSpPr>
        <p:sp>
          <p:nvSpPr>
            <p:cNvPr id="36" name="Oval Callout 35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95800" y="990600"/>
              <a:ext cx="3387435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want to pursue a masters degree in </a:t>
              </a:r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english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don’t want to ask my parents for the fees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Are there different types of loans?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715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95400"/>
            <a:ext cx="3297151" cy="48768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648200" y="3429000"/>
            <a:ext cx="3429000" cy="1524000"/>
            <a:chOff x="0" y="-304800"/>
            <a:chExt cx="4358898" cy="15240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358898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4" y="-228600"/>
              <a:ext cx="41651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A bank can give you a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business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loan for starting up and running your day to day business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38600" y="685800"/>
            <a:ext cx="4114800" cy="1752600"/>
            <a:chOff x="4038600" y="685800"/>
            <a:chExt cx="4114800" cy="1752600"/>
          </a:xfrm>
        </p:grpSpPr>
        <p:sp>
          <p:nvSpPr>
            <p:cNvPr id="8" name="Oval Callout 7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66395"/>
                <a:gd name="adj2" fmla="val 3379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15690" y="997196"/>
              <a:ext cx="36576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want to open a new garage. I know all the costs and I have a plan. But where do I get the money?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1" name="Picture 20" descr="bafee 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5466426" cy="3725668"/>
          </a:xfrm>
          <a:prstGeom prst="rect">
            <a:avLst/>
          </a:prstGeom>
        </p:spPr>
      </p:pic>
      <p:pic>
        <p:nvPicPr>
          <p:cNvPr id="29" name="Picture 28" descr="Ab Kya Fayda.jpg"/>
          <p:cNvPicPr>
            <a:picLocks noChangeAspect="1"/>
          </p:cNvPicPr>
          <p:nvPr/>
        </p:nvPicPr>
        <p:blipFill>
          <a:blip r:embed="rId4"/>
          <a:srcRect l="7671" t="5263" r="6419" b="5263"/>
          <a:stretch>
            <a:fillRect/>
          </a:stretch>
        </p:blipFill>
        <p:spPr>
          <a:xfrm>
            <a:off x="228600" y="1828800"/>
            <a:ext cx="4267200" cy="3886200"/>
          </a:xfrm>
          <a:prstGeom prst="rect">
            <a:avLst/>
          </a:prstGeom>
        </p:spPr>
      </p:pic>
      <p:pic>
        <p:nvPicPr>
          <p:cNvPr id="34" name="Picture 33" descr="wom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1143000"/>
            <a:ext cx="3505200" cy="503729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648200" y="3352800"/>
            <a:ext cx="3505200" cy="1828800"/>
            <a:chOff x="0" y="-304800"/>
            <a:chExt cx="4455762" cy="1828800"/>
          </a:xfrm>
        </p:grpSpPr>
        <p:sp>
          <p:nvSpPr>
            <p:cNvPr id="39" name="Rectangle 38"/>
            <p:cNvSpPr/>
            <p:nvPr/>
          </p:nvSpPr>
          <p:spPr>
            <a:xfrm>
              <a:off x="0" y="-304800"/>
              <a:ext cx="4455762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640" y="-228600"/>
              <a:ext cx="435889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A bank can give you an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education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loan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All expenses like tuition, books, lodging are covered in this.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3" name="Picture 32" descr="Pic 6.jpg"/>
          <p:cNvPicPr>
            <a:picLocks noChangeAspect="1"/>
          </p:cNvPicPr>
          <p:nvPr/>
        </p:nvPicPr>
        <p:blipFill>
          <a:blip r:embed="rId6"/>
          <a:srcRect l="3735" r="6623"/>
          <a:stretch>
            <a:fillRect/>
          </a:stretch>
        </p:blipFill>
        <p:spPr>
          <a:xfrm>
            <a:off x="457200" y="685800"/>
            <a:ext cx="3657600" cy="5181600"/>
          </a:xfrm>
          <a:prstGeom prst="rect">
            <a:avLst/>
          </a:prstGeom>
        </p:spPr>
      </p:pic>
      <p:pic>
        <p:nvPicPr>
          <p:cNvPr id="50" name="Picture 49" descr="1-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400" y="990600"/>
            <a:ext cx="2232373" cy="49530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4648200" y="3352800"/>
            <a:ext cx="3429000" cy="2057400"/>
            <a:chOff x="0" y="-304800"/>
            <a:chExt cx="4358898" cy="2057400"/>
          </a:xfrm>
        </p:grpSpPr>
        <p:sp>
          <p:nvSpPr>
            <p:cNvPr id="55" name="Rectangle 54"/>
            <p:cNvSpPr/>
            <p:nvPr/>
          </p:nvSpPr>
          <p:spPr>
            <a:xfrm>
              <a:off x="0" y="-304800"/>
              <a:ext cx="4358898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6864" y="-228600"/>
              <a:ext cx="41651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A bank can give you a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home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loan for buying a new house. You will have to pay some amount while the rest will be paid by the bank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400" y="3352800"/>
            <a:ext cx="3429000" cy="2057400"/>
            <a:chOff x="0" y="-304800"/>
            <a:chExt cx="4358898" cy="2057400"/>
          </a:xfrm>
        </p:grpSpPr>
        <p:sp>
          <p:nvSpPr>
            <p:cNvPr id="26" name="Rectangle 25"/>
            <p:cNvSpPr/>
            <p:nvPr/>
          </p:nvSpPr>
          <p:spPr>
            <a:xfrm>
              <a:off x="0" y="-304800"/>
              <a:ext cx="4358898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864" y="-228600"/>
              <a:ext cx="41651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A bank can give you an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auto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loan for buying a new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two wheeler.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will have to pay some amount while the rest will be paid by the bank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48200" y="3352800"/>
            <a:ext cx="3505200" cy="1219200"/>
            <a:chOff x="0" y="-304800"/>
            <a:chExt cx="4455762" cy="1219200"/>
          </a:xfrm>
        </p:grpSpPr>
        <p:sp>
          <p:nvSpPr>
            <p:cNvPr id="45" name="Rectangle 44"/>
            <p:cNvSpPr/>
            <p:nvPr/>
          </p:nvSpPr>
          <p:spPr>
            <a:xfrm>
              <a:off x="0" y="-304800"/>
              <a:ext cx="4455762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640" y="-228600"/>
              <a:ext cx="43588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A bank can give you an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agricultural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loan that will help you pay for your need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24400" y="3352800"/>
            <a:ext cx="3200400" cy="1371600"/>
            <a:chOff x="0" y="-304800"/>
            <a:chExt cx="4068305" cy="1371600"/>
          </a:xfrm>
        </p:grpSpPr>
        <p:sp>
          <p:nvSpPr>
            <p:cNvPr id="61" name="Rectangle 60"/>
            <p:cNvSpPr/>
            <p:nvPr/>
          </p:nvSpPr>
          <p:spPr>
            <a:xfrm>
              <a:off x="0" y="-304800"/>
              <a:ext cx="4068304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640" y="-272142"/>
              <a:ext cx="40066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A bank can give you a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personal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loan that will help you pay for your expenses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38600" y="609600"/>
            <a:ext cx="4114800" cy="1752600"/>
            <a:chOff x="4038600" y="685800"/>
            <a:chExt cx="4114800" cy="1752600"/>
          </a:xfrm>
        </p:grpSpPr>
        <p:sp>
          <p:nvSpPr>
            <p:cNvPr id="23" name="Oval Callout 22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65385"/>
                <a:gd name="adj2" fmla="val 6145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3570" y="990600"/>
              <a:ext cx="36576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have a growing family. I need to buy a new house. I can’t pay the whole amount. What do I do?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685800"/>
            <a:ext cx="4114800" cy="1752600"/>
            <a:chOff x="4038600" y="685800"/>
            <a:chExt cx="4114800" cy="1752600"/>
          </a:xfrm>
        </p:grpSpPr>
        <p:sp>
          <p:nvSpPr>
            <p:cNvPr id="31" name="Oval Callout 30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61008"/>
                <a:gd name="adj2" fmla="val 7964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15690" y="941776"/>
              <a:ext cx="36576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It takes long to drop my son to school and go to office. I need to buy a two wheeler. How do I get the money?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67200" y="685800"/>
            <a:ext cx="3352800" cy="1752600"/>
            <a:chOff x="4038600" y="685800"/>
            <a:chExt cx="3352800" cy="1752600"/>
          </a:xfrm>
        </p:grpSpPr>
        <p:sp>
          <p:nvSpPr>
            <p:cNvPr id="58" name="Oval Callout 57"/>
            <p:cNvSpPr/>
            <p:nvPr/>
          </p:nvSpPr>
          <p:spPr>
            <a:xfrm>
              <a:off x="4038600" y="685800"/>
              <a:ext cx="3352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9490" y="920996"/>
              <a:ext cx="292331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My son is getting married this year and I need money for the expenses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14800" y="685800"/>
            <a:ext cx="3733800" cy="1752600"/>
            <a:chOff x="4038600" y="685800"/>
            <a:chExt cx="3733800" cy="1752600"/>
          </a:xfrm>
        </p:grpSpPr>
        <p:sp>
          <p:nvSpPr>
            <p:cNvPr id="42" name="Oval Callout 41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15690" y="920996"/>
              <a:ext cx="3228109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It is October and I have to start sowing wheat. But I need money for equipment and </a:t>
              </a:r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labour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71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9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1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6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8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20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75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7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9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How can I get a bank loan?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495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7620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bank will check a few things before giving you the loan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1905000"/>
            <a:ext cx="7543800" cy="830997"/>
            <a:chOff x="5562600" y="3810000"/>
            <a:chExt cx="7543800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3810000"/>
              <a:ext cx="723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Earning capacity – check that you are able to earn enough money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762000" y="5638800"/>
            <a:ext cx="7848600" cy="830997"/>
            <a:chOff x="5562600" y="3810000"/>
            <a:chExt cx="7848600" cy="830997"/>
          </a:xfrm>
        </p:grpSpPr>
        <p:sp>
          <p:nvSpPr>
            <p:cNvPr id="12" name="TextBox 11"/>
            <p:cNvSpPr txBox="1"/>
            <p:nvPr/>
          </p:nvSpPr>
          <p:spPr>
            <a:xfrm>
              <a:off x="5867400" y="3810000"/>
              <a:ext cx="754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Other Loans – check if you have taken any other loans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/>
        </p:nvGrpSpPr>
        <p:grpSpPr>
          <a:xfrm>
            <a:off x="685800" y="3131403"/>
            <a:ext cx="7543800" cy="830997"/>
            <a:chOff x="5562600" y="3810000"/>
            <a:chExt cx="7543800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5867400" y="3810000"/>
              <a:ext cx="723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Repayment capacity – check that you are able to pay back the loan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685800" y="4350603"/>
            <a:ext cx="7543800" cy="830997"/>
            <a:chOff x="5562600" y="3810000"/>
            <a:chExt cx="7543800" cy="830997"/>
          </a:xfrm>
        </p:grpSpPr>
        <p:sp>
          <p:nvSpPr>
            <p:cNvPr id="18" name="TextBox 17"/>
            <p:cNvSpPr txBox="1"/>
            <p:nvPr/>
          </p:nvSpPr>
          <p:spPr>
            <a:xfrm>
              <a:off x="5867400" y="3810000"/>
              <a:ext cx="723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Income Tax Returns Filing – check that you have filed your income tax returns regularly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20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How is a bank loan returned?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876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mage-13.jpg"/>
          <p:cNvPicPr>
            <a:picLocks noChangeAspect="1"/>
          </p:cNvPicPr>
          <p:nvPr/>
        </p:nvPicPr>
        <p:blipFill>
          <a:blip r:embed="rId3"/>
          <a:srcRect l="13444" r="24716"/>
          <a:stretch>
            <a:fillRect/>
          </a:stretch>
        </p:blipFill>
        <p:spPr>
          <a:xfrm>
            <a:off x="609600" y="1676400"/>
            <a:ext cx="4118610" cy="35814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24400" y="838200"/>
            <a:ext cx="3733800" cy="1752600"/>
            <a:chOff x="4038600" y="685800"/>
            <a:chExt cx="3733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05745" y="962561"/>
              <a:ext cx="299951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If I take a loan of Rs. 2 Lakhs how will I pay back the whole amount at one time?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3124200"/>
            <a:ext cx="3733800" cy="2362200"/>
            <a:chOff x="0" y="-304800"/>
            <a:chExt cx="4358898" cy="23622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358898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4" y="-228600"/>
              <a:ext cx="416516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Relax! You don’t have to pay the entire amount back at one time. You pay the amount back bit by bit every month. This is why it is called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EMI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or Equated Monthly Installments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13" descr="Cover_page.jpg"/>
          <p:cNvPicPr>
            <a:picLocks noChangeAspect="1"/>
          </p:cNvPicPr>
          <p:nvPr/>
        </p:nvPicPr>
        <p:blipFill>
          <a:blip r:embed="rId4"/>
          <a:srcRect l="17385" r="27684"/>
          <a:stretch>
            <a:fillRect/>
          </a:stretch>
        </p:blipFill>
        <p:spPr>
          <a:xfrm>
            <a:off x="609600" y="1676400"/>
            <a:ext cx="4114800" cy="3581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724400" y="838200"/>
            <a:ext cx="3733800" cy="1752600"/>
            <a:chOff x="4038600" y="685800"/>
            <a:chExt cx="3733800" cy="1752600"/>
          </a:xfrm>
        </p:grpSpPr>
        <p:sp>
          <p:nvSpPr>
            <p:cNvPr id="16" name="Oval Callout 15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05744" y="935185"/>
              <a:ext cx="3138055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Thank God! So I have to return Rs. 2 Lakhs little by little every month until its paid back?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00600" y="3124200"/>
            <a:ext cx="3962400" cy="2362200"/>
            <a:chOff x="0" y="-304800"/>
            <a:chExt cx="4714726" cy="2362200"/>
          </a:xfrm>
        </p:grpSpPr>
        <p:sp>
          <p:nvSpPr>
            <p:cNvPr id="19" name="Rectangle 18"/>
            <p:cNvSpPr/>
            <p:nvPr/>
          </p:nvSpPr>
          <p:spPr>
            <a:xfrm>
              <a:off x="0" y="-304800"/>
              <a:ext cx="4714726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864" y="-228600"/>
              <a:ext cx="443994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Yes. But you also need to pay a charge for taking a loan. This is called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Interest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. It is percentage of the loan and depends on the amount and the time period for which you have taken the loan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0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Can I pay off the loan before time?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791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6.jpg"/>
          <p:cNvPicPr>
            <a:picLocks noChangeAspect="1"/>
          </p:cNvPicPr>
          <p:nvPr/>
        </p:nvPicPr>
        <p:blipFill>
          <a:blip r:embed="rId2"/>
          <a:srcRect l="29875" r="28301"/>
          <a:stretch>
            <a:fillRect/>
          </a:stretch>
        </p:blipFill>
        <p:spPr>
          <a:xfrm>
            <a:off x="914400" y="1524000"/>
            <a:ext cx="3615267" cy="4648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24400" y="838200"/>
            <a:ext cx="2971800" cy="1752600"/>
            <a:chOff x="4038600" y="685800"/>
            <a:chExt cx="2971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038600" y="685800"/>
              <a:ext cx="2971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53344" y="935185"/>
              <a:ext cx="2452256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have got a bonus! Can I pay off the loan before time?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3581400"/>
            <a:ext cx="3429000" cy="1524000"/>
            <a:chOff x="0" y="-304800"/>
            <a:chExt cx="4080051" cy="15240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3" y="-228600"/>
              <a:ext cx="38925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Yes. But check with your bank if there are any conditions or charges for pre-paying the loan.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11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if I cannot pay back my loan?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6310" y="533400"/>
            <a:ext cx="5791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267200" y="685800"/>
            <a:ext cx="3733800" cy="1752600"/>
            <a:chOff x="4038600" y="685800"/>
            <a:chExt cx="3733800" cy="1752600"/>
          </a:xfrm>
        </p:grpSpPr>
        <p:sp>
          <p:nvSpPr>
            <p:cNvPr id="8" name="Oval Callout 7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886361"/>
              <a:ext cx="3228109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My business is not growing as quickly as I thought! What if I cannot pay back the loan?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19200" y="1176583"/>
            <a:ext cx="3432630" cy="5071817"/>
            <a:chOff x="1219200" y="1176583"/>
            <a:chExt cx="3432630" cy="5071817"/>
          </a:xfrm>
        </p:grpSpPr>
        <p:pic>
          <p:nvPicPr>
            <p:cNvPr id="6" name="Picture 5" descr="1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176583"/>
              <a:ext cx="3429000" cy="5071817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347030" y="2728686"/>
              <a:ext cx="3048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15.png"/>
            <p:cNvPicPr>
              <a:picLocks noChangeAspect="1"/>
            </p:cNvPicPr>
            <p:nvPr/>
          </p:nvPicPr>
          <p:blipFill>
            <a:blip r:embed="rId2" cstate="print"/>
            <a:srcRect l="91111" t="30048" b="56430"/>
            <a:stretch>
              <a:fillRect/>
            </a:stretch>
          </p:blipFill>
          <p:spPr>
            <a:xfrm flipV="1">
              <a:off x="4343400" y="2895600"/>
              <a:ext cx="304800" cy="6858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990600" y="1752600"/>
            <a:ext cx="7010400" cy="4114800"/>
            <a:chOff x="1143000" y="2057400"/>
            <a:chExt cx="7010400" cy="4114800"/>
          </a:xfrm>
        </p:grpSpPr>
        <p:sp>
          <p:nvSpPr>
            <p:cNvPr id="11" name="Rectangle 10"/>
            <p:cNvSpPr/>
            <p:nvPr/>
          </p:nvSpPr>
          <p:spPr>
            <a:xfrm>
              <a:off x="4343400" y="2743200"/>
              <a:ext cx="381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267200" y="2971800"/>
              <a:ext cx="457200" cy="685800"/>
              <a:chOff x="5410200" y="3200400"/>
              <a:chExt cx="457200" cy="685800"/>
            </a:xfrm>
          </p:grpSpPr>
          <p:pic>
            <p:nvPicPr>
              <p:cNvPr id="12" name="Picture 11" descr="15.png"/>
              <p:cNvPicPr>
                <a:picLocks noChangeAspect="1"/>
              </p:cNvPicPr>
              <p:nvPr/>
            </p:nvPicPr>
            <p:blipFill>
              <a:blip r:embed="rId2" cstate="print"/>
              <a:srcRect l="88889" t="29386" b="57092"/>
              <a:stretch>
                <a:fillRect/>
              </a:stretch>
            </p:blipFill>
            <p:spPr>
              <a:xfrm flipV="1">
                <a:off x="5486400" y="3200400"/>
                <a:ext cx="381000" cy="685800"/>
              </a:xfrm>
              <a:prstGeom prst="rect">
                <a:avLst/>
              </a:prstGeom>
            </p:spPr>
          </p:pic>
          <p:sp>
            <p:nvSpPr>
              <p:cNvPr id="13" name="Oval 12"/>
              <p:cNvSpPr/>
              <p:nvPr/>
            </p:nvSpPr>
            <p:spPr>
              <a:xfrm>
                <a:off x="5410200" y="3548059"/>
                <a:ext cx="1524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143000" y="2057400"/>
              <a:ext cx="7010400" cy="411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8800" y="2209800"/>
              <a:ext cx="571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A bank loan is a legal agreement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47800" y="28149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The bank may: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34290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828800" y="3429000"/>
              <a:ext cx="2646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Take legal action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40386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828800" y="4034135"/>
              <a:ext cx="338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Confiscate collateral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45720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828800" y="4618589"/>
              <a:ext cx="624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Share repayment details with other banks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5130546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828800" y="5177135"/>
              <a:ext cx="4925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Charge penal interest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6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4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606</Words>
  <Application>Microsoft Office PowerPoint</Application>
  <PresentationFormat>On-screen Show (4:3)</PresentationFormat>
  <Paragraphs>43</Paragraphs>
  <Slides>7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abcd</cp:lastModifiedBy>
  <cp:revision>28</cp:revision>
  <dcterms:created xsi:type="dcterms:W3CDTF">2018-10-04T11:16:58Z</dcterms:created>
  <dcterms:modified xsi:type="dcterms:W3CDTF">2018-10-19T09:50:08Z</dcterms:modified>
</cp:coreProperties>
</file>