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E1D0-D203-4362-8166-FA6B4EED5C6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Growth-Music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895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SAVING FOR THE </a:t>
            </a:r>
            <a:r>
              <a:rPr lang="en-US" sz="3600" dirty="0" smtClean="0">
                <a:latin typeface="Arial Black" pitchFamily="34" charset="0"/>
              </a:rPr>
              <a:t>FUTURE 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6" name="Growth-Music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924800" y="5867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do I save and grow money?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334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v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31" y="2209800"/>
            <a:ext cx="2465569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NSCpng-1538657378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164080"/>
            <a:ext cx="2344616" cy="134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post-office-savings-sche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118360"/>
            <a:ext cx="2194560" cy="146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16002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PPF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PF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940713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The Government provides a number of schemes for th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 same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8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the Post Office Saving Scheme?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629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3431490" cy="495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114800" y="685800"/>
            <a:ext cx="3733800" cy="1752600"/>
            <a:chOff x="41148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8090" y="1041737"/>
              <a:ext cx="299951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some money that I want to save. Where can I put it?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228600"/>
              <a:ext cx="3892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put it in a Post office Saving Scheme which is like a regular bank account.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4" name="Oval Callout 1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090" y="2492514"/>
              <a:ext cx="2999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Great! But I don’t have too much money!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863" y="-101263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That is ok. You only need a minimum of Rs. 20 to open an account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90" y="2514600"/>
              <a:ext cx="2618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much money will I make?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0" y="-256639"/>
              <a:ext cx="4080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will earn 4% interest. Also, you don’t pay any tax on interest under Rs. 10000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2514600"/>
              <a:ext cx="35814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Can I also open an account in my son’s name?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Yes! If your son is above 10 years of age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7200" y="2514600"/>
              <a:ext cx="358140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That’s great! Thank you!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8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NSC (National Savings Certificate)?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4127218" cy="560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9" name="Rectangle 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-22086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Good! You can invest it in NSC (National Savings Certificates)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2209800"/>
              <a:ext cx="35814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just completed a gardening job for a company. I want to save what I earned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86745" y="3657600"/>
            <a:ext cx="3442855" cy="1524000"/>
            <a:chOff x="-16486" y="-304800"/>
            <a:chExt cx="4096537" cy="1524000"/>
          </a:xfrm>
        </p:grpSpPr>
        <p:sp>
          <p:nvSpPr>
            <p:cNvPr id="15" name="Rectangle 1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486" y="-25063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You have to invest a minimum of Rs. 100 or any multiple of Rs. 100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8" name="Oval Callout 1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Ok. Can I invest Rs.2500 in NSC?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1" name="Oval Callout 2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much interest will I earn?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14455" y="3657600"/>
            <a:ext cx="3429000" cy="1524000"/>
            <a:chOff x="0" y="-304800"/>
            <a:chExt cx="4080051" cy="1524000"/>
          </a:xfrm>
        </p:grpSpPr>
        <p:sp>
          <p:nvSpPr>
            <p:cNvPr id="24" name="Rectangle 23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will earn 8% compound interest, every year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7" name="Oval Callout 26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2362200"/>
              <a:ext cx="2514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much tax do I have to pay on the interest I earn?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0" name="Rectangle 2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NSC qualifies for tax rebate under sec 80C of the IT Act!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3" name="Oval Callout 3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24400" y="2286000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Can I purchase NSC in my 11 year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o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ld  daughter’s name?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3657600"/>
            <a:ext cx="3429000" cy="1676400"/>
            <a:chOff x="0" y="-304800"/>
            <a:chExt cx="4080051" cy="1676400"/>
          </a:xfrm>
        </p:grpSpPr>
        <p:sp>
          <p:nvSpPr>
            <p:cNvPr id="36" name="Rectangle 35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4850" y="-304800"/>
              <a:ext cx="37173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You can purchase NSC for yourself or for your daughter. Minors can even purchase for themselves!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40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</a:t>
            </a:r>
            <a:r>
              <a:rPr lang="en-US" sz="2400" dirty="0" err="1" smtClean="0">
                <a:latin typeface="Arial Black" pitchFamily="34" charset="0"/>
              </a:rPr>
              <a:t>Kisan</a:t>
            </a: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err="1" smtClean="0">
                <a:latin typeface="Arial Black" pitchFamily="34" charset="0"/>
              </a:rPr>
              <a:t>Vikas</a:t>
            </a: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err="1" smtClean="0">
                <a:latin typeface="Arial Black" pitchFamily="34" charset="0"/>
              </a:rPr>
              <a:t>Patra</a:t>
            </a:r>
            <a:r>
              <a:rPr lang="en-US" sz="2400" dirty="0" smtClean="0">
                <a:latin typeface="Arial Black" pitchFamily="34" charset="0"/>
              </a:rPr>
              <a:t> (KVP)?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562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29583" y="853197"/>
            <a:ext cx="5128217" cy="5471403"/>
            <a:chOff x="129583" y="853197"/>
            <a:chExt cx="5128217" cy="5471403"/>
          </a:xfrm>
        </p:grpSpPr>
        <p:pic>
          <p:nvPicPr>
            <p:cNvPr id="8" name="Picture 7" descr="1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3783" y="929397"/>
              <a:ext cx="2004017" cy="5334000"/>
            </a:xfrm>
            <a:prstGeom prst="rect">
              <a:avLst/>
            </a:prstGeom>
          </p:spPr>
        </p:pic>
        <p:pic>
          <p:nvPicPr>
            <p:cNvPr id="9" name="Picture 8" descr="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83" y="853197"/>
              <a:ext cx="4038600" cy="547140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347855" y="3810000"/>
            <a:ext cx="3429000" cy="1524000"/>
            <a:chOff x="0" y="-304800"/>
            <a:chExt cx="4080051" cy="15240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invest it in the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Kisan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Vikas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Patra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scheme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7745" y="838200"/>
            <a:ext cx="3747655" cy="1752600"/>
            <a:chOff x="4114800" y="1981200"/>
            <a:chExt cx="3747655" cy="1752600"/>
          </a:xfrm>
        </p:grpSpPr>
        <p:sp>
          <p:nvSpPr>
            <p:cNvPr id="29" name="Oval Callout 2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1055" y="2413337"/>
              <a:ext cx="35814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We run a catering business. We recently got Rs. 10000 that we want to save.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0" y="3810000"/>
            <a:ext cx="3442855" cy="1524000"/>
            <a:chOff x="-16486" y="-304800"/>
            <a:chExt cx="4096537" cy="1524000"/>
          </a:xfrm>
        </p:grpSpPr>
        <p:sp>
          <p:nvSpPr>
            <p:cNvPr id="32" name="Rectangle 3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6486" y="-152400"/>
              <a:ext cx="4080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KVP needs a minimum investment of Rs. 1000 and then in multiples of Rs. 10000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35" name="Oval Callout 3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244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2438400"/>
              <a:ext cx="29718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Ok great. Do we have to invest all of the money in KVP?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38" name="Oval Callout 3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much interest will we earn?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0" y="3810000"/>
            <a:ext cx="3429000" cy="1524000"/>
            <a:chOff x="0" y="-304800"/>
            <a:chExt cx="4080051" cy="1524000"/>
          </a:xfrm>
        </p:grpSpPr>
        <p:sp>
          <p:nvSpPr>
            <p:cNvPr id="41" name="Rectangle 4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will earn 7.7% compound interest, every year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50" name="Oval Callout 49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8200" y="2337137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Can we purchase KVP in both our names?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34000" y="3810000"/>
            <a:ext cx="3429000" cy="1676400"/>
            <a:chOff x="0" y="-304800"/>
            <a:chExt cx="4080051" cy="1676400"/>
          </a:xfrm>
        </p:grpSpPr>
        <p:sp>
          <p:nvSpPr>
            <p:cNvPr id="53" name="Rectangle 5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4850" y="-180439"/>
              <a:ext cx="3717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You can purchase NSC in both your names or in the name of a minor too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7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9" name="Oval Callout 1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Ok. How much can I invest in it?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much interest will I earn?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2492514"/>
              <a:ext cx="27432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When does the PPF deposit mature?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24400" y="2286000"/>
              <a:ext cx="26670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Can I open a PPF account in my 11 year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o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ld  son’s name?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PPF (Public Provident Fund)?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01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2365092" cy="5715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0" name="Rectangle 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152400"/>
              <a:ext cx="4080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PPF is an option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3" name="Oval Callout 1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2362200"/>
              <a:ext cx="31242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Can you suggest a tax free scheme that I can invest in?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0600" y="3657600"/>
            <a:ext cx="3442855" cy="1524000"/>
            <a:chOff x="-16486" y="-304800"/>
            <a:chExt cx="4096537" cy="1524000"/>
          </a:xfrm>
        </p:grpSpPr>
        <p:sp>
          <p:nvSpPr>
            <p:cNvPr id="16" name="Rectangle 1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486" y="-180439"/>
              <a:ext cx="4080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invest between a minimum of Rs. 500 and maximum of Rs. 1,50,000 every year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will earn 8% compound interest, every year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-194953"/>
              <a:ext cx="40800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Maturity is after 15 years. But you can extend it for another 5 years and so on within one year of maturity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3581400"/>
            <a:ext cx="3429000" cy="1676400"/>
            <a:chOff x="0" y="-304800"/>
            <a:chExt cx="4080051" cy="1676400"/>
          </a:xfrm>
        </p:grpSpPr>
        <p:sp>
          <p:nvSpPr>
            <p:cNvPr id="37" name="Rectangle 36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850" y="-180439"/>
              <a:ext cx="3717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Yes. You can open a PPF account in your own name or in a minor’s name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PF (Provident Fund)?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2-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1650023" cy="5867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23510" y="3886200"/>
            <a:ext cx="3448462" cy="1676400"/>
            <a:chOff x="0" y="-304800"/>
            <a:chExt cx="4103208" cy="1676400"/>
          </a:xfrm>
        </p:grpSpPr>
        <p:sp>
          <p:nvSpPr>
            <p:cNvPr id="13" name="Rectangle 1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57" y="-274130"/>
              <a:ext cx="40800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This is a retirement benefit scheme where you and your employer contributes 12% each of your basic salary to your account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533400"/>
            <a:ext cx="3962400" cy="2133600"/>
            <a:chOff x="3886200" y="1600200"/>
            <a:chExt cx="3962400" cy="2133600"/>
          </a:xfrm>
        </p:grpSpPr>
        <p:sp>
          <p:nvSpPr>
            <p:cNvPr id="16" name="Oval Callout 15"/>
            <p:cNvSpPr/>
            <p:nvPr/>
          </p:nvSpPr>
          <p:spPr>
            <a:xfrm>
              <a:off x="3886200" y="1600200"/>
              <a:ext cx="3962400" cy="2133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1981200"/>
              <a:ext cx="3581400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just started working and my employer says that 12% of my basic pay will be deducted towards PF! What is that?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1000" y="609600"/>
            <a:ext cx="3733800" cy="1752600"/>
            <a:chOff x="4114800" y="1981200"/>
            <a:chExt cx="3733800" cy="1752600"/>
          </a:xfrm>
        </p:grpSpPr>
        <p:sp>
          <p:nvSpPr>
            <p:cNvPr id="25" name="Oval Callout 2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much interest will we earn?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000" y="3886200"/>
            <a:ext cx="3429000" cy="1524000"/>
            <a:chOff x="0" y="-304800"/>
            <a:chExt cx="4080051" cy="1524000"/>
          </a:xfrm>
        </p:grpSpPr>
        <p:sp>
          <p:nvSpPr>
            <p:cNvPr id="28" name="Rectangle 27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will earn 7.7% compound interest, every year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91000" y="609600"/>
            <a:ext cx="3733800" cy="1981200"/>
            <a:chOff x="4114800" y="1981200"/>
            <a:chExt cx="3733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2500924"/>
              <a:ext cx="3048000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What happens if and when I change my job?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886200"/>
            <a:ext cx="3429000" cy="1676400"/>
            <a:chOff x="0" y="-304800"/>
            <a:chExt cx="4080051" cy="1676400"/>
          </a:xfrm>
        </p:grpSpPr>
        <p:sp>
          <p:nvSpPr>
            <p:cNvPr id="34" name="Rectangle 33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850" y="-180439"/>
              <a:ext cx="3717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Your new employer will start putting the PF money into your existing PF account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286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90600" y="1600200"/>
            <a:ext cx="7010400" cy="4114800"/>
            <a:chOff x="990600" y="1600200"/>
            <a:chExt cx="7010400" cy="4114800"/>
          </a:xfrm>
        </p:grpSpPr>
        <p:grpSp>
          <p:nvGrpSpPr>
            <p:cNvPr id="4" name="Group 3"/>
            <p:cNvGrpSpPr/>
            <p:nvPr/>
          </p:nvGrpSpPr>
          <p:grpSpPr>
            <a:xfrm>
              <a:off x="990600" y="1600200"/>
              <a:ext cx="7010400" cy="4114800"/>
              <a:chOff x="1143000" y="2057400"/>
              <a:chExt cx="7010400" cy="4114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3400" y="2743200"/>
                <a:ext cx="381000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4267200" y="2971800"/>
                <a:ext cx="457200" cy="685800"/>
                <a:chOff x="5410200" y="3200400"/>
                <a:chExt cx="457200" cy="685800"/>
              </a:xfrm>
            </p:grpSpPr>
            <p:pic>
              <p:nvPicPr>
                <p:cNvPr id="18" name="Picture 17" descr="15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88889" t="29386" b="57092"/>
                <a:stretch>
                  <a:fillRect/>
                </a:stretch>
              </p:blipFill>
              <p:spPr>
                <a:xfrm flipV="1">
                  <a:off x="5486400" y="3200400"/>
                  <a:ext cx="381000" cy="685800"/>
                </a:xfrm>
                <a:prstGeom prst="rect">
                  <a:avLst/>
                </a:prstGeom>
              </p:spPr>
            </p:pic>
            <p:sp>
              <p:nvSpPr>
                <p:cNvPr id="19" name="Oval 18"/>
                <p:cNvSpPr/>
                <p:nvPr/>
              </p:nvSpPr>
              <p:spPr>
                <a:xfrm>
                  <a:off x="5410200" y="3548059"/>
                  <a:ext cx="1524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1143000" y="2057400"/>
                <a:ext cx="7010400" cy="411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52600" y="220980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There are other investment options like: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124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28800" y="3124200"/>
                <a:ext cx="2646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Stock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7338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828800" y="3729335"/>
                <a:ext cx="338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Mutua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 Funds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4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4267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828800" y="4313789"/>
                <a:ext cx="624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National Pension Scheme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143000" y="5177135"/>
              <a:ext cx="685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Visit a bank or talk to an expert to know more.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76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What’s next?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533400"/>
            <a:ext cx="220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658</Words>
  <Application>Microsoft Office PowerPoint</Application>
  <PresentationFormat>On-screen Show (4:3)</PresentationFormat>
  <Paragraphs>59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14</cp:revision>
  <dcterms:created xsi:type="dcterms:W3CDTF">2018-10-30T04:43:20Z</dcterms:created>
  <dcterms:modified xsi:type="dcterms:W3CDTF">2018-10-30T09:08:55Z</dcterms:modified>
</cp:coreProperties>
</file>