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DAF1D-A768-4BD1-845E-016AFDFC189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Meadow%20Thoughts.mp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0" y="2895600"/>
            <a:ext cx="129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4400" b="1" dirty="0" smtClean="0">
                <a:latin typeface="Arial Black" pitchFamily="34" charset="0"/>
              </a:rPr>
              <a:t>बिमा</a:t>
            </a:r>
            <a:endParaRPr lang="en-US" sz="4400" b="1" dirty="0">
              <a:latin typeface="Arial Black" pitchFamily="34" charset="0"/>
            </a:endParaRPr>
          </a:p>
        </p:txBody>
      </p:sp>
      <p:pic>
        <p:nvPicPr>
          <p:cNvPr id="3" name="Meadow Thoughts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6248400" y="47244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6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600" b="1" dirty="0" smtClean="0">
                <a:latin typeface="Mangal" pitchFamily="18" charset="0"/>
                <a:cs typeface="Mangal" pitchFamily="18" charset="0"/>
              </a:rPr>
              <a:t>बिमा क्या होता है</a:t>
            </a:r>
            <a:r>
              <a:rPr lang="en-US" sz="3600" b="1" dirty="0" smtClean="0">
                <a:latin typeface="Mangal" pitchFamily="18" charset="0"/>
                <a:cs typeface="Mangal" pitchFamily="18" charset="0"/>
              </a:rPr>
              <a:t> </a:t>
            </a:r>
            <a:r>
              <a:rPr lang="hi-IN" sz="3000" b="1" dirty="0" smtClean="0">
                <a:latin typeface="Arial Black" pitchFamily="34" charset="0"/>
              </a:rPr>
              <a:t>?</a:t>
            </a:r>
            <a:endParaRPr lang="en-US" sz="30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8600" y="609600"/>
            <a:ext cx="3733800" cy="277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85800" y="2743200"/>
            <a:ext cx="7315200" cy="1524000"/>
            <a:chOff x="-1722688" y="-304800"/>
            <a:chExt cx="8704109" cy="1524000"/>
          </a:xfrm>
        </p:grpSpPr>
        <p:sp>
          <p:nvSpPr>
            <p:cNvPr id="9" name="Rectangle 8"/>
            <p:cNvSpPr/>
            <p:nvPr/>
          </p:nvSpPr>
          <p:spPr>
            <a:xfrm>
              <a:off x="-1722688" y="-304800"/>
              <a:ext cx="8704109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634674" y="7203"/>
              <a:ext cx="6437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बिमा वह होता है जो आपको भविष्य में संभव नुकसान से सुरक्षा प्रदान करता है 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1" name="Picture 10" descr="anamol khazanna 01.jpg"/>
          <p:cNvPicPr>
            <a:picLocks noChangeAspect="1"/>
          </p:cNvPicPr>
          <p:nvPr/>
        </p:nvPicPr>
        <p:blipFill>
          <a:blip r:embed="rId2" cstate="print"/>
          <a:srcRect l="1134" t="1464"/>
          <a:stretch>
            <a:fillRect/>
          </a:stretch>
        </p:blipFill>
        <p:spPr>
          <a:xfrm>
            <a:off x="902208" y="1371600"/>
            <a:ext cx="6641592" cy="512826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334000" y="228600"/>
            <a:ext cx="3505200" cy="2209800"/>
            <a:chOff x="4038600" y="685800"/>
            <a:chExt cx="2971800" cy="1752600"/>
          </a:xfrm>
        </p:grpSpPr>
        <p:sp>
          <p:nvSpPr>
            <p:cNvPr id="15" name="Cloud Callout 14"/>
            <p:cNvSpPr/>
            <p:nvPr/>
          </p:nvSpPr>
          <p:spPr>
            <a:xfrm>
              <a:off x="4038600" y="685800"/>
              <a:ext cx="2971800" cy="1752600"/>
            </a:xfrm>
            <a:prstGeom prst="cloudCallout">
              <a:avLst>
                <a:gd name="adj1" fmla="val -86144"/>
                <a:gd name="adj2" fmla="val 1433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45935" y="1048407"/>
              <a:ext cx="2618833" cy="1049624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मेरे बच्चों का स्कूल में सब कुछ अच्छा चल रहा है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लेकिन अगर मैं मर गया तो मेरे बच्चों की देखभाल कौन करेगा?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103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600" b="1" dirty="0" smtClean="0">
                <a:latin typeface="Arial Black" pitchFamily="34" charset="0"/>
              </a:rPr>
              <a:t>जीवन बिमा क्या होता है</a:t>
            </a:r>
            <a:r>
              <a:rPr lang="en-US" sz="3600" b="1" dirty="0" smtClean="0">
                <a:latin typeface="Arial Black" pitchFamily="34" charset="0"/>
              </a:rPr>
              <a:t> </a:t>
            </a:r>
            <a:r>
              <a:rPr lang="hi-IN" sz="3600" b="1" dirty="0" smtClean="0">
                <a:latin typeface="Arial Black" pitchFamily="34" charset="0"/>
              </a:rPr>
              <a:t>?</a:t>
            </a:r>
            <a:endParaRPr lang="en-US" sz="36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8600" y="609600"/>
            <a:ext cx="4724400" cy="469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namol khazanna 01.jpg"/>
          <p:cNvPicPr>
            <a:picLocks noChangeAspect="1"/>
          </p:cNvPicPr>
          <p:nvPr/>
        </p:nvPicPr>
        <p:blipFill>
          <a:blip r:embed="rId2" cstate="print"/>
          <a:srcRect l="2269" t="1464"/>
          <a:stretch>
            <a:fillRect/>
          </a:stretch>
        </p:blipFill>
        <p:spPr>
          <a:xfrm>
            <a:off x="381000" y="2193828"/>
            <a:ext cx="4800600" cy="374977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267200" y="914400"/>
            <a:ext cx="3733800" cy="2094913"/>
            <a:chOff x="4038600" y="685800"/>
            <a:chExt cx="3110023" cy="1784555"/>
          </a:xfrm>
        </p:grpSpPr>
        <p:sp>
          <p:nvSpPr>
            <p:cNvPr id="9" name="Cloud Callout 8"/>
            <p:cNvSpPr/>
            <p:nvPr/>
          </p:nvSpPr>
          <p:spPr>
            <a:xfrm>
              <a:off x="4038600" y="685800"/>
              <a:ext cx="3110023" cy="1752600"/>
            </a:xfrm>
            <a:prstGeom prst="cloudCallout">
              <a:avLst>
                <a:gd name="adj1" fmla="val -86144"/>
                <a:gd name="adj2" fmla="val 1433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08766" y="1027356"/>
              <a:ext cx="2618833" cy="144299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मेरे बच्चों का स्कूल में सब कुछ अच्छा चल रहा है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लेकिन अगर मैं मर गया तो मेरे बच्चों की देखभाल कौन करेगा?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57800" y="3581400"/>
            <a:ext cx="3552825" cy="1524000"/>
            <a:chOff x="-1814892" y="-304800"/>
            <a:chExt cx="6878459" cy="1524000"/>
          </a:xfrm>
        </p:grpSpPr>
        <p:sp>
          <p:nvSpPr>
            <p:cNvPr id="12" name="Rectangle 11"/>
            <p:cNvSpPr/>
            <p:nvPr/>
          </p:nvSpPr>
          <p:spPr>
            <a:xfrm>
              <a:off x="-1722687" y="-304800"/>
              <a:ext cx="6786254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814892" y="-256639"/>
              <a:ext cx="687845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आप जीवन बिमा खरीद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सकते हैं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यदि आपकी मृत्यु हो जाती है तो आपके परिवार को आपकी बिमाकृत राशि दी जाती है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120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600" b="1" dirty="0" smtClean="0">
                <a:latin typeface="Arial Black" pitchFamily="34" charset="0"/>
              </a:rPr>
              <a:t>मुझे जीवन बिमा कहाँ मिल सकता है?</a:t>
            </a:r>
            <a:endParaRPr lang="en-US" sz="36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0412"/>
            <a:ext cx="6934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2164080"/>
          <a:ext cx="7772400" cy="3093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800"/>
                <a:gridCol w="3048000"/>
                <a:gridCol w="2895600"/>
              </a:tblGrid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b="1" dirty="0" smtClean="0">
                          <a:latin typeface="Arial" pitchFamily="34" charset="0"/>
                          <a:cs typeface="Arial" pitchFamily="34" charset="0"/>
                        </a:rPr>
                        <a:t>प्रधान मंत्री जीवन ज्योती बीमा योजना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b="1" dirty="0" smtClean="0">
                          <a:latin typeface="Arial" pitchFamily="34" charset="0"/>
                          <a:cs typeface="Arial" pitchFamily="34" charset="0"/>
                        </a:rPr>
                        <a:t> प्रधान मंत्री सुरक्षा बिमा योजना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i-IN" sz="2000" b="0" dirty="0" smtClean="0">
                          <a:latin typeface="Arial" pitchFamily="34" charset="0"/>
                          <a:cs typeface="Arial" pitchFamily="34" charset="0"/>
                        </a:rPr>
                        <a:t>पेशकश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मृत्यु के मामले में २ लाख रुपये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दुर्घटना से अक्षमता या मृत्यु के मामले में २ लाख रुपये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i-IN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बिमा की किश्त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रु.३३०/- प्रति वर्ष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रु.१२/- प्रति वर्ष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i-IN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पात्रता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उम्र १८ - ७० साल तथा जो बैंक योजना प्रदान करता है उस बैंक में खाता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उम्र १८ - ७० साल तथा जो बैंक योजना प्रदान करता है उस बैंक में खाता होना आवश्यक है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95400" y="97149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सरकारी और गैर-सरकारी योजनायें जीवन बिमा प्रदान करती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हैं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9800" y="167640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सरकारी योजनायें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6800" y="58674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अन्य अवधी तथा जीवन बिमा योजना एल.आय.सी. और अन्य बिमा कम्पनियों के पास भी उपलभ्द है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223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600" b="1" dirty="0" smtClean="0">
                <a:latin typeface="Arial Black" pitchFamily="34" charset="0"/>
              </a:rPr>
              <a:t>स्वास्थ्य बिमा क्या होता है?</a:t>
            </a:r>
            <a:endParaRPr lang="en-US" sz="36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8600" y="609600"/>
            <a:ext cx="4876800" cy="2612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mage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600200"/>
            <a:ext cx="3352800" cy="361215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495800" y="685800"/>
            <a:ext cx="3810000" cy="2133600"/>
            <a:chOff x="4038600" y="618393"/>
            <a:chExt cx="3455582" cy="1887416"/>
          </a:xfrm>
        </p:grpSpPr>
        <p:sp>
          <p:nvSpPr>
            <p:cNvPr id="8" name="Oval Callout 7"/>
            <p:cNvSpPr/>
            <p:nvPr/>
          </p:nvSpPr>
          <p:spPr>
            <a:xfrm>
              <a:off x="4038600" y="618393"/>
              <a:ext cx="3455582" cy="1887416"/>
            </a:xfrm>
            <a:prstGeom prst="wedgeEllipseCallout">
              <a:avLst>
                <a:gd name="adj1" fmla="val -74110"/>
                <a:gd name="adj2" fmla="val 19843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15047" y="998036"/>
              <a:ext cx="2971800" cy="144299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मेरे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बेटे को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अस्पताल में भरती करना पड़ा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अस्पताल का बिल रु.४०,०००/- हो गया ! अगली बार मैं इतना खर्च कैसे उठा पाऊँगी?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2000" y="3657600"/>
            <a:ext cx="3552825" cy="1524000"/>
            <a:chOff x="-1814892" y="-304800"/>
            <a:chExt cx="6878459" cy="1524000"/>
          </a:xfrm>
        </p:grpSpPr>
        <p:sp>
          <p:nvSpPr>
            <p:cNvPr id="11" name="Rectangle 10"/>
            <p:cNvSpPr/>
            <p:nvPr/>
          </p:nvSpPr>
          <p:spPr>
            <a:xfrm>
              <a:off x="-1722687" y="-304800"/>
              <a:ext cx="6786254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1814892" y="-228600"/>
              <a:ext cx="687845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आप स्वास्थ्य बिमा खरीद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सकते हैं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- आपके अस्पताल में इलाज या शल्यचिकित्सा का खर्च बिमा कंपनी उठाती है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141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600" b="1" dirty="0" smtClean="0">
                <a:latin typeface="Arial Black" pitchFamily="34" charset="0"/>
              </a:rPr>
              <a:t>मुझे स्वास्थ्य बिमा कहाँ मिल सकता है</a:t>
            </a:r>
            <a:r>
              <a:rPr lang="en-US" sz="2400" dirty="0" smtClean="0">
                <a:latin typeface="Arial Black" pitchFamily="34" charset="0"/>
              </a:rPr>
              <a:t>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0412"/>
            <a:ext cx="7315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00200" y="1044714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सरकारी और गैर-सरकारी योजनायें जीवन बिमा प्रदान करती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हैं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2621280"/>
          <a:ext cx="7772400" cy="2788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800"/>
                <a:gridCol w="3048000"/>
                <a:gridCol w="2895600"/>
              </a:tblGrid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b="1" dirty="0" smtClean="0">
                          <a:latin typeface="Arial" pitchFamily="34" charset="0"/>
                          <a:cs typeface="Arial" pitchFamily="34" charset="0"/>
                        </a:rPr>
                        <a:t>राष्ट्रीय स्वास्थ्य बिमा योजना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b="1" dirty="0" smtClean="0">
                          <a:latin typeface="Arial" pitchFamily="34" charset="0"/>
                          <a:cs typeface="Arial" pitchFamily="34" charset="0"/>
                        </a:rPr>
                        <a:t>आयुष्मान भारत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i-IN" sz="2000" b="0" dirty="0" smtClean="0">
                          <a:latin typeface="Arial" pitchFamily="34" charset="0"/>
                          <a:cs typeface="Arial" pitchFamily="34" charset="0"/>
                        </a:rPr>
                        <a:t>देय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बीमारी या शल्यचिकित्सा के लिए अस्पताल में भरती होने पर रु.५०,०००/- तक की सुरक्षा 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माध्यमिक तृतीयक चिकित्सा सेवा के लिए प्रति परिवार प्रति वर्ष ५ लाख रुपये 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i-IN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विमाहप्ता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रु.७०० - ८००/- प्रति वर्ष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शून्य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i-IN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पात्रता 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i-IN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उम्र १८ - ४० साल 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09800" y="203829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सरकारी योजनायें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60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600" b="1" dirty="0" smtClean="0">
                <a:latin typeface="Arial Black" pitchFamily="34" charset="0"/>
              </a:rPr>
              <a:t>सामान्य बिमा क्या होता है?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70357"/>
            <a:ext cx="5029200" cy="154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3 (2).jpg"/>
          <p:cNvPicPr>
            <a:picLocks noChangeAspect="1"/>
          </p:cNvPicPr>
          <p:nvPr/>
        </p:nvPicPr>
        <p:blipFill>
          <a:blip r:embed="rId2"/>
          <a:srcRect r="28804"/>
          <a:stretch>
            <a:fillRect/>
          </a:stretch>
        </p:blipFill>
        <p:spPr>
          <a:xfrm>
            <a:off x="228600" y="1828800"/>
            <a:ext cx="4933190" cy="3429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257593" y="975016"/>
            <a:ext cx="3505200" cy="2985436"/>
            <a:chOff x="4245747" y="537199"/>
            <a:chExt cx="3179135" cy="2640962"/>
          </a:xfrm>
        </p:grpSpPr>
        <p:sp>
          <p:nvSpPr>
            <p:cNvPr id="9" name="Oval Callout 8"/>
            <p:cNvSpPr/>
            <p:nvPr/>
          </p:nvSpPr>
          <p:spPr>
            <a:xfrm>
              <a:off x="4245747" y="537199"/>
              <a:ext cx="3179135" cy="1752600"/>
            </a:xfrm>
            <a:prstGeom prst="wedgeEllipseCallout">
              <a:avLst>
                <a:gd name="adj1" fmla="val -62648"/>
                <a:gd name="adj2" fmla="val 5410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89915" y="918371"/>
              <a:ext cx="1683811" cy="225979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अरे नहीं! मेरी स्कूटर बुरी तरह से क्षतिग्रस्त हो गयी है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मरम्मत की लागत रु.१०,०००/ - है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मैं इतना खर्च नहीं उठा सकती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0" y="3733800"/>
            <a:ext cx="3552825" cy="1552039"/>
            <a:chOff x="-1814892" y="-304800"/>
            <a:chExt cx="6878459" cy="1552039"/>
          </a:xfrm>
        </p:grpSpPr>
        <p:sp>
          <p:nvSpPr>
            <p:cNvPr id="12" name="Rectangle 11"/>
            <p:cNvSpPr/>
            <p:nvPr/>
          </p:nvSpPr>
          <p:spPr>
            <a:xfrm>
              <a:off x="-1722687" y="-304800"/>
              <a:ext cx="6786254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814892" y="-76200"/>
              <a:ext cx="687845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आप मोटर बिमा खरीद सकते हैं - वाहन की क्षति या चोरी होने पर यह आपकोक्षतिपूर्ति / मुआवजा प्रदान करेगा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0" name="Picture 19" descr="10 (2).jpg"/>
          <p:cNvPicPr>
            <a:picLocks noChangeAspect="1"/>
          </p:cNvPicPr>
          <p:nvPr/>
        </p:nvPicPr>
        <p:blipFill>
          <a:blip r:embed="rId3"/>
          <a:srcRect l="23046"/>
          <a:stretch>
            <a:fillRect/>
          </a:stretch>
        </p:blipFill>
        <p:spPr>
          <a:xfrm>
            <a:off x="228600" y="1752600"/>
            <a:ext cx="5016107" cy="35052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022276" y="914400"/>
            <a:ext cx="3352801" cy="1600200"/>
            <a:chOff x="4038600" y="618393"/>
            <a:chExt cx="3040912" cy="1415561"/>
          </a:xfrm>
        </p:grpSpPr>
        <p:sp>
          <p:nvSpPr>
            <p:cNvPr id="18" name="Oval Callout 17"/>
            <p:cNvSpPr/>
            <p:nvPr/>
          </p:nvSpPr>
          <p:spPr>
            <a:xfrm>
              <a:off x="4038600" y="618393"/>
              <a:ext cx="3040912" cy="1415561"/>
            </a:xfrm>
            <a:prstGeom prst="wedgeEllipseCallout">
              <a:avLst>
                <a:gd name="adj1" fmla="val -62648"/>
                <a:gd name="adj2" fmla="val 5410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38600" y="933260"/>
              <a:ext cx="3040911" cy="62620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मैं अपने घर और घर के वस्तुओं की सुरक्षा कैसे कर सकता हूँ?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10200" y="3733800"/>
            <a:ext cx="3505200" cy="1524000"/>
            <a:chOff x="-1722687" y="-304800"/>
            <a:chExt cx="6786254" cy="1524000"/>
          </a:xfrm>
        </p:grpSpPr>
        <p:sp>
          <p:nvSpPr>
            <p:cNvPr id="22" name="Rectangle 21"/>
            <p:cNvSpPr/>
            <p:nvPr/>
          </p:nvSpPr>
          <p:spPr>
            <a:xfrm>
              <a:off x="-1722687" y="-304800"/>
              <a:ext cx="6786254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1519837" y="-76200"/>
              <a:ext cx="63436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आप गृह बिमा खरीदकर अपने घर और घर के वस्तुओं का संरक्षण कर सकते है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4" name="Picture 23" descr="8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719436"/>
            <a:ext cx="4824549" cy="3462164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5105400" y="990600"/>
            <a:ext cx="3352801" cy="1600200"/>
            <a:chOff x="4038600" y="618393"/>
            <a:chExt cx="3040912" cy="1415561"/>
          </a:xfrm>
        </p:grpSpPr>
        <p:sp>
          <p:nvSpPr>
            <p:cNvPr id="26" name="Oval Callout 25"/>
            <p:cNvSpPr/>
            <p:nvPr/>
          </p:nvSpPr>
          <p:spPr>
            <a:xfrm>
              <a:off x="4038600" y="618393"/>
              <a:ext cx="3040912" cy="1415561"/>
            </a:xfrm>
            <a:prstGeom prst="wedgeEllipseCallout">
              <a:avLst>
                <a:gd name="adj1" fmla="val -62648"/>
                <a:gd name="adj2" fmla="val 5410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01432" y="1003301"/>
              <a:ext cx="2902689" cy="898471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मौसम अनुनमेय हो गया है ! अब ओला-वृष्टि हो गयी तो मों क्या करूँ 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8" name="Picture 27" descr="Farme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2209800"/>
            <a:ext cx="2188464" cy="2810256"/>
          </a:xfrm>
          <a:prstGeom prst="rect">
            <a:avLst/>
          </a:prstGeom>
          <a:effectLst>
            <a:softEdge rad="317500"/>
          </a:effectLst>
        </p:spPr>
      </p:pic>
      <p:grpSp>
        <p:nvGrpSpPr>
          <p:cNvPr id="29" name="Group 28"/>
          <p:cNvGrpSpPr/>
          <p:nvPr/>
        </p:nvGrpSpPr>
        <p:grpSpPr>
          <a:xfrm>
            <a:off x="5181600" y="3581400"/>
            <a:ext cx="3962400" cy="1676400"/>
            <a:chOff x="-1814892" y="-304800"/>
            <a:chExt cx="7671418" cy="1676400"/>
          </a:xfrm>
        </p:grpSpPr>
        <p:sp>
          <p:nvSpPr>
            <p:cNvPr id="30" name="Rectangle 29"/>
            <p:cNvSpPr/>
            <p:nvPr/>
          </p:nvSpPr>
          <p:spPr>
            <a:xfrm>
              <a:off x="-1722689" y="-304800"/>
              <a:ext cx="7579213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1814892" y="-200890"/>
              <a:ext cx="767141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प्रधान मंत्री फसल बिमा योजना - आप फसल बिमा खरीद सकते है जो आपको ओला-वृष्टि, आदि जैसी प्राकृतिक आपदाओं से सुरक्षा प्रदान करेगा 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905000" y="5715000"/>
            <a:ext cx="5257800" cy="609600"/>
            <a:chOff x="-1814892" y="-304800"/>
            <a:chExt cx="10179382" cy="609600"/>
          </a:xfrm>
        </p:grpSpPr>
        <p:sp>
          <p:nvSpPr>
            <p:cNvPr id="33" name="Rectangle 32"/>
            <p:cNvSpPr/>
            <p:nvPr/>
          </p:nvSpPr>
          <p:spPr>
            <a:xfrm>
              <a:off x="-1667365" y="-304800"/>
              <a:ext cx="993965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1814892" y="-200890"/>
              <a:ext cx="101793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प्रधान मंत्री फसल बिमा योजना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346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4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5800" y="2362200"/>
            <a:ext cx="7924800" cy="1600200"/>
            <a:chOff x="-2516918" y="-457200"/>
            <a:chExt cx="12168457" cy="1600200"/>
          </a:xfrm>
        </p:grpSpPr>
        <p:sp>
          <p:nvSpPr>
            <p:cNvPr id="5" name="Rectangle 4"/>
            <p:cNvSpPr/>
            <p:nvPr/>
          </p:nvSpPr>
          <p:spPr>
            <a:xfrm>
              <a:off x="-2516918" y="-457200"/>
              <a:ext cx="12168457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2399914" y="-200890"/>
              <a:ext cx="118174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बिमा आपको और आपके परिवार को आपदाओं से होनेवाले नुकसान से बचाता है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इसलिए आपके के लिए किस प्रकार का बिमा अधिक </a:t>
              </a:r>
              <a:r>
                <a:rPr lang="hi-IN" sz="2000" b="1" smtClean="0">
                  <a:latin typeface="Arial" pitchFamily="34" charset="0"/>
                  <a:cs typeface="Arial" pitchFamily="34" charset="0"/>
                </a:rPr>
                <a:t>फायदेमंद </a:t>
              </a:r>
              <a:r>
                <a:rPr lang="hi-IN" sz="2000" b="1" smtClean="0">
                  <a:latin typeface="Arial" pitchFamily="34" charset="0"/>
                  <a:cs typeface="Arial" pitchFamily="34" charset="0"/>
                </a:rPr>
                <a:t>तथा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उपयोगी होगा यह जानना महत्वपूर्ण है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77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506</Words>
  <Application>Microsoft Office PowerPoint</Application>
  <PresentationFormat>On-screen Show (4:3)</PresentationFormat>
  <Paragraphs>47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dinar joshi</cp:lastModifiedBy>
  <cp:revision>32</cp:revision>
  <dcterms:created xsi:type="dcterms:W3CDTF">2018-10-09T06:57:29Z</dcterms:created>
  <dcterms:modified xsi:type="dcterms:W3CDTF">2018-10-20T08:25:11Z</dcterms:modified>
</cp:coreProperties>
</file>