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18529-F1D7-486B-8B14-50431A09F1B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0F172BF-D264-42EA-A78D-F22C098D1D4B}">
      <dgm:prSet phldrT="[Text]"/>
      <dgm:spPr/>
      <dgm:t>
        <a:bodyPr/>
        <a:lstStyle/>
        <a:p>
          <a:r>
            <a:rPr lang="hi-IN" dirty="0"/>
            <a:t>कंपनियाँ आपके वेतन के आधार पर कर की गणना करती है</a:t>
          </a:r>
          <a:endParaRPr lang="en-US" dirty="0"/>
        </a:p>
      </dgm:t>
    </dgm:pt>
    <dgm:pt modelId="{CDE18C5A-B419-41BF-83E8-0BBD840998E1}" type="parTrans" cxnId="{9AB3C7C5-58E9-4E10-B82B-AD17E0B4D7D7}">
      <dgm:prSet/>
      <dgm:spPr/>
      <dgm:t>
        <a:bodyPr/>
        <a:lstStyle/>
        <a:p>
          <a:endParaRPr lang="en-US"/>
        </a:p>
      </dgm:t>
    </dgm:pt>
    <dgm:pt modelId="{6C3A2FEC-FE13-4034-AEAF-AD9F3B3EECD0}" type="sibTrans" cxnId="{9AB3C7C5-58E9-4E10-B82B-AD17E0B4D7D7}">
      <dgm:prSet/>
      <dgm:spPr/>
      <dgm:t>
        <a:bodyPr/>
        <a:lstStyle/>
        <a:p>
          <a:endParaRPr lang="en-US"/>
        </a:p>
      </dgm:t>
    </dgm:pt>
    <dgm:pt modelId="{795D2A1B-8F92-44B7-B63F-10EDCE635C4B}">
      <dgm:prSet phldrT="[Text]"/>
      <dgm:spPr/>
      <dgm:t>
        <a:bodyPr/>
        <a:lstStyle/>
        <a:p>
          <a:r>
            <a:rPr lang="hi-IN" dirty="0"/>
            <a:t>वेतन से कर की मात्रा कम करती है </a:t>
          </a:r>
          <a:endParaRPr lang="en-US" dirty="0"/>
        </a:p>
      </dgm:t>
    </dgm:pt>
    <dgm:pt modelId="{C65C387B-2E7F-41CB-A831-7D484112E0D7}" type="parTrans" cxnId="{5684A08E-D4EA-4479-B43E-9E19DF7BE0BB}">
      <dgm:prSet/>
      <dgm:spPr/>
      <dgm:t>
        <a:bodyPr/>
        <a:lstStyle/>
        <a:p>
          <a:endParaRPr lang="en-US"/>
        </a:p>
      </dgm:t>
    </dgm:pt>
    <dgm:pt modelId="{B3539569-C8D4-40EB-B28A-DB93E9B57576}" type="sibTrans" cxnId="{5684A08E-D4EA-4479-B43E-9E19DF7BE0BB}">
      <dgm:prSet/>
      <dgm:spPr/>
      <dgm:t>
        <a:bodyPr/>
        <a:lstStyle/>
        <a:p>
          <a:endParaRPr lang="en-US"/>
        </a:p>
      </dgm:t>
    </dgm:pt>
    <dgm:pt modelId="{B3AF0586-68DD-47C8-A81E-D962678C6248}">
      <dgm:prSet phldrT="[Text]"/>
      <dgm:spPr/>
      <dgm:t>
        <a:bodyPr/>
        <a:lstStyle/>
        <a:p>
          <a:r>
            <a:rPr lang="hi-IN" dirty="0"/>
            <a:t>वह राशि सरकार के पास जमा करती है </a:t>
          </a:r>
          <a:endParaRPr lang="en-US" dirty="0"/>
        </a:p>
      </dgm:t>
    </dgm:pt>
    <dgm:pt modelId="{A037B753-A4E1-4B7D-9947-0CC873630041}" type="parTrans" cxnId="{68EA290A-E608-4B28-9CAC-938431E7C18D}">
      <dgm:prSet/>
      <dgm:spPr/>
      <dgm:t>
        <a:bodyPr/>
        <a:lstStyle/>
        <a:p>
          <a:endParaRPr lang="en-US"/>
        </a:p>
      </dgm:t>
    </dgm:pt>
    <dgm:pt modelId="{AD28CD85-4D89-48CD-809E-558E95665203}" type="sibTrans" cxnId="{68EA290A-E608-4B28-9CAC-938431E7C18D}">
      <dgm:prSet/>
      <dgm:spPr/>
      <dgm:t>
        <a:bodyPr/>
        <a:lstStyle/>
        <a:p>
          <a:endParaRPr lang="en-US"/>
        </a:p>
      </dgm:t>
    </dgm:pt>
    <dgm:pt modelId="{524E6AAC-7B87-4575-B4B0-19CD8951A94A}" type="pres">
      <dgm:prSet presAssocID="{9D018529-F1D7-486B-8B14-50431A09F1BD}" presName="Name0" presStyleCnt="0">
        <dgm:presLayoutVars>
          <dgm:dir/>
          <dgm:animLvl val="lvl"/>
          <dgm:resizeHandles val="exact"/>
        </dgm:presLayoutVars>
      </dgm:prSet>
      <dgm:spPr/>
    </dgm:pt>
    <dgm:pt modelId="{C9D5E641-CAEA-468D-A1C4-7BC49B6A26C0}" type="pres">
      <dgm:prSet presAssocID="{B0F172BF-D264-42EA-A78D-F22C098D1D4B}" presName="parTxOnly" presStyleLbl="node1" presStyleIdx="0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363ED-8CCF-4463-BEEE-9F9629296615}" type="pres">
      <dgm:prSet presAssocID="{6C3A2FEC-FE13-4034-AEAF-AD9F3B3EECD0}" presName="parTxOnlySpace" presStyleCnt="0"/>
      <dgm:spPr/>
    </dgm:pt>
    <dgm:pt modelId="{4984620C-E45E-4337-8862-01AF7CFE3DF5}" type="pres">
      <dgm:prSet presAssocID="{795D2A1B-8F92-44B7-B63F-10EDCE635C4B}" presName="parTxOnly" presStyleLbl="node1" presStyleIdx="1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95D7-E196-4092-938F-5FC8A62D2BE1}" type="pres">
      <dgm:prSet presAssocID="{B3539569-C8D4-40EB-B28A-DB93E9B57576}" presName="parTxOnlySpace" presStyleCnt="0"/>
      <dgm:spPr/>
    </dgm:pt>
    <dgm:pt modelId="{218B644B-DADE-471F-88DF-C8D9D7A47C5E}" type="pres">
      <dgm:prSet presAssocID="{B3AF0586-68DD-47C8-A81E-D962678C6248}" presName="parTxOnly" presStyleLbl="node1" presStyleIdx="2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3C7C5-58E9-4E10-B82B-AD17E0B4D7D7}" srcId="{9D018529-F1D7-486B-8B14-50431A09F1BD}" destId="{B0F172BF-D264-42EA-A78D-F22C098D1D4B}" srcOrd="0" destOrd="0" parTransId="{CDE18C5A-B419-41BF-83E8-0BBD840998E1}" sibTransId="{6C3A2FEC-FE13-4034-AEAF-AD9F3B3EECD0}"/>
    <dgm:cxn modelId="{5684A08E-D4EA-4479-B43E-9E19DF7BE0BB}" srcId="{9D018529-F1D7-486B-8B14-50431A09F1BD}" destId="{795D2A1B-8F92-44B7-B63F-10EDCE635C4B}" srcOrd="1" destOrd="0" parTransId="{C65C387B-2E7F-41CB-A831-7D484112E0D7}" sibTransId="{B3539569-C8D4-40EB-B28A-DB93E9B57576}"/>
    <dgm:cxn modelId="{47D68F8B-A8F1-4B8B-A7DD-22D4FF608BB7}" type="presOf" srcId="{795D2A1B-8F92-44B7-B63F-10EDCE635C4B}" destId="{4984620C-E45E-4337-8862-01AF7CFE3DF5}" srcOrd="0" destOrd="0" presId="urn:microsoft.com/office/officeart/2005/8/layout/chevron1"/>
    <dgm:cxn modelId="{674E5CEF-19A5-43B2-A957-E4F8B286CB07}" type="presOf" srcId="{9D018529-F1D7-486B-8B14-50431A09F1BD}" destId="{524E6AAC-7B87-4575-B4B0-19CD8951A94A}" srcOrd="0" destOrd="0" presId="urn:microsoft.com/office/officeart/2005/8/layout/chevron1"/>
    <dgm:cxn modelId="{CC369952-BA1D-47B2-8D25-7AE402D7AF92}" type="presOf" srcId="{B3AF0586-68DD-47C8-A81E-D962678C6248}" destId="{218B644B-DADE-471F-88DF-C8D9D7A47C5E}" srcOrd="0" destOrd="0" presId="urn:microsoft.com/office/officeart/2005/8/layout/chevron1"/>
    <dgm:cxn modelId="{68EA290A-E608-4B28-9CAC-938431E7C18D}" srcId="{9D018529-F1D7-486B-8B14-50431A09F1BD}" destId="{B3AF0586-68DD-47C8-A81E-D962678C6248}" srcOrd="2" destOrd="0" parTransId="{A037B753-A4E1-4B7D-9947-0CC873630041}" sibTransId="{AD28CD85-4D89-48CD-809E-558E95665203}"/>
    <dgm:cxn modelId="{999F28EE-079F-43D7-83A6-171B7ACE70B8}" type="presOf" srcId="{B0F172BF-D264-42EA-A78D-F22C098D1D4B}" destId="{C9D5E641-CAEA-468D-A1C4-7BC49B6A26C0}" srcOrd="0" destOrd="0" presId="urn:microsoft.com/office/officeart/2005/8/layout/chevron1"/>
    <dgm:cxn modelId="{4F1F7A11-68B0-4592-8E1E-3219C3C0525F}" type="presParOf" srcId="{524E6AAC-7B87-4575-B4B0-19CD8951A94A}" destId="{C9D5E641-CAEA-468D-A1C4-7BC49B6A26C0}" srcOrd="0" destOrd="0" presId="urn:microsoft.com/office/officeart/2005/8/layout/chevron1"/>
    <dgm:cxn modelId="{D05441D4-E28F-415E-ADC8-4B41A899E1C0}" type="presParOf" srcId="{524E6AAC-7B87-4575-B4B0-19CD8951A94A}" destId="{8C2363ED-8CCF-4463-BEEE-9F9629296615}" srcOrd="1" destOrd="0" presId="urn:microsoft.com/office/officeart/2005/8/layout/chevron1"/>
    <dgm:cxn modelId="{6AA74FEC-C71A-4784-A921-926FD7B6BC41}" type="presParOf" srcId="{524E6AAC-7B87-4575-B4B0-19CD8951A94A}" destId="{4984620C-E45E-4337-8862-01AF7CFE3DF5}" srcOrd="2" destOrd="0" presId="urn:microsoft.com/office/officeart/2005/8/layout/chevron1"/>
    <dgm:cxn modelId="{EBCA863E-584E-491F-AA3E-D1655A45199B}" type="presParOf" srcId="{524E6AAC-7B87-4575-B4B0-19CD8951A94A}" destId="{04D895D7-E196-4092-938F-5FC8A62D2BE1}" srcOrd="3" destOrd="0" presId="urn:microsoft.com/office/officeart/2005/8/layout/chevron1"/>
    <dgm:cxn modelId="{5343CF3F-A739-48BA-B13D-2D81AE2E9F32}" type="presParOf" srcId="{524E6AAC-7B87-4575-B4B0-19CD8951A94A}" destId="{218B644B-DADE-471F-88DF-C8D9D7A47C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E641-CAEA-468D-A1C4-7BC49B6A26C0}">
      <dsp:nvSpPr>
        <dsp:cNvPr id="0" name=""/>
        <dsp:cNvSpPr/>
      </dsp:nvSpPr>
      <dsp:spPr>
        <a:xfrm>
          <a:off x="2187" y="1320797"/>
          <a:ext cx="2665437" cy="10661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300" kern="1200" dirty="0"/>
            <a:t>कंपनियाँ आपके वेतन के आधार पर कर की गणना करती है</a:t>
          </a:r>
          <a:endParaRPr lang="en-US" sz="1300" kern="1200" dirty="0"/>
        </a:p>
      </dsp:txBody>
      <dsp:txXfrm>
        <a:off x="535274" y="1320797"/>
        <a:ext cx="1599263" cy="1066174"/>
      </dsp:txXfrm>
    </dsp:sp>
    <dsp:sp modelId="{4984620C-E45E-4337-8862-01AF7CFE3DF5}">
      <dsp:nvSpPr>
        <dsp:cNvPr id="0" name=""/>
        <dsp:cNvSpPr/>
      </dsp:nvSpPr>
      <dsp:spPr>
        <a:xfrm>
          <a:off x="2401081" y="1320797"/>
          <a:ext cx="2665437" cy="1066174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300" kern="1200" dirty="0"/>
            <a:t>वेतन से कर की मात्रा कम करती है </a:t>
          </a:r>
          <a:endParaRPr lang="en-US" sz="1300" kern="1200" dirty="0"/>
        </a:p>
      </dsp:txBody>
      <dsp:txXfrm>
        <a:off x="2934168" y="1320797"/>
        <a:ext cx="1599263" cy="1066174"/>
      </dsp:txXfrm>
    </dsp:sp>
    <dsp:sp modelId="{218B644B-DADE-471F-88DF-C8D9D7A47C5E}">
      <dsp:nvSpPr>
        <dsp:cNvPr id="0" name=""/>
        <dsp:cNvSpPr/>
      </dsp:nvSpPr>
      <dsp:spPr>
        <a:xfrm>
          <a:off x="4799974" y="1320797"/>
          <a:ext cx="2665437" cy="1066174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300" kern="1200" dirty="0"/>
            <a:t>वह राशि सरकार के पास जमा करती है </a:t>
          </a:r>
          <a:endParaRPr lang="en-US" sz="1300" kern="1200" dirty="0"/>
        </a:p>
      </dsp:txBody>
      <dsp:txXfrm>
        <a:off x="5333061" y="1320797"/>
        <a:ext cx="1599263" cy="106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ometaxindiaefiling.gov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9718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400" b="1" dirty="0">
                <a:latin typeface="Arial Black" pitchFamily="34" charset="0"/>
              </a:rPr>
              <a:t>आयकर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6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239000" y="4953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dirty="0">
                <a:latin typeface="Arial Black" pitchFamily="34" charset="0"/>
              </a:rPr>
              <a:t>आयकर विवरणी क्या होता है?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21980"/>
            <a:ext cx="480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rcRect l="30833" t="18750" r="30833" b="7500"/>
          <a:stretch>
            <a:fillRect/>
          </a:stretch>
        </p:blipFill>
        <p:spPr>
          <a:xfrm>
            <a:off x="152400" y="914400"/>
            <a:ext cx="4396353" cy="563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7200" y="90993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यह एक फॉर्म है जहाँ एक व्यक्ति निम्नलिखित जानकारी का विवरण देता है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1676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उसकी आय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Elbow Connector 12"/>
          <p:cNvCxnSpPr>
            <a:stCxn id="11" idx="1"/>
          </p:cNvCxnSpPr>
          <p:nvPr/>
        </p:nvCxnSpPr>
        <p:spPr>
          <a:xfrm rot="10800000" flipV="1">
            <a:off x="3124200" y="1876454"/>
            <a:ext cx="2514600" cy="1704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2571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कर की गणना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stCxn id="19" idx="1"/>
          </p:cNvCxnSpPr>
          <p:nvPr/>
        </p:nvCxnSpPr>
        <p:spPr>
          <a:xfrm rot="10800000" flipV="1">
            <a:off x="3124200" y="2771745"/>
            <a:ext cx="2286000" cy="12668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400" y="3810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चुकाया हुआ कर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23" idx="1"/>
          </p:cNvCxnSpPr>
          <p:nvPr/>
        </p:nvCxnSpPr>
        <p:spPr>
          <a:xfrm rot="10800000" flipV="1">
            <a:off x="3124200" y="4163943"/>
            <a:ext cx="2743200" cy="1794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724400" y="4876800"/>
            <a:ext cx="3886200" cy="1295400"/>
            <a:chOff x="4724400" y="4876800"/>
            <a:chExt cx="3886200" cy="1295400"/>
          </a:xfrm>
        </p:grpSpPr>
        <p:sp>
          <p:nvSpPr>
            <p:cNvPr id="34" name="Rectangle 33"/>
            <p:cNvSpPr/>
            <p:nvPr/>
          </p:nvSpPr>
          <p:spPr>
            <a:xfrm>
              <a:off x="4724400" y="4876800"/>
              <a:ext cx="38862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39928643-stamp-mandatory-in-red-over-white-background.jpg"/>
            <p:cNvPicPr>
              <a:picLocks noChangeAspect="1"/>
            </p:cNvPicPr>
            <p:nvPr/>
          </p:nvPicPr>
          <p:blipFill>
            <a:blip r:embed="rId3"/>
            <a:srcRect l="4762"/>
            <a:stretch>
              <a:fillRect/>
            </a:stretch>
          </p:blipFill>
          <p:spPr>
            <a:xfrm>
              <a:off x="4724400" y="4919135"/>
              <a:ext cx="1524000" cy="12019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172200" y="4953000"/>
              <a:ext cx="22860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hi-IN" sz="1600" b="1" dirty="0">
                  <a:latin typeface="Arial" pitchFamily="34" charset="0"/>
                  <a:cs typeface="Arial" pitchFamily="34" charset="0"/>
                </a:rPr>
                <a:t>२०१७ - २०१८ के लिए) यदि रु.२,५०,०००/- से अधिक आय हो तो कर चुकाना अनिवार्य है</a:t>
              </a:r>
              <a:r>
                <a:rPr lang="en-US" sz="1600" b="1" dirty="0">
                  <a:latin typeface="Arial" pitchFamily="34" charset="0"/>
                  <a:cs typeface="Arial" pitchFamily="34" charset="0"/>
                </a:rPr>
                <a:t>I</a:t>
              </a:r>
              <a:endParaRPr lang="en-US" sz="16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9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dirty="0">
                <a:latin typeface="Arial Black" pitchFamily="34" charset="0"/>
              </a:rPr>
              <a:t>आयकर विवरणी किसे दर्ज करनी चाहिए?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533400"/>
            <a:ext cx="4648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685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आय अर्जित करनेवाले प्रत्येक व्यक्ति ने आयकर विवरणी दाखिल करना जरुरी है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066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भले ही उनकी कमाई रु.२,५०,०००/- से कम हो! 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17.jpg"/>
          <p:cNvPicPr>
            <a:picLocks noChangeAspect="1"/>
          </p:cNvPicPr>
          <p:nvPr/>
        </p:nvPicPr>
        <p:blipFill>
          <a:blip r:embed="rId2" cstate="print"/>
          <a:srcRect t="22698" b="28664"/>
          <a:stretch>
            <a:fillRect/>
          </a:stretch>
        </p:blipFill>
        <p:spPr>
          <a:xfrm rot="21148712">
            <a:off x="4038600" y="2514600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images.png"/>
          <p:cNvPicPr>
            <a:picLocks noChangeAspect="1"/>
          </p:cNvPicPr>
          <p:nvPr/>
        </p:nvPicPr>
        <p:blipFill>
          <a:blip r:embed="rId3"/>
          <a:srcRect t="14222" b="14667"/>
          <a:stretch>
            <a:fillRect/>
          </a:stretch>
        </p:blipFill>
        <p:spPr>
          <a:xfrm rot="624833">
            <a:off x="6292285" y="2543341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0" name="Group 29"/>
          <p:cNvGrpSpPr/>
          <p:nvPr/>
        </p:nvGrpSpPr>
        <p:grpSpPr>
          <a:xfrm>
            <a:off x="533400" y="3048000"/>
            <a:ext cx="3276600" cy="764976"/>
            <a:chOff x="533400" y="3048000"/>
            <a:chExt cx="3276600" cy="764976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3105090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ऋण पाने के लिए सक्षम होने के लिए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3048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533400" y="4953000"/>
            <a:ext cx="6096000" cy="432110"/>
            <a:chOff x="533400" y="4953000"/>
            <a:chExt cx="6096000" cy="432110"/>
          </a:xfrm>
        </p:grpSpPr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495300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800" y="495300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उच्च जीवन बिमा कवर पाने में सक्षम होने के लिए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" y="5587690"/>
            <a:ext cx="6019800" cy="707886"/>
            <a:chOff x="533400" y="5587690"/>
            <a:chExt cx="6019800" cy="707886"/>
          </a:xfrm>
        </p:grpSpPr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558769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09600" y="5587690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भारत से बाहर यात्रा अकरने के लिए वीसा प्राप्त करने में सक्षम होने के लिए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8" name="Picture 4" descr="C:\Users\abcd\AppData\Local\Microsoft\Windows\Temporary Internet Files\Content.IE5\GH7W9ZK3\Map_of_India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5251">
            <a:off x="6553200" y="4876800"/>
            <a:ext cx="1447800" cy="169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C:\Users\abcd\AppData\Local\Microsoft\Windows\Temporary Internet Files\Content.IE5\LMIVW077\plan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41633">
            <a:off x="6660719" y="5481095"/>
            <a:ext cx="914400" cy="46177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505200" y="1406604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b="1" dirty="0" smtClean="0">
                <a:solidFill>
                  <a:srgbClr val="FF0000"/>
                </a:solidFill>
              </a:rPr>
              <a:t>क्यों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21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7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2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2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7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200"/>
                            </p:stCondLst>
                            <p:childTnLst>
                              <p:par>
                                <p:cTn id="4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dirty="0">
                <a:latin typeface="Arial Black" pitchFamily="34" charset="0"/>
              </a:rPr>
              <a:t>अतिरिक्त जानकारी / समापन शब्द .....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228600" y="660975"/>
            <a:ext cx="6705600" cy="3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141" y="2286000"/>
            <a:ext cx="7772459" cy="476310"/>
            <a:chOff x="838141" y="1143000"/>
            <a:chExt cx="7772459" cy="476310"/>
          </a:xfrm>
        </p:grpSpPr>
        <p:sp>
          <p:nvSpPr>
            <p:cNvPr id="7" name="TextBox 6"/>
            <p:cNvSpPr txBox="1"/>
            <p:nvPr/>
          </p:nvSpPr>
          <p:spPr>
            <a:xfrm>
              <a:off x="1143000" y="1219200"/>
              <a:ext cx="746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यदि आप आय अर्जित कर रहे है तो पैन कार्ड के लिए अवश्य आवेदन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करेंI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141" y="1143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838200" y="2896333"/>
            <a:ext cx="7391464" cy="507577"/>
            <a:chOff x="838200" y="1753333"/>
            <a:chExt cx="6858059" cy="507577"/>
          </a:xfrm>
        </p:grpSpPr>
        <p:sp>
          <p:nvSpPr>
            <p:cNvPr id="11" name="TextBox 10"/>
            <p:cNvSpPr txBox="1"/>
            <p:nvPr/>
          </p:nvSpPr>
          <p:spPr>
            <a:xfrm>
              <a:off x="1295459" y="1753333"/>
              <a:ext cx="640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यदि आपकी आय सीमा के तहत हो तो भी आयकर विवरणी दर्ज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करेंI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855982" y="3790890"/>
            <a:ext cx="6840218" cy="707886"/>
            <a:chOff x="855982" y="1790580"/>
            <a:chExt cx="684021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295400" y="179058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यदि आपकी आय सीमा के तहत हो तो भी आयकर विवरणी दर्ज </a:t>
              </a:r>
              <a:r>
                <a:rPr lang="hi-IN" sz="2000" b="1">
                  <a:latin typeface="Arial" pitchFamily="34" charset="0"/>
                  <a:cs typeface="Arial" pitchFamily="34" charset="0"/>
                </a:rPr>
                <a:t>करें </a:t>
              </a:r>
              <a:r>
                <a:rPr lang="hi-IN" sz="2000" b="1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5982" y="180278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838200" y="4406470"/>
            <a:ext cx="6858000" cy="707886"/>
            <a:chOff x="838200" y="1790580"/>
            <a:chExt cx="6858000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179058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इस वेबसाइट से जानकारी प्राप्त करें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2000" b="1" dirty="0">
                  <a:latin typeface="Arial" pitchFamily="34" charset="0"/>
                  <a:cs typeface="Arial" pitchFamily="34" charset="0"/>
                  <a:hlinkClick r:id="rId3"/>
                </a:rPr>
                <a:t>https://www.incometaxindiaefiling.gov.in/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533400" y="9685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हमारे द्वारा भुगतान किये जानेवाले करों का उपयोग स्वास्थ्य देखभाल, शिक्षा, रक्षा, सड़क निर्माण, पानी आपूर्ति, आदि के लिए किया जाता है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..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4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5 (1).jpg"/>
          <p:cNvPicPr>
            <a:picLocks noChangeAspect="1"/>
          </p:cNvPicPr>
          <p:nvPr/>
        </p:nvPicPr>
        <p:blipFill>
          <a:blip r:embed="rId2" cstate="print"/>
          <a:srcRect r="7818"/>
          <a:stretch>
            <a:fillRect/>
          </a:stretch>
        </p:blipFill>
        <p:spPr>
          <a:xfrm>
            <a:off x="6107064" y="1752600"/>
            <a:ext cx="2754250" cy="3221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क्या होता है</a:t>
            </a:r>
            <a:r>
              <a:rPr lang="en-IN" sz="3200" b="1" dirty="0">
                <a:latin typeface="Arial Black" pitchFamily="34" charset="0"/>
              </a:rPr>
              <a:t> </a:t>
            </a:r>
            <a:r>
              <a:rPr lang="en-US" sz="3200" b="1" dirty="0">
                <a:latin typeface="Arial Black" pitchFamily="34" charset="0"/>
              </a:rPr>
              <a:t>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37731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762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कंपनियाँ या व्यक्ति धन के बदले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में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17 (1).jpg"/>
          <p:cNvPicPr>
            <a:picLocks noChangeAspect="1"/>
          </p:cNvPicPr>
          <p:nvPr/>
        </p:nvPicPr>
        <p:blipFill>
          <a:blip r:embed="rId3" cstate="print"/>
          <a:srcRect l="4493" t="8333" r="10143"/>
          <a:stretch>
            <a:fillRect/>
          </a:stretch>
        </p:blipFill>
        <p:spPr>
          <a:xfrm>
            <a:off x="304800" y="1751636"/>
            <a:ext cx="2764814" cy="320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rt.jpg"/>
          <p:cNvPicPr>
            <a:picLocks noChangeAspect="1"/>
          </p:cNvPicPr>
          <p:nvPr/>
        </p:nvPicPr>
        <p:blipFill>
          <a:blip r:embed="rId4" cstate="print"/>
          <a:srcRect t="7769"/>
          <a:stretch>
            <a:fillRect/>
          </a:stretch>
        </p:blipFill>
        <p:spPr>
          <a:xfrm>
            <a:off x="3251544" y="3505606"/>
            <a:ext cx="2692056" cy="323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143000" y="128779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altLang="en-US" sz="2400" b="1" dirty="0">
                <a:solidFill>
                  <a:srgbClr val="212121"/>
                </a:solidFill>
                <a:latin typeface="inherit"/>
              </a:rPr>
              <a:t>काम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r-IN" altLang="en-US" sz="2400" b="1" dirty="0">
                <a:solidFill>
                  <a:srgbClr val="212121"/>
                </a:solidFill>
                <a:latin typeface="inherit"/>
              </a:rPr>
              <a:t>सेवाएँ</a:t>
            </a:r>
            <a:endParaRPr lang="en-US" altLang="en-US" sz="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en-US" sz="2400" b="1" dirty="0">
                <a:solidFill>
                  <a:srgbClr val="212121"/>
                </a:solidFill>
                <a:latin typeface="inherit"/>
              </a:rPr>
              <a:t>वस्तू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6700" y="2998124"/>
            <a:ext cx="8534400" cy="1143000"/>
            <a:chOff x="304800" y="2667000"/>
            <a:chExt cx="8534400" cy="1143000"/>
          </a:xfrm>
        </p:grpSpPr>
        <p:sp>
          <p:nvSpPr>
            <p:cNvPr id="20" name="Rectangle 19"/>
            <p:cNvSpPr/>
            <p:nvPr/>
          </p:nvSpPr>
          <p:spPr>
            <a:xfrm>
              <a:off x="304800" y="2667000"/>
              <a:ext cx="8534400" cy="1143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7400" y="29718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बेचते है</a:t>
              </a: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17A08C-2BA2-4A23-9F3B-44FBA93C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C59B620-9524-4149-890B-AA06F37D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2CEE56E-2C85-4F27-B2FD-CE3B582D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169"/>
            <a:ext cx="65" cy="51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3BEAEFA9-07E8-4469-A2DF-49D00144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169"/>
            <a:ext cx="65" cy="515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1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rliament-cliparts-112277-59923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714750"/>
            <a:ext cx="3886200" cy="2914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1143000"/>
            <a:ext cx="48006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क्या होता है</a:t>
            </a:r>
            <a:r>
              <a:rPr lang="en-US" sz="3200" b="1" dirty="0">
                <a:latin typeface="Arial Black" pitchFamily="34" charset="0"/>
              </a:rPr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6309" y="645735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481943"/>
            <a:ext cx="1447800" cy="1034143"/>
          </a:xfrm>
          <a:prstGeom prst="rect">
            <a:avLst/>
          </a:prstGeom>
        </p:spPr>
      </p:pic>
      <p:pic>
        <p:nvPicPr>
          <p:cNvPr id="7" name="Picture 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209800"/>
            <a:ext cx="1447800" cy="1034143"/>
          </a:xfrm>
          <a:prstGeom prst="rect">
            <a:avLst/>
          </a:prstGeom>
        </p:spPr>
      </p:pic>
      <p:pic>
        <p:nvPicPr>
          <p:cNvPr id="8" name="Picture 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1905000"/>
            <a:ext cx="1447800" cy="1034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1443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यदि आय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19812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2064603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२,५०,०००/- (२०१७ - २०१८ के लिए)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497187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तो इसका कुछ हिस्सा आयकर के रूप में सरकार को देना होता है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5.18519E-6 L 0.625 0.51111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867400" y="4415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कंपनियों के लिए -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dirty="0">
                <a:latin typeface="Arial Black" pitchFamily="34" charset="0"/>
              </a:rPr>
              <a:t>आयकर का भुगतान कौन करता है?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8355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1000" y="990600"/>
            <a:ext cx="8534400" cy="712085"/>
            <a:chOff x="381000" y="990600"/>
            <a:chExt cx="8534400" cy="71208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1117910"/>
              <a:ext cx="800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3200" b="1" dirty="0">
                  <a:latin typeface="Arial" pitchFamily="34" charset="0"/>
                  <a:cs typeface="Arial" pitchFamily="34" charset="0"/>
                </a:rPr>
                <a:t>व्यक्ति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990600"/>
              <a:ext cx="699164" cy="660710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1752600"/>
            <a:ext cx="3462407" cy="712085"/>
            <a:chOff x="381000" y="1777690"/>
            <a:chExt cx="3462407" cy="712085"/>
          </a:xfrm>
        </p:grpSpPr>
        <p:sp>
          <p:nvSpPr>
            <p:cNvPr id="9" name="Rectangle 8"/>
            <p:cNvSpPr/>
            <p:nvPr/>
          </p:nvSpPr>
          <p:spPr>
            <a:xfrm>
              <a:off x="914400" y="1905000"/>
              <a:ext cx="29290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sz="3200" b="1" dirty="0">
                  <a:latin typeface="Arial" pitchFamily="34" charset="0"/>
                  <a:cs typeface="Arial" pitchFamily="34" charset="0"/>
                </a:rPr>
                <a:t>व्यवसाय / व्यापर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777690"/>
              <a:ext cx="699164" cy="660710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228600" y="30435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आयकर की राशि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5072743"/>
            <a:ext cx="1447800" cy="1034143"/>
          </a:xfrm>
          <a:prstGeom prst="rect">
            <a:avLst/>
          </a:prstGeom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800600"/>
            <a:ext cx="1447800" cy="1034143"/>
          </a:xfrm>
          <a:prstGeom prst="rect">
            <a:avLst/>
          </a:prstGeom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495800"/>
            <a:ext cx="1447800" cy="1034143"/>
          </a:xfrm>
          <a:prstGeom prst="rect">
            <a:avLst/>
          </a:prstGeom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191000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3886200"/>
            <a:ext cx="1447800" cy="103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38800" y="304487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इनपर निर्भर करती है -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62600" y="3738265"/>
            <a:ext cx="3276600" cy="461665"/>
            <a:chOff x="5562600" y="3810000"/>
            <a:chExt cx="3276600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38100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आय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5562600" y="4373011"/>
            <a:ext cx="3276600" cy="512719"/>
            <a:chOff x="5562600" y="4368546"/>
            <a:chExt cx="3276600" cy="512719"/>
          </a:xfrm>
        </p:grpSpPr>
        <p:sp>
          <p:nvSpPr>
            <p:cNvPr id="22" name="TextBox 21"/>
            <p:cNvSpPr txBox="1"/>
            <p:nvPr/>
          </p:nvSpPr>
          <p:spPr>
            <a:xfrm>
              <a:off x="5867400" y="44196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व्यापर / व्यवसाय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3685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5562600" y="4978146"/>
            <a:ext cx="3276600" cy="508254"/>
            <a:chOff x="5562600" y="4978146"/>
            <a:chExt cx="3276600" cy="508254"/>
          </a:xfrm>
        </p:grpSpPr>
        <p:sp>
          <p:nvSpPr>
            <p:cNvPr id="30" name="TextBox 29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आयु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5562600" y="5587746"/>
            <a:ext cx="3276600" cy="508254"/>
            <a:chOff x="5562600" y="4978146"/>
            <a:chExt cx="3276600" cy="508254"/>
          </a:xfrm>
        </p:grpSpPr>
        <p:sp>
          <p:nvSpPr>
            <p:cNvPr id="33" name="TextBox 32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लिंग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36" name="TextBox 35"/>
          <p:cNvSpPr txBox="1"/>
          <p:nvPr/>
        </p:nvSpPr>
        <p:spPr>
          <a:xfrm>
            <a:off x="5486400" y="617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व्यक्तियों के लिए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772843" y="3736521"/>
            <a:ext cx="3294957" cy="461665"/>
            <a:chOff x="5468043" y="4980867"/>
            <a:chExt cx="3294957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5791200" y="498086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लाभ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68043" y="5010478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3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6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6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1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/>
      <p:bldP spid="19" grpId="0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rcRect l="61650" t="40260"/>
          <a:stretch>
            <a:fillRect/>
          </a:stretch>
        </p:blipFill>
        <p:spPr>
          <a:xfrm>
            <a:off x="5943600" y="3505200"/>
            <a:ext cx="2999298" cy="33528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3290"/>
              <a:gd name="adj2" fmla="val 8923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1242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मेरे पिताजी किसान है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क्या उन्हें आयकर का भुगतान करना होगा?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4686"/>
              <a:gd name="adj2" fmla="val 9059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15214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मेरी माँ शिक्षिका है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क्या उसे आयकर चुकाना होगा?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5818"/>
              <a:gd name="adj2" fmla="val 8951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6"/>
          <a:srcRect b="9551"/>
          <a:stretch>
            <a:fillRect/>
          </a:stretch>
        </p:blipFill>
        <p:spPr>
          <a:xfrm>
            <a:off x="2133600" y="4114800"/>
            <a:ext cx="1885950" cy="1069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76200" y="7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का</a:t>
            </a:r>
            <a:r>
              <a:rPr lang="en-IN" sz="3200" b="1" dirty="0">
                <a:latin typeface="Arial Black" pitchFamily="34" charset="0"/>
              </a:rPr>
              <a:t> </a:t>
            </a:r>
            <a:r>
              <a:rPr lang="hi-IN" sz="3200" b="1" dirty="0">
                <a:latin typeface="Arial Black" pitchFamily="34" charset="0"/>
              </a:rPr>
              <a:t>भुगतान कौन करता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76200" y="667592"/>
            <a:ext cx="5352011" cy="5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7"/>
          <a:srcRect l="8571" t="9835" r="8571" b="24231"/>
          <a:stretch>
            <a:fillRect/>
          </a:stretch>
        </p:blipFill>
        <p:spPr bwMode="auto">
          <a:xfrm>
            <a:off x="2057400" y="4038600"/>
            <a:ext cx="2057400" cy="12770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3136476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मेरे चाचाजी दर्जी है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क्या उन्हें आयकर का भुगतान करना होगा?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334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यदि उनकी आय एक निश्चित सीमा से बाहर हो तो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 advTm="28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9" grpId="0" animBg="1"/>
      <p:bldP spid="10" grpId="0"/>
      <p:bldP spid="14" grpId="0"/>
      <p:bldP spid="14" grpId="1"/>
      <p:bldP spid="1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73474686"/>
              </p:ext>
            </p:extLst>
          </p:nvPr>
        </p:nvGraphicFramePr>
        <p:xfrm>
          <a:off x="685800" y="508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399" y="76200"/>
            <a:ext cx="883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altLang="en-US" sz="3200" b="1" dirty="0">
                <a:solidFill>
                  <a:srgbClr val="212121"/>
                </a:solidFill>
                <a:latin typeface="inherit"/>
              </a:rPr>
              <a:t>वेतनभोगी कर्मचारी कर का भुगतान कैसे करते हैं</a:t>
            </a:r>
            <a:r>
              <a:rPr lang="hi-IN" altLang="en-US" sz="3200" b="1" dirty="0"/>
              <a:t> </a:t>
            </a:r>
            <a:r>
              <a:rPr lang="en-US" sz="3200" b="1" dirty="0">
                <a:latin typeface="Arial Black" pitchFamily="34" charset="0"/>
              </a:rPr>
              <a:t>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4800" y="628065"/>
            <a:ext cx="8382001" cy="702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83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altLang="en-US" sz="2400" b="1" dirty="0">
                <a:solidFill>
                  <a:srgbClr val="212121"/>
                </a:solidFill>
                <a:latin typeface="inherit"/>
              </a:rPr>
              <a:t>कंपनियों</a:t>
            </a:r>
            <a:r>
              <a:rPr lang="hi-IN" altLang="en-US" sz="2400" dirty="0">
                <a:solidFill>
                  <a:srgbClr val="212121"/>
                </a:solidFill>
                <a:latin typeface="inherit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0" name="Picture 9" descr="Decoding-a-Salary-Slip.jpg"/>
          <p:cNvPicPr>
            <a:picLocks noChangeAspect="1"/>
          </p:cNvPicPr>
          <p:nvPr/>
        </p:nvPicPr>
        <p:blipFill>
          <a:blip r:embed="rId7"/>
          <a:srcRect b="41149"/>
          <a:stretch>
            <a:fillRect/>
          </a:stretch>
        </p:blipFill>
        <p:spPr>
          <a:xfrm>
            <a:off x="833437" y="3048000"/>
            <a:ext cx="7167563" cy="304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34856" y="5241698"/>
            <a:ext cx="2895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hat-is-the-requirement-of-1528891620-large (1).jpg"/>
          <p:cNvPicPr>
            <a:picLocks noChangeAspect="1"/>
          </p:cNvPicPr>
          <p:nvPr/>
        </p:nvPicPr>
        <p:blipFill>
          <a:blip r:embed="rId8"/>
          <a:srcRect r="15000"/>
          <a:stretch>
            <a:fillRect/>
          </a:stretch>
        </p:blipFill>
        <p:spPr>
          <a:xfrm>
            <a:off x="743449" y="2133600"/>
            <a:ext cx="7486151" cy="4612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12264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>
                <a:latin typeface="Arial" pitchFamily="34" charset="0"/>
                <a:cs typeface="Arial" pitchFamily="34" charset="0"/>
              </a:rPr>
              <a:t>फॉर्म १६ द्वारा सरकार को वेतन तथा कटौती किये गए कर का विवरण देती है और कर्मचारी को इसकी एक प्रतिलिपि देती है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81354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इसके बाद, कंपनियाँ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95DA454-17A4-40A0-99D4-6D1AEB87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D42C0355-E752-4843-8E1B-9ADFE510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2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P spid="8" grpId="0"/>
      <p:bldP spid="8" grpId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>
                <a:latin typeface="Arial Black" pitchFamily="34" charset="0"/>
              </a:rPr>
              <a:t>व्यवसायी/व्यापारी लोग आयकर का भुगतान कैसे करते है?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21268"/>
            <a:ext cx="830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2400" y="1052944"/>
            <a:ext cx="2743200" cy="923330"/>
            <a:chOff x="152400" y="1052944"/>
            <a:chExt cx="2971800" cy="923330"/>
          </a:xfrm>
        </p:grpSpPr>
        <p:sp>
          <p:nvSpPr>
            <p:cNvPr id="7" name="Flowchart: Process 6"/>
            <p:cNvSpPr/>
            <p:nvPr/>
          </p:nvSpPr>
          <p:spPr>
            <a:xfrm>
              <a:off x="152400" y="106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1052944"/>
              <a:ext cx="2819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व्यवसायी / व्यापारी लोग आयकर का भुगतान कैसे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करते 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हैं?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1066800"/>
            <a:ext cx="2590800" cy="838200"/>
            <a:chOff x="3200400" y="1066800"/>
            <a:chExt cx="2590800" cy="838200"/>
          </a:xfrm>
        </p:grpSpPr>
        <p:sp>
          <p:nvSpPr>
            <p:cNvPr id="9" name="Flowchart: Process 8"/>
            <p:cNvSpPr/>
            <p:nvPr/>
          </p:nvSpPr>
          <p:spPr>
            <a:xfrm>
              <a:off x="3200400" y="1066800"/>
              <a:ext cx="2590800" cy="83820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6655" y="117071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कर देय की गणना करते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हैंI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48400" y="1066800"/>
            <a:ext cx="2590800" cy="838200"/>
            <a:chOff x="6248400" y="1066800"/>
            <a:chExt cx="2590800" cy="838200"/>
          </a:xfrm>
        </p:grpSpPr>
        <p:sp>
          <p:nvSpPr>
            <p:cNvPr id="11" name="Flowchart: Process 10"/>
            <p:cNvSpPr/>
            <p:nvPr/>
          </p:nvSpPr>
          <p:spPr>
            <a:xfrm>
              <a:off x="6248400" y="106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1233055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अग्रिम कर का भुगतान करते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हैं I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200" y="3048000"/>
            <a:ext cx="3429000" cy="1295400"/>
            <a:chOff x="2743200" y="3048000"/>
            <a:chExt cx="3429000" cy="1295400"/>
          </a:xfrm>
        </p:grpSpPr>
        <p:sp>
          <p:nvSpPr>
            <p:cNvPr id="13" name="Flowchart: Decision 12"/>
            <p:cNvSpPr/>
            <p:nvPr/>
          </p:nvSpPr>
          <p:spPr>
            <a:xfrm>
              <a:off x="2743200" y="3048000"/>
              <a:ext cx="3429000" cy="1295400"/>
            </a:xfrm>
            <a:prstGeom prst="flowChartDecision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1290" y="3394365"/>
              <a:ext cx="2133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यदि भुगतान किया गया / चुकाया हुआ  कर देय कर से अधिक हो तो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2200" y="4648200"/>
            <a:ext cx="2590800" cy="838200"/>
            <a:chOff x="6172200" y="4876800"/>
            <a:chExt cx="2590800" cy="838200"/>
          </a:xfrm>
        </p:grpSpPr>
        <p:sp>
          <p:nvSpPr>
            <p:cNvPr id="15" name="Flowchart: Process 14"/>
            <p:cNvSpPr/>
            <p:nvPr/>
          </p:nvSpPr>
          <p:spPr>
            <a:xfrm>
              <a:off x="6172200" y="487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0800" y="4992469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कर की गणना करें और धन वापसी के लिए पूछें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4648200"/>
            <a:ext cx="2590800" cy="838200"/>
            <a:chOff x="304800" y="4876800"/>
            <a:chExt cx="2590800" cy="838200"/>
          </a:xfrm>
        </p:grpSpPr>
        <p:sp>
          <p:nvSpPr>
            <p:cNvPr id="17" name="Flowchart: Process 16"/>
            <p:cNvSpPr/>
            <p:nvPr/>
          </p:nvSpPr>
          <p:spPr>
            <a:xfrm>
              <a:off x="304800" y="487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4992469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अतिरिक्त कर का भुगतान करें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" name="Shape 19"/>
          <p:cNvCxnSpPr>
            <a:cxnSpLocks/>
            <a:stCxn id="13" idx="3"/>
            <a:endCxn id="15" idx="0"/>
          </p:cNvCxnSpPr>
          <p:nvPr/>
        </p:nvCxnSpPr>
        <p:spPr>
          <a:xfrm>
            <a:off x="6172200" y="3695700"/>
            <a:ext cx="12954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3" idx="1"/>
            <a:endCxn id="17" idx="0"/>
          </p:cNvCxnSpPr>
          <p:nvPr/>
        </p:nvCxnSpPr>
        <p:spPr>
          <a:xfrm rot="10800000" flipV="1">
            <a:off x="1600200" y="3695700"/>
            <a:ext cx="11430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2543908" y="1485900"/>
            <a:ext cx="65649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1"/>
          </p:cNvCxnSpPr>
          <p:nvPr/>
        </p:nvCxnSpPr>
        <p:spPr>
          <a:xfrm>
            <a:off x="5791200" y="14859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5400000">
            <a:off x="5429250" y="933450"/>
            <a:ext cx="1143000" cy="3086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" y="62116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किसी कर सलाहकार से पूछें या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इस वेबसाइट से जानकारी प्राप्त करें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/>
              <a:t>https://www.incometaxindiaefiling.gov.in/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7170" y="5867400"/>
            <a:ext cx="22264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यह कैसे करें?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hape 38"/>
          <p:cNvCxnSpPr>
            <a:cxnSpLocks/>
          </p:cNvCxnSpPr>
          <p:nvPr/>
        </p:nvCxnSpPr>
        <p:spPr>
          <a:xfrm rot="16200000" flipH="1">
            <a:off x="2456209" y="4472724"/>
            <a:ext cx="794268" cy="25146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cxnSpLocks/>
            <a:stCxn id="15" idx="2"/>
            <a:endCxn id="31" idx="3"/>
          </p:cNvCxnSpPr>
          <p:nvPr/>
        </p:nvCxnSpPr>
        <p:spPr>
          <a:xfrm rot="5400000">
            <a:off x="6422767" y="5007233"/>
            <a:ext cx="565666" cy="15240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3200400"/>
            <a:ext cx="3048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i-IN" altLang="en-US" dirty="0">
                <a:solidFill>
                  <a:srgbClr val="212121"/>
                </a:solidFill>
                <a:latin typeface="inherit"/>
              </a:rPr>
              <a:t>हाँ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3200400"/>
            <a:ext cx="5334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i-IN" altLang="en-US" dirty="0">
                <a:solidFill>
                  <a:srgbClr val="212121"/>
                </a:solidFill>
                <a:latin typeface="inherit"/>
              </a:rPr>
              <a:t>नहीं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9600" y="217604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600" b="1" dirty="0">
                <a:latin typeface="Arial" pitchFamily="34" charset="0"/>
                <a:cs typeface="Arial" pitchFamily="34" charset="0"/>
              </a:rPr>
              <a:t>वित्तीय वर्ष के अंत में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AD9120E-3C69-4589-84F7-613F7EFC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ABEEACC2-E6DE-4147-82C7-F4A7DF09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34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4" grpId="0" animBg="1"/>
      <p:bldP spid="45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का भुगतान कब किया जाता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723555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29200" y="1752600"/>
            <a:ext cx="3200400" cy="2590800"/>
            <a:chOff x="4876800" y="1752600"/>
            <a:chExt cx="3200400" cy="2590800"/>
          </a:xfrm>
        </p:grpSpPr>
        <p:sp>
          <p:nvSpPr>
            <p:cNvPr id="21" name="Rounded Rectangle 20"/>
            <p:cNvSpPr/>
            <p:nvPr/>
          </p:nvSpPr>
          <p:spPr>
            <a:xfrm>
              <a:off x="48768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864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628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300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2514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मार्च 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2811959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4400" b="1" dirty="0">
                  <a:latin typeface="Arial" pitchFamily="34" charset="0"/>
                  <a:cs typeface="Arial" pitchFamily="34" charset="0"/>
                </a:rPr>
                <a:t>३१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722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२०१८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00" y="1752600"/>
            <a:ext cx="3200400" cy="2590800"/>
            <a:chOff x="609600" y="1752600"/>
            <a:chExt cx="32004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628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2514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अप्रैल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28119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4400" b="1" dirty="0">
                  <a:latin typeface="Arial" pitchFamily="34" charset="0"/>
                  <a:cs typeface="Arial" pitchFamily="34" charset="0"/>
                </a:rPr>
                <a:t>१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२०१७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1008039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altLang="en-US" sz="2400" b="1" dirty="0">
                <a:solidFill>
                  <a:srgbClr val="212121"/>
                </a:solidFill>
                <a:latin typeface="inherit"/>
              </a:rPr>
              <a:t>अवधि के लिए आयकर:</a:t>
            </a:r>
            <a:r>
              <a:rPr lang="hi-IN" altLang="en-US" sz="600" b="1" dirty="0"/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2819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0" y="457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2400" b="1" dirty="0">
                <a:solidFill>
                  <a:srgbClr val="212121"/>
                </a:solidFill>
                <a:latin typeface="inherit"/>
              </a:rPr>
              <a:t>भुगतान करने की आवश्यकता है</a:t>
            </a:r>
            <a:r>
              <a:rPr lang="hi-IN" altLang="en-US" sz="600" b="1" dirty="0"/>
              <a:t> </a:t>
            </a:r>
            <a:r>
              <a:rPr lang="hi-IN" altLang="en-US" sz="600" b="1" dirty="0" smtClean="0"/>
              <a:t>I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5105400"/>
            <a:ext cx="3352800" cy="1600200"/>
            <a:chOff x="609600" y="5105400"/>
            <a:chExt cx="3352800" cy="1600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09600" y="5105400"/>
              <a:ext cx="3352800" cy="1066800"/>
              <a:chOff x="2743200" y="5410200"/>
              <a:chExt cx="3352800" cy="10668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33800" y="5706860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जुलाई 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48000" y="5706860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३१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4400" y="5711325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२०१८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914400" y="62439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hi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व्यक्तियों के लिए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29200" y="5105400"/>
            <a:ext cx="3352800" cy="1600200"/>
            <a:chOff x="5029200" y="5105400"/>
            <a:chExt cx="3352800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29200" y="5105400"/>
              <a:ext cx="3352800" cy="1066800"/>
              <a:chOff x="2743200" y="5410200"/>
              <a:chExt cx="3352800" cy="1066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05200" y="570686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सितम्बर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48000" y="570686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३०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876799" y="5711325"/>
                <a:ext cx="990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२०१८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10200" y="62439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hi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कंपनियों के लिए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B5787D0-20CD-459F-842F-C8E99350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96A69FE-E733-4FAE-8C7B-F9A8615D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9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dirty="0">
                <a:latin typeface="Arial Black" pitchFamily="34" charset="0"/>
              </a:rPr>
              <a:t>यदि आप ने आयकर का भुगतान नहीं किया तो क्या सरकार को पता चेलेगा?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6200" y="533400"/>
            <a:ext cx="8839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914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आय अर्जित करनेवाले प्रत्येक व्यक्ति या व्यवसाय के पास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81400" y="1828800"/>
            <a:ext cx="2743200" cy="369332"/>
            <a:chOff x="3810000" y="1676400"/>
            <a:chExt cx="274320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810000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पर्मनेंट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5018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अकाउंट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नंबर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13" descr="A_sample_of_Permanent_Account_Number_(PAN)_C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209800"/>
            <a:ext cx="3841750" cy="2369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8006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कर जमा करते समय पैन निर्दिष्ट करना आवश्यक है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!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सरकार जानती है कर का भुगतान किया है या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नहीं!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1676400" y="5486400"/>
            <a:ext cx="2057400" cy="127700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080165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2620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3565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1521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ermanent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6635" y="1521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ccount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3490" y="152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umber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05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 L -0.12239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0" y="2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0.09427 0.004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8" grpId="0"/>
      <p:bldP spid="18" grpId="1"/>
      <p:bldP spid="19" grpId="0"/>
      <p:bldP spid="20" grpId="0"/>
      <p:bldP spid="20" grpId="1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604</Words>
  <Application>Microsoft Office PowerPoint</Application>
  <PresentationFormat>On-screen Show (4:3)</PresentationFormat>
  <Paragraphs>106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inherit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43</cp:revision>
  <dcterms:created xsi:type="dcterms:W3CDTF">2018-09-26T08:02:57Z</dcterms:created>
  <dcterms:modified xsi:type="dcterms:W3CDTF">2018-10-20T05:24:11Z</dcterms:modified>
</cp:coreProperties>
</file>