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18529-F1D7-486B-8B14-50431A09F1B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0F172BF-D264-42EA-A78D-F22C098D1D4B}">
      <dgm:prSet phldrT="[Text]"/>
      <dgm:spPr/>
      <dgm:t>
        <a:bodyPr/>
        <a:lstStyle/>
        <a:p>
          <a:r>
            <a:rPr lang="hi-IN"/>
            <a:t>तुमच्या पगारावर आधारित कराची गणना करतात</a:t>
          </a:r>
          <a:endParaRPr lang="en-US" dirty="0"/>
        </a:p>
      </dgm:t>
    </dgm:pt>
    <dgm:pt modelId="{CDE18C5A-B419-41BF-83E8-0BBD840998E1}" type="parTrans" cxnId="{9AB3C7C5-58E9-4E10-B82B-AD17E0B4D7D7}">
      <dgm:prSet/>
      <dgm:spPr/>
      <dgm:t>
        <a:bodyPr/>
        <a:lstStyle/>
        <a:p>
          <a:endParaRPr lang="en-US"/>
        </a:p>
      </dgm:t>
    </dgm:pt>
    <dgm:pt modelId="{6C3A2FEC-FE13-4034-AEAF-AD9F3B3EECD0}" type="sibTrans" cxnId="{9AB3C7C5-58E9-4E10-B82B-AD17E0B4D7D7}">
      <dgm:prSet/>
      <dgm:spPr/>
      <dgm:t>
        <a:bodyPr/>
        <a:lstStyle/>
        <a:p>
          <a:endParaRPr lang="en-US"/>
        </a:p>
      </dgm:t>
    </dgm:pt>
    <dgm:pt modelId="{795D2A1B-8F92-44B7-B63F-10EDCE635C4B}">
      <dgm:prSet phldrT="[Text]"/>
      <dgm:spPr/>
      <dgm:t>
        <a:bodyPr/>
        <a:lstStyle/>
        <a:p>
          <a:r>
            <a:rPr lang="hi-IN"/>
            <a:t>तेवढी रक्कम पगारातून कमी करतात</a:t>
          </a:r>
          <a:endParaRPr lang="en-US" dirty="0"/>
        </a:p>
      </dgm:t>
    </dgm:pt>
    <dgm:pt modelId="{C65C387B-2E7F-41CB-A831-7D484112E0D7}" type="parTrans" cxnId="{5684A08E-D4EA-4479-B43E-9E19DF7BE0BB}">
      <dgm:prSet/>
      <dgm:spPr/>
      <dgm:t>
        <a:bodyPr/>
        <a:lstStyle/>
        <a:p>
          <a:endParaRPr lang="en-US"/>
        </a:p>
      </dgm:t>
    </dgm:pt>
    <dgm:pt modelId="{B3539569-C8D4-40EB-B28A-DB93E9B57576}" type="sibTrans" cxnId="{5684A08E-D4EA-4479-B43E-9E19DF7BE0BB}">
      <dgm:prSet/>
      <dgm:spPr/>
      <dgm:t>
        <a:bodyPr/>
        <a:lstStyle/>
        <a:p>
          <a:endParaRPr lang="en-US"/>
        </a:p>
      </dgm:t>
    </dgm:pt>
    <dgm:pt modelId="{B3AF0586-68DD-47C8-A81E-D962678C6248}">
      <dgm:prSet phldrT="[Text]"/>
      <dgm:spPr/>
      <dgm:t>
        <a:bodyPr/>
        <a:lstStyle/>
        <a:p>
          <a:r>
            <a:rPr lang="hi-IN" dirty="0"/>
            <a:t>ती रक्कम सरकारकडे जमा करतात</a:t>
          </a:r>
          <a:endParaRPr lang="en-US" dirty="0"/>
        </a:p>
      </dgm:t>
    </dgm:pt>
    <dgm:pt modelId="{A037B753-A4E1-4B7D-9947-0CC873630041}" type="parTrans" cxnId="{68EA290A-E608-4B28-9CAC-938431E7C18D}">
      <dgm:prSet/>
      <dgm:spPr/>
      <dgm:t>
        <a:bodyPr/>
        <a:lstStyle/>
        <a:p>
          <a:endParaRPr lang="en-US"/>
        </a:p>
      </dgm:t>
    </dgm:pt>
    <dgm:pt modelId="{AD28CD85-4D89-48CD-809E-558E95665203}" type="sibTrans" cxnId="{68EA290A-E608-4B28-9CAC-938431E7C18D}">
      <dgm:prSet/>
      <dgm:spPr/>
      <dgm:t>
        <a:bodyPr/>
        <a:lstStyle/>
        <a:p>
          <a:endParaRPr lang="en-US"/>
        </a:p>
      </dgm:t>
    </dgm:pt>
    <dgm:pt modelId="{524E6AAC-7B87-4575-B4B0-19CD8951A94A}" type="pres">
      <dgm:prSet presAssocID="{9D018529-F1D7-486B-8B14-50431A09F1BD}" presName="Name0" presStyleCnt="0">
        <dgm:presLayoutVars>
          <dgm:dir/>
          <dgm:animLvl val="lvl"/>
          <dgm:resizeHandles val="exact"/>
        </dgm:presLayoutVars>
      </dgm:prSet>
      <dgm:spPr/>
    </dgm:pt>
    <dgm:pt modelId="{C9D5E641-CAEA-468D-A1C4-7BC49B6A26C0}" type="pres">
      <dgm:prSet presAssocID="{B0F172BF-D264-42EA-A78D-F22C098D1D4B}" presName="parTxOnly" presStyleLbl="node1" presStyleIdx="0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363ED-8CCF-4463-BEEE-9F9629296615}" type="pres">
      <dgm:prSet presAssocID="{6C3A2FEC-FE13-4034-AEAF-AD9F3B3EECD0}" presName="parTxOnlySpace" presStyleCnt="0"/>
      <dgm:spPr/>
    </dgm:pt>
    <dgm:pt modelId="{4984620C-E45E-4337-8862-01AF7CFE3DF5}" type="pres">
      <dgm:prSet presAssocID="{795D2A1B-8F92-44B7-B63F-10EDCE635C4B}" presName="parTxOnly" presStyleLbl="node1" presStyleIdx="1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95D7-E196-4092-938F-5FC8A62D2BE1}" type="pres">
      <dgm:prSet presAssocID="{B3539569-C8D4-40EB-B28A-DB93E9B57576}" presName="parTxOnlySpace" presStyleCnt="0"/>
      <dgm:spPr/>
    </dgm:pt>
    <dgm:pt modelId="{218B644B-DADE-471F-88DF-C8D9D7A47C5E}" type="pres">
      <dgm:prSet presAssocID="{B3AF0586-68DD-47C8-A81E-D962678C6248}" presName="parTxOnly" presStyleLbl="node1" presStyleIdx="2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3C7C5-58E9-4E10-B82B-AD17E0B4D7D7}" srcId="{9D018529-F1D7-486B-8B14-50431A09F1BD}" destId="{B0F172BF-D264-42EA-A78D-F22C098D1D4B}" srcOrd="0" destOrd="0" parTransId="{CDE18C5A-B419-41BF-83E8-0BBD840998E1}" sibTransId="{6C3A2FEC-FE13-4034-AEAF-AD9F3B3EECD0}"/>
    <dgm:cxn modelId="{5684A08E-D4EA-4479-B43E-9E19DF7BE0BB}" srcId="{9D018529-F1D7-486B-8B14-50431A09F1BD}" destId="{795D2A1B-8F92-44B7-B63F-10EDCE635C4B}" srcOrd="1" destOrd="0" parTransId="{C65C387B-2E7F-41CB-A831-7D484112E0D7}" sibTransId="{B3539569-C8D4-40EB-B28A-DB93E9B57576}"/>
    <dgm:cxn modelId="{47D68F8B-A8F1-4B8B-A7DD-22D4FF608BB7}" type="presOf" srcId="{795D2A1B-8F92-44B7-B63F-10EDCE635C4B}" destId="{4984620C-E45E-4337-8862-01AF7CFE3DF5}" srcOrd="0" destOrd="0" presId="urn:microsoft.com/office/officeart/2005/8/layout/chevron1"/>
    <dgm:cxn modelId="{674E5CEF-19A5-43B2-A957-E4F8B286CB07}" type="presOf" srcId="{9D018529-F1D7-486B-8B14-50431A09F1BD}" destId="{524E6AAC-7B87-4575-B4B0-19CD8951A94A}" srcOrd="0" destOrd="0" presId="urn:microsoft.com/office/officeart/2005/8/layout/chevron1"/>
    <dgm:cxn modelId="{CC369952-BA1D-47B2-8D25-7AE402D7AF92}" type="presOf" srcId="{B3AF0586-68DD-47C8-A81E-D962678C6248}" destId="{218B644B-DADE-471F-88DF-C8D9D7A47C5E}" srcOrd="0" destOrd="0" presId="urn:microsoft.com/office/officeart/2005/8/layout/chevron1"/>
    <dgm:cxn modelId="{68EA290A-E608-4B28-9CAC-938431E7C18D}" srcId="{9D018529-F1D7-486B-8B14-50431A09F1BD}" destId="{B3AF0586-68DD-47C8-A81E-D962678C6248}" srcOrd="2" destOrd="0" parTransId="{A037B753-A4E1-4B7D-9947-0CC873630041}" sibTransId="{AD28CD85-4D89-48CD-809E-558E95665203}"/>
    <dgm:cxn modelId="{999F28EE-079F-43D7-83A6-171B7ACE70B8}" type="presOf" srcId="{B0F172BF-D264-42EA-A78D-F22C098D1D4B}" destId="{C9D5E641-CAEA-468D-A1C4-7BC49B6A26C0}" srcOrd="0" destOrd="0" presId="urn:microsoft.com/office/officeart/2005/8/layout/chevron1"/>
    <dgm:cxn modelId="{4F1F7A11-68B0-4592-8E1E-3219C3C0525F}" type="presParOf" srcId="{524E6AAC-7B87-4575-B4B0-19CD8951A94A}" destId="{C9D5E641-CAEA-468D-A1C4-7BC49B6A26C0}" srcOrd="0" destOrd="0" presId="urn:microsoft.com/office/officeart/2005/8/layout/chevron1"/>
    <dgm:cxn modelId="{D05441D4-E28F-415E-ADC8-4B41A899E1C0}" type="presParOf" srcId="{524E6AAC-7B87-4575-B4B0-19CD8951A94A}" destId="{8C2363ED-8CCF-4463-BEEE-9F9629296615}" srcOrd="1" destOrd="0" presId="urn:microsoft.com/office/officeart/2005/8/layout/chevron1"/>
    <dgm:cxn modelId="{6AA74FEC-C71A-4784-A921-926FD7B6BC41}" type="presParOf" srcId="{524E6AAC-7B87-4575-B4B0-19CD8951A94A}" destId="{4984620C-E45E-4337-8862-01AF7CFE3DF5}" srcOrd="2" destOrd="0" presId="urn:microsoft.com/office/officeart/2005/8/layout/chevron1"/>
    <dgm:cxn modelId="{EBCA863E-584E-491F-AA3E-D1655A45199B}" type="presParOf" srcId="{524E6AAC-7B87-4575-B4B0-19CD8951A94A}" destId="{04D895D7-E196-4092-938F-5FC8A62D2BE1}" srcOrd="3" destOrd="0" presId="urn:microsoft.com/office/officeart/2005/8/layout/chevron1"/>
    <dgm:cxn modelId="{5343CF3F-A739-48BA-B13D-2D81AE2E9F32}" type="presParOf" srcId="{524E6AAC-7B87-4575-B4B0-19CD8951A94A}" destId="{218B644B-DADE-471F-88DF-C8D9D7A47C5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E641-CAEA-468D-A1C4-7BC49B6A26C0}">
      <dsp:nvSpPr>
        <dsp:cNvPr id="0" name=""/>
        <dsp:cNvSpPr/>
      </dsp:nvSpPr>
      <dsp:spPr>
        <a:xfrm>
          <a:off x="2187" y="1320797"/>
          <a:ext cx="2665437" cy="10661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i-IN" sz="1700" kern="1200"/>
            <a:t>तुमच्या पगारावर आधारित कराची गणना करतात</a:t>
          </a:r>
          <a:endParaRPr lang="en-US" sz="1700" kern="1200" dirty="0"/>
        </a:p>
      </dsp:txBody>
      <dsp:txXfrm>
        <a:off x="535274" y="1320797"/>
        <a:ext cx="1599263" cy="1066174"/>
      </dsp:txXfrm>
    </dsp:sp>
    <dsp:sp modelId="{4984620C-E45E-4337-8862-01AF7CFE3DF5}">
      <dsp:nvSpPr>
        <dsp:cNvPr id="0" name=""/>
        <dsp:cNvSpPr/>
      </dsp:nvSpPr>
      <dsp:spPr>
        <a:xfrm>
          <a:off x="2401081" y="1320797"/>
          <a:ext cx="2665437" cy="1066174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i-IN" sz="1700" kern="1200"/>
            <a:t>तेवढी रक्कम पगारातून कमी करतात</a:t>
          </a:r>
          <a:endParaRPr lang="en-US" sz="1700" kern="1200" dirty="0"/>
        </a:p>
      </dsp:txBody>
      <dsp:txXfrm>
        <a:off x="2934168" y="1320797"/>
        <a:ext cx="1599263" cy="1066174"/>
      </dsp:txXfrm>
    </dsp:sp>
    <dsp:sp modelId="{218B644B-DADE-471F-88DF-C8D9D7A47C5E}">
      <dsp:nvSpPr>
        <dsp:cNvPr id="0" name=""/>
        <dsp:cNvSpPr/>
      </dsp:nvSpPr>
      <dsp:spPr>
        <a:xfrm>
          <a:off x="4799974" y="1320797"/>
          <a:ext cx="2665437" cy="1066174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i-IN" sz="1700" kern="1200" dirty="0"/>
            <a:t>ती रक्कम सरकारकडे जमा करतात</a:t>
          </a:r>
          <a:endParaRPr lang="en-US" sz="1700" kern="1200" dirty="0"/>
        </a:p>
      </dsp:txBody>
      <dsp:txXfrm>
        <a:off x="5333061" y="1320797"/>
        <a:ext cx="1599263" cy="1066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DCE4-70F3-46AB-BF58-38E16D1D94D6}" type="datetimeFigureOut">
              <a:rPr lang="en-IN" smtClean="0"/>
              <a:pPr/>
              <a:t>20-10-2018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CD17-041C-4BD8-8FAF-D1FAF5406C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FCD17-041C-4BD8-8FAF-D1FAF5406C5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9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4C4A-A08C-4341-872B-070889885967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ometaxindiaefiling.gov.i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9718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4400" b="1" dirty="0">
                <a:latin typeface="Arial Black" pitchFamily="34" charset="0"/>
              </a:rPr>
              <a:t>आयकर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6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239000" y="4953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परतावा म्हणजे काय</a:t>
            </a:r>
            <a:r>
              <a:rPr lang="en-US" sz="3200" dirty="0">
                <a:latin typeface="Arial Black" pitchFamily="34" charset="0"/>
              </a:rPr>
              <a:t>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575796"/>
            <a:ext cx="502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rcRect l="30833" t="18750" r="30833" b="7500"/>
          <a:stretch>
            <a:fillRect/>
          </a:stretch>
        </p:blipFill>
        <p:spPr>
          <a:xfrm>
            <a:off x="152400" y="914400"/>
            <a:ext cx="4396353" cy="563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7200" y="909935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हा एक </a:t>
            </a:r>
            <a:r>
              <a:rPr lang="hi-IN" sz="2000" b="1" dirty="0">
                <a:latin typeface="Arial" pitchFamily="34" charset="0"/>
                <a:cs typeface="Arial" pitchFamily="34" charset="0"/>
              </a:rPr>
              <a:t>फॉर्म </a:t>
            </a:r>
            <a:r>
              <a:rPr lang="hi-IN" sz="2000" b="1" dirty="0">
                <a:latin typeface="Arial" pitchFamily="34" charset="0"/>
                <a:cs typeface="Arial" pitchFamily="34" charset="0"/>
              </a:rPr>
              <a:t>आहे जिथे एखादी व्यक्ती खालील माहिती </a:t>
            </a:r>
            <a:r>
              <a:rPr lang="mr-IN" sz="2000" b="1" dirty="0">
                <a:latin typeface="Arial" pitchFamily="34" charset="0"/>
                <a:cs typeface="Arial" pitchFamily="34" charset="0"/>
              </a:rPr>
              <a:t>दा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खल </a:t>
            </a:r>
            <a:r>
              <a:rPr lang="hi-IN" sz="2000" b="1" dirty="0">
                <a:latin typeface="Arial" pitchFamily="34" charset="0"/>
                <a:cs typeface="Arial" pitchFamily="34" charset="0"/>
              </a:rPr>
              <a:t>करते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16764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त्याचे / तिचे उत्पन्न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Elbow Connector 12"/>
          <p:cNvCxnSpPr>
            <a:stCxn id="11" idx="1"/>
          </p:cNvCxnSpPr>
          <p:nvPr/>
        </p:nvCxnSpPr>
        <p:spPr>
          <a:xfrm rot="10800000" flipV="1">
            <a:off x="3124200" y="1876454"/>
            <a:ext cx="2514600" cy="17049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25716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कराची गणना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Elbow Connector 20"/>
          <p:cNvCxnSpPr>
            <a:stCxn id="19" idx="1"/>
          </p:cNvCxnSpPr>
          <p:nvPr/>
        </p:nvCxnSpPr>
        <p:spPr>
          <a:xfrm rot="10800000" flipV="1">
            <a:off x="3124200" y="2771745"/>
            <a:ext cx="2286000" cy="126685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7400" y="3810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भरलेला कर 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23" idx="1"/>
          </p:cNvCxnSpPr>
          <p:nvPr/>
        </p:nvCxnSpPr>
        <p:spPr>
          <a:xfrm rot="10800000" flipV="1">
            <a:off x="3124200" y="4010055"/>
            <a:ext cx="2743200" cy="333344"/>
          </a:xfrm>
          <a:prstGeom prst="bentConnector3">
            <a:avLst>
              <a:gd name="adj1" fmla="val 3042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724400" y="4876800"/>
            <a:ext cx="3886200" cy="1828800"/>
            <a:chOff x="4724400" y="4876800"/>
            <a:chExt cx="3886200" cy="1828800"/>
          </a:xfrm>
        </p:grpSpPr>
        <p:sp>
          <p:nvSpPr>
            <p:cNvPr id="34" name="Rectangle 33"/>
            <p:cNvSpPr/>
            <p:nvPr/>
          </p:nvSpPr>
          <p:spPr>
            <a:xfrm>
              <a:off x="4724400" y="4876800"/>
              <a:ext cx="38862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39928643-stamp-mandatory-in-red-over-white-background.jpg"/>
            <p:cNvPicPr>
              <a:picLocks noChangeAspect="1"/>
            </p:cNvPicPr>
            <p:nvPr/>
          </p:nvPicPr>
          <p:blipFill>
            <a:blip r:embed="rId3"/>
            <a:srcRect l="4762"/>
            <a:stretch>
              <a:fillRect/>
            </a:stretch>
          </p:blipFill>
          <p:spPr>
            <a:xfrm>
              <a:off x="4724400" y="4919135"/>
              <a:ext cx="1524000" cy="120192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172200" y="4953000"/>
              <a:ext cx="2286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(२०१७ - २०१८ साठी)  रु.२,५०,०००/- हून अधिक उत्पन्न असल्यास कर भरणे अनिवार्य आहे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91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परतावा कोणी दाखल करायचा असतो?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228600" y="576476"/>
            <a:ext cx="7620000" cy="169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6858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उत्पन्न असलेल्या प्रत्येक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व्यक्ती</a:t>
            </a:r>
            <a:r>
              <a:rPr lang="mr-IN" sz="2000" b="1" dirty="0" smtClean="0">
                <a:latin typeface="Arial" pitchFamily="34" charset="0"/>
                <a:cs typeface="Arial" pitchFamily="34" charset="0"/>
              </a:rPr>
              <a:t>ने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i-IN" sz="2000" b="1" dirty="0">
                <a:latin typeface="Arial" pitchFamily="34" charset="0"/>
                <a:cs typeface="Arial" pitchFamily="34" charset="0"/>
              </a:rPr>
              <a:t>आयकर परतावा दाखल करायचा असतो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!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0668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त्यांचे उत्पन्न रु.२,५०,०००/- पेक्षा कमी असले तरी ही .....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17.jpg"/>
          <p:cNvPicPr>
            <a:picLocks noChangeAspect="1"/>
          </p:cNvPicPr>
          <p:nvPr/>
        </p:nvPicPr>
        <p:blipFill>
          <a:blip r:embed="rId2" cstate="print"/>
          <a:srcRect t="22698" b="28664"/>
          <a:stretch>
            <a:fillRect/>
          </a:stretch>
        </p:blipFill>
        <p:spPr>
          <a:xfrm rot="21148712">
            <a:off x="4038600" y="2514600"/>
            <a:ext cx="2133600" cy="149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images.png"/>
          <p:cNvPicPr>
            <a:picLocks noChangeAspect="1"/>
          </p:cNvPicPr>
          <p:nvPr/>
        </p:nvPicPr>
        <p:blipFill>
          <a:blip r:embed="rId3"/>
          <a:srcRect t="14222" b="14667"/>
          <a:stretch>
            <a:fillRect/>
          </a:stretch>
        </p:blipFill>
        <p:spPr>
          <a:xfrm rot="624833">
            <a:off x="6292285" y="2543341"/>
            <a:ext cx="21431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0" name="Group 29"/>
          <p:cNvGrpSpPr/>
          <p:nvPr/>
        </p:nvGrpSpPr>
        <p:grpSpPr>
          <a:xfrm>
            <a:off x="533400" y="3048000"/>
            <a:ext cx="3276600" cy="457200"/>
            <a:chOff x="533400" y="3048000"/>
            <a:chExt cx="3276600" cy="457200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3105090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कर्ज मिळवण्यासाठी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30480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31" name="Group 30"/>
          <p:cNvGrpSpPr/>
          <p:nvPr/>
        </p:nvGrpSpPr>
        <p:grpSpPr>
          <a:xfrm>
            <a:off x="533400" y="4953000"/>
            <a:ext cx="6096000" cy="432110"/>
            <a:chOff x="533400" y="4953000"/>
            <a:chExt cx="6096000" cy="432110"/>
          </a:xfrm>
        </p:grpSpPr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4953000"/>
              <a:ext cx="457259" cy="43211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85800" y="4953000"/>
              <a:ext cx="59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Arial" pitchFamily="34" charset="0"/>
                  <a:cs typeface="Arial" pitchFamily="34" charset="0"/>
                </a:rPr>
                <a:t>    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अधिक विमा संरक्षण मिळवण्यासाठी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09310" y="5561284"/>
            <a:ext cx="6019800" cy="707886"/>
            <a:chOff x="533400" y="5587690"/>
            <a:chExt cx="6019800" cy="707886"/>
          </a:xfrm>
        </p:grpSpPr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5587690"/>
              <a:ext cx="457259" cy="432110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609600" y="5587690"/>
              <a:ext cx="594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Arial" pitchFamily="34" charset="0"/>
                  <a:cs typeface="Arial" pitchFamily="34" charset="0"/>
                </a:rPr>
                <a:t>     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भरता बाहेर प्रवास करायचा असल्यास विसा </a:t>
              </a:r>
              <a:r>
                <a:rPr lang="en-IN" sz="2000" b="1" dirty="0">
                  <a:latin typeface="Arial" pitchFamily="34" charset="0"/>
                  <a:cs typeface="Arial" pitchFamily="34" charset="0"/>
                </a:rPr>
                <a:t>  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मिळवण्यासाठी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8" name="Picture 4" descr="C:\Users\abcd\AppData\Local\Microsoft\Windows\Temporary Internet Files\Content.IE5\GH7W9ZK3\Map_of_India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5251">
            <a:off x="6553200" y="4876800"/>
            <a:ext cx="1447800" cy="1690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9" name="Picture 5" descr="C:\Users\abcd\AppData\Local\Microsoft\Windows\Temporary Internet Files\Content.IE5\LMIVW077\plan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041633">
            <a:off x="6660719" y="5481095"/>
            <a:ext cx="914400" cy="46177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98C9AE7-6AF2-431E-9BF6-822E0DE1F983}"/>
              </a:ext>
            </a:extLst>
          </p:cNvPr>
          <p:cNvSpPr txBox="1"/>
          <p:nvPr/>
        </p:nvSpPr>
        <p:spPr>
          <a:xfrm>
            <a:off x="3657600" y="1447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5400" dirty="0">
                <a:solidFill>
                  <a:srgbClr val="FF0000"/>
                </a:solidFill>
              </a:rPr>
              <a:t>का</a:t>
            </a:r>
            <a:r>
              <a:rPr lang="en-IN" sz="5400" dirty="0">
                <a:solidFill>
                  <a:srgbClr val="FF0000"/>
                </a:solidFill>
              </a:rPr>
              <a:t> </a:t>
            </a:r>
            <a:r>
              <a:rPr lang="hi-IN" sz="5400" dirty="0">
                <a:solidFill>
                  <a:srgbClr val="FF0000"/>
                </a:solidFill>
              </a:rPr>
              <a:t>?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21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1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1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6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1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6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6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1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600"/>
                            </p:stCondLst>
                            <p:childTnLst>
                              <p:par>
                                <p:cTn id="4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अतिरिक्त माहिती ....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  <a:endCxn id="4" idx="2"/>
          </p:cNvCxnSpPr>
          <p:nvPr/>
        </p:nvCxnSpPr>
        <p:spPr>
          <a:xfrm>
            <a:off x="304800" y="659387"/>
            <a:ext cx="31623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38141" y="2286000"/>
            <a:ext cx="6172259" cy="476310"/>
            <a:chOff x="838141" y="1143000"/>
            <a:chExt cx="6172259" cy="476310"/>
          </a:xfrm>
        </p:grpSpPr>
        <p:sp>
          <p:nvSpPr>
            <p:cNvPr id="7" name="TextBox 6"/>
            <p:cNvSpPr txBox="1"/>
            <p:nvPr/>
          </p:nvSpPr>
          <p:spPr>
            <a:xfrm>
              <a:off x="1143000" y="1219200"/>
              <a:ext cx="586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latin typeface="Arial" pitchFamily="34" charset="0"/>
                  <a:cs typeface="Arial" pitchFamily="34" charset="0"/>
                </a:rPr>
                <a:t> 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तुम्ही पैसे कमवत असल्यास पॅनकार्ड साठी अर्ज करा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pic>
          <p:nvPicPr>
            <p:cNvPr id="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141" y="11430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838200" y="2876490"/>
            <a:ext cx="6858000" cy="707886"/>
            <a:chOff x="838200" y="1733490"/>
            <a:chExt cx="6858000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1295400" y="1733490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तुमचे उत्पन्न सीमेच्या आत असले तरी आयकर परतावा दाखल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करा</a:t>
              </a:r>
              <a:r>
                <a:rPr lang="mr-IN" sz="20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838200" y="3790890"/>
            <a:ext cx="6858000" cy="470330"/>
            <a:chOff x="838200" y="1790580"/>
            <a:chExt cx="6858000" cy="470330"/>
          </a:xfrm>
        </p:grpSpPr>
        <p:sp>
          <p:nvSpPr>
            <p:cNvPr id="16" name="TextBox 15"/>
            <p:cNvSpPr txBox="1"/>
            <p:nvPr/>
          </p:nvSpPr>
          <p:spPr>
            <a:xfrm>
              <a:off x="1295400" y="1790580"/>
              <a:ext cx="640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देय तारखेच्या आत आयकर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भरा</a:t>
              </a:r>
              <a:r>
                <a:rPr lang="mr-IN" sz="2000" b="1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8" name="Group 17"/>
          <p:cNvGrpSpPr/>
          <p:nvPr/>
        </p:nvGrpSpPr>
        <p:grpSpPr>
          <a:xfrm>
            <a:off x="838200" y="4406470"/>
            <a:ext cx="6858000" cy="707886"/>
            <a:chOff x="838200" y="1790580"/>
            <a:chExt cx="6858000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1790580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ह्या वेबसाईट वरून अधिक माहिती मिळवा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sz="2000" b="1" dirty="0">
                  <a:latin typeface="Arial" pitchFamily="34" charset="0"/>
                  <a:cs typeface="Arial" pitchFamily="34" charset="0"/>
                  <a:hlinkClick r:id="rId3"/>
                </a:rPr>
                <a:t>https://www.incometaxindiaefiling.gov.in/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pic>
          <p:nvPicPr>
            <p:cNvPr id="2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sp>
        <p:nvSpPr>
          <p:cNvPr id="21" name="TextBox 20"/>
          <p:cNvSpPr txBox="1"/>
          <p:nvPr/>
        </p:nvSpPr>
        <p:spPr>
          <a:xfrm>
            <a:off x="533400" y="96851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आपण भरलेल्या करांचा उपयोग आरोग्यसेवा, शिक्षण, संरक्षण, रस्ते बांधणे, पाणीपुरवठा, इत्यादी साठी केला जातो</a:t>
            </a:r>
            <a:r>
              <a:rPr lang="en-IN" sz="2000" b="1" dirty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64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5 (1).jpg"/>
          <p:cNvPicPr>
            <a:picLocks noChangeAspect="1"/>
          </p:cNvPicPr>
          <p:nvPr/>
        </p:nvPicPr>
        <p:blipFill>
          <a:blip r:embed="rId3" cstate="print"/>
          <a:srcRect r="7818"/>
          <a:stretch>
            <a:fillRect/>
          </a:stretch>
        </p:blipFill>
        <p:spPr>
          <a:xfrm>
            <a:off x="6107064" y="1752600"/>
            <a:ext cx="2754250" cy="3221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म्हणजे काय?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7620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कंपन्या किंवा व्यक्ती पैसे कमावण्यासाठी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17 (1).jpg"/>
          <p:cNvPicPr>
            <a:picLocks noChangeAspect="1"/>
          </p:cNvPicPr>
          <p:nvPr/>
        </p:nvPicPr>
        <p:blipFill>
          <a:blip r:embed="rId4" cstate="print"/>
          <a:srcRect l="4493" t="8333" r="10143"/>
          <a:stretch>
            <a:fillRect/>
          </a:stretch>
        </p:blipFill>
        <p:spPr>
          <a:xfrm>
            <a:off x="304800" y="1751636"/>
            <a:ext cx="2764814" cy="320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rt.jpg"/>
          <p:cNvPicPr>
            <a:picLocks noChangeAspect="1"/>
          </p:cNvPicPr>
          <p:nvPr/>
        </p:nvPicPr>
        <p:blipFill>
          <a:blip r:embed="rId5" cstate="print"/>
          <a:srcRect t="7769"/>
          <a:stretch>
            <a:fillRect/>
          </a:stretch>
        </p:blipFill>
        <p:spPr>
          <a:xfrm>
            <a:off x="3251544" y="3505606"/>
            <a:ext cx="2692056" cy="323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066800" y="12909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en-US" sz="2400" b="1" dirty="0">
                <a:solidFill>
                  <a:srgbClr val="212121"/>
                </a:solidFill>
                <a:latin typeface="inherit"/>
              </a:rPr>
              <a:t>काम</a:t>
            </a:r>
            <a:r>
              <a:rPr lang="hi-IN" sz="2400" b="1" dirty="0">
                <a:solidFill>
                  <a:srgbClr val="212121"/>
                </a:solidFill>
                <a:latin typeface="inherit"/>
              </a:rPr>
              <a:t>ची</a:t>
            </a:r>
            <a:endParaRPr lang="en-US" sz="2400" b="1" dirty="0">
              <a:solidFill>
                <a:srgbClr val="212121"/>
              </a:solidFill>
              <a:latin typeface="inheri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2971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altLang="en-US" sz="2400" b="1" dirty="0">
                <a:solidFill>
                  <a:srgbClr val="212121"/>
                </a:solidFill>
                <a:latin typeface="inherit"/>
              </a:rPr>
              <a:t>सेवेची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1295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वस्तू</a:t>
            </a:r>
            <a:r>
              <a:rPr lang="hi-IN" sz="2400" b="1" dirty="0">
                <a:solidFill>
                  <a:srgbClr val="212121"/>
                </a:solidFill>
                <a:latin typeface="inherit"/>
              </a:rPr>
              <a:t>ची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1853" y="2962685"/>
            <a:ext cx="8534400" cy="1143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/>
              <a:t>पैशांच्या बदल्यात विक्री करतात.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6011901-8569-4269-8612-65F423EC6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9946"/>
            <a:ext cx="65" cy="577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F3ACC95-4CD6-489D-8A1F-CE8F98EC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18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arliament-cliparts-112277-59923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714750"/>
            <a:ext cx="3886200" cy="2914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600" y="1143000"/>
            <a:ext cx="48006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म्हणजे काय?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2481943"/>
            <a:ext cx="1447800" cy="1034143"/>
          </a:xfrm>
          <a:prstGeom prst="rect">
            <a:avLst/>
          </a:prstGeom>
        </p:spPr>
      </p:pic>
      <p:pic>
        <p:nvPicPr>
          <p:cNvPr id="7" name="Picture 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2209800"/>
            <a:ext cx="1447800" cy="1034143"/>
          </a:xfrm>
          <a:prstGeom prst="rect">
            <a:avLst/>
          </a:prstGeom>
        </p:spPr>
      </p:pic>
      <p:pic>
        <p:nvPicPr>
          <p:cNvPr id="8" name="Picture 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1905000"/>
            <a:ext cx="1447800" cy="1034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1443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जर ही आय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4639" y="2016204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8900" y="2066444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२,५०,०००/-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(२०१७-२०१८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साठी)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497187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तर ह्यातील काही भाग सरकारला आयकराच्या रुपात द्यावा लागतो.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11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5.18519E-6 L 0.625 0.51111 " pathEditMode="relative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कोण भरतात?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06330"/>
            <a:ext cx="3810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1000" y="990600"/>
            <a:ext cx="8534400" cy="712085"/>
            <a:chOff x="381000" y="990600"/>
            <a:chExt cx="8534400" cy="71208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1117910"/>
              <a:ext cx="800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3200" b="1" dirty="0">
                  <a:latin typeface="Arial" pitchFamily="34" charset="0"/>
                  <a:cs typeface="Arial" pitchFamily="34" charset="0"/>
                </a:rPr>
                <a:t>व्यक्ती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990600"/>
              <a:ext cx="699164" cy="660710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381000" y="1752600"/>
            <a:ext cx="2226492" cy="712085"/>
            <a:chOff x="381000" y="1777690"/>
            <a:chExt cx="2226492" cy="712085"/>
          </a:xfrm>
        </p:grpSpPr>
        <p:sp>
          <p:nvSpPr>
            <p:cNvPr id="9" name="Rectangle 8"/>
            <p:cNvSpPr/>
            <p:nvPr/>
          </p:nvSpPr>
          <p:spPr>
            <a:xfrm>
              <a:off x="914400" y="1905000"/>
              <a:ext cx="16930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i-IN" sz="3200" b="1" dirty="0">
                  <a:latin typeface="Arial" pitchFamily="34" charset="0"/>
                  <a:cs typeface="Arial" pitchFamily="34" charset="0"/>
                </a:rPr>
                <a:t>व्यवसाय 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1777690"/>
              <a:ext cx="699164" cy="660710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228600" y="30435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आयकर किती भरायचा असतो हे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5072743"/>
            <a:ext cx="1447800" cy="1034143"/>
          </a:xfrm>
          <a:prstGeom prst="rect">
            <a:avLst/>
          </a:prstGeom>
        </p:spPr>
      </p:pic>
      <p:pic>
        <p:nvPicPr>
          <p:cNvPr id="15" name="Picture 14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800600"/>
            <a:ext cx="1447800" cy="1034143"/>
          </a:xfrm>
          <a:prstGeom prst="rect">
            <a:avLst/>
          </a:prstGeom>
        </p:spPr>
      </p:pic>
      <p:pic>
        <p:nvPicPr>
          <p:cNvPr id="16" name="Picture 1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495800"/>
            <a:ext cx="1447800" cy="1034143"/>
          </a:xfrm>
          <a:prstGeom prst="rect">
            <a:avLst/>
          </a:prstGeom>
        </p:spPr>
      </p:pic>
      <p:pic>
        <p:nvPicPr>
          <p:cNvPr id="17" name="Picture 1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191000"/>
            <a:ext cx="1447800" cy="1034143"/>
          </a:xfrm>
          <a:prstGeom prst="rect">
            <a:avLst/>
          </a:prstGeom>
        </p:spPr>
      </p:pic>
      <p:pic>
        <p:nvPicPr>
          <p:cNvPr id="18" name="Picture 1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3886200"/>
            <a:ext cx="1447800" cy="10341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34000" y="304800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ह्यावर अवलंबून असते -</a:t>
            </a:r>
            <a:r>
              <a:rPr lang="mr-IN" altLang="en-US" sz="600" dirty="0"/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62600" y="3738265"/>
            <a:ext cx="3276600" cy="461665"/>
            <a:chOff x="5562600" y="3810000"/>
            <a:chExt cx="3276600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5867400" y="38100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उत्पन्न (आय)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5562600" y="4373011"/>
            <a:ext cx="3276600" cy="512719"/>
            <a:chOff x="5562600" y="4368546"/>
            <a:chExt cx="3276600" cy="512719"/>
          </a:xfrm>
        </p:grpSpPr>
        <p:sp>
          <p:nvSpPr>
            <p:cNvPr id="22" name="TextBox 21"/>
            <p:cNvSpPr txBox="1"/>
            <p:nvPr/>
          </p:nvSpPr>
          <p:spPr>
            <a:xfrm>
              <a:off x="5867400" y="44196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व्यवसाय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3685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5562600" y="4978146"/>
            <a:ext cx="3276600" cy="508254"/>
            <a:chOff x="5562600" y="4978146"/>
            <a:chExt cx="3276600" cy="508254"/>
          </a:xfrm>
        </p:grpSpPr>
        <p:sp>
          <p:nvSpPr>
            <p:cNvPr id="30" name="TextBox 29"/>
            <p:cNvSpPr txBox="1"/>
            <p:nvPr/>
          </p:nvSpPr>
          <p:spPr>
            <a:xfrm>
              <a:off x="5867400" y="50247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वय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5562600" y="5587746"/>
            <a:ext cx="3276600" cy="508254"/>
            <a:chOff x="5562600" y="4978146"/>
            <a:chExt cx="3276600" cy="508254"/>
          </a:xfrm>
        </p:grpSpPr>
        <p:sp>
          <p:nvSpPr>
            <p:cNvPr id="33" name="TextBox 32"/>
            <p:cNvSpPr txBox="1"/>
            <p:nvPr/>
          </p:nvSpPr>
          <p:spPr>
            <a:xfrm>
              <a:off x="5867400" y="50247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लिंग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36" name="TextBox 35"/>
          <p:cNvSpPr txBox="1"/>
          <p:nvPr/>
        </p:nvSpPr>
        <p:spPr>
          <a:xfrm>
            <a:off x="5486400" y="6172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hi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व्यक्तींसाठी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867400" y="3723580"/>
            <a:ext cx="3276600" cy="508254"/>
            <a:chOff x="5562600" y="4978146"/>
            <a:chExt cx="3276600" cy="508254"/>
          </a:xfrm>
        </p:grpSpPr>
        <p:sp>
          <p:nvSpPr>
            <p:cNvPr id="38" name="TextBox 37"/>
            <p:cNvSpPr txBox="1"/>
            <p:nvPr/>
          </p:nvSpPr>
          <p:spPr>
            <a:xfrm>
              <a:off x="5867400" y="50247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नफा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40" name="TextBox 39"/>
          <p:cNvSpPr txBox="1"/>
          <p:nvPr/>
        </p:nvSpPr>
        <p:spPr>
          <a:xfrm>
            <a:off x="5772606" y="441736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hi-I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कंपन्यांसाठी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 advTm="230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8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4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6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6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6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6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1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36" grpId="0"/>
      <p:bldP spid="36" grpId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.jpg"/>
          <p:cNvPicPr>
            <a:picLocks noChangeAspect="1"/>
          </p:cNvPicPr>
          <p:nvPr/>
        </p:nvPicPr>
        <p:blipFill>
          <a:blip r:embed="rId2"/>
          <a:srcRect l="61650" t="40260"/>
          <a:stretch>
            <a:fillRect/>
          </a:stretch>
        </p:blipFill>
        <p:spPr>
          <a:xfrm>
            <a:off x="5943600" y="3505200"/>
            <a:ext cx="2999298" cy="33528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3290"/>
              <a:gd name="adj2" fmla="val 89238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928141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माझे बाबा शेतकरी आहेत. त्यांना आयकर भरावा लागेल का / भरण्याची गरज आहे का 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4686"/>
              <a:gd name="adj2" fmla="val 90598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2983122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माझी आई शिक्षिका आहे. तिला आयकर भरण्याची गरज आहे का?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5818"/>
              <a:gd name="adj2" fmla="val 8951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6"/>
          <a:srcRect b="9551"/>
          <a:stretch>
            <a:fillRect/>
          </a:stretch>
        </p:blipFill>
        <p:spPr>
          <a:xfrm>
            <a:off x="2133600" y="4114800"/>
            <a:ext cx="1885950" cy="10691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कोण भरतात?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582805"/>
            <a:ext cx="3810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7"/>
          <a:srcRect l="8571" t="9835" r="8571" b="24231"/>
          <a:stretch>
            <a:fillRect/>
          </a:stretch>
        </p:blipFill>
        <p:spPr bwMode="auto">
          <a:xfrm>
            <a:off x="2057400" y="4038600"/>
            <a:ext cx="2057400" cy="12770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81000" y="2961182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माझे काका शिंपी आहेत. त्यांना ही आयकर भरावा लागेल का?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53340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(</a:t>
            </a:r>
            <a:r>
              <a:rPr lang="hi-IN" b="1" dirty="0">
                <a:latin typeface="Arial" pitchFamily="34" charset="0"/>
                <a:cs typeface="Arial" pitchFamily="34" charset="0"/>
              </a:rPr>
              <a:t>त्यांचे उत्पन्न / आय एका विशिष्ट सीमेच्या बाहेर असेल तर - हो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 advTm="283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500"/>
                            </p:stCondLst>
                            <p:childTnLst>
                              <p:par>
                                <p:cTn id="7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9" grpId="0" animBg="1"/>
      <p:bldP spid="10" grpId="0"/>
      <p:bldP spid="14" grpId="0"/>
      <p:bldP spid="14" grpId="1"/>
      <p:bldP spid="1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83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कंपन्या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31107147"/>
              </p:ext>
            </p:extLst>
          </p:nvPr>
        </p:nvGraphicFramePr>
        <p:xfrm>
          <a:off x="685800" y="508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76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पगारदार कर्मचारी कसे आयकर भरतात?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5264" y="720590"/>
            <a:ext cx="739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ecoding-a-Salary-Slip.jpg"/>
          <p:cNvPicPr>
            <a:picLocks noChangeAspect="1"/>
          </p:cNvPicPr>
          <p:nvPr/>
        </p:nvPicPr>
        <p:blipFill>
          <a:blip r:embed="rId7"/>
          <a:srcRect b="41149"/>
          <a:stretch>
            <a:fillRect/>
          </a:stretch>
        </p:blipFill>
        <p:spPr>
          <a:xfrm>
            <a:off x="833437" y="3048000"/>
            <a:ext cx="7167563" cy="304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934856" y="5241698"/>
            <a:ext cx="28956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What-is-the-requirement-of-1528891620-large (1).jpg"/>
          <p:cNvPicPr>
            <a:picLocks noChangeAspect="1"/>
          </p:cNvPicPr>
          <p:nvPr/>
        </p:nvPicPr>
        <p:blipFill>
          <a:blip r:embed="rId8"/>
          <a:srcRect r="15000"/>
          <a:stretch>
            <a:fillRect/>
          </a:stretch>
        </p:blipFill>
        <p:spPr>
          <a:xfrm>
            <a:off x="743449" y="2133600"/>
            <a:ext cx="7486151" cy="46127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12264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dirty="0">
                <a:latin typeface="Arial" pitchFamily="34" charset="0"/>
                <a:cs typeface="Arial" pitchFamily="34" charset="0"/>
              </a:rPr>
              <a:t>कंपन्या पगार व वजा केलेल्या कराचा तपशील फॉर्म 16  द्वारे सरकारला देतात व त्याची एक प्रतिलिपी/ कॉपी कर्मचाऱ्याला देतात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870113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त्यानंतर - कंपन्या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ransition advTm="2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Graphic spid="9" grpId="0">
        <p:bldAsOne/>
      </p:bldGraphic>
      <p:bldGraphic spid="9" grpId="1">
        <p:bldAsOne/>
      </p:bldGraphic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व्यापारी / व्यावसायिक आयकर कसा भारतात</a:t>
            </a:r>
            <a:r>
              <a:rPr lang="en-IN" sz="3200" b="1" dirty="0">
                <a:latin typeface="Arial Black" pitchFamily="34" charset="0"/>
              </a:rPr>
              <a:t> </a:t>
            </a:r>
            <a:r>
              <a:rPr lang="hi-IN" sz="3200" b="1" dirty="0">
                <a:latin typeface="Arial Black" pitchFamily="34" charset="0"/>
              </a:rPr>
              <a:t>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21268"/>
            <a:ext cx="7772400" cy="256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52400" y="1066800"/>
            <a:ext cx="2590800" cy="838200"/>
            <a:chOff x="152400" y="1066800"/>
            <a:chExt cx="2590800" cy="838200"/>
          </a:xfrm>
        </p:grpSpPr>
        <p:sp>
          <p:nvSpPr>
            <p:cNvPr id="7" name="Flowchart: Process 6"/>
            <p:cNvSpPr/>
            <p:nvPr/>
          </p:nvSpPr>
          <p:spPr>
            <a:xfrm>
              <a:off x="152400" y="1066800"/>
              <a:ext cx="2590800" cy="83820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114300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करपात्र उत्पन्नाचा अंदाज </a:t>
              </a:r>
              <a:r>
                <a:rPr lang="hi-IN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लावतात.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1066800"/>
            <a:ext cx="2590800" cy="838200"/>
            <a:chOff x="3200400" y="1066800"/>
            <a:chExt cx="2590800" cy="838200"/>
          </a:xfrm>
        </p:grpSpPr>
        <p:sp>
          <p:nvSpPr>
            <p:cNvPr id="9" name="Flowchart: Process 8"/>
            <p:cNvSpPr/>
            <p:nvPr/>
          </p:nvSpPr>
          <p:spPr>
            <a:xfrm>
              <a:off x="3200400" y="1066800"/>
              <a:ext cx="2590800" cy="83820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114300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भराव्या लागणाऱ्या कराची गणना </a:t>
              </a:r>
              <a:r>
                <a:rPr lang="hi-IN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करतात.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48400" y="1066800"/>
            <a:ext cx="2590800" cy="838200"/>
            <a:chOff x="6248400" y="1066800"/>
            <a:chExt cx="2590800" cy="838200"/>
          </a:xfrm>
        </p:grpSpPr>
        <p:sp>
          <p:nvSpPr>
            <p:cNvPr id="11" name="Flowchart: Process 10"/>
            <p:cNvSpPr/>
            <p:nvPr/>
          </p:nvSpPr>
          <p:spPr>
            <a:xfrm>
              <a:off x="6248400" y="1066800"/>
              <a:ext cx="2590800" cy="838200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0" y="13070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आगाऊ कर </a:t>
              </a:r>
              <a:r>
                <a:rPr lang="hi-IN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भरतात.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200" y="3048000"/>
            <a:ext cx="3429000" cy="1295400"/>
            <a:chOff x="2743200" y="3048000"/>
            <a:chExt cx="3429000" cy="1295400"/>
          </a:xfrm>
        </p:grpSpPr>
        <p:sp>
          <p:nvSpPr>
            <p:cNvPr id="13" name="Flowchart: Decision 12"/>
            <p:cNvSpPr/>
            <p:nvPr/>
          </p:nvSpPr>
          <p:spPr>
            <a:xfrm>
              <a:off x="2743200" y="3048000"/>
              <a:ext cx="3429000" cy="1295400"/>
            </a:xfrm>
            <a:prstGeom prst="flowChartDecision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3276600"/>
              <a:ext cx="2209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</a:t>
              </a:r>
              <a:r>
                <a:rPr lang="hi-IN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भरलेला कर </a:t>
              </a:r>
              <a:r>
                <a:rPr lang="en-IN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     </a:t>
              </a:r>
              <a:r>
                <a:rPr lang="hi-IN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देय</a:t>
              </a:r>
              <a:r>
                <a:rPr lang="en-IN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hi-IN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पेक्षा जास्त असल्यास - कर गणना करा आणि परतावा मागा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72200" y="4648200"/>
            <a:ext cx="2590800" cy="1200330"/>
            <a:chOff x="6172200" y="4876800"/>
            <a:chExt cx="2590800" cy="1200330"/>
          </a:xfrm>
        </p:grpSpPr>
        <p:sp>
          <p:nvSpPr>
            <p:cNvPr id="15" name="Flowchart: Process 14"/>
            <p:cNvSpPr/>
            <p:nvPr/>
          </p:nvSpPr>
          <p:spPr>
            <a:xfrm>
              <a:off x="6172200" y="4876800"/>
              <a:ext cx="2590800" cy="83820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0800" y="4876801"/>
              <a:ext cx="2133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भरलेला कर देय पेक्षा जास्त असल्यास - कर गणना करा आणि परतावा मागा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" y="4605635"/>
            <a:ext cx="2590800" cy="923330"/>
            <a:chOff x="304800" y="4834235"/>
            <a:chExt cx="2590800" cy="923330"/>
          </a:xfrm>
        </p:grpSpPr>
        <p:sp>
          <p:nvSpPr>
            <p:cNvPr id="17" name="Flowchart: Process 16"/>
            <p:cNvSpPr/>
            <p:nvPr/>
          </p:nvSpPr>
          <p:spPr>
            <a:xfrm>
              <a:off x="304800" y="4876800"/>
              <a:ext cx="2590800" cy="838200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4834235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भरलेला कर देय पेक्षा कमी असल्यास - अतिरिक्त कर भरा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0" name="Shape 19"/>
          <p:cNvCxnSpPr>
            <a:stCxn id="13" idx="3"/>
            <a:endCxn id="15" idx="0"/>
          </p:cNvCxnSpPr>
          <p:nvPr/>
        </p:nvCxnSpPr>
        <p:spPr>
          <a:xfrm>
            <a:off x="6172200" y="3695700"/>
            <a:ext cx="1295400" cy="9525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3" idx="1"/>
            <a:endCxn id="17" idx="0"/>
          </p:cNvCxnSpPr>
          <p:nvPr/>
        </p:nvCxnSpPr>
        <p:spPr>
          <a:xfrm rot="10800000" flipV="1">
            <a:off x="1600200" y="3695700"/>
            <a:ext cx="1143000" cy="9525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2743200" y="1485900"/>
            <a:ext cx="457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1" idx="1"/>
          </p:cNvCxnSpPr>
          <p:nvPr/>
        </p:nvCxnSpPr>
        <p:spPr>
          <a:xfrm>
            <a:off x="5791200" y="1485900"/>
            <a:ext cx="457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5400000">
            <a:off x="5429250" y="933450"/>
            <a:ext cx="1143000" cy="3086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5400" y="621166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  </a:t>
            </a:r>
            <a:r>
              <a:rPr lang="hi-IN" b="1" dirty="0">
                <a:latin typeface="Arial" pitchFamily="34" charset="0"/>
                <a:cs typeface="Arial" pitchFamily="34" charset="0"/>
              </a:rPr>
              <a:t>कर सल्लागाराला विचारा किंवा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,</a:t>
            </a:r>
            <a:r>
              <a:rPr lang="hi-IN" b="1" dirty="0">
                <a:latin typeface="Arial" pitchFamily="34" charset="0"/>
                <a:cs typeface="Arial" pitchFamily="34" charset="0"/>
              </a:rPr>
              <a:t>सारख्या वेबसाईट वरून माहिती मिळवा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/>
              <a:t>https://www.incometaxindiaefiling.gov.in/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33800" y="5867400"/>
            <a:ext cx="19050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हे कसे करायचे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cxnSp>
        <p:nvCxnSpPr>
          <p:cNvPr id="39" name="Shape 38"/>
          <p:cNvCxnSpPr>
            <a:cxnSpLocks/>
            <a:stCxn id="17" idx="2"/>
            <a:endCxn id="31" idx="1"/>
          </p:cNvCxnSpPr>
          <p:nvPr/>
        </p:nvCxnSpPr>
        <p:spPr>
          <a:xfrm rot="16200000" flipH="1">
            <a:off x="2384167" y="4702433"/>
            <a:ext cx="565666" cy="213360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3200400"/>
            <a:ext cx="3048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altLang="en-US" dirty="0">
                <a:solidFill>
                  <a:srgbClr val="212121"/>
                </a:solidFill>
                <a:latin typeface="inherit"/>
              </a:rPr>
              <a:t>हो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52600" y="3200400"/>
            <a:ext cx="6096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altLang="en-US" dirty="0">
                <a:solidFill>
                  <a:srgbClr val="212121"/>
                </a:solidFill>
                <a:latin typeface="inherit"/>
              </a:rPr>
              <a:t>नाही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9600" y="217604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1600" b="1" dirty="0">
                <a:latin typeface="Arial" pitchFamily="34" charset="0"/>
                <a:cs typeface="Arial" pitchFamily="34" charset="0"/>
              </a:rPr>
              <a:t>आर्थिक वर्ष संपल्यावर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EAB5B283-9E82-4161-9B9E-3ABB4102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="" xmlns:a16="http://schemas.microsoft.com/office/drawing/2014/main" id="{1CA1125C-49AA-4B6D-9049-1BC12316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2CD886DF-776E-4CDE-B152-59FD0C30E332}"/>
              </a:ext>
            </a:extLst>
          </p:cNvPr>
          <p:cNvCxnSpPr>
            <a:cxnSpLocks/>
          </p:cNvCxnSpPr>
          <p:nvPr/>
        </p:nvCxnSpPr>
        <p:spPr>
          <a:xfrm flipH="1">
            <a:off x="7467600" y="5508366"/>
            <a:ext cx="6350" cy="565667"/>
          </a:xfrm>
          <a:prstGeom prst="line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3258E324-CE55-434A-9486-903DA1692F21}"/>
              </a:ext>
            </a:extLst>
          </p:cNvPr>
          <p:cNvCxnSpPr>
            <a:cxnSpLocks/>
          </p:cNvCxnSpPr>
          <p:nvPr/>
        </p:nvCxnSpPr>
        <p:spPr>
          <a:xfrm flipH="1">
            <a:off x="5589307" y="6065494"/>
            <a:ext cx="1916393" cy="1"/>
          </a:xfrm>
          <a:prstGeom prst="line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43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4" grpId="0" animBg="1"/>
      <p:bldP spid="45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आयकर कधी भरला जातो?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61865"/>
            <a:ext cx="434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29200" y="1752600"/>
            <a:ext cx="3200400" cy="2590800"/>
            <a:chOff x="4876800" y="1752600"/>
            <a:chExt cx="3200400" cy="2590800"/>
          </a:xfrm>
        </p:grpSpPr>
        <p:sp>
          <p:nvSpPr>
            <p:cNvPr id="21" name="Rounded Rectangle 20"/>
            <p:cNvSpPr/>
            <p:nvPr/>
          </p:nvSpPr>
          <p:spPr>
            <a:xfrm>
              <a:off x="4876800" y="2133600"/>
              <a:ext cx="3200400" cy="2209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864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628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30090" y="2514600"/>
              <a:ext cx="2514600" cy="152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3600" y="2514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मार्च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800" y="2811959"/>
              <a:ext cx="914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4400" b="1" dirty="0">
                  <a:latin typeface="Arial" pitchFamily="34" charset="0"/>
                  <a:cs typeface="Arial" pitchFamily="34" charset="0"/>
                </a:rPr>
                <a:t>३१</a:t>
              </a:r>
              <a:endParaRPr lang="en-US" sz="4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9800" y="3576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२०१८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000" y="1752600"/>
            <a:ext cx="3200400" cy="2590800"/>
            <a:chOff x="609600" y="1752600"/>
            <a:chExt cx="3200400" cy="25908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2133600"/>
              <a:ext cx="3200400" cy="2209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56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62890" y="2514600"/>
              <a:ext cx="2514600" cy="152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0" y="25146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एप्रिल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28119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4400" b="1" dirty="0">
                  <a:latin typeface="Arial" pitchFamily="34" charset="0"/>
                  <a:cs typeface="Arial" pitchFamily="34" charset="0"/>
                </a:rPr>
                <a:t>१</a:t>
              </a:r>
              <a:endParaRPr lang="en-US" sz="4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3576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२०१७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8200" y="986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या कालावधीसाठी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2819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00" y="4572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altLang="en-US" sz="2400" dirty="0">
                <a:solidFill>
                  <a:srgbClr val="212121"/>
                </a:solidFill>
                <a:latin typeface="inherit"/>
              </a:rPr>
              <a:t>भरणे आवश्यक आहे</a:t>
            </a:r>
            <a:r>
              <a:rPr lang="mr-IN" altLang="en-US" sz="600" dirty="0"/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5105400"/>
            <a:ext cx="3352800" cy="1600200"/>
            <a:chOff x="609600" y="5105400"/>
            <a:chExt cx="3352800" cy="1600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09600" y="5105400"/>
              <a:ext cx="3352800" cy="1066800"/>
              <a:chOff x="2743200" y="5410200"/>
              <a:chExt cx="3352800" cy="106680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2743200" y="5410200"/>
                <a:ext cx="3352800" cy="10668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99510" y="5604165"/>
                <a:ext cx="2819400" cy="685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86200" y="570686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जुलै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48000" y="5706860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३१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4400" y="5711325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२०१८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914400" y="6243935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hi-IN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व्यक्तींसाठी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29200" y="5105400"/>
            <a:ext cx="3352800" cy="1600200"/>
            <a:chOff x="5029200" y="5105400"/>
            <a:chExt cx="3352800" cy="1600200"/>
          </a:xfrm>
        </p:grpSpPr>
        <p:grpSp>
          <p:nvGrpSpPr>
            <p:cNvPr id="31" name="Group 30"/>
            <p:cNvGrpSpPr/>
            <p:nvPr/>
          </p:nvGrpSpPr>
          <p:grpSpPr>
            <a:xfrm>
              <a:off x="5029200" y="5105400"/>
              <a:ext cx="3352800" cy="1066800"/>
              <a:chOff x="2743200" y="5410200"/>
              <a:chExt cx="3352800" cy="10668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743200" y="5410200"/>
                <a:ext cx="3352800" cy="10668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999510" y="5604165"/>
                <a:ext cx="2819400" cy="685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81400" y="570686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सप्टेंबर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48000" y="5706860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३०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24400" y="5711325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800" b="1" dirty="0">
                    <a:latin typeface="Arial" pitchFamily="34" charset="0"/>
                    <a:cs typeface="Arial" pitchFamily="34" charset="0"/>
                  </a:rPr>
                  <a:t>२०१८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10200" y="62439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hi-IN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कंपन्यांसाठी</a:t>
              </a:r>
              <a:r>
                <a: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389985F-CF65-467A-993F-C6AE51B5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190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तुम्ही कर भरला नाही तर सरकारला कळेल का?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3776" y="676613"/>
            <a:ext cx="7924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914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उत्पन्न असलेल्या प्रत्येक व्यक्ती किंवा व्यवसायाकडे पॅन असतो.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A_sample_of_Permanent_Account_Number_(PAN)_C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2209800"/>
            <a:ext cx="3841750" cy="23699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8006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कर जमा करताना पॅन निर्दिष्ट करावा लागतो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!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5486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सरकारला कर भरला आहे की नाही हे माहित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असते!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3"/>
          <a:srcRect l="8571" t="9835" r="8571" b="24231"/>
          <a:stretch>
            <a:fillRect/>
          </a:stretch>
        </p:blipFill>
        <p:spPr bwMode="auto">
          <a:xfrm>
            <a:off x="1676400" y="5486400"/>
            <a:ext cx="2057400" cy="1277007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3532910" y="1828800"/>
            <a:ext cx="2743200" cy="369332"/>
            <a:chOff x="3810000" y="1676400"/>
            <a:chExt cx="2743200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810000" y="1676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पर्मनेंट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018" y="1676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अकाउंट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57800" y="1676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b="1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नंबर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031675" y="13716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4130" y="13716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65075" y="13716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1910" y="15218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ermanent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8145" y="15218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ccount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5000" y="152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umber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05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12239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0" y="2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09427 0.0041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22" grpId="0"/>
      <p:bldP spid="22" grpId="1"/>
      <p:bldP spid="23" grpId="0"/>
      <p:bldP spid="24" grpId="0"/>
      <p:bldP spid="24" grpId="1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493</Words>
  <Application>Microsoft Office PowerPoint</Application>
  <PresentationFormat>On-screen Show (4:3)</PresentationFormat>
  <Paragraphs>104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inherit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50</cp:revision>
  <dcterms:created xsi:type="dcterms:W3CDTF">2018-09-26T08:02:57Z</dcterms:created>
  <dcterms:modified xsi:type="dcterms:W3CDTF">2018-10-20T05:29:21Z</dcterms:modified>
</cp:coreProperties>
</file>