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39F14-514D-4A99-AAAD-85748FE7BD78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39F14-514D-4A99-AAAD-85748FE7BD78}" type="datetimeFigureOut">
              <a:rPr lang="en-US" smtClean="0"/>
              <a:pPr/>
              <a:t>10/20/2018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6CF48-7711-4316-8ACA-51FDAC399F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Track05.mp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2667000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4000" b="1" dirty="0" smtClean="0">
                <a:latin typeface="Arial Black" pitchFamily="34" charset="0"/>
              </a:rPr>
              <a:t>बैंकिंग - जमा और बढती</a:t>
            </a:r>
            <a:endParaRPr lang="en-US" sz="4000" b="1" dirty="0">
              <a:latin typeface="Arial Black" pitchFamily="34" charset="0"/>
            </a:endParaRPr>
          </a:p>
        </p:txBody>
      </p:sp>
      <p:pic>
        <p:nvPicPr>
          <p:cNvPr id="5" name="Track05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6858000" y="5029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9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5624945" y="1711035"/>
            <a:ext cx="651165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762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 smtClean="0">
                <a:latin typeface="Arial Black" pitchFamily="34" charset="0"/>
              </a:rPr>
              <a:t>पैसे बचाने और बढ़ाने के लिए बैंक किन तरीकों की पेशकश करते </a:t>
            </a:r>
            <a:r>
              <a:rPr lang="hi-IN" sz="2400" b="1" dirty="0" smtClean="0">
                <a:latin typeface="Arial Black" pitchFamily="34" charset="0"/>
              </a:rPr>
              <a:t>हैं</a:t>
            </a:r>
            <a:r>
              <a:rPr lang="en-US" sz="2400" b="1" dirty="0" smtClean="0">
                <a:latin typeface="Arial Black" pitchFamily="34" charset="0"/>
              </a:rPr>
              <a:t> </a:t>
            </a:r>
            <a:r>
              <a:rPr lang="en-US" sz="2400" dirty="0" smtClean="0">
                <a:latin typeface="Arial Black" pitchFamily="34" charset="0"/>
              </a:rPr>
              <a:t>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8600" y="533400"/>
            <a:ext cx="7315200" cy="277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81000" y="990600"/>
            <a:ext cx="3276600" cy="609600"/>
            <a:chOff x="2743200" y="2209800"/>
            <a:chExt cx="3276600" cy="609600"/>
          </a:xfrm>
        </p:grpSpPr>
        <p:sp>
          <p:nvSpPr>
            <p:cNvPr id="16" name="Rectangle 15"/>
            <p:cNvSpPr/>
            <p:nvPr/>
          </p:nvSpPr>
          <p:spPr>
            <a:xfrm>
              <a:off x="2743200" y="2209800"/>
              <a:ext cx="32004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819400" y="2286000"/>
              <a:ext cx="3200400" cy="461665"/>
              <a:chOff x="5562600" y="3810000"/>
              <a:chExt cx="3200400" cy="4616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943600" y="3810000"/>
                <a:ext cx="281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i-IN" sz="2400" b="1" dirty="0" smtClean="0">
                    <a:latin typeface="Arial" pitchFamily="34" charset="0"/>
                    <a:cs typeface="Arial" pitchFamily="34" charset="0"/>
                  </a:rPr>
                  <a:t>बचत खाता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9" name="Picture 2" descr="C:\Users\abcd\AppData\Local\Microsoft\Windows\Temporary Internet Files\Content.IE5\GH7W9ZK3\Tick-red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562600" y="3810000"/>
                <a:ext cx="457200" cy="432054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9" name="Group 18"/>
          <p:cNvGrpSpPr/>
          <p:nvPr/>
        </p:nvGrpSpPr>
        <p:grpSpPr>
          <a:xfrm>
            <a:off x="353290" y="4814455"/>
            <a:ext cx="4066310" cy="609600"/>
            <a:chOff x="2667000" y="3699165"/>
            <a:chExt cx="4066310" cy="609600"/>
          </a:xfrm>
        </p:grpSpPr>
        <p:sp>
          <p:nvSpPr>
            <p:cNvPr id="18" name="Rectangle 17"/>
            <p:cNvSpPr/>
            <p:nvPr/>
          </p:nvSpPr>
          <p:spPr>
            <a:xfrm>
              <a:off x="2770910" y="3699165"/>
              <a:ext cx="39624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667000" y="3758946"/>
              <a:ext cx="3609110" cy="508254"/>
              <a:chOff x="5410200" y="4978146"/>
              <a:chExt cx="3609110" cy="508254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410200" y="5024735"/>
                <a:ext cx="36091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i-IN" sz="2400" b="1" dirty="0" smtClean="0">
                    <a:latin typeface="Arial" pitchFamily="34" charset="0"/>
                    <a:cs typeface="Arial" pitchFamily="34" charset="0"/>
                  </a:rPr>
                  <a:t>आवर्ती ठेव (आर.डी.)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2" name="Picture 2" descr="C:\Users\abcd\AppData\Local\Microsoft\Windows\Temporary Internet Files\Content.IE5\GH7W9ZK3\Tick-red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562600" y="4978146"/>
                <a:ext cx="457200" cy="432054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20" name="Group 19"/>
          <p:cNvGrpSpPr/>
          <p:nvPr/>
        </p:nvGrpSpPr>
        <p:grpSpPr>
          <a:xfrm>
            <a:off x="457200" y="2951020"/>
            <a:ext cx="5867400" cy="609600"/>
            <a:chOff x="2743200" y="2909455"/>
            <a:chExt cx="5867400" cy="609600"/>
          </a:xfrm>
        </p:grpSpPr>
        <p:sp>
          <p:nvSpPr>
            <p:cNvPr id="17" name="Rectangle 16"/>
            <p:cNvSpPr/>
            <p:nvPr/>
          </p:nvSpPr>
          <p:spPr>
            <a:xfrm>
              <a:off x="2743200" y="2909455"/>
              <a:ext cx="55626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819400" y="2996946"/>
              <a:ext cx="5791200" cy="461665"/>
              <a:chOff x="5562600" y="3810000"/>
              <a:chExt cx="5791200" cy="46166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867400" y="3810000"/>
                <a:ext cx="5486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i-IN" sz="2400" b="1" dirty="0" smtClean="0">
                    <a:latin typeface="Arial" pitchFamily="34" charset="0"/>
                    <a:cs typeface="Arial" pitchFamily="34" charset="0"/>
                  </a:rPr>
                  <a:t>सावधि जमा</a:t>
                </a:r>
                <a:r>
                  <a:rPr lang="en-US" sz="24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hi-IN" sz="2400" b="1" dirty="0" smtClean="0">
                    <a:latin typeface="Arial" pitchFamily="34" charset="0"/>
                    <a:cs typeface="Arial" pitchFamily="34" charset="0"/>
                  </a:rPr>
                  <a:t>(एफ.डी. - फिक्स्ड डिपॉसिट)</a:t>
                </a:r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15" name="Picture 2" descr="C:\Users\abcd\AppData\Local\Microsoft\Windows\Temporary Internet Files\Content.IE5\GH7W9ZK3\Tick-red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5562600" y="3810000"/>
                <a:ext cx="457200" cy="432054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22" name="TextBox 21"/>
          <p:cNvSpPr txBox="1"/>
          <p:nvPr/>
        </p:nvSpPr>
        <p:spPr>
          <a:xfrm>
            <a:off x="304800" y="1702713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200" b="1" dirty="0" smtClean="0">
                <a:latin typeface="Arial" pitchFamily="34" charset="0"/>
                <a:cs typeface="Arial" pitchFamily="34" charset="0"/>
              </a:rPr>
              <a:t>हमारे पैसे बचत खाते में भी निष्क्रिय नहीं होते - वे ब्याज कमाते </a:t>
            </a:r>
            <a:r>
              <a:rPr lang="hi-IN" sz="2200" b="1" dirty="0" smtClean="0">
                <a:latin typeface="Arial" pitchFamily="34" charset="0"/>
                <a:cs typeface="Arial" pitchFamily="34" charset="0"/>
              </a:rPr>
              <a:t>हैं </a:t>
            </a:r>
            <a:r>
              <a:rPr lang="hi-IN" sz="2200" b="1" dirty="0" smtClean="0">
                <a:latin typeface="Arial" pitchFamily="34" charset="0"/>
                <a:cs typeface="Arial" pitchFamily="34" charset="0"/>
              </a:rPr>
              <a:t>!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3345" y="3683913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200" b="1" dirty="0" smtClean="0">
                <a:latin typeface="Arial" pitchFamily="34" charset="0"/>
                <a:cs typeface="Arial" pitchFamily="34" charset="0"/>
              </a:rPr>
              <a:t>सावधि जमा खाते में डाली गयी बड़ी राशि उच्च ब्याज कमाती है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4855" y="5486400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200" b="1" dirty="0" smtClean="0">
                <a:latin typeface="Arial" pitchFamily="34" charset="0"/>
                <a:cs typeface="Arial" pitchFamily="34" charset="0"/>
              </a:rPr>
              <a:t>आवर्ती जमा खाते में नियमित रूप से जमा की गई छोटी राशि भी बचत खाते से </a:t>
            </a:r>
            <a:r>
              <a:rPr lang="hi-IN" sz="2200" b="1" dirty="0" smtClean="0">
                <a:latin typeface="Arial" pitchFamily="34" charset="0"/>
                <a:cs typeface="Arial" pitchFamily="34" charset="0"/>
              </a:rPr>
              <a:t>अधिक </a:t>
            </a:r>
            <a:r>
              <a:rPr lang="hi-IN" sz="2200" b="1" dirty="0" smtClean="0">
                <a:latin typeface="Arial" pitchFamily="34" charset="0"/>
                <a:cs typeface="Arial" pitchFamily="34" charset="0"/>
              </a:rPr>
              <a:t>ब्याज कमाती है 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419600" y="2133600"/>
            <a:ext cx="3048000" cy="1477515"/>
            <a:chOff x="2209800" y="1205345"/>
            <a:chExt cx="3048000" cy="1477515"/>
          </a:xfrm>
          <a:solidFill>
            <a:schemeClr val="bg1"/>
          </a:solidFill>
        </p:grpSpPr>
        <p:sp>
          <p:nvSpPr>
            <p:cNvPr id="26" name="Up Arrow Callout 25"/>
            <p:cNvSpPr/>
            <p:nvPr/>
          </p:nvSpPr>
          <p:spPr>
            <a:xfrm>
              <a:off x="2209800" y="1205345"/>
              <a:ext cx="3048000" cy="1447800"/>
            </a:xfrm>
            <a:prstGeom prst="upArrowCallout">
              <a:avLst>
                <a:gd name="adj1" fmla="val 15431"/>
                <a:gd name="adj2" fmla="val 17345"/>
                <a:gd name="adj3" fmla="val 25000"/>
                <a:gd name="adj4" fmla="val 64977"/>
              </a:avLst>
            </a:prstGeom>
            <a:grpFill/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209800" y="1759530"/>
              <a:ext cx="2971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dirty="0" smtClean="0"/>
                <a:t>बैंक के पास रखी गयी राशि पर बैंक द्वारा ग्राहक को दिए गए पैसों को ब्याज कहते है</a:t>
              </a:r>
              <a:r>
                <a:rPr lang="en-US" dirty="0" smtClean="0"/>
                <a:t>I</a:t>
              </a:r>
              <a:endParaRPr lang="en-US" dirty="0"/>
            </a:p>
          </p:txBody>
        </p:sp>
      </p:grpSp>
    </p:spTree>
  </p:cSld>
  <p:clrMapOvr>
    <a:masterClrMapping/>
  </p:clrMapOvr>
  <p:transition advTm="2878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000"/>
                            </p:stCondLst>
                            <p:childTnLst>
                              <p:par>
                                <p:cTn id="27" presetID="12" presetClass="exit" presetSubtype="4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500"/>
                            </p:stCondLst>
                            <p:childTnLst>
                              <p:par>
                                <p:cTn id="35" presetID="29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0"/>
                            </p:stCondLst>
                            <p:childTnLst>
                              <p:par>
                                <p:cTn id="45" presetID="29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H="1">
            <a:off x="2089738" y="4741404"/>
            <a:ext cx="990600" cy="1458686"/>
            <a:chOff x="1143000" y="1600200"/>
            <a:chExt cx="1447800" cy="1611086"/>
          </a:xfrm>
          <a:scene3d>
            <a:camera prst="perspectiveRelaxed"/>
            <a:lightRig rig="threePt" dir="t"/>
          </a:scene3d>
        </p:grpSpPr>
        <p:pic>
          <p:nvPicPr>
            <p:cNvPr id="9" name="Picture 8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2177143"/>
              <a:ext cx="1447800" cy="1034143"/>
            </a:xfrm>
            <a:prstGeom prst="rect">
              <a:avLst/>
            </a:prstGeom>
          </p:spPr>
        </p:pic>
        <p:pic>
          <p:nvPicPr>
            <p:cNvPr id="10" name="Picture 9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1905000"/>
              <a:ext cx="1447800" cy="1034143"/>
            </a:xfrm>
            <a:prstGeom prst="rect">
              <a:avLst/>
            </a:prstGeom>
          </p:spPr>
        </p:pic>
        <p:pic>
          <p:nvPicPr>
            <p:cNvPr id="11" name="Picture 10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1600200"/>
              <a:ext cx="1447800" cy="1034143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2090058" y="4500526"/>
            <a:ext cx="990600" cy="1099605"/>
            <a:chOff x="0" y="2264081"/>
            <a:chExt cx="990600" cy="1099605"/>
          </a:xfrm>
        </p:grpSpPr>
        <p:pic>
          <p:nvPicPr>
            <p:cNvPr id="21" name="Picture 20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 flipH="1">
              <a:off x="0" y="2427367"/>
              <a:ext cx="990600" cy="936319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pic>
          <p:nvPicPr>
            <p:cNvPr id="22" name="Picture 21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 flipH="1">
              <a:off x="0" y="2264081"/>
              <a:ext cx="990600" cy="936319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</p:grpSp>
      <p:grpSp>
        <p:nvGrpSpPr>
          <p:cNvPr id="16" name="Group 15"/>
          <p:cNvGrpSpPr/>
          <p:nvPr/>
        </p:nvGrpSpPr>
        <p:grpSpPr>
          <a:xfrm flipH="1">
            <a:off x="5899738" y="4741404"/>
            <a:ext cx="990600" cy="1458686"/>
            <a:chOff x="1143000" y="1600200"/>
            <a:chExt cx="1447800" cy="1611086"/>
          </a:xfrm>
          <a:scene3d>
            <a:camera prst="perspectiveRelaxed"/>
            <a:lightRig rig="threePt" dir="t"/>
          </a:scene3d>
        </p:grpSpPr>
        <p:pic>
          <p:nvPicPr>
            <p:cNvPr id="17" name="Picture 16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2177143"/>
              <a:ext cx="1447800" cy="1034143"/>
            </a:xfrm>
            <a:prstGeom prst="rect">
              <a:avLst/>
            </a:prstGeom>
          </p:spPr>
        </p:pic>
        <p:pic>
          <p:nvPicPr>
            <p:cNvPr id="18" name="Picture 17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1905000"/>
              <a:ext cx="1447800" cy="1034143"/>
            </a:xfrm>
            <a:prstGeom prst="rect">
              <a:avLst/>
            </a:prstGeom>
          </p:spPr>
        </p:pic>
        <p:pic>
          <p:nvPicPr>
            <p:cNvPr id="19" name="Picture 18" descr="bundles-of-money-clipart-4.png"/>
            <p:cNvPicPr>
              <a:picLocks noChangeAspect="1"/>
            </p:cNvPicPr>
            <p:nvPr/>
          </p:nvPicPr>
          <p:blipFill>
            <a:blip r:embed="rId2" cstate="print"/>
            <a:srcRect t="17143" b="11429"/>
            <a:stretch>
              <a:fillRect/>
            </a:stretch>
          </p:blipFill>
          <p:spPr>
            <a:xfrm>
              <a:off x="1143000" y="1600200"/>
              <a:ext cx="1447800" cy="1034143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52400" y="762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मुझे सावधि जमा कब चुननी चाहिए</a:t>
            </a:r>
            <a:r>
              <a:rPr lang="en-US" sz="3200" b="1" dirty="0" smtClean="0">
                <a:latin typeface="Arial Black" pitchFamily="34" charset="0"/>
              </a:rPr>
              <a:t> </a:t>
            </a:r>
            <a:r>
              <a:rPr lang="hi-IN" sz="3200" b="1" dirty="0" smtClean="0">
                <a:latin typeface="Arial Black" pitchFamily="34" charset="0"/>
              </a:rPr>
              <a:t>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8600" y="685800"/>
            <a:ext cx="7315200" cy="533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balan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195045"/>
            <a:ext cx="5454062" cy="5053355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600200" y="762000"/>
            <a:ext cx="5724378" cy="5791200"/>
            <a:chOff x="6934200" y="381000"/>
            <a:chExt cx="5724378" cy="5791200"/>
          </a:xfrm>
        </p:grpSpPr>
        <p:grpSp>
          <p:nvGrpSpPr>
            <p:cNvPr id="33" name="Group 32"/>
            <p:cNvGrpSpPr/>
            <p:nvPr/>
          </p:nvGrpSpPr>
          <p:grpSpPr>
            <a:xfrm flipH="1">
              <a:off x="11353800" y="4027714"/>
              <a:ext cx="990600" cy="1458686"/>
              <a:chOff x="1143000" y="1600200"/>
              <a:chExt cx="1447800" cy="1611086"/>
            </a:xfrm>
            <a:scene3d>
              <a:camera prst="perspectiveRelaxed"/>
              <a:lightRig rig="threePt" dir="t"/>
            </a:scene3d>
          </p:grpSpPr>
          <p:pic>
            <p:nvPicPr>
              <p:cNvPr id="34" name="Picture 33" descr="bundles-of-money-clipart-4.png"/>
              <p:cNvPicPr>
                <a:picLocks noChangeAspect="1"/>
              </p:cNvPicPr>
              <p:nvPr/>
            </p:nvPicPr>
            <p:blipFill>
              <a:blip r:embed="rId2" cstate="print"/>
              <a:srcRect t="17143" b="11429"/>
              <a:stretch>
                <a:fillRect/>
              </a:stretch>
            </p:blipFill>
            <p:spPr>
              <a:xfrm>
                <a:off x="1143000" y="2177143"/>
                <a:ext cx="1447800" cy="1034143"/>
              </a:xfrm>
              <a:prstGeom prst="rect">
                <a:avLst/>
              </a:prstGeom>
            </p:spPr>
          </p:pic>
          <p:pic>
            <p:nvPicPr>
              <p:cNvPr id="35" name="Picture 34" descr="bundles-of-money-clipart-4.png"/>
              <p:cNvPicPr>
                <a:picLocks noChangeAspect="1"/>
              </p:cNvPicPr>
              <p:nvPr/>
            </p:nvPicPr>
            <p:blipFill>
              <a:blip r:embed="rId2" cstate="print"/>
              <a:srcRect t="17143" b="11429"/>
              <a:stretch>
                <a:fillRect/>
              </a:stretch>
            </p:blipFill>
            <p:spPr>
              <a:xfrm>
                <a:off x="1143000" y="1905000"/>
                <a:ext cx="1447800" cy="1034143"/>
              </a:xfrm>
              <a:prstGeom prst="rect">
                <a:avLst/>
              </a:prstGeom>
            </p:spPr>
          </p:pic>
          <p:pic>
            <p:nvPicPr>
              <p:cNvPr id="36" name="Picture 35" descr="bundles-of-money-clipart-4.png"/>
              <p:cNvPicPr>
                <a:picLocks noChangeAspect="1"/>
              </p:cNvPicPr>
              <p:nvPr/>
            </p:nvPicPr>
            <p:blipFill>
              <a:blip r:embed="rId2" cstate="print"/>
              <a:srcRect t="17143" b="11429"/>
              <a:stretch>
                <a:fillRect/>
              </a:stretch>
            </p:blipFill>
            <p:spPr>
              <a:xfrm>
                <a:off x="1143000" y="1600200"/>
                <a:ext cx="1447800" cy="1034143"/>
              </a:xfrm>
              <a:prstGeom prst="rect">
                <a:avLst/>
              </a:prstGeom>
            </p:spPr>
          </p:pic>
        </p:grpSp>
        <p:grpSp>
          <p:nvGrpSpPr>
            <p:cNvPr id="26" name="Group 25"/>
            <p:cNvGrpSpPr/>
            <p:nvPr/>
          </p:nvGrpSpPr>
          <p:grpSpPr>
            <a:xfrm flipH="1">
              <a:off x="7620000" y="4637314"/>
              <a:ext cx="990600" cy="1458686"/>
              <a:chOff x="1143000" y="1600200"/>
              <a:chExt cx="1447800" cy="1611086"/>
            </a:xfrm>
            <a:scene3d>
              <a:camera prst="perspectiveRelaxed"/>
              <a:lightRig rig="threePt" dir="t"/>
            </a:scene3d>
          </p:grpSpPr>
          <p:pic>
            <p:nvPicPr>
              <p:cNvPr id="27" name="Picture 26" descr="bundles-of-money-clipart-4.png"/>
              <p:cNvPicPr>
                <a:picLocks noChangeAspect="1"/>
              </p:cNvPicPr>
              <p:nvPr/>
            </p:nvPicPr>
            <p:blipFill>
              <a:blip r:embed="rId2" cstate="print"/>
              <a:srcRect t="17143" b="11429"/>
              <a:stretch>
                <a:fillRect/>
              </a:stretch>
            </p:blipFill>
            <p:spPr>
              <a:xfrm>
                <a:off x="1143000" y="2177143"/>
                <a:ext cx="1447800" cy="1034143"/>
              </a:xfrm>
              <a:prstGeom prst="rect">
                <a:avLst/>
              </a:prstGeom>
            </p:spPr>
          </p:pic>
          <p:pic>
            <p:nvPicPr>
              <p:cNvPr id="28" name="Picture 27" descr="bundles-of-money-clipart-4.png"/>
              <p:cNvPicPr>
                <a:picLocks noChangeAspect="1"/>
              </p:cNvPicPr>
              <p:nvPr/>
            </p:nvPicPr>
            <p:blipFill>
              <a:blip r:embed="rId2" cstate="print"/>
              <a:srcRect t="17143" b="11429"/>
              <a:stretch>
                <a:fillRect/>
              </a:stretch>
            </p:blipFill>
            <p:spPr>
              <a:xfrm>
                <a:off x="1143000" y="1905000"/>
                <a:ext cx="1447800" cy="1034143"/>
              </a:xfrm>
              <a:prstGeom prst="rect">
                <a:avLst/>
              </a:prstGeom>
            </p:spPr>
          </p:pic>
          <p:pic>
            <p:nvPicPr>
              <p:cNvPr id="29" name="Picture 28" descr="bundles-of-money-clipart-4.png"/>
              <p:cNvPicPr>
                <a:picLocks noChangeAspect="1"/>
              </p:cNvPicPr>
              <p:nvPr/>
            </p:nvPicPr>
            <p:blipFill>
              <a:blip r:embed="rId2" cstate="print"/>
              <a:srcRect t="17143" b="11429"/>
              <a:stretch>
                <a:fillRect/>
              </a:stretch>
            </p:blipFill>
            <p:spPr>
              <a:xfrm>
                <a:off x="1143000" y="1600200"/>
                <a:ext cx="1447800" cy="1034143"/>
              </a:xfrm>
              <a:prstGeom prst="rect">
                <a:avLst/>
              </a:prstGeom>
            </p:spPr>
          </p:pic>
        </p:grpSp>
        <p:grpSp>
          <p:nvGrpSpPr>
            <p:cNvPr id="30" name="Group 29"/>
            <p:cNvGrpSpPr/>
            <p:nvPr/>
          </p:nvGrpSpPr>
          <p:grpSpPr>
            <a:xfrm>
              <a:off x="7613070" y="4400650"/>
              <a:ext cx="990600" cy="1099605"/>
              <a:chOff x="0" y="2264081"/>
              <a:chExt cx="990600" cy="1099605"/>
            </a:xfrm>
          </p:grpSpPr>
          <p:pic>
            <p:nvPicPr>
              <p:cNvPr id="31" name="Picture 30" descr="bundles-of-money-clipart-4.png"/>
              <p:cNvPicPr>
                <a:picLocks noChangeAspect="1"/>
              </p:cNvPicPr>
              <p:nvPr/>
            </p:nvPicPr>
            <p:blipFill>
              <a:blip r:embed="rId2" cstate="print"/>
              <a:srcRect t="17143" b="11429"/>
              <a:stretch>
                <a:fillRect/>
              </a:stretch>
            </p:blipFill>
            <p:spPr>
              <a:xfrm flipH="1">
                <a:off x="0" y="2427367"/>
                <a:ext cx="990600" cy="936319"/>
              </a:xfrm>
              <a:prstGeom prst="rect">
                <a:avLst/>
              </a:prstGeom>
              <a:scene3d>
                <a:camera prst="perspectiveRelaxed"/>
                <a:lightRig rig="threePt" dir="t"/>
              </a:scene3d>
            </p:spPr>
          </p:pic>
          <p:pic>
            <p:nvPicPr>
              <p:cNvPr id="32" name="Picture 31" descr="bundles-of-money-clipart-4.png"/>
              <p:cNvPicPr>
                <a:picLocks noChangeAspect="1"/>
              </p:cNvPicPr>
              <p:nvPr/>
            </p:nvPicPr>
            <p:blipFill>
              <a:blip r:embed="rId2" cstate="print"/>
              <a:srcRect t="17143" b="11429"/>
              <a:stretch>
                <a:fillRect/>
              </a:stretch>
            </p:blipFill>
            <p:spPr>
              <a:xfrm flipH="1">
                <a:off x="0" y="2264081"/>
                <a:ext cx="990600" cy="936319"/>
              </a:xfrm>
              <a:prstGeom prst="rect">
                <a:avLst/>
              </a:prstGeom>
              <a:scene3d>
                <a:camera prst="perspectiveRelaxed"/>
                <a:lightRig rig="threePt" dir="t"/>
              </a:scene3d>
            </p:spPr>
          </p:pic>
        </p:grpSp>
        <p:pic>
          <p:nvPicPr>
            <p:cNvPr id="25" name="Picture 24" descr="tipped balance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34200" y="381000"/>
              <a:ext cx="5724378" cy="5791200"/>
            </a:xfrm>
            <a:prstGeom prst="rect">
              <a:avLst/>
            </a:prstGeom>
          </p:spPr>
        </p:pic>
      </p:grpSp>
      <p:sp>
        <p:nvSpPr>
          <p:cNvPr id="39" name="TextBox 38"/>
          <p:cNvSpPr txBox="1"/>
          <p:nvPr/>
        </p:nvSpPr>
        <p:spPr>
          <a:xfrm>
            <a:off x="2895600" y="757535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यदि अर्जित या संचित पैसा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67000" y="757535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आपके के व्यय से अधिक हो तो....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752600" y="6367835"/>
            <a:ext cx="1752600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बचत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62600" y="6367835"/>
            <a:ext cx="1752600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व्यय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828800" y="2971800"/>
            <a:ext cx="5410200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इसे बैंक में सावधि जमा खाते में रखा जा सकता है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सावधि जमा खाते में बड़ी राशि डालने पर सावधि जमा ब्याज प्रदान करता है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01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5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0" grpId="0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मुझे सावधि जमा कब चुननी चाहिए </a:t>
            </a:r>
            <a:r>
              <a:rPr lang="hi-IN" sz="2400" b="1" dirty="0" smtClean="0">
                <a:latin typeface="Arial Black" pitchFamily="34" charset="0"/>
              </a:rPr>
              <a:t>?</a:t>
            </a:r>
            <a:endParaRPr lang="en-US" sz="24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4212"/>
            <a:ext cx="73152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609600" y="990600"/>
            <a:ext cx="2509556" cy="53340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819400" y="838200"/>
            <a:ext cx="3048000" cy="1579749"/>
            <a:chOff x="2819400" y="685800"/>
            <a:chExt cx="3048000" cy="1579749"/>
          </a:xfrm>
        </p:grpSpPr>
        <p:sp>
          <p:nvSpPr>
            <p:cNvPr id="7" name="Oval Callout 6"/>
            <p:cNvSpPr/>
            <p:nvPr/>
          </p:nvSpPr>
          <p:spPr>
            <a:xfrm>
              <a:off x="2819400" y="685800"/>
              <a:ext cx="3048000" cy="1524000"/>
            </a:xfrm>
            <a:prstGeom prst="wedgeEllipseCallout">
              <a:avLst>
                <a:gd name="adj1" fmla="val -63360"/>
                <a:gd name="adj2" fmla="val 6040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20290" y="942110"/>
              <a:ext cx="261851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मुझे बोनस मिला है ! क्या मुझे इस राशि को बचत खाते में रखना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चाहिए?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38"/>
          <p:cNvGrpSpPr/>
          <p:nvPr/>
        </p:nvGrpSpPr>
        <p:grpSpPr>
          <a:xfrm>
            <a:off x="3048000" y="3505200"/>
            <a:ext cx="5486400" cy="1905000"/>
            <a:chOff x="0" y="-304800"/>
            <a:chExt cx="5486400" cy="2209800"/>
          </a:xfrm>
        </p:grpSpPr>
        <p:sp>
          <p:nvSpPr>
            <p:cNvPr id="12" name="Rectangle 11"/>
            <p:cNvSpPr/>
            <p:nvPr/>
          </p:nvSpPr>
          <p:spPr>
            <a:xfrm>
              <a:off x="0" y="-304800"/>
              <a:ext cx="5486400" cy="22098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0" y="-152400"/>
              <a:ext cx="5334000" cy="1820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इस राशि को सावधि जमा खाते में रखना बेहतर विचार </a:t>
              </a:r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होगा </a:t>
              </a:r>
              <a:r>
                <a:rPr lang="hi-IN" sz="2400" b="1" dirty="0" smtClean="0">
                  <a:latin typeface="Arial" pitchFamily="34" charset="0"/>
                  <a:cs typeface="Arial" pitchFamily="34" charset="0"/>
                </a:rPr>
                <a:t>अवधी के अंत तक यह राशि 'लॉक्ड' रहेगी लेकिन बचत खाते की तुलना में आपको अधिक ब्याज मिलेगा </a:t>
              </a:r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 advTm="172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मुझे अपने पैसे वापस कब मिलेंगे</a:t>
            </a:r>
            <a:r>
              <a:rPr lang="en-US" sz="3200" b="1" dirty="0" smtClean="0">
                <a:latin typeface="Arial Black" pitchFamily="34" charset="0"/>
              </a:rPr>
              <a:t> 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685800"/>
            <a:ext cx="62484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0600" y="845403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यदि आप सावधि जमा में निवेश करते है, तो आप कितने समय तक वहाँ पैसा रखना चाहते है यह आपको तय करना होगा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905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यह अवधी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: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66800" y="3733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से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: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90600" y="2667000"/>
            <a:ext cx="2286000" cy="471055"/>
            <a:chOff x="990600" y="3124200"/>
            <a:chExt cx="2286000" cy="471055"/>
          </a:xfrm>
        </p:grpSpPr>
        <p:grpSp>
          <p:nvGrpSpPr>
            <p:cNvPr id="15" name="Group 14"/>
            <p:cNvGrpSpPr/>
            <p:nvPr/>
          </p:nvGrpSpPr>
          <p:grpSpPr>
            <a:xfrm>
              <a:off x="1066800" y="3124200"/>
              <a:ext cx="2209800" cy="461665"/>
              <a:chOff x="1066800" y="2819400"/>
              <a:chExt cx="2209800" cy="461665"/>
            </a:xfrm>
          </p:grpSpPr>
          <p:sp>
            <p:nvSpPr>
              <p:cNvPr id="8" name="Cube 7"/>
              <p:cNvSpPr/>
              <p:nvPr/>
            </p:nvSpPr>
            <p:spPr>
              <a:xfrm>
                <a:off x="1066800" y="2895600"/>
                <a:ext cx="990600" cy="381000"/>
              </a:xfrm>
              <a:prstGeom prst="cub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057400" y="2819400"/>
                <a:ext cx="12192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i-IN" sz="2400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७ दिनों</a:t>
                </a:r>
                <a:endParaRPr lang="en-US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990600" y="3290455"/>
              <a:ext cx="1371600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M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W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F</a:t>
              </a:r>
              <a:r>
                <a:rPr lang="en-US" sz="1400" b="1" dirty="0" smtClean="0">
                  <a:solidFill>
                    <a:schemeClr val="accent4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S</a:t>
              </a:r>
              <a:endParaRPr lang="en-US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66800" y="4070775"/>
            <a:ext cx="7800110" cy="508667"/>
            <a:chOff x="1066800" y="4599710"/>
            <a:chExt cx="7800110" cy="508667"/>
          </a:xfrm>
        </p:grpSpPr>
        <p:grpSp>
          <p:nvGrpSpPr>
            <p:cNvPr id="16" name="Group 15"/>
            <p:cNvGrpSpPr/>
            <p:nvPr/>
          </p:nvGrpSpPr>
          <p:grpSpPr>
            <a:xfrm>
              <a:off x="1066800" y="4599710"/>
              <a:ext cx="7800110" cy="505690"/>
              <a:chOff x="1066800" y="4294910"/>
              <a:chExt cx="7800110" cy="505690"/>
            </a:xfrm>
          </p:grpSpPr>
          <p:sp>
            <p:nvSpPr>
              <p:cNvPr id="9" name="Cube 8"/>
              <p:cNvSpPr/>
              <p:nvPr/>
            </p:nvSpPr>
            <p:spPr>
              <a:xfrm>
                <a:off x="1066800" y="4343400"/>
                <a:ext cx="6324600" cy="457200"/>
              </a:xfrm>
              <a:prstGeom prst="cub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266710" y="4294910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i-IN" sz="2400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१० वर्षों</a:t>
                </a:r>
                <a:endParaRPr lang="en-US" sz="24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246910" y="4800600"/>
              <a:ext cx="609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2015    </a:t>
              </a:r>
              <a:r>
                <a:rPr lang="en-US" sz="14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2016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   2017    </a:t>
              </a:r>
              <a:r>
                <a:rPr lang="en-US" sz="14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2018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   2019    </a:t>
              </a:r>
              <a:r>
                <a:rPr lang="en-US" sz="14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2020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   2021    </a:t>
              </a:r>
              <a:r>
                <a:rPr lang="en-US" sz="14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2022</a:t>
              </a:r>
              <a:r>
                <a:rPr lang="en-US" sz="1400" b="1" dirty="0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   2023    </a:t>
              </a:r>
              <a:r>
                <a:rPr lang="en-US" sz="1400" b="1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2024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066800" y="5105400"/>
            <a:ext cx="1994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i-IN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तक का हो सकता है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dirty="0"/>
          </a:p>
        </p:txBody>
      </p:sp>
    </p:spTree>
  </p:cSld>
  <p:clrMapOvr>
    <a:masterClrMapping/>
  </p:clrMapOvr>
  <p:transition advTm="185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447800"/>
            <a:ext cx="4270545" cy="449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762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एफ.डी. की अवधी के समाप्ति के बाद क्या होता है</a:t>
            </a:r>
            <a:r>
              <a:rPr lang="en-US" sz="3200" b="1" dirty="0" smtClean="0">
                <a:latin typeface="Arial Black" pitchFamily="34" charset="0"/>
              </a:rPr>
              <a:t> </a:t>
            </a:r>
            <a:r>
              <a:rPr lang="en-US" sz="2400" dirty="0" smtClean="0">
                <a:latin typeface="Arial Black" pitchFamily="34" charset="0"/>
              </a:rPr>
              <a:t>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61110"/>
            <a:ext cx="6858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gar Padhe Hote1.jpg"/>
          <p:cNvPicPr>
            <a:picLocks noChangeAspect="1"/>
          </p:cNvPicPr>
          <p:nvPr/>
        </p:nvPicPr>
        <p:blipFill>
          <a:blip r:embed="rId3"/>
          <a:srcRect l="10198" t="7277" r="16958" b="8216"/>
          <a:stretch>
            <a:fillRect/>
          </a:stretch>
        </p:blipFill>
        <p:spPr>
          <a:xfrm>
            <a:off x="609600" y="1295400"/>
            <a:ext cx="3386667" cy="48768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4648200" y="762000"/>
            <a:ext cx="4038600" cy="1676400"/>
            <a:chOff x="4537365" y="734290"/>
            <a:chExt cx="4038600" cy="1676400"/>
          </a:xfrm>
        </p:grpSpPr>
        <p:sp>
          <p:nvSpPr>
            <p:cNvPr id="8" name="Oval Callout 7"/>
            <p:cNvSpPr/>
            <p:nvPr/>
          </p:nvSpPr>
          <p:spPr>
            <a:xfrm>
              <a:off x="4537365" y="734290"/>
              <a:ext cx="4038600" cy="1676400"/>
            </a:xfrm>
            <a:prstGeom prst="wedgeEllipseCallout">
              <a:avLst>
                <a:gd name="adj1" fmla="val -54274"/>
                <a:gd name="adj2" fmla="val 56220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42165" y="1038761"/>
              <a:ext cx="3429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दिवाली आई है और व्यापर में वृद्धि हुई है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मेरे एफ.डी. की अवधी पूर्ण हुई है लेकिन इस समय मुझे पैसों की जरुरत नहीं है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923972" y="3090208"/>
            <a:ext cx="3733800" cy="16312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आप अपनी एफ.डी. रिन्यू या नवीकृत कर सकते है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इस प्रकार आपने पहले निवेश किया हुआ धन तथा अर्जित ब्याज को दोबारा निवेश कर सकते है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  (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इसे चक्रवृद्धि ब्याज कहते है)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53000" y="3048000"/>
            <a:ext cx="3733800" cy="132343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तो आप केवल अर्जित ब्याज को निकाल सकते है और जो राशि पहले निवेश की थी उसे दोबारा निवेश कर सकते है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572000" y="762000"/>
            <a:ext cx="4191000" cy="1981200"/>
            <a:chOff x="4537365" y="734290"/>
            <a:chExt cx="4038600" cy="1676400"/>
          </a:xfrm>
        </p:grpSpPr>
        <p:sp>
          <p:nvSpPr>
            <p:cNvPr id="21" name="Oval Callout 20"/>
            <p:cNvSpPr/>
            <p:nvPr/>
          </p:nvSpPr>
          <p:spPr>
            <a:xfrm>
              <a:off x="4537365" y="734290"/>
              <a:ext cx="4038600" cy="1676400"/>
            </a:xfrm>
            <a:prstGeom prst="wedgeEllipseCallout">
              <a:avLst>
                <a:gd name="adj1" fmla="val -54274"/>
                <a:gd name="adj2" fmla="val 56220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84223" y="1161903"/>
              <a:ext cx="3810001" cy="1119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मेरा </a:t>
              </a:r>
              <a:r>
                <a:rPr lang="hi-IN" sz="2000" b="1" dirty="0" smtClean="0">
                  <a:latin typeface="Antonio" pitchFamily="2" charset="0"/>
                  <a:cs typeface="Arial" pitchFamily="34" charset="0"/>
                </a:rPr>
                <a:t>बेटा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महाविद्यालय में प्रथम क्रमांक पर आया है ! उसे मिलने जाने के लिए मुझे कुछ पैसों की जरूरत है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मेरे एफ.डी की अवधी भी पूर्ण हुई है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</p:grpSp>
      <p:pic>
        <p:nvPicPr>
          <p:cNvPr id="23" name="Picture 22" descr="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0600" y="1295400"/>
            <a:ext cx="3110911" cy="4648200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572000" y="685800"/>
            <a:ext cx="4114800" cy="2057400"/>
            <a:chOff x="4537365" y="734290"/>
            <a:chExt cx="4038600" cy="1676400"/>
          </a:xfrm>
        </p:grpSpPr>
        <p:sp>
          <p:nvSpPr>
            <p:cNvPr id="25" name="Oval Callout 24"/>
            <p:cNvSpPr/>
            <p:nvPr/>
          </p:nvSpPr>
          <p:spPr>
            <a:xfrm>
              <a:off x="4537365" y="734290"/>
              <a:ext cx="4038600" cy="1676400"/>
            </a:xfrm>
            <a:prstGeom prst="wedgeEllipseCallout">
              <a:avLst>
                <a:gd name="adj1" fmla="val -54274"/>
                <a:gd name="adj2" fmla="val 56220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86943" y="1106823"/>
              <a:ext cx="3768435" cy="1078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मैंने खुद की दूकान शुरू करने का फ़ैसला किया है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मुझे तुरंत पैसों की आवश्यकता है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लेकिन अभी मेरी एफ.डी. परिपक्व नहीं हुई 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953000" y="2971800"/>
            <a:ext cx="3733800" cy="286232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आपको अगर तत्काल पैसों की आवश्यकता हो तो आप एफ.डी. बंद कर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सकते हैं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और अपने पैसे वापस ले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सक हैं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लेकिन केवल यह बचत एफ.डी. ना हो तो ! बचत एफ.डी. में ५ साल की लॉक-इन अवधी होती है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और आपको शायद दंड का भुगतान करना होगा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</a:t>
            </a:r>
          </a:p>
        </p:txBody>
      </p:sp>
    </p:spTree>
  </p:cSld>
  <p:clrMapOvr>
    <a:masterClrMapping/>
  </p:clrMapOvr>
  <p:transition advTm="359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30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5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9" grpId="0" animBg="1"/>
      <p:bldP spid="19" grpId="1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553075" y="3166770"/>
            <a:ext cx="3438525" cy="2895600"/>
            <a:chOff x="5553075" y="3166770"/>
            <a:chExt cx="3438525" cy="2895600"/>
          </a:xfrm>
        </p:grpSpPr>
        <p:pic>
          <p:nvPicPr>
            <p:cNvPr id="8" name="Picture 7" descr="bank.jpg"/>
            <p:cNvPicPr>
              <a:picLocks noChangeAspect="1"/>
            </p:cNvPicPr>
            <p:nvPr/>
          </p:nvPicPr>
          <p:blipFill>
            <a:blip r:embed="rId2" cstate="print"/>
            <a:srcRect l="4660" t="12965" r="6803" b="17891"/>
            <a:stretch>
              <a:fillRect/>
            </a:stretch>
          </p:blipFill>
          <p:spPr>
            <a:xfrm>
              <a:off x="5553075" y="3166770"/>
              <a:ext cx="3438525" cy="2895600"/>
            </a:xfrm>
            <a:prstGeom prst="rect">
              <a:avLst/>
            </a:prstGeom>
          </p:spPr>
        </p:pic>
        <p:pic>
          <p:nvPicPr>
            <p:cNvPr id="18" name="Picture 17" descr="Bank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9510" y="4183552"/>
              <a:ext cx="975279" cy="402303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52400" y="76200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आवर्ती जमा क्या होता है</a:t>
            </a:r>
            <a:r>
              <a:rPr lang="en-US" sz="3200" b="1" dirty="0" smtClean="0">
                <a:latin typeface="Arial Black" pitchFamily="34" charset="0"/>
              </a:rPr>
              <a:t> </a:t>
            </a:r>
            <a:r>
              <a:rPr lang="en-US" sz="2400" dirty="0" smtClean="0">
                <a:latin typeface="Arial Black" pitchFamily="34" charset="0"/>
              </a:rPr>
              <a:t>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61110"/>
            <a:ext cx="48768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Scan_ru6.jpg"/>
          <p:cNvPicPr>
            <a:picLocks noChangeAspect="1"/>
          </p:cNvPicPr>
          <p:nvPr/>
        </p:nvPicPr>
        <p:blipFill>
          <a:blip r:embed="rId4"/>
          <a:srcRect l="18639" r="26996" b="17856"/>
          <a:stretch>
            <a:fillRect/>
          </a:stretch>
        </p:blipFill>
        <p:spPr>
          <a:xfrm>
            <a:off x="228600" y="3166770"/>
            <a:ext cx="2667000" cy="2895600"/>
          </a:xfrm>
          <a:prstGeom prst="rect">
            <a:avLst/>
          </a:prstGeom>
        </p:spPr>
      </p:pic>
      <p:pic>
        <p:nvPicPr>
          <p:cNvPr id="10" name="Picture 9" descr="6.png"/>
          <p:cNvPicPr>
            <a:picLocks noChangeAspect="1"/>
          </p:cNvPicPr>
          <p:nvPr/>
        </p:nvPicPr>
        <p:blipFill>
          <a:blip r:embed="rId5" cstate="print"/>
          <a:srcRect l="6153" r="20010"/>
          <a:stretch>
            <a:fillRect/>
          </a:stretch>
        </p:blipFill>
        <p:spPr>
          <a:xfrm>
            <a:off x="3276600" y="2057400"/>
            <a:ext cx="1828800" cy="40722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43000" y="7620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 smtClean="0">
                <a:latin typeface="Arial" pitchFamily="34" charset="0"/>
                <a:cs typeface="Arial" pitchFamily="34" charset="0"/>
              </a:rPr>
              <a:t>यह इक प्रकार का खाता है जहाँ निश्चित राशि नियमित रूप से एक अवधी में निवेश की जाती है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3" descr="bundles-of-money-clipart-4.png"/>
          <p:cNvPicPr>
            <a:picLocks noChangeAspect="1"/>
          </p:cNvPicPr>
          <p:nvPr/>
        </p:nvPicPr>
        <p:blipFill>
          <a:blip r:embed="rId6" cstate="print"/>
          <a:srcRect t="17143" b="11429"/>
          <a:stretch>
            <a:fillRect/>
          </a:stretch>
        </p:blipFill>
        <p:spPr>
          <a:xfrm flipH="1">
            <a:off x="990600" y="5040086"/>
            <a:ext cx="990600" cy="936319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15" name="Picture 14" descr="bundles-of-money-clipart-4.png"/>
          <p:cNvPicPr>
            <a:picLocks noChangeAspect="1"/>
          </p:cNvPicPr>
          <p:nvPr/>
        </p:nvPicPr>
        <p:blipFill>
          <a:blip r:embed="rId6" cstate="print"/>
          <a:srcRect t="17143" b="11429"/>
          <a:stretch>
            <a:fillRect/>
          </a:stretch>
        </p:blipFill>
        <p:spPr>
          <a:xfrm flipH="1">
            <a:off x="990600" y="4876800"/>
            <a:ext cx="990600" cy="936319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16" name="Picture 15" descr="bundles-of-money-clipart-4.png"/>
          <p:cNvPicPr>
            <a:picLocks noChangeAspect="1"/>
          </p:cNvPicPr>
          <p:nvPr/>
        </p:nvPicPr>
        <p:blipFill>
          <a:blip r:embed="rId6" cstate="print"/>
          <a:srcRect t="17143" b="11429"/>
          <a:stretch>
            <a:fillRect/>
          </a:stretch>
        </p:blipFill>
        <p:spPr>
          <a:xfrm flipH="1">
            <a:off x="990600" y="4702481"/>
            <a:ext cx="990600" cy="936319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17" name="Group 16"/>
          <p:cNvGrpSpPr/>
          <p:nvPr/>
        </p:nvGrpSpPr>
        <p:grpSpPr>
          <a:xfrm>
            <a:off x="4724400" y="533400"/>
            <a:ext cx="4038600" cy="1752600"/>
            <a:chOff x="4537365" y="734290"/>
            <a:chExt cx="4038600" cy="1752600"/>
          </a:xfrm>
        </p:grpSpPr>
        <p:sp>
          <p:nvSpPr>
            <p:cNvPr id="20" name="Oval Callout 19"/>
            <p:cNvSpPr/>
            <p:nvPr/>
          </p:nvSpPr>
          <p:spPr>
            <a:xfrm>
              <a:off x="4537365" y="734290"/>
              <a:ext cx="4038600" cy="1752600"/>
            </a:xfrm>
            <a:prstGeom prst="wedgeEllipseCallout">
              <a:avLst>
                <a:gd name="adj1" fmla="val -54274"/>
                <a:gd name="adj2" fmla="val 56220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72895" y="1166427"/>
              <a:ext cx="36160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मुझे वेतन वृद्धि मिली है</a:t>
              </a:r>
              <a:r>
                <a:rPr lang="en-US" sz="2000" b="1" dirty="0" smtClean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 smtClean="0">
                  <a:latin typeface="Arial" pitchFamily="34" charset="0"/>
                  <a:cs typeface="Arial" pitchFamily="34" charset="0"/>
                </a:rPr>
                <a:t>अब हर महीने मिलनेवाले अतिरिक्त पैसों को कहाँ निवेश करना चाहिए?</a:t>
              </a:r>
              <a:endParaRPr lang="en-US" sz="2000" b="1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257800" y="2562761"/>
            <a:ext cx="3276600" cy="1015663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हर महीने पैसे आवर्ती जमा खाते में डालिए! यह बचत खाते की तुलना में अधिक ब्याज देगा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</a:t>
            </a:r>
          </a:p>
        </p:txBody>
      </p:sp>
    </p:spTree>
  </p:cSld>
  <p:clrMapOvr>
    <a:masterClrMapping/>
  </p:clrMapOvr>
  <p:transition advTm="2436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500"/>
                            </p:stCondLst>
                            <p:childTnLst>
                              <p:par>
                                <p:cTn id="43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7.40741E-7 L 0.30417 -0.2254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0" y="-1130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1.85185E-6 L 0.29583 -0.2238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0" y="-112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4.81481E-6 L 0.2875 -0.2206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0" y="-11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8500"/>
                            </p:stCondLst>
                            <p:childTnLst>
                              <p:par>
                                <p:cTn id="50" presetID="49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9583 -0.23172 L 0.62917 0.0682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00" y="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22" grpId="0" animBg="1"/>
      <p:bldP spid="2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 smtClean="0">
                <a:latin typeface="Arial Black" pitchFamily="34" charset="0"/>
              </a:rPr>
              <a:t>कौन सा बेहतर है - एफ.डी या आर.डी ?</a:t>
            </a:r>
            <a:endParaRPr lang="en-US" sz="2400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28600" y="533400"/>
            <a:ext cx="8001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09600" y="1828800"/>
            <a:ext cx="7696200" cy="317009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सावधि और आवर्ती - दोनों ही आपको निवेश किये धन राशि पर </a:t>
            </a:r>
            <a:r>
              <a:rPr lang="hi-IN" sz="2000" b="1" smtClean="0">
                <a:latin typeface="Arial" pitchFamily="34" charset="0"/>
                <a:cs typeface="Arial" pitchFamily="34" charset="0"/>
              </a:rPr>
              <a:t>ब्याज </a:t>
            </a:r>
            <a:r>
              <a:rPr lang="hi-IN" sz="2000" b="1" smtClean="0">
                <a:latin typeface="Arial" pitchFamily="34" charset="0"/>
                <a:cs typeface="Arial" pitchFamily="34" charset="0"/>
              </a:rPr>
              <a:t>देते हैं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यदि आपके पास एक समय निवेश करने के लिए बड़ी राशि हो तो सावधि जमा (एफ.डी.) चुने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</a:t>
            </a: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यदि आप नियमित रूप से छोटी राशि का निवेश करना चाहते हो तो आवर्ती जमा याने आर.डी. चुने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</a:t>
            </a:r>
          </a:p>
          <a:p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निवेश के लिए अन्य योजनायें भी होती है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 </a:t>
            </a:r>
            <a:r>
              <a:rPr lang="hi-IN" sz="2000" b="1" dirty="0" smtClean="0">
                <a:latin typeface="Arial" pitchFamily="34" charset="0"/>
                <a:cs typeface="Arial" pitchFamily="34" charset="0"/>
              </a:rPr>
              <a:t>अधिक जानकारी के लिए निवेश पर हमारे विडियो देखे !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74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621</Words>
  <Application>Microsoft Office PowerPoint</Application>
  <PresentationFormat>On-screen Show (4:3)</PresentationFormat>
  <Paragraphs>48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Antonio</vt:lpstr>
      <vt:lpstr>Arial</vt:lpstr>
      <vt:lpstr>Arial Black</vt:lpstr>
      <vt:lpstr>Calibri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dinar joshi</cp:lastModifiedBy>
  <cp:revision>46</cp:revision>
  <dcterms:created xsi:type="dcterms:W3CDTF">2018-10-03T04:40:51Z</dcterms:created>
  <dcterms:modified xsi:type="dcterms:W3CDTF">2018-10-20T04:08:18Z</dcterms:modified>
</cp:coreProperties>
</file>