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07DD-2098-4074-A734-6189A5BD19B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54F97-2D2B-4B96-916F-CF770C53A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2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54F97-2D2B-4B96-916F-CF770C53AC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8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2A2D-4CCB-4FF4-8D9A-37431DA3969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%20Sweet%2010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2895600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 smtClean="0">
                <a:latin typeface="Arial Black" pitchFamily="34" charset="0"/>
              </a:rPr>
              <a:t>जी.एस.टी.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3" name="Track Sweet 10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629400" y="5029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1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जी.एस.टी. क्या होता है?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685800"/>
            <a:ext cx="4267200" cy="93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0" y="12770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गुड्स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अॅण्ड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9490" y="128647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सेर्विसेस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290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टॅक्स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Elbow Connector 16"/>
          <p:cNvCxnSpPr>
            <a:endCxn id="7" idx="0"/>
          </p:cNvCxnSpPr>
          <p:nvPr/>
        </p:nvCxnSpPr>
        <p:spPr>
          <a:xfrm rot="16200000" flipH="1">
            <a:off x="2372591" y="30171"/>
            <a:ext cx="581890" cy="1911927"/>
          </a:xfrm>
          <a:prstGeom prst="bentConnector3">
            <a:avLst>
              <a:gd name="adj1" fmla="val 5476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0"/>
          </p:cNvCxnSpPr>
          <p:nvPr/>
        </p:nvCxnSpPr>
        <p:spPr>
          <a:xfrm rot="16200000" flipH="1">
            <a:off x="3199169" y="-553951"/>
            <a:ext cx="591280" cy="30895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0"/>
          </p:cNvCxnSpPr>
          <p:nvPr/>
        </p:nvCxnSpPr>
        <p:spPr>
          <a:xfrm rot="16200000" flipH="1">
            <a:off x="3721676" y="-854789"/>
            <a:ext cx="588820" cy="37026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4600" y="1981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जी.एस.टी. से पहले लागु कर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18310" y="3246004"/>
            <a:ext cx="1115290" cy="584775"/>
            <a:chOff x="1018310" y="3246004"/>
            <a:chExt cx="1115290" cy="584775"/>
          </a:xfrm>
        </p:grpSpPr>
        <p:sp>
          <p:nvSpPr>
            <p:cNvPr id="24" name="Rounded Rectangle 23"/>
            <p:cNvSpPr/>
            <p:nvPr/>
          </p:nvSpPr>
          <p:spPr>
            <a:xfrm>
              <a:off x="1066800" y="3276600"/>
              <a:ext cx="1066800" cy="533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18310" y="3246004"/>
              <a:ext cx="1115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उत्पाद शुल्क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05000" y="4405086"/>
            <a:ext cx="1600200" cy="584775"/>
            <a:chOff x="1905000" y="4405086"/>
            <a:chExt cx="1600200" cy="584775"/>
          </a:xfrm>
        </p:grpSpPr>
        <p:sp>
          <p:nvSpPr>
            <p:cNvPr id="29" name="Rounded Rectangle 28"/>
            <p:cNvSpPr/>
            <p:nvPr/>
          </p:nvSpPr>
          <p:spPr>
            <a:xfrm>
              <a:off x="1905000" y="4419600"/>
              <a:ext cx="1600200" cy="533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05000" y="4405086"/>
              <a:ext cx="15932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राज्य मूल्यवर्धित कर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43400" y="4572000"/>
            <a:ext cx="1422400" cy="533400"/>
            <a:chOff x="4343400" y="4572000"/>
            <a:chExt cx="1066800" cy="533400"/>
          </a:xfrm>
        </p:grpSpPr>
        <p:sp>
          <p:nvSpPr>
            <p:cNvPr id="27" name="Rounded Rectangle 26"/>
            <p:cNvSpPr/>
            <p:nvPr/>
          </p:nvSpPr>
          <p:spPr>
            <a:xfrm>
              <a:off x="4343400" y="4572000"/>
              <a:ext cx="1066800" cy="533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3400" y="4648200"/>
              <a:ext cx="1028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विलासिता कर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86600" y="3962400"/>
            <a:ext cx="1627910" cy="533400"/>
            <a:chOff x="7086600" y="3962400"/>
            <a:chExt cx="162791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7086600" y="3962400"/>
              <a:ext cx="16002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14310" y="40386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मनोरंजन कर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74820" y="5843735"/>
            <a:ext cx="1295400" cy="584775"/>
            <a:chOff x="2874820" y="5843735"/>
            <a:chExt cx="1295400" cy="584775"/>
          </a:xfrm>
        </p:grpSpPr>
        <p:sp>
          <p:nvSpPr>
            <p:cNvPr id="28" name="Rounded Rectangle 27"/>
            <p:cNvSpPr/>
            <p:nvPr/>
          </p:nvSpPr>
          <p:spPr>
            <a:xfrm>
              <a:off x="2971800" y="5867400"/>
              <a:ext cx="10668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4820" y="5843735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केंद्रीय बिक्री कर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34000" y="3048000"/>
            <a:ext cx="1828800" cy="533400"/>
            <a:chOff x="5334000" y="3048000"/>
            <a:chExt cx="1828800" cy="533400"/>
          </a:xfrm>
        </p:grpSpPr>
        <p:sp>
          <p:nvSpPr>
            <p:cNvPr id="26" name="Rounded Rectangle 25"/>
            <p:cNvSpPr/>
            <p:nvPr/>
          </p:nvSpPr>
          <p:spPr>
            <a:xfrm>
              <a:off x="5486400" y="3048000"/>
              <a:ext cx="1524000" cy="533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4000" y="3124200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latin typeface="Arial" pitchFamily="34" charset="0"/>
                  <a:cs typeface="Arial" pitchFamily="34" charset="0"/>
                </a:rPr>
                <a:t>विज्ञापन कर</a:t>
              </a:r>
              <a:endParaRPr lang="en-US" sz="1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70420" y="5257800"/>
            <a:ext cx="1295400" cy="533400"/>
            <a:chOff x="5770420" y="5257800"/>
            <a:chExt cx="1295400" cy="533400"/>
          </a:xfrm>
        </p:grpSpPr>
        <p:sp>
          <p:nvSpPr>
            <p:cNvPr id="31" name="Rounded Rectangle 30"/>
            <p:cNvSpPr/>
            <p:nvPr/>
          </p:nvSpPr>
          <p:spPr>
            <a:xfrm>
              <a:off x="5867400" y="5257800"/>
              <a:ext cx="1066800" cy="5334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70420" y="53340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प्रवेश कर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96490" y="3276600"/>
            <a:ext cx="1295400" cy="533400"/>
            <a:chOff x="3096490" y="3276600"/>
            <a:chExt cx="1295400" cy="533400"/>
          </a:xfrm>
        </p:grpSpPr>
        <p:sp>
          <p:nvSpPr>
            <p:cNvPr id="25" name="Rounded Rectangle 24"/>
            <p:cNvSpPr/>
            <p:nvPr/>
          </p:nvSpPr>
          <p:spPr>
            <a:xfrm>
              <a:off x="3200400" y="3276600"/>
              <a:ext cx="1066800" cy="5334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96490" y="3352800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खरीद कर</a:t>
              </a:r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7200" y="2819400"/>
            <a:ext cx="8382000" cy="4038600"/>
            <a:chOff x="381000" y="2667000"/>
            <a:chExt cx="8382000" cy="4038600"/>
          </a:xfrm>
        </p:grpSpPr>
        <p:sp>
          <p:nvSpPr>
            <p:cNvPr id="51" name="Rounded Rectangle 50"/>
            <p:cNvSpPr/>
            <p:nvPr/>
          </p:nvSpPr>
          <p:spPr>
            <a:xfrm>
              <a:off x="381000" y="2667000"/>
              <a:ext cx="8382000" cy="37199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0" y="2766060"/>
              <a:ext cx="6830290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12500" b="1" dirty="0" smtClean="0">
                  <a:latin typeface="Arial" pitchFamily="34" charset="0"/>
                  <a:cs typeface="Arial" pitchFamily="34" charset="0"/>
                </a:rPr>
                <a:t>केवल जी.एस.टी.</a:t>
              </a:r>
              <a:endParaRPr lang="en-US" sz="125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514600" y="19767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अब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96000" y="1295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सामान एवं सेवाएं कर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70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2" grpId="0"/>
      <p:bldP spid="32" grpId="1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76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जी.एस.टी. की श्रेणियाँ कौनसी है</a:t>
            </a:r>
            <a:r>
              <a:rPr lang="en-US" sz="3600" b="1" dirty="0" smtClean="0">
                <a:latin typeface="Arial Black" pitchFamily="34" charset="0"/>
              </a:rPr>
              <a:t> </a:t>
            </a:r>
            <a:r>
              <a:rPr lang="en-US" sz="3200" dirty="0" smtClean="0">
                <a:latin typeface="Arial Black" pitchFamily="34" charset="0"/>
              </a:rPr>
              <a:t>?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08012"/>
            <a:ext cx="6781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9"/>
          <p:cNvCxnSpPr/>
          <p:nvPr/>
        </p:nvCxnSpPr>
        <p:spPr>
          <a:xfrm rot="5400000">
            <a:off x="2724150" y="-417183"/>
            <a:ext cx="1371600" cy="34671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5581650" y="192417"/>
            <a:ext cx="1371600" cy="22479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85800" y="2002167"/>
            <a:ext cx="1981200" cy="685800"/>
            <a:chOff x="990600" y="1905000"/>
            <a:chExt cx="1981200" cy="685800"/>
          </a:xfrm>
        </p:grpSpPr>
        <p:sp>
          <p:nvSpPr>
            <p:cNvPr id="27" name="Rounded Rectangle 26"/>
            <p:cNvSpPr/>
            <p:nvPr/>
          </p:nvSpPr>
          <p:spPr>
            <a:xfrm>
              <a:off x="990600" y="1905000"/>
              <a:ext cx="1981200" cy="6858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3000" y="200891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सी.जी.एस.टी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81400" y="2002167"/>
            <a:ext cx="1981200" cy="685800"/>
            <a:chOff x="990600" y="1905000"/>
            <a:chExt cx="1981200" cy="685800"/>
          </a:xfrm>
        </p:grpSpPr>
        <p:sp>
          <p:nvSpPr>
            <p:cNvPr id="35" name="Rounded Rectangle 34"/>
            <p:cNvSpPr/>
            <p:nvPr/>
          </p:nvSpPr>
          <p:spPr>
            <a:xfrm>
              <a:off x="990600" y="1905000"/>
              <a:ext cx="1981200" cy="6858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1995055"/>
              <a:ext cx="1828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एस.जी.एस.टी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00800" y="2002167"/>
            <a:ext cx="2057400" cy="685800"/>
            <a:chOff x="990600" y="1905000"/>
            <a:chExt cx="2057400" cy="685800"/>
          </a:xfrm>
        </p:grpSpPr>
        <p:sp>
          <p:nvSpPr>
            <p:cNvPr id="38" name="Rounded Rectangle 37"/>
            <p:cNvSpPr/>
            <p:nvPr/>
          </p:nvSpPr>
          <p:spPr>
            <a:xfrm>
              <a:off x="990600" y="1905000"/>
              <a:ext cx="1981200" cy="6858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0600" y="1995055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आय.जी.एस.टी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572000" y="0"/>
            <a:ext cx="114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/>
          <p:nvPr/>
        </p:nvCxnSpPr>
        <p:spPr>
          <a:xfrm rot="5400000">
            <a:off x="4171950" y="1030617"/>
            <a:ext cx="1371600" cy="5715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7200" y="2832926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केंद्रीय सामान एवं सेवाएं कर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b="1" dirty="0" smtClean="0">
                <a:latin typeface="Arial" pitchFamily="34" charset="0"/>
                <a:cs typeface="Arial" pitchFamily="34" charset="0"/>
              </a:rPr>
              <a:t>सभी मामलों में लागू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2800" y="2835993"/>
            <a:ext cx="236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(राज्य सामान एवं सेवाएं कर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b="1" dirty="0" smtClean="0">
                <a:latin typeface="Arial" pitchFamily="34" charset="0"/>
                <a:cs typeface="Arial" pitchFamily="34" charset="0"/>
              </a:rPr>
              <a:t>सभी मामलों में लागू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19800" y="2822138"/>
            <a:ext cx="2819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एकीकृत सामान एवं सेवाएं कर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b="1" dirty="0" smtClean="0">
                <a:latin typeface="Arial" pitchFamily="34" charset="0"/>
                <a:cs typeface="Arial" pitchFamily="34" charset="0"/>
              </a:rPr>
              <a:t>आंतर राज्य प्रदान किये गए माल एवं सेवाओं पर ही लागु होता है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58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000" b="1" dirty="0" smtClean="0">
                <a:latin typeface="Mangal" pitchFamily="18" charset="0"/>
                <a:cs typeface="Mangal" pitchFamily="18" charset="0"/>
              </a:rPr>
              <a:t>जी.एस.टी. का पंजीकरण करने की आवश्यकता किसे है?</a:t>
            </a:r>
            <a:endParaRPr lang="en-US" sz="3000" b="1" dirty="0">
              <a:latin typeface="Mangal" pitchFamily="18" charset="0"/>
              <a:cs typeface="Mangal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8012"/>
            <a:ext cx="8382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4876800" cy="361301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48200" y="865910"/>
            <a:ext cx="3505200" cy="1801090"/>
            <a:chOff x="4648200" y="865910"/>
            <a:chExt cx="3505200" cy="1801090"/>
          </a:xfrm>
        </p:grpSpPr>
        <p:sp>
          <p:nvSpPr>
            <p:cNvPr id="8" name="Oval Callout 7"/>
            <p:cNvSpPr/>
            <p:nvPr/>
          </p:nvSpPr>
          <p:spPr>
            <a:xfrm>
              <a:off x="4648200" y="865910"/>
              <a:ext cx="3505200" cy="1801090"/>
            </a:xfrm>
            <a:prstGeom prst="wedgeEllipseCallout">
              <a:avLst>
                <a:gd name="adj1" fmla="val -63371"/>
                <a:gd name="adj2" fmla="val 22023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143000"/>
              <a:ext cx="297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मैं ऑफिस जानेवाले लोगों के लिए </a:t>
              </a:r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टिफ़िन </a:t>
              </a:r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बनाकर भेजता हूँ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क्या मुझे जी.एस.टी. के लिए पंजीकरण करना जरुरी है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3"/>
          <a:srcRect l="8571" t="9835" r="8571" b="24231"/>
          <a:stretch>
            <a:fillRect/>
          </a:stretch>
        </p:blipFill>
        <p:spPr bwMode="auto">
          <a:xfrm>
            <a:off x="5486400" y="2971800"/>
            <a:ext cx="2743200" cy="170267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638800" y="4775537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यदि आपकी प्रतिवर्ष आय (२०१८ - २०१९) २० लाख से अधिक हो, तो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37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000" b="1" dirty="0" smtClean="0">
                <a:latin typeface="Arial Black" pitchFamily="34" charset="0"/>
              </a:rPr>
              <a:t>पंजीकरण के लिए कौनसे दस्तावेजों की जरूरत होती है</a:t>
            </a:r>
            <a:r>
              <a:rPr lang="en-US" sz="3000" b="1" dirty="0" smtClean="0">
                <a:latin typeface="Arial Black" pitchFamily="34" charset="0"/>
              </a:rPr>
              <a:t> </a:t>
            </a:r>
            <a:r>
              <a:rPr lang="hi-IN" sz="3000" b="1" dirty="0" smtClean="0">
                <a:latin typeface="Arial Black" pitchFamily="34" charset="0"/>
              </a:rPr>
              <a:t>?</a:t>
            </a:r>
            <a:endParaRPr lang="en-US" sz="30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0412"/>
            <a:ext cx="8534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914400"/>
            <a:ext cx="2057400" cy="461665"/>
            <a:chOff x="5562600" y="3810000"/>
            <a:chExt cx="20574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पॅन कार्ड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615946"/>
            <a:ext cx="3124200" cy="508254"/>
            <a:chOff x="5562600" y="4978146"/>
            <a:chExt cx="3124200" cy="508254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5024735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पते का </a:t>
              </a:r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सबूत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530346"/>
            <a:ext cx="5334000" cy="508254"/>
            <a:chOff x="5562600" y="4978146"/>
            <a:chExt cx="5334000" cy="508254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5024735"/>
              <a:ext cx="502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व्यापर पंजीकरण दस्तावेज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1777746"/>
            <a:ext cx="3124200" cy="461665"/>
            <a:chOff x="5562600" y="3810000"/>
            <a:chExt cx="3124200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पहचान पत्र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457200" y="4419600"/>
            <a:ext cx="6553200" cy="508254"/>
            <a:chOff x="5562600" y="4978146"/>
            <a:chExt cx="6553200" cy="508254"/>
          </a:xfrm>
        </p:grpSpPr>
        <p:sp>
          <p:nvSpPr>
            <p:cNvPr id="20" name="TextBox 19"/>
            <p:cNvSpPr txBox="1"/>
            <p:nvPr/>
          </p:nvSpPr>
          <p:spPr>
            <a:xfrm>
              <a:off x="5867400" y="5024735"/>
              <a:ext cx="624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व्यवसाय की जगह के पते का </a:t>
              </a:r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सबूत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/>
          <p:nvPr/>
        </p:nvGrpSpPr>
        <p:grpSpPr>
          <a:xfrm>
            <a:off x="457200" y="5334000"/>
            <a:ext cx="7696200" cy="508254"/>
            <a:chOff x="5562600" y="4978146"/>
            <a:chExt cx="7696200" cy="508254"/>
          </a:xfrm>
        </p:grpSpPr>
        <p:sp>
          <p:nvSpPr>
            <p:cNvPr id="23" name="TextBox 22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बैंक खाते का सबूत</a:t>
              </a:r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रद्द किया गया चेक</a:t>
              </a:r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)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pic>
        <p:nvPicPr>
          <p:cNvPr id="25" name="Picture 24" descr="A_sample_of_Permanent_Account_Number_(PAN)_C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838200"/>
            <a:ext cx="3841750" cy="236996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334000" y="1371600"/>
            <a:ext cx="2819400" cy="1295400"/>
            <a:chOff x="-1828800" y="1828800"/>
            <a:chExt cx="2819400" cy="1295400"/>
          </a:xfrm>
        </p:grpSpPr>
        <p:sp>
          <p:nvSpPr>
            <p:cNvPr id="27" name="Rectangle 26"/>
            <p:cNvSpPr/>
            <p:nvPr/>
          </p:nvSpPr>
          <p:spPr>
            <a:xfrm>
              <a:off x="-1828800" y="1828800"/>
              <a:ext cx="2819400" cy="1295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711035" y="1956137"/>
              <a:ext cx="2590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वही है जो आप कहते है </a:t>
              </a:r>
              <a:endParaRPr lang="en-US" sz="2000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उदा.- आधार कार्ड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4000" y="1371600"/>
            <a:ext cx="2819400" cy="1342572"/>
            <a:chOff x="-1828800" y="1828800"/>
            <a:chExt cx="2819400" cy="1342572"/>
          </a:xfrm>
        </p:grpSpPr>
        <p:sp>
          <p:nvSpPr>
            <p:cNvPr id="30" name="Rectangle 29"/>
            <p:cNvSpPr/>
            <p:nvPr/>
          </p:nvSpPr>
          <p:spPr>
            <a:xfrm>
              <a:off x="-1828800" y="1828800"/>
              <a:ext cx="2819400" cy="1295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711035" y="1847933"/>
              <a:ext cx="2590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आप वही रहते है जहाँ आप कहते है की आप रहते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</a:p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उदा.- आधार कार्ड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4" name="Picture 43" descr="How-to-Write-a-Cancelled-Cheque-in-PN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066800"/>
            <a:ext cx="4057880" cy="19050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5334000" y="1219200"/>
            <a:ext cx="2819400" cy="1627910"/>
            <a:chOff x="-1828800" y="1828800"/>
            <a:chExt cx="2819400" cy="1627910"/>
          </a:xfrm>
        </p:grpSpPr>
        <p:sp>
          <p:nvSpPr>
            <p:cNvPr id="36" name="Rectangle 35"/>
            <p:cNvSpPr/>
            <p:nvPr/>
          </p:nvSpPr>
          <p:spPr>
            <a:xfrm>
              <a:off x="-1828800" y="1828800"/>
              <a:ext cx="2819400" cy="16279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752600" y="1953161"/>
              <a:ext cx="2743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व्यवसायिक प्रतिष्ठान चलाने के लिए सरकार का परवाना</a:t>
              </a:r>
              <a:endParaRPr lang="en-US" sz="2000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उदा:  दुकान अधिनियम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57800" y="1143000"/>
            <a:ext cx="2895600" cy="1905000"/>
            <a:chOff x="-1877290" y="1828800"/>
            <a:chExt cx="2895600" cy="1905000"/>
          </a:xfrm>
        </p:grpSpPr>
        <p:sp>
          <p:nvSpPr>
            <p:cNvPr id="39" name="Rectangle 38"/>
            <p:cNvSpPr/>
            <p:nvPr/>
          </p:nvSpPr>
          <p:spPr>
            <a:xfrm>
              <a:off x="-1828800" y="1828800"/>
              <a:ext cx="2819400" cy="1905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877290" y="1925456"/>
              <a:ext cx="2895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आप अपना व्यवसाय वहीँ से चलाते है जहाँ से आप कहते है कि आप व्यवसाय चलाते है</a:t>
              </a:r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I </a:t>
              </a:r>
            </a:p>
            <a:p>
              <a:pPr algn="ctr"/>
              <a:endParaRPr lang="en-US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उदा - कोई उपयोगिता बिल या संपत्ति कर रसीद </a:t>
              </a:r>
              <a:r>
                <a:rPr lang="hi-IN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rot="20339420">
            <a:off x="2549574" y="3119263"/>
            <a:ext cx="4052455" cy="1371600"/>
            <a:chOff x="4419600" y="5257800"/>
            <a:chExt cx="4052455" cy="1371600"/>
          </a:xfrm>
        </p:grpSpPr>
        <p:sp>
          <p:nvSpPr>
            <p:cNvPr id="45" name="Rounded Rectangle 44"/>
            <p:cNvSpPr/>
            <p:nvPr/>
          </p:nvSpPr>
          <p:spPr>
            <a:xfrm>
              <a:off x="4419600" y="5257800"/>
              <a:ext cx="4038600" cy="13716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33455" y="5613738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4000" dirty="0" smtClean="0">
                  <a:blipFill>
                    <a:blip r:embed="rId5"/>
                    <a:tile tx="0" ty="0" sx="100000" sy="100000" flip="none" algn="tl"/>
                  </a:blipFill>
                  <a:latin typeface="Stencil" pitchFamily="82" charset="0"/>
                </a:rPr>
                <a:t>पंजीकरण मुफ्त </a:t>
              </a:r>
              <a:r>
                <a:rPr lang="hi-IN" sz="4000" dirty="0" smtClean="0">
                  <a:blipFill>
                    <a:blip r:embed="rId5"/>
                    <a:tile tx="0" ty="0" sx="100000" sy="100000" flip="none" algn="tl"/>
                  </a:blipFill>
                  <a:latin typeface="Stencil" pitchFamily="82" charset="0"/>
                </a:rPr>
                <a:t>है!</a:t>
              </a:r>
              <a:endParaRPr lang="en-US" sz="4000" dirty="0">
                <a:blipFill>
                  <a:blip r:embed="rId5"/>
                  <a:tile tx="0" ty="0" sx="100000" sy="100000" flip="none" algn="tl"/>
                </a:blipFill>
                <a:latin typeface="Stencil" pitchFamily="82" charset="0"/>
              </a:endParaRPr>
            </a:p>
          </p:txBody>
        </p:sp>
      </p:grpSp>
    </p:spTree>
  </p:cSld>
  <p:clrMapOvr>
    <a:masterClrMapping/>
  </p:clrMapOvr>
  <p:transition advTm="381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0"/>
                            </p:stCondLst>
                            <p:childTnLst>
                              <p:par>
                                <p:cTn id="72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जी.एस.टी.आय.एन. क्या होता है</a:t>
            </a:r>
            <a:r>
              <a:rPr lang="en-US" sz="3600" b="1" dirty="0" smtClean="0">
                <a:latin typeface="Arial Black" pitchFamily="34" charset="0"/>
              </a:rPr>
              <a:t> 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8012"/>
            <a:ext cx="6248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8400" y="7620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यह जी.एस.टी. पहचान संख्या है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27629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यह आपूर्तिकर्ता को दिया गया १५ वर्णों का पंजीकरण क्रमांक है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21882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22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2209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AAAAA0000A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7235" y="2193849"/>
            <a:ext cx="147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1Z5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rot="5400000">
            <a:off x="2194576" y="3185176"/>
            <a:ext cx="64004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252770" y="3214830"/>
            <a:ext cx="64004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2600" y="35052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स्टेट कोड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800" y="3505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पॅन नंबर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79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283</Words>
  <Application>Microsoft Office PowerPoint</Application>
  <PresentationFormat>On-screen Show (4:3)</PresentationFormat>
  <Paragraphs>56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Mangal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24</cp:revision>
  <dcterms:created xsi:type="dcterms:W3CDTF">2018-10-08T05:59:29Z</dcterms:created>
  <dcterms:modified xsi:type="dcterms:W3CDTF">2018-10-20T05:12:40Z</dcterms:modified>
</cp:coreProperties>
</file>