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Meadow%20Thoughts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0" y="28956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 smtClean="0">
                <a:latin typeface="Arial Black" pitchFamily="34" charset="0"/>
              </a:rPr>
              <a:t>विमा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3" name="Meadow Thought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248400" y="4724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6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Mangal" pitchFamily="18" charset="0"/>
                <a:cs typeface="Mangal" pitchFamily="18" charset="0"/>
              </a:rPr>
              <a:t>विमा म्हणजे काय</a:t>
            </a:r>
            <a:r>
              <a:rPr lang="en-US" sz="3600" b="1" dirty="0" smtClean="0">
                <a:latin typeface="Mangal" pitchFamily="18" charset="0"/>
                <a:cs typeface="Mangal" pitchFamily="18" charset="0"/>
              </a:rPr>
              <a:t> </a:t>
            </a:r>
            <a:r>
              <a:rPr lang="hi-IN" sz="3000" b="1" dirty="0" smtClean="0">
                <a:latin typeface="Arial Black" pitchFamily="34" charset="0"/>
              </a:rPr>
              <a:t>?</a:t>
            </a:r>
            <a:endParaRPr lang="en-US" sz="30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37310"/>
            <a:ext cx="3276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38200" y="2362200"/>
            <a:ext cx="7315200" cy="1524000"/>
            <a:chOff x="-1722688" y="-304800"/>
            <a:chExt cx="8704109" cy="1524000"/>
          </a:xfrm>
        </p:grpSpPr>
        <p:sp>
          <p:nvSpPr>
            <p:cNvPr id="9" name="Rectangle 8"/>
            <p:cNvSpPr/>
            <p:nvPr/>
          </p:nvSpPr>
          <p:spPr>
            <a:xfrm>
              <a:off x="-1722688" y="-304800"/>
              <a:ext cx="8704109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634674" y="7203"/>
              <a:ext cx="6437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विमा म्हणजे  भविष्यातील नुकसानापासून आपल्याला संरक्षण देते असे एक साधन.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Picture 10" descr="anamol khazanna 01.jpg"/>
          <p:cNvPicPr>
            <a:picLocks noChangeAspect="1"/>
          </p:cNvPicPr>
          <p:nvPr/>
        </p:nvPicPr>
        <p:blipFill>
          <a:blip r:embed="rId2" cstate="print"/>
          <a:srcRect l="1134" t="1464"/>
          <a:stretch>
            <a:fillRect/>
          </a:stretch>
        </p:blipFill>
        <p:spPr>
          <a:xfrm>
            <a:off x="902208" y="1371600"/>
            <a:ext cx="6641592" cy="512826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334000" y="228600"/>
            <a:ext cx="3505200" cy="2209800"/>
            <a:chOff x="4038600" y="685800"/>
            <a:chExt cx="2971800" cy="1752600"/>
          </a:xfrm>
        </p:grpSpPr>
        <p:sp>
          <p:nvSpPr>
            <p:cNvPr id="15" name="Cloud Callout 14"/>
            <p:cNvSpPr/>
            <p:nvPr/>
          </p:nvSpPr>
          <p:spPr>
            <a:xfrm>
              <a:off x="4038600" y="685800"/>
              <a:ext cx="2971800" cy="1752600"/>
            </a:xfrm>
            <a:prstGeom prst="cloudCallout">
              <a:avLst>
                <a:gd name="adj1" fmla="val -86144"/>
                <a:gd name="adj2" fmla="val 1433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45935" y="1048407"/>
              <a:ext cx="2618833" cy="11707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माझ्या मुलांचे शाळेत सगळे छान चालले आहे. पण मी मेलो तर माझ्या मुलांची काळजी कोण घेईल?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03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जीवन विमा म्हणजे काय?</a:t>
            </a:r>
            <a:endParaRPr lang="en-US" sz="36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609600"/>
            <a:ext cx="4724400" cy="46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namol khazanna 01.jpg"/>
          <p:cNvPicPr>
            <a:picLocks noChangeAspect="1"/>
          </p:cNvPicPr>
          <p:nvPr/>
        </p:nvPicPr>
        <p:blipFill>
          <a:blip r:embed="rId2" cstate="print"/>
          <a:srcRect l="2269" t="1464"/>
          <a:stretch>
            <a:fillRect/>
          </a:stretch>
        </p:blipFill>
        <p:spPr>
          <a:xfrm>
            <a:off x="381000" y="2193828"/>
            <a:ext cx="4800600" cy="37497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67200" y="914400"/>
            <a:ext cx="3429000" cy="1981200"/>
            <a:chOff x="4038600" y="685800"/>
            <a:chExt cx="3110023" cy="1752600"/>
          </a:xfrm>
        </p:grpSpPr>
        <p:sp>
          <p:nvSpPr>
            <p:cNvPr id="9" name="Cloud Callout 8"/>
            <p:cNvSpPr/>
            <p:nvPr/>
          </p:nvSpPr>
          <p:spPr>
            <a:xfrm>
              <a:off x="4038600" y="685800"/>
              <a:ext cx="3110023" cy="1752600"/>
            </a:xfrm>
            <a:prstGeom prst="cloudCallout">
              <a:avLst>
                <a:gd name="adj1" fmla="val -86144"/>
                <a:gd name="adj2" fmla="val 1433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8766" y="980146"/>
              <a:ext cx="2618833" cy="11707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माझ्या मुलांचे शाळेत सगळे छान चालले आहे. पण मी मेलो तर माझ्या मुलांची काळजी कोण घेईल?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3581400"/>
            <a:ext cx="3552825" cy="1524000"/>
            <a:chOff x="-1814892" y="-304800"/>
            <a:chExt cx="6878459" cy="1524000"/>
          </a:xfrm>
        </p:grpSpPr>
        <p:sp>
          <p:nvSpPr>
            <p:cNvPr id="12" name="Rectangle 11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814892" y="-256639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जीवन विमा घेऊ शकता. तुमचे काही बरे-वाईट झाले / तुमचा मृत्यु झाला तर तुमची विम्याची रक्कम तुमच्या कुटुंबियांना मिळेल.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20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मला जीवन विमा कुठे मिळेल?</a:t>
            </a:r>
            <a:endParaRPr lang="en-US" sz="36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0412"/>
            <a:ext cx="5562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164080"/>
          <a:ext cx="7772400" cy="3398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/>
                <a:gridCol w="3048000"/>
                <a:gridCol w="289560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b="1" dirty="0" smtClean="0">
                          <a:latin typeface="Arial" pitchFamily="34" charset="0"/>
                          <a:cs typeface="Arial" pitchFamily="34" charset="0"/>
                        </a:rPr>
                        <a:t>प्रधान मंत्री जीवन ज्योती बीमा योजना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b="1" dirty="0" smtClean="0">
                          <a:latin typeface="Arial" pitchFamily="34" charset="0"/>
                          <a:cs typeface="Arial" pitchFamily="34" charset="0"/>
                        </a:rPr>
                        <a:t>प्रधान मंत्री सुरक्षा बिमा योजना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dirty="0" smtClean="0">
                          <a:latin typeface="Arial" pitchFamily="34" charset="0"/>
                          <a:cs typeface="Arial" pitchFamily="34" charset="0"/>
                        </a:rPr>
                        <a:t>देय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मृत्यू झाल्यास रु.२ लाख 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मृत्यू झाल्यास किंवा अपघाती अपंगत्व आल्यास रु.२ लाख 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विमाहप्ता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रु.३३०/- प्रति वर्ष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रु.१२/- प्रति वर्ष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पात्रता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वय १८ ते ७० वर्ष व जी बँक ही योजना राबवते आहे त्या बँकेत तुमचे खाते असणे आवश्यक आहे 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वय १८ ते ७० वर्ष व जी बँक ही योजना राबवते आहे त्या बँकेत तुमचे खाते असणे आवश्यक आहे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97149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सरकारी आणि गैर-सरकारी योजना जीवन विमा देतात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16764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सरकारी योजना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5867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अन्य मुदत तशाच जीवन विमा योजना एल.आय.सी व इतर विमा कंपन्यांकडून उपलब्ध आहेत.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22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आरोग्य विमा म्हणजे काय? </a:t>
            </a:r>
            <a:endParaRPr lang="en-US" sz="36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609600"/>
            <a:ext cx="4876800" cy="261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3352800" cy="36121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95800" y="685800"/>
            <a:ext cx="3810000" cy="2133600"/>
            <a:chOff x="4038600" y="618393"/>
            <a:chExt cx="3455582" cy="1887416"/>
          </a:xfrm>
        </p:grpSpPr>
        <p:sp>
          <p:nvSpPr>
            <p:cNvPr id="8" name="Oval Callout 7"/>
            <p:cNvSpPr/>
            <p:nvPr/>
          </p:nvSpPr>
          <p:spPr>
            <a:xfrm>
              <a:off x="4038600" y="618393"/>
              <a:ext cx="3455582" cy="1887416"/>
            </a:xfrm>
            <a:prstGeom prst="wedgeEllipseCallout">
              <a:avLst>
                <a:gd name="adj1" fmla="val -74110"/>
                <a:gd name="adj2" fmla="val 1984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5047" y="955431"/>
              <a:ext cx="2971799" cy="14429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माझ्या मुलाला हॉस्पिटलमध्ये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ठेवावे लागले होते. हॉस्पिटलचे बिल रु.४०,०००/- झाले. पुढच्या वेळी असा खर्च मी कसा हाताळू?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0" y="3657600"/>
            <a:ext cx="3552825" cy="1524000"/>
            <a:chOff x="-1814892" y="-304800"/>
            <a:chExt cx="6878459" cy="1524000"/>
          </a:xfrm>
        </p:grpSpPr>
        <p:sp>
          <p:nvSpPr>
            <p:cNvPr id="11" name="Rectangle 10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814892" y="-228600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आरोग्य विमा खरेदी करा. आजारपणासाठी किंवा शस्त्रक्रियेसाठी हॉस्पिटलचा खर्च, विमा कंपनीतर्फे भरला जातो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41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मला आरोग्य विमा कुठे मिळेल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0412"/>
            <a:ext cx="5638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0200" y="1044714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सरकारी आणि गैर-सरकारी योजना आरोग्य विमा देतात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621280"/>
          <a:ext cx="7772400" cy="2484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/>
                <a:gridCol w="3048000"/>
                <a:gridCol w="289560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b="1" dirty="0" smtClean="0">
                          <a:latin typeface="Arial" pitchFamily="34" charset="0"/>
                          <a:cs typeface="Arial" pitchFamily="34" charset="0"/>
                        </a:rPr>
                        <a:t>राष्ट्रीय स्वास्थ्य बिमा योजना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b="1" smtClean="0">
                          <a:latin typeface="Arial" pitchFamily="34" charset="0"/>
                          <a:cs typeface="Arial" pitchFamily="34" charset="0"/>
                        </a:rPr>
                        <a:t>आयुष्मान भारत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dirty="0" smtClean="0">
                          <a:latin typeface="Arial" pitchFamily="34" charset="0"/>
                          <a:cs typeface="Arial" pitchFamily="34" charset="0"/>
                        </a:rPr>
                        <a:t>देय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आजारपणासाठी किंवा शस्त्रक्रियेसाठी हॉस्पिटलचा रु.५०,००० पर्यंत खर्च / सुरक्षा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दुय्यम तृतीयक वैद्यकीय सेवेसाठी रु. ५ लाख प्रति वर्ष प्रति कुटुंब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विमाहप्ता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रु.७०० - ८००/- प्रति वर्ष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शून्य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पात्रता 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वय १८ ते ४० वर्ष 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09800" y="203829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सरकारी योजना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6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सामान्य विमा म्हणजे काय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70357"/>
            <a:ext cx="5029200" cy="154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3 (2).jpg"/>
          <p:cNvPicPr>
            <a:picLocks noChangeAspect="1"/>
          </p:cNvPicPr>
          <p:nvPr/>
        </p:nvPicPr>
        <p:blipFill>
          <a:blip r:embed="rId2"/>
          <a:srcRect r="28804"/>
          <a:stretch>
            <a:fillRect/>
          </a:stretch>
        </p:blipFill>
        <p:spPr>
          <a:xfrm>
            <a:off x="228600" y="1828800"/>
            <a:ext cx="4933190" cy="3429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029200" y="1066800"/>
            <a:ext cx="3505200" cy="1981200"/>
            <a:chOff x="4038600" y="618393"/>
            <a:chExt cx="3179135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038600" y="618393"/>
              <a:ext cx="3179135" cy="1752600"/>
            </a:xfrm>
            <a:prstGeom prst="wedgeEllipseCallout">
              <a:avLst>
                <a:gd name="adj1" fmla="val -62648"/>
                <a:gd name="adj2" fmla="val 5410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9914" y="918371"/>
              <a:ext cx="2626242" cy="11707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अरे देवा! माझी स्कूटर बिघडली आहे.दुरुस्तीचा खर्च रु.१०,०००/- आहे. हा खर्च मला परवडत नाही.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0" y="3733800"/>
            <a:ext cx="3552825" cy="1524000"/>
            <a:chOff x="-1814892" y="-304800"/>
            <a:chExt cx="6878459" cy="1524000"/>
          </a:xfrm>
        </p:grpSpPr>
        <p:sp>
          <p:nvSpPr>
            <p:cNvPr id="12" name="Rectangle 11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814892" y="-200890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वाहन विमा खरेदी करू शकता जो तुम्हाला वाहन चोरी झाल्यास अथवा वाहनाचे काही नुकसान झाल्यास भरपाई करून देतो.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" name="Picture 19" descr="10 (2).jpg"/>
          <p:cNvPicPr>
            <a:picLocks noChangeAspect="1"/>
          </p:cNvPicPr>
          <p:nvPr/>
        </p:nvPicPr>
        <p:blipFill>
          <a:blip r:embed="rId3"/>
          <a:srcRect l="23046"/>
          <a:stretch>
            <a:fillRect/>
          </a:stretch>
        </p:blipFill>
        <p:spPr>
          <a:xfrm>
            <a:off x="228600" y="1752600"/>
            <a:ext cx="5016107" cy="35052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105400" y="1066800"/>
            <a:ext cx="3352801" cy="1600200"/>
            <a:chOff x="4038600" y="618393"/>
            <a:chExt cx="3040912" cy="1415561"/>
          </a:xfrm>
        </p:grpSpPr>
        <p:sp>
          <p:nvSpPr>
            <p:cNvPr id="18" name="Oval Callout 17"/>
            <p:cNvSpPr/>
            <p:nvPr/>
          </p:nvSpPr>
          <p:spPr>
            <a:xfrm>
              <a:off x="4038600" y="618393"/>
              <a:ext cx="3040912" cy="1415561"/>
            </a:xfrm>
            <a:prstGeom prst="wedgeEllipseCallout">
              <a:avLst>
                <a:gd name="adj1" fmla="val -62648"/>
                <a:gd name="adj2" fmla="val 5410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8600" y="933260"/>
              <a:ext cx="3040911" cy="62620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मी माझ्या घराचे व त्यातील वस्तूंचे संरक्षण कसे करू?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05400" y="3581400"/>
            <a:ext cx="3552825" cy="1524000"/>
            <a:chOff x="-1814892" y="-304800"/>
            <a:chExt cx="6878459" cy="1524000"/>
          </a:xfrm>
        </p:grpSpPr>
        <p:sp>
          <p:nvSpPr>
            <p:cNvPr id="22" name="Rectangle 21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814892" y="-76200"/>
              <a:ext cx="68784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तुम्ही गृह विमा खरेदी करून तुमच्या घराचे व त्यातील वस्तूंचे / सामानाचे संरक्षण करू शकता.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4" name="Picture 23" descr="8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719436"/>
            <a:ext cx="4824549" cy="346216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105400" y="1066800"/>
            <a:ext cx="3352801" cy="1600200"/>
            <a:chOff x="4038600" y="618393"/>
            <a:chExt cx="3040912" cy="1415561"/>
          </a:xfrm>
        </p:grpSpPr>
        <p:sp>
          <p:nvSpPr>
            <p:cNvPr id="26" name="Oval Callout 25"/>
            <p:cNvSpPr/>
            <p:nvPr/>
          </p:nvSpPr>
          <p:spPr>
            <a:xfrm>
              <a:off x="4038600" y="618393"/>
              <a:ext cx="3040912" cy="1415561"/>
            </a:xfrm>
            <a:prstGeom prst="wedgeEllipseCallout">
              <a:avLst>
                <a:gd name="adj1" fmla="val -62648"/>
                <a:gd name="adj2" fmla="val 5410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01432" y="1003301"/>
              <a:ext cx="2902689" cy="62620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हवामान लहरी झालय! गारा पडल्या तर मी काय करू?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Picture 27" descr="Farm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209800"/>
            <a:ext cx="2188464" cy="2810256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29" name="Group 28"/>
          <p:cNvGrpSpPr/>
          <p:nvPr/>
        </p:nvGrpSpPr>
        <p:grpSpPr>
          <a:xfrm>
            <a:off x="4953000" y="3581400"/>
            <a:ext cx="3962400" cy="1735126"/>
            <a:chOff x="-1814892" y="-304800"/>
            <a:chExt cx="7671418" cy="1735126"/>
          </a:xfrm>
        </p:grpSpPr>
        <p:sp>
          <p:nvSpPr>
            <p:cNvPr id="30" name="Rectangle 29"/>
            <p:cNvSpPr/>
            <p:nvPr/>
          </p:nvSpPr>
          <p:spPr>
            <a:xfrm>
              <a:off x="-1722689" y="-304800"/>
              <a:ext cx="7579213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814892" y="-200890"/>
              <a:ext cx="767141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प्रधान मंत्री फसल बिमा योजना - तुम्ही पीक विमा खरेदी करा जे गारा, इत्यादींसारख्या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नैसर्गि</a:t>
              </a:r>
              <a:r>
                <a:rPr lang="mr-IN" sz="2000" b="1" dirty="0" smtClean="0">
                  <a:latin typeface="Arial" pitchFamily="34" charset="0"/>
                  <a:cs typeface="Arial" pitchFamily="34" charset="0"/>
                </a:rPr>
                <a:t>क संकटांमुळे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होणाऱ्या नुकसानापासून तुमचे संरक्षण करते!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05000" y="5715000"/>
            <a:ext cx="5257800" cy="609600"/>
            <a:chOff x="-1814892" y="-304800"/>
            <a:chExt cx="10179382" cy="609600"/>
          </a:xfrm>
        </p:grpSpPr>
        <p:sp>
          <p:nvSpPr>
            <p:cNvPr id="33" name="Rectangle 32"/>
            <p:cNvSpPr/>
            <p:nvPr/>
          </p:nvSpPr>
          <p:spPr>
            <a:xfrm>
              <a:off x="-1667365" y="-304800"/>
              <a:ext cx="993965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814892" y="-200890"/>
              <a:ext cx="10179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प्रधान मंत्री फसल बिमा योजना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46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2362200"/>
            <a:ext cx="7924800" cy="1600200"/>
            <a:chOff x="-2516918" y="-457200"/>
            <a:chExt cx="12168457" cy="1600200"/>
          </a:xfrm>
        </p:grpSpPr>
        <p:sp>
          <p:nvSpPr>
            <p:cNvPr id="5" name="Rectangle 4"/>
            <p:cNvSpPr/>
            <p:nvPr/>
          </p:nvSpPr>
          <p:spPr>
            <a:xfrm>
              <a:off x="-2516918" y="-457200"/>
              <a:ext cx="12168457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399914" y="-200890"/>
              <a:ext cx="118174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विमा हा तुम्हाला व तुमच्या कुटुंबियांना संकटांमुळे होणाऱ्या नुकसानापासून वाचवण्यासाठी असतो.  म्हणून आपल्याला कोणत्या प्रकारचा विमा उपयोगी पडेल हे समजून घेणे महत्वाचे आहे.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77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419</Words>
  <Application>Microsoft Office PowerPoint</Application>
  <PresentationFormat>On-screen Show (4:3)</PresentationFormat>
  <Paragraphs>47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27</cp:revision>
  <dcterms:created xsi:type="dcterms:W3CDTF">2018-10-09T06:57:29Z</dcterms:created>
  <dcterms:modified xsi:type="dcterms:W3CDTF">2018-10-20T08:29:39Z</dcterms:modified>
</cp:coreProperties>
</file>