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E1D0-D203-4362-8166-FA6B4EED5C6E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A045-CDC1-438E-9F29-AD4B8574F3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Growth-Music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8956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 smtClean="0">
                <a:latin typeface="Arial Black" pitchFamily="34" charset="0"/>
              </a:rPr>
              <a:t>भविष्य के लिए बचत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6" name="Growth-Music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924800" y="5867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" y="608012"/>
            <a:ext cx="5410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002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पी.पी.एफ.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44958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पी.एफ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940713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इसके लिए सरकार  कई योजनाएँ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चलाती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है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पोस्ट ऑफिसच्या अल्प बचत योजना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20574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राष्ट्रीय बचत पत्र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057400"/>
            <a:ext cx="2514600" cy="1447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4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किसान विकास पत्र</a:t>
            </a:r>
            <a:endParaRPr 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76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मैं पैसे कैसे बचा और बढ़ा सकता हूँ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?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  <p:transition advTm="18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डाकघर बचत योजना क्या है?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343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3431490" cy="4953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114800" y="685800"/>
            <a:ext cx="3733800" cy="1752600"/>
            <a:chOff x="41148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8090" y="1117937"/>
              <a:ext cx="307571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मेरे पास कुछ पैसे है जिनकी मैं बचत करना चाहता हूँ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इन्हें कहाँ निवेश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0" y="4419599"/>
            <a:ext cx="2743201" cy="256255"/>
            <a:chOff x="96863" y="-180439"/>
            <a:chExt cx="6470463" cy="2137491"/>
          </a:xfrm>
        </p:grpSpPr>
        <p:sp>
          <p:nvSpPr>
            <p:cNvPr id="12" name="Rectangle 11"/>
            <p:cNvSpPr/>
            <p:nvPr/>
          </p:nvSpPr>
          <p:spPr>
            <a:xfrm>
              <a:off x="2487275" y="433052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180439"/>
              <a:ext cx="51327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डाकघर की बचत योजना में निवेश कर सकते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हैं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जो एक सामान्य बैंक खाते की तरह होता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38600" y="685800"/>
            <a:ext cx="3733800" cy="1752600"/>
            <a:chOff x="4114800" y="1981200"/>
            <a:chExt cx="3733800" cy="1752600"/>
          </a:xfrm>
        </p:grpSpPr>
        <p:sp>
          <p:nvSpPr>
            <p:cNvPr id="14" name="Oval Callout 1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090" y="2492514"/>
              <a:ext cx="2999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बढ़िया! लेकिन मेरे पास ज्यादा पैसे नहीं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73304" y="3962016"/>
            <a:ext cx="3429000" cy="1524000"/>
            <a:chOff x="0" y="-304800"/>
            <a:chExt cx="4080051" cy="15240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863" y="-101263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कोई बात नहीं! खाता खोलने के लिए आपको केवल २० रुपयों की जरुरत होती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4745" y="732283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90" y="2514600"/>
              <a:ext cx="261851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कितने पैसे कमा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58035" y="3938128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0" y="-256639"/>
              <a:ext cx="4080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४% ब्याज प्राप्त करेंगे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इसके अलावा, रु.१०,०००/- तक के ब्याज पर आपको कोई कर नहीं चुकाना पड़ेगा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6858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2514600"/>
              <a:ext cx="35814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क्या मैं अपने बेटे के नाम से खाता खोल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73304" y="4016514"/>
            <a:ext cx="3429000" cy="1525137"/>
            <a:chOff x="-32479" y="54114"/>
            <a:chExt cx="4080051" cy="1525137"/>
          </a:xfrm>
        </p:grpSpPr>
        <p:sp>
          <p:nvSpPr>
            <p:cNvPr id="31" name="Rectangle 30"/>
            <p:cNvSpPr/>
            <p:nvPr/>
          </p:nvSpPr>
          <p:spPr>
            <a:xfrm>
              <a:off x="-32479" y="55251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668" y="54114"/>
              <a:ext cx="3808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हा! यदि आपके के बेटे की उम्र १० साल से अधिक हो तो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38600" y="6858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7200" y="2647890"/>
              <a:ext cx="358140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बढियाँ! धन्यवाद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8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 Black" pitchFamily="34" charset="0"/>
              </a:rPr>
              <a:t>एन.एस.सी.</a:t>
            </a:r>
            <a:r>
              <a:rPr lang="en-US" sz="2400" b="1" dirty="0" smtClean="0">
                <a:latin typeface="Arial Black" pitchFamily="34" charset="0"/>
              </a:rPr>
              <a:t> (</a:t>
            </a:r>
            <a:r>
              <a:rPr lang="hi-IN" sz="2400" b="1" dirty="0" smtClean="0">
                <a:latin typeface="Arial Black" pitchFamily="34" charset="0"/>
              </a:rPr>
              <a:t>राष्ट्रीय बचत पत्र</a:t>
            </a:r>
            <a:r>
              <a:rPr lang="en-US" sz="2400" b="1" dirty="0" smtClean="0">
                <a:latin typeface="Arial Black" pitchFamily="34" charset="0"/>
              </a:rPr>
              <a:t>) </a:t>
            </a:r>
            <a:r>
              <a:rPr lang="hi-IN" sz="2400" b="1" dirty="0" smtClean="0">
                <a:latin typeface="Arial Black" pitchFamily="34" charset="0"/>
              </a:rPr>
              <a:t>क्या </a:t>
            </a:r>
            <a:r>
              <a:rPr lang="hi-IN" sz="2400" b="1" dirty="0" smtClean="0">
                <a:latin typeface="Arial Black" pitchFamily="34" charset="0"/>
              </a:rPr>
              <a:t>है?</a:t>
            </a:r>
            <a:r>
              <a:rPr lang="en-US" sz="2400" dirty="0" smtClean="0">
                <a:latin typeface="Arial Black" pitchFamily="34" charset="0"/>
              </a:rPr>
              <a:t> 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066800"/>
            <a:ext cx="4127218" cy="560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9" name="Rectangle 8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-22086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बढियां! आप इसे एन.एस.सी. याने राष्ट्रीय बचत पत्रों में निवेश कर सकते हैं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2209800"/>
              <a:ext cx="32004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मैंने हालही में एक कंपनी के लिए बागबानी का काम पूरा किया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उससे प्राप्त कमाई की मैं बचत करना चाहता हूँ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657600"/>
            <a:ext cx="3442855" cy="1524000"/>
            <a:chOff x="-16486" y="-304800"/>
            <a:chExt cx="4096537" cy="1524000"/>
          </a:xfrm>
        </p:grpSpPr>
        <p:sp>
          <p:nvSpPr>
            <p:cNvPr id="15" name="Rectangle 1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486" y="-25063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हाँ! आप कम से कम १०० रुपये या १०० के अपवर्त्य / गुणाकार में निवेश कर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18" name="Oval Callout 1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2438400"/>
              <a:ext cx="29718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ठीक है! क्या मैं एन.एस.सी. में रु.२,५००/-  निवेश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1" name="Oval Callout 2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कितना ब्याज कमाऊंगा?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24" name="Rectangle 23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4850" y="-76200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प्रतिवर्ष ८% चक्रवृद्धि दर से ब्याज कमाएंगे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27" name="Oval Callout 26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2362200"/>
              <a:ext cx="2514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अर्जित ब्याज पर मुझे कितना कर चुकाना होगा?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0" name="Rectangle 2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850" y="-76200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आय.टी विभाग के नियम ८० के तहत  एन.एस.सी. कर छुट के लिए पात्र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14800" y="685800"/>
            <a:ext cx="3733800" cy="1752600"/>
            <a:chOff x="4114800" y="1981200"/>
            <a:chExt cx="3733800" cy="1752600"/>
          </a:xfrm>
        </p:grpSpPr>
        <p:sp>
          <p:nvSpPr>
            <p:cNvPr id="33" name="Oval Callout 3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95800" y="2337137"/>
              <a:ext cx="28956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क्या मैं अपनी ११ साल की बेटी के नाम पर एन.एस.सी. खरीद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3581400"/>
            <a:ext cx="3429000" cy="1676400"/>
            <a:chOff x="0" y="-304800"/>
            <a:chExt cx="4080051" cy="1676400"/>
          </a:xfrm>
        </p:grpSpPr>
        <p:sp>
          <p:nvSpPr>
            <p:cNvPr id="36" name="Rectangle 35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4850" y="-304800"/>
              <a:ext cx="37173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बेशक! आप अपने नाम पर या अपनी ११ साल की  बेटी के नाम पर एन.एस.सी. खरीद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अल्पवयस्क इसे स्वयं भी खरीद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0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किसान विकास पत्र (के.वि.पी.) क्या होते है?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562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29583" y="853197"/>
            <a:ext cx="5128217" cy="5471403"/>
            <a:chOff x="129583" y="853197"/>
            <a:chExt cx="5128217" cy="5471403"/>
          </a:xfrm>
        </p:grpSpPr>
        <p:pic>
          <p:nvPicPr>
            <p:cNvPr id="8" name="Picture 7" descr="16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3783" y="929397"/>
              <a:ext cx="2004017" cy="5334000"/>
            </a:xfrm>
            <a:prstGeom prst="rect">
              <a:avLst/>
            </a:prstGeom>
          </p:spPr>
        </p:pic>
        <p:pic>
          <p:nvPicPr>
            <p:cNvPr id="9" name="Picture 8" descr="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83" y="853197"/>
              <a:ext cx="4038600" cy="547140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347855" y="3810000"/>
            <a:ext cx="3429000" cy="1524000"/>
            <a:chOff x="0" y="-304800"/>
            <a:chExt cx="4080051" cy="15240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-22086"/>
              <a:ext cx="4080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इसे किसान विकास पत्र में निवेश कर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7745" y="838200"/>
            <a:ext cx="3733800" cy="1752600"/>
            <a:chOff x="4114800" y="1981200"/>
            <a:chExt cx="3733800" cy="1752600"/>
          </a:xfrm>
        </p:grpSpPr>
        <p:sp>
          <p:nvSpPr>
            <p:cNvPr id="29" name="Oval Callout 2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3455" y="2209800"/>
              <a:ext cx="31242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हम खानपान का व्यवसाय चलाते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हालही में हमने रु.१०,०००/- कमाए है जिसकी हम बचत करना चाहते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0" y="3810000"/>
            <a:ext cx="3442855" cy="1524000"/>
            <a:chOff x="-16486" y="-304800"/>
            <a:chExt cx="4096537" cy="1524000"/>
          </a:xfrm>
        </p:grpSpPr>
        <p:sp>
          <p:nvSpPr>
            <p:cNvPr id="32" name="Rectangle 3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6486" y="-152400"/>
              <a:ext cx="4080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के.वि.पी में रु.१,०००/-  न्यूनतम निवेश की जरुरत है और फिर आप रु.१०,०००/- के अपवर्त्य / गुणाकार में निवेश कर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35" name="Oval Callout 3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244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2438400"/>
              <a:ext cx="29718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बढियाँ! लेकिन क्या हमें सारे पैसे के.वि.पी. में निवेश करने होंगे?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05400" y="838200"/>
            <a:ext cx="3733800" cy="1752600"/>
            <a:chOff x="4114800" y="1981200"/>
            <a:chExt cx="3733800" cy="1752600"/>
          </a:xfrm>
        </p:grpSpPr>
        <p:sp>
          <p:nvSpPr>
            <p:cNvPr id="38" name="Oval Callout 3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2647890"/>
              <a:ext cx="304800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हम कितना ब्याज कमायेंगे 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0" y="3810000"/>
            <a:ext cx="3429000" cy="1524000"/>
            <a:chOff x="0" y="-304800"/>
            <a:chExt cx="4080051" cy="1524000"/>
          </a:xfrm>
        </p:grpSpPr>
        <p:sp>
          <p:nvSpPr>
            <p:cNvPr id="41" name="Rectangle 4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850" y="54114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प्रतिवर्ष ७.७% चक्रवृद्धि दर से ब्याज कमाएंगे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81600" y="838200"/>
            <a:ext cx="3733800" cy="1752600"/>
            <a:chOff x="4114800" y="1981200"/>
            <a:chExt cx="3733800" cy="1752600"/>
          </a:xfrm>
        </p:grpSpPr>
        <p:sp>
          <p:nvSpPr>
            <p:cNvPr id="50" name="Oval Callout 49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8200" y="2492514"/>
              <a:ext cx="26670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क्या हम दोनों के नाम पर के.वि.पी खरीद सकते हैं?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34000" y="3810000"/>
            <a:ext cx="3429000" cy="1676400"/>
            <a:chOff x="0" y="-304800"/>
            <a:chExt cx="4080051" cy="1676400"/>
          </a:xfrm>
        </p:grpSpPr>
        <p:sp>
          <p:nvSpPr>
            <p:cNvPr id="53" name="Rectangle 5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4850" y="-25063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हाँ! आप अपने दोनों के नाम पर या अल्पवयस्क के नाम पर भी के.वि.पी खरीद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7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19" name="Oval Callout 18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438400"/>
              <a:ext cx="29718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अच्छा! मैं इसमें कितने पैसे निवेश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22" name="Oval Callout 21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कितना ब्याज कमाऊंगा?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28" name="Oval Callout 27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2492514"/>
              <a:ext cx="27432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पी.पी.एफ की परिपक्वता अवधी क्या है?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34" name="Oval Callout 33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24400" y="2286000"/>
              <a:ext cx="26670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क्या मैं मेरे ११ साल के बेटे के नाम से पी.पी.एफ खाता खोल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लोक भविष्य निधि (पी.पी.एफ) क्या है?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838200"/>
            <a:ext cx="2365092" cy="5715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10" name="Rectangle 9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1336" y="152400"/>
              <a:ext cx="3626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हाँ! पी.पी.एफ. एक अच्छा विकल्प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48200" y="609600"/>
            <a:ext cx="3733800" cy="1752600"/>
            <a:chOff x="4114800" y="1981200"/>
            <a:chExt cx="3733800" cy="1752600"/>
          </a:xfrm>
        </p:grpSpPr>
        <p:sp>
          <p:nvSpPr>
            <p:cNvPr id="13" name="Oval Callout 12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2413337"/>
              <a:ext cx="312420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निवेश करने के लिए क्या आप मुझे कोई कर मुक्त योजना का सुझाव दे सकते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हैं?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0600" y="3657600"/>
            <a:ext cx="3442855" cy="1524000"/>
            <a:chOff x="-16486" y="-304800"/>
            <a:chExt cx="4096537" cy="1524000"/>
          </a:xfrm>
        </p:grpSpPr>
        <p:sp>
          <p:nvSpPr>
            <p:cNvPr id="16" name="Rectangle 15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486" y="-76200"/>
              <a:ext cx="40800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प्रतिवर्ष न्यूनतम रु.५००/- से लेकर अधिकतम रु.१,५०,०००/- तक निवेश कर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0600" y="3733800"/>
            <a:ext cx="3429000" cy="1524000"/>
            <a:chOff x="0" y="-304800"/>
            <a:chExt cx="4080051" cy="1524000"/>
          </a:xfrm>
        </p:grpSpPr>
        <p:sp>
          <p:nvSpPr>
            <p:cNvPr id="25" name="Rectangle 24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850" y="54114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प्रतिवर्ष ८% चक्रवृद्धि दर से ब्याज कमाएंगे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0600" y="3657600"/>
            <a:ext cx="3429000" cy="1524000"/>
            <a:chOff x="0" y="-304800"/>
            <a:chExt cx="4080051" cy="1524000"/>
          </a:xfrm>
        </p:grpSpPr>
        <p:sp>
          <p:nvSpPr>
            <p:cNvPr id="31" name="Rectangle 30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-194953"/>
              <a:ext cx="40800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पी.पी.एफ. की परिपक्वता अवधी १५ साल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लेकिन परिपक्वता के एक साल के भीतर आप इसे ५ - ५ साल से बढ़ा सकते हैं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3657600"/>
            <a:ext cx="3429000" cy="1676400"/>
            <a:chOff x="0" y="-304800"/>
            <a:chExt cx="4080051" cy="1676400"/>
          </a:xfrm>
        </p:grpSpPr>
        <p:sp>
          <p:nvSpPr>
            <p:cNvPr id="37" name="Rectangle 36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850" y="-25063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अपने या अल्पवयस्क के नाम पर भी पी.पी.एफ खाता खोल सकते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0"/>
                            </p:stCondLst>
                            <p:childTnLst>
                              <p:par>
                                <p:cTn id="60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76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भविष्य निधि (पी.एफ.) क्या होता है?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334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2-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762000"/>
            <a:ext cx="1650023" cy="5867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23510" y="3886200"/>
            <a:ext cx="3448462" cy="1676400"/>
            <a:chOff x="0" y="-304800"/>
            <a:chExt cx="4103208" cy="1676400"/>
          </a:xfrm>
        </p:grpSpPr>
        <p:sp>
          <p:nvSpPr>
            <p:cNvPr id="13" name="Rectangle 12"/>
            <p:cNvSpPr/>
            <p:nvPr/>
          </p:nvSpPr>
          <p:spPr>
            <a:xfrm>
              <a:off x="0" y="-304800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157" y="-274130"/>
              <a:ext cx="40800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यह एक सेवानिवृत्ति लाभ योजना है जहाँ आप और आपका नियोक्ता दोनों ही आपके खाते में आपके मूल वेतन के १२% योगदान करते हैं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2594" y="790700"/>
            <a:ext cx="3962400" cy="2133600"/>
            <a:chOff x="3886200" y="1600200"/>
            <a:chExt cx="3962400" cy="2133600"/>
          </a:xfrm>
        </p:grpSpPr>
        <p:sp>
          <p:nvSpPr>
            <p:cNvPr id="16" name="Oval Callout 15"/>
            <p:cNvSpPr/>
            <p:nvPr/>
          </p:nvSpPr>
          <p:spPr>
            <a:xfrm>
              <a:off x="3886200" y="1600200"/>
              <a:ext cx="3962400" cy="2133600"/>
            </a:xfrm>
            <a:prstGeom prst="wedgeEllipseCallout">
              <a:avLst>
                <a:gd name="adj1" fmla="val -61997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800" y="1981200"/>
              <a:ext cx="3581400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मैंने अभी अभी काम करना शुरू किया है और मेरा नियोक्ता कहता है कि मेरे मूल वेतन से १२% पी.एफ के प्रति कटौती की जाएगी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पी.एफ. क्या होता है?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14800" y="914400"/>
            <a:ext cx="3733800" cy="1752600"/>
            <a:chOff x="4114800" y="1981200"/>
            <a:chExt cx="3733800" cy="1752600"/>
          </a:xfrm>
        </p:grpSpPr>
        <p:sp>
          <p:nvSpPr>
            <p:cNvPr id="25" name="Oval Callout 24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739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2492514"/>
              <a:ext cx="2514600" cy="70788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हम कितना ब्याज कमायेंगे 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95800" y="3886200"/>
            <a:ext cx="3429000" cy="1524000"/>
            <a:chOff x="0" y="-304800"/>
            <a:chExt cx="4080051" cy="1524000"/>
          </a:xfrm>
        </p:grpSpPr>
        <p:sp>
          <p:nvSpPr>
            <p:cNvPr id="28" name="Rectangle 27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850" y="54114"/>
              <a:ext cx="371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प्रतिवर्ष ७.७% चक्रवृद्धि दर से ब्याज कमाएंगे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36894" y="772287"/>
            <a:ext cx="3733800" cy="1981200"/>
            <a:chOff x="4114800" y="1981200"/>
            <a:chExt cx="3733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114800" y="1981200"/>
              <a:ext cx="3733800" cy="1752600"/>
            </a:xfrm>
            <a:prstGeom prst="wedgeEllipseCallout">
              <a:avLst>
                <a:gd name="adj1" fmla="val -62368"/>
                <a:gd name="adj2" fmla="val 140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2500924"/>
              <a:ext cx="3048000" cy="6262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अगर मैंने यह काम छोड़ दिया तो क्या होगा?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38423" y="3894278"/>
            <a:ext cx="3429000" cy="1676400"/>
            <a:chOff x="50716" y="-296722"/>
            <a:chExt cx="4080051" cy="1676400"/>
          </a:xfrm>
        </p:grpSpPr>
        <p:sp>
          <p:nvSpPr>
            <p:cNvPr id="34" name="Rectangle 33"/>
            <p:cNvSpPr/>
            <p:nvPr/>
          </p:nvSpPr>
          <p:spPr>
            <a:xfrm>
              <a:off x="50716" y="-296722"/>
              <a:ext cx="4080051" cy="1676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850" y="-101263"/>
              <a:ext cx="37173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आपका नया नियोक्ता आपके मौजूदा पी.एफ खाते में पैसे डालना शुरू कर देगा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286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90600" y="1600200"/>
            <a:ext cx="7010400" cy="4114800"/>
            <a:chOff x="990600" y="1600200"/>
            <a:chExt cx="7010400" cy="4114800"/>
          </a:xfrm>
        </p:grpSpPr>
        <p:grpSp>
          <p:nvGrpSpPr>
            <p:cNvPr id="4" name="Group 3"/>
            <p:cNvGrpSpPr/>
            <p:nvPr/>
          </p:nvGrpSpPr>
          <p:grpSpPr>
            <a:xfrm>
              <a:off x="990600" y="1600200"/>
              <a:ext cx="7010400" cy="4114800"/>
              <a:chOff x="1143000" y="2057400"/>
              <a:chExt cx="7010400" cy="4114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43400" y="2743200"/>
                <a:ext cx="381000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4267200" y="2971800"/>
                <a:ext cx="457200" cy="685800"/>
                <a:chOff x="5410200" y="3200400"/>
                <a:chExt cx="457200" cy="685800"/>
              </a:xfrm>
            </p:grpSpPr>
            <p:pic>
              <p:nvPicPr>
                <p:cNvPr id="18" name="Picture 17" descr="15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88889" t="29386" b="57092"/>
                <a:stretch>
                  <a:fillRect/>
                </a:stretch>
              </p:blipFill>
              <p:spPr>
                <a:xfrm flipV="1">
                  <a:off x="5486400" y="3200400"/>
                  <a:ext cx="381000" cy="685800"/>
                </a:xfrm>
                <a:prstGeom prst="rect">
                  <a:avLst/>
                </a:prstGeom>
              </p:spPr>
            </p:pic>
            <p:sp>
              <p:nvSpPr>
                <p:cNvPr id="19" name="Oval 18"/>
                <p:cNvSpPr/>
                <p:nvPr/>
              </p:nvSpPr>
              <p:spPr>
                <a:xfrm>
                  <a:off x="5410200" y="3548059"/>
                  <a:ext cx="1524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1143000" y="2057400"/>
                <a:ext cx="7010400" cy="4114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52600" y="220980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निवेश के लिए कई अन्य विकल्प भी हैं, जैसे - 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0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124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28800" y="3124200"/>
                <a:ext cx="2646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स्टॉक्स (शेअर्स)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37338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828800" y="3729335"/>
                <a:ext cx="3381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म्युच्युअल फंड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4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7800" y="4267200"/>
                <a:ext cx="441064" cy="43205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828800" y="4313789"/>
                <a:ext cx="624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राष्ट्रीय पेंशन योजना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057400" y="4876800"/>
              <a:ext cx="510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अधिक जानकारी प्राप्त करने के लिए किसी बैंक को भेंट दे या विशेषज्ञ से बात करें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76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 smtClean="0">
                <a:latin typeface="Arial Black" pitchFamily="34" charset="0"/>
              </a:rPr>
              <a:t>और कुछ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hi-IN" sz="2800" b="1" dirty="0" smtClean="0">
                <a:latin typeface="Arial Black" pitchFamily="34" charset="0"/>
              </a:rPr>
              <a:t>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608012"/>
            <a:ext cx="182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752</Words>
  <Application>Microsoft Office PowerPoint</Application>
  <PresentationFormat>On-screen Show (4:3)</PresentationFormat>
  <Paragraphs>62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23</cp:revision>
  <dcterms:created xsi:type="dcterms:W3CDTF">2018-10-30T04:43:20Z</dcterms:created>
  <dcterms:modified xsi:type="dcterms:W3CDTF">2018-11-02T09:39:15Z</dcterms:modified>
</cp:coreProperties>
</file>