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1D0-D203-4362-8166-FA6B4EED5C6E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045-CDC1-438E-9F29-AD4B8574F3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1D0-D203-4362-8166-FA6B4EED5C6E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045-CDC1-438E-9F29-AD4B8574F3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1D0-D203-4362-8166-FA6B4EED5C6E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045-CDC1-438E-9F29-AD4B8574F3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1D0-D203-4362-8166-FA6B4EED5C6E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045-CDC1-438E-9F29-AD4B8574F3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1D0-D203-4362-8166-FA6B4EED5C6E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045-CDC1-438E-9F29-AD4B8574F3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1D0-D203-4362-8166-FA6B4EED5C6E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045-CDC1-438E-9F29-AD4B8574F3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1D0-D203-4362-8166-FA6B4EED5C6E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045-CDC1-438E-9F29-AD4B8574F3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1D0-D203-4362-8166-FA6B4EED5C6E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045-CDC1-438E-9F29-AD4B8574F3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1D0-D203-4362-8166-FA6B4EED5C6E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045-CDC1-438E-9F29-AD4B8574F3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1D0-D203-4362-8166-FA6B4EED5C6E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045-CDC1-438E-9F29-AD4B8574F3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1D0-D203-4362-8166-FA6B4EED5C6E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045-CDC1-438E-9F29-AD4B8574F3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8E1D0-D203-4362-8166-FA6B4EED5C6E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FA045-CDC1-438E-9F29-AD4B8574F3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D:\CQ%20kids\Pratham\Financial%20Literacy\Help%20Animation\Music\Growth-Music.mp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2895600"/>
            <a:ext cx="441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4400" b="1" dirty="0" smtClean="0">
                <a:latin typeface="Arial Black" pitchFamily="34" charset="0"/>
              </a:rPr>
              <a:t>भविष्यासाठी बचत </a:t>
            </a:r>
            <a:endParaRPr lang="en-US" sz="4400" b="1" dirty="0">
              <a:latin typeface="Arial Black" pitchFamily="34" charset="0"/>
            </a:endParaRPr>
          </a:p>
        </p:txBody>
      </p:sp>
      <p:pic>
        <p:nvPicPr>
          <p:cNvPr id="6" name="Growth-Music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7924800" y="58674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91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800" b="1" dirty="0" smtClean="0">
                <a:latin typeface="Arial Black" pitchFamily="34" charset="0"/>
              </a:rPr>
              <a:t>मी पैसे कसे वाचवू आणि </a:t>
            </a:r>
            <a:r>
              <a:rPr lang="hi-IN" sz="2800" b="1" dirty="0" smtClean="0">
                <a:latin typeface="Arial Black" pitchFamily="34" charset="0"/>
              </a:rPr>
              <a:t>वाढवू</a:t>
            </a:r>
            <a:r>
              <a:rPr lang="en-US" sz="2800" b="1" dirty="0" smtClean="0">
                <a:latin typeface="Arial Black" pitchFamily="34" charset="0"/>
              </a:rPr>
              <a:t> </a:t>
            </a:r>
            <a:r>
              <a:rPr lang="hi-IN" sz="2400" b="1" dirty="0" smtClean="0">
                <a:latin typeface="Arial Black" pitchFamily="34" charset="0"/>
              </a:rPr>
              <a:t>?</a:t>
            </a:r>
            <a:r>
              <a:rPr lang="en-US" sz="2400" b="1" dirty="0" smtClean="0">
                <a:latin typeface="Arial Black" pitchFamily="34" charset="0"/>
              </a:rPr>
              <a:t> 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" y="608012"/>
            <a:ext cx="49530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600200" y="4495800"/>
            <a:ext cx="2514600" cy="1447800"/>
          </a:xfrm>
          <a:prstGeom prst="rect">
            <a:avLst/>
          </a:prstGeom>
          <a:solidFill>
            <a:srgbClr val="CC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sz="2400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पी.पी.एफ.</a:t>
            </a:r>
            <a:endParaRPr lang="en-US" sz="24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24400" y="4495800"/>
            <a:ext cx="2514600" cy="1447800"/>
          </a:xfrm>
          <a:prstGeom prst="rect">
            <a:avLst/>
          </a:prstGeom>
          <a:solidFill>
            <a:srgbClr val="CC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sz="2400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पी.एफ</a:t>
            </a:r>
            <a:endParaRPr lang="en-US" sz="24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940713"/>
            <a:ext cx="853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200" b="1" dirty="0" smtClean="0">
                <a:latin typeface="Arial" pitchFamily="34" charset="0"/>
                <a:cs typeface="Arial" pitchFamily="34" charset="0"/>
              </a:rPr>
              <a:t>यासाठी सरकार अनेक योजना राबवते. 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2057400"/>
            <a:ext cx="2514600" cy="1447800"/>
          </a:xfrm>
          <a:prstGeom prst="rect">
            <a:avLst/>
          </a:prstGeom>
          <a:solidFill>
            <a:srgbClr val="CC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sz="2400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पोस्ट ऑफिसच्या अल्प बचत योजना</a:t>
            </a:r>
            <a:endParaRPr lang="en-US" sz="24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76600" y="2057400"/>
            <a:ext cx="2514600" cy="1447800"/>
          </a:xfrm>
          <a:prstGeom prst="rect">
            <a:avLst/>
          </a:prstGeom>
          <a:solidFill>
            <a:srgbClr val="CC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sz="2400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राष्ट्रीय बचत पत्र</a:t>
            </a:r>
            <a:endParaRPr lang="en-US" sz="24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72200" y="2057400"/>
            <a:ext cx="2514600" cy="1447800"/>
          </a:xfrm>
          <a:prstGeom prst="rect">
            <a:avLst/>
          </a:prstGeom>
          <a:solidFill>
            <a:srgbClr val="CC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sz="2400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किसान विकास पत्र</a:t>
            </a:r>
            <a:endParaRPr lang="en-US" sz="24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ransition advTm="180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29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9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500"/>
                            </p:stCondLst>
                            <p:childTnLst>
                              <p:par>
                                <p:cTn id="31" presetID="29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000"/>
                            </p:stCondLst>
                            <p:childTnLst>
                              <p:par>
                                <p:cTn id="37" presetID="29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2" grpId="0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800" b="1" dirty="0" smtClean="0">
                <a:latin typeface="Arial Black" pitchFamily="34" charset="0"/>
              </a:rPr>
              <a:t>पोस्ट ऑफिसची बचत योजना काय </a:t>
            </a:r>
            <a:r>
              <a:rPr lang="hi-IN" sz="2800" b="1" dirty="0" smtClean="0">
                <a:latin typeface="Arial Black" pitchFamily="34" charset="0"/>
              </a:rPr>
              <a:t>आहे?</a:t>
            </a:r>
            <a:endParaRPr lang="en-US" sz="28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57912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447800"/>
            <a:ext cx="3431490" cy="49530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4114800" y="685800"/>
            <a:ext cx="3733800" cy="1752600"/>
            <a:chOff x="4114800" y="685800"/>
            <a:chExt cx="3733800" cy="1752600"/>
          </a:xfrm>
        </p:grpSpPr>
        <p:sp>
          <p:nvSpPr>
            <p:cNvPr id="9" name="Oval Callout 8"/>
            <p:cNvSpPr/>
            <p:nvPr/>
          </p:nvSpPr>
          <p:spPr>
            <a:xfrm>
              <a:off x="4114800" y="6858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68090" y="1117937"/>
              <a:ext cx="3075710" cy="101566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माझ्याकडे काही पैसे आहेत ज्यांची मी बचत करू इच्छितो. ते मी कुठे गुंतवावेत?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00600" y="3657600"/>
            <a:ext cx="3429000" cy="1524000"/>
            <a:chOff x="0" y="-304800"/>
            <a:chExt cx="4080051" cy="1524000"/>
          </a:xfrm>
        </p:grpSpPr>
        <p:sp>
          <p:nvSpPr>
            <p:cNvPr id="12" name="Rectangle 11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6863" y="-101263"/>
              <a:ext cx="38925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तुम्ही ते पोस्ट ऑफिसच्या बचत योजनेत घालू शकता जे एखाद्या साधारण बँक खात्या सारखे आहे.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14800" y="685800"/>
            <a:ext cx="3733800" cy="1752600"/>
            <a:chOff x="4114800" y="1981200"/>
            <a:chExt cx="3733800" cy="1752600"/>
          </a:xfrm>
        </p:grpSpPr>
        <p:sp>
          <p:nvSpPr>
            <p:cNvPr id="14" name="Oval Callout 13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49090" y="2413337"/>
              <a:ext cx="2161310" cy="101566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छान! पण माझ्याकडे खूप पैसे नाहीयेत.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00600" y="3657600"/>
            <a:ext cx="3429000" cy="1524000"/>
            <a:chOff x="0" y="-304800"/>
            <a:chExt cx="4080051" cy="1524000"/>
          </a:xfrm>
        </p:grpSpPr>
        <p:sp>
          <p:nvSpPr>
            <p:cNvPr id="19" name="Rectangle 18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6863" y="-101263"/>
              <a:ext cx="38925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हरकत नाही! खाते उघडण्यासाठी तुम्हाला केवळ २० रुपये लागतात. 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14800" y="685800"/>
            <a:ext cx="3733800" cy="1752600"/>
            <a:chOff x="4114800" y="1981200"/>
            <a:chExt cx="3733800" cy="1752600"/>
          </a:xfrm>
        </p:grpSpPr>
        <p:sp>
          <p:nvSpPr>
            <p:cNvPr id="22" name="Oval Callout 21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90" y="2514600"/>
              <a:ext cx="2618510" cy="7078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मी किती पैसे कमवू शकेन?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800600" y="3657600"/>
            <a:ext cx="3429000" cy="1524000"/>
            <a:chOff x="0" y="-304800"/>
            <a:chExt cx="4080051" cy="1524000"/>
          </a:xfrm>
        </p:grpSpPr>
        <p:sp>
          <p:nvSpPr>
            <p:cNvPr id="25" name="Rectangle 24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0" y="-256639"/>
              <a:ext cx="408005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तुम्ही ४% व्याज कमवाल. तसेच रु.१०,०००/- पर्यंतच्या व्याजावर तुम्हाला कोणताही कर भरावा लागत नाही 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114800" y="685800"/>
            <a:ext cx="3733800" cy="1752600"/>
            <a:chOff x="4114800" y="1981200"/>
            <a:chExt cx="3733800" cy="1752600"/>
          </a:xfrm>
        </p:grpSpPr>
        <p:sp>
          <p:nvSpPr>
            <p:cNvPr id="28" name="Oval Callout 27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67200" y="2514600"/>
              <a:ext cx="3581400" cy="7078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मी माझ्या मुलाच्या नावाने खाते उघडू शकतो का 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00600" y="3657600"/>
            <a:ext cx="3429000" cy="1524000"/>
            <a:chOff x="0" y="-304800"/>
            <a:chExt cx="4080051" cy="1524000"/>
          </a:xfrm>
        </p:grpSpPr>
        <p:sp>
          <p:nvSpPr>
            <p:cNvPr id="31" name="Rectangle 30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0668" y="54114"/>
              <a:ext cx="3808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हो! तुमच्या मुलाचे वय १० वर्षांहून अधिक असेल तर..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114800" y="685800"/>
            <a:ext cx="3733800" cy="1752600"/>
            <a:chOff x="4114800" y="1981200"/>
            <a:chExt cx="3733800" cy="1752600"/>
          </a:xfrm>
        </p:grpSpPr>
        <p:sp>
          <p:nvSpPr>
            <p:cNvPr id="34" name="Oval Callout 33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267200" y="2647890"/>
              <a:ext cx="3581400" cy="400110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मस्त ! धन्यवाद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386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5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500"/>
                            </p:stCondLst>
                            <p:childTnLst>
                              <p:par>
                                <p:cTn id="28" presetID="29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45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8000"/>
                            </p:stCondLst>
                            <p:childTnLst>
                              <p:par>
                                <p:cTn id="44" presetID="29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300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6000"/>
                            </p:stCondLst>
                            <p:childTnLst>
                              <p:par>
                                <p:cTn id="60" presetID="29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8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1000"/>
                            </p:stCondLst>
                            <p:childTnLst>
                              <p:par>
                                <p:cTn id="70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4000"/>
                            </p:stCondLst>
                            <p:childTnLst>
                              <p:par>
                                <p:cTn id="7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4000"/>
                            </p:stCondLst>
                            <p:childTnLst>
                              <p:par>
                                <p:cTn id="76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7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800" b="1" dirty="0" smtClean="0">
                <a:latin typeface="Arial Black" pitchFamily="34" charset="0"/>
              </a:rPr>
              <a:t>एन.एस.सी. - राष्ट्रीय बचत </a:t>
            </a:r>
            <a:r>
              <a:rPr lang="hi-IN" sz="2800" b="1" dirty="0" smtClean="0">
                <a:latin typeface="Arial Black" pitchFamily="34" charset="0"/>
              </a:rPr>
              <a:t>पत्र</a:t>
            </a:r>
            <a:r>
              <a:rPr lang="en-US" sz="2800" b="1" dirty="0" smtClean="0">
                <a:latin typeface="Arial Black" pitchFamily="34" charset="0"/>
              </a:rPr>
              <a:t> </a:t>
            </a:r>
            <a:r>
              <a:rPr lang="hi-IN" sz="2800" b="1" dirty="0" smtClean="0">
                <a:latin typeface="Arial Black" pitchFamily="34" charset="0"/>
              </a:rPr>
              <a:t>काय आहे?</a:t>
            </a:r>
            <a:endParaRPr lang="en-US" sz="28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61722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1066800"/>
            <a:ext cx="4127218" cy="560036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800600" y="3657600"/>
            <a:ext cx="3429000" cy="1524000"/>
            <a:chOff x="0" y="-304800"/>
            <a:chExt cx="4080051" cy="1524000"/>
          </a:xfrm>
        </p:grpSpPr>
        <p:sp>
          <p:nvSpPr>
            <p:cNvPr id="9" name="Rectangle 8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0" y="-22086"/>
              <a:ext cx="40800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छान! तुम्ही ते एन.एस.सी म्हणजेच राष्ट्रीय बचत पत्रांमध्ये गुंतवू शकता.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114800" y="685800"/>
            <a:ext cx="3733800" cy="1752600"/>
            <a:chOff x="4114800" y="1981200"/>
            <a:chExt cx="3733800" cy="1752600"/>
          </a:xfrm>
        </p:grpSpPr>
        <p:sp>
          <p:nvSpPr>
            <p:cNvPr id="12" name="Oval Callout 11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19600" y="2209800"/>
              <a:ext cx="3200400" cy="1323439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नुकतेच मी एका कंपनीचे बागकाम पूर्ण केले आहे. त्याचे जे पैसे मी कमवले आहेत त्यांची मी बचत करू इच्छितो.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00600" y="3657600"/>
            <a:ext cx="3442855" cy="1524000"/>
            <a:chOff x="-16486" y="-304800"/>
            <a:chExt cx="4096537" cy="1524000"/>
          </a:xfrm>
        </p:grpSpPr>
        <p:sp>
          <p:nvSpPr>
            <p:cNvPr id="15" name="Rectangle 14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486" y="-25063"/>
              <a:ext cx="40800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हो! तुम्ही किमान १०० रुपये अथवा १०० च्या गुणित प्रमाणात बचत करू शकता.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14800" y="685800"/>
            <a:ext cx="3733800" cy="1752600"/>
            <a:chOff x="4114800" y="1981200"/>
            <a:chExt cx="3733800" cy="1752600"/>
          </a:xfrm>
        </p:grpSpPr>
        <p:sp>
          <p:nvSpPr>
            <p:cNvPr id="18" name="Oval Callout 17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72000" y="2438400"/>
              <a:ext cx="2971800" cy="101566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ठीक आहे! मी रु.२५००/- एन.एस.सी. मध्ये गुंतवू शकतो का?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14800" y="685800"/>
            <a:ext cx="3733800" cy="1752600"/>
            <a:chOff x="4114800" y="1981200"/>
            <a:chExt cx="3733800" cy="1752600"/>
          </a:xfrm>
        </p:grpSpPr>
        <p:sp>
          <p:nvSpPr>
            <p:cNvPr id="21" name="Oval Callout 20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24400" y="2492514"/>
              <a:ext cx="2514600" cy="7078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मला किती व्याज मिळेल?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00600" y="3657600"/>
            <a:ext cx="3429000" cy="1524000"/>
            <a:chOff x="0" y="-304800"/>
            <a:chExt cx="4080051" cy="1524000"/>
          </a:xfrm>
        </p:grpSpPr>
        <p:sp>
          <p:nvSpPr>
            <p:cNvPr id="24" name="Rectangle 23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4850" y="-22086"/>
              <a:ext cx="3717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तुम्ही दर वर्षी ८% चक्रवाढ दराने व्याज कमवाल.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038600" y="685800"/>
            <a:ext cx="3733800" cy="1752600"/>
            <a:chOff x="4114800" y="1981200"/>
            <a:chExt cx="3733800" cy="1752600"/>
          </a:xfrm>
        </p:grpSpPr>
        <p:sp>
          <p:nvSpPr>
            <p:cNvPr id="27" name="Oval Callout 26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24400" y="2362200"/>
              <a:ext cx="2514600" cy="101566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मिळालेल्या व्याजावर मला किती कर भरावा लागेल?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00600" y="3657600"/>
            <a:ext cx="3429000" cy="1524000"/>
            <a:chOff x="0" y="-304800"/>
            <a:chExt cx="4080051" cy="1524000"/>
          </a:xfrm>
        </p:grpSpPr>
        <p:sp>
          <p:nvSpPr>
            <p:cNvPr id="30" name="Rectangle 29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4850" y="-76200"/>
              <a:ext cx="37173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आय.टी.विभागाच्या कलम ८० सी च्या अंतर्गत एन.एस.सी. कर सवलतीसाठी पात्र आहे.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038600" y="685800"/>
            <a:ext cx="3733800" cy="1752600"/>
            <a:chOff x="4114800" y="1981200"/>
            <a:chExt cx="3733800" cy="1752600"/>
          </a:xfrm>
        </p:grpSpPr>
        <p:sp>
          <p:nvSpPr>
            <p:cNvPr id="33" name="Oval Callout 32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419600" y="2337137"/>
              <a:ext cx="3124200" cy="1323439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मी माझ्या ११ वर्षांच्या मुलीच्या नावाने एन.एस.सी.खरेदी करू शकतो का?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800600" y="3581400"/>
            <a:ext cx="3429000" cy="1676400"/>
            <a:chOff x="0" y="-304800"/>
            <a:chExt cx="4080051" cy="1676400"/>
          </a:xfrm>
        </p:grpSpPr>
        <p:sp>
          <p:nvSpPr>
            <p:cNvPr id="36" name="Rectangle 35"/>
            <p:cNvSpPr/>
            <p:nvPr/>
          </p:nvSpPr>
          <p:spPr>
            <a:xfrm>
              <a:off x="0" y="-304800"/>
              <a:ext cx="4080051" cy="1676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4182" y="-304800"/>
              <a:ext cx="400586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अवश्य! तुम्ही स्वतःच्या नावाने किंवा तुमच्या ११ वर्षांच्या मुलीच्या नावाने एन.एस.सी घेऊ शकता. अल्पवयीन हे स्वतः देखील खरेदी करू शकतात!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405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0"/>
                            </p:stCondLst>
                            <p:childTnLst>
                              <p:par>
                                <p:cTn id="28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5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500"/>
                            </p:stCondLst>
                            <p:childTnLst>
                              <p:par>
                                <p:cTn id="44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950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25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500"/>
                            </p:stCondLst>
                            <p:childTnLst>
                              <p:par>
                                <p:cTn id="60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4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6500"/>
                            </p:stCondLst>
                            <p:childTnLst>
                              <p:par>
                                <p:cTn id="70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9500"/>
                            </p:stCondLst>
                            <p:childTnLst>
                              <p:par>
                                <p:cTn id="7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9500"/>
                            </p:stCondLst>
                            <p:childTnLst>
                              <p:par>
                                <p:cTn id="76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15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7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800" b="1" dirty="0" smtClean="0">
                <a:latin typeface="Arial Black" pitchFamily="34" charset="0"/>
              </a:rPr>
              <a:t>किसान विकास पत्र (के.व्ही.पी.) म्हणजे काय?</a:t>
            </a:r>
            <a:endParaRPr lang="en-US" sz="28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64770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129583" y="853197"/>
            <a:ext cx="5128217" cy="5471403"/>
            <a:chOff x="129583" y="853197"/>
            <a:chExt cx="5128217" cy="5471403"/>
          </a:xfrm>
        </p:grpSpPr>
        <p:pic>
          <p:nvPicPr>
            <p:cNvPr id="8" name="Picture 7" descr="16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53783" y="929397"/>
              <a:ext cx="2004017" cy="5334000"/>
            </a:xfrm>
            <a:prstGeom prst="rect">
              <a:avLst/>
            </a:prstGeom>
          </p:spPr>
        </p:pic>
        <p:pic>
          <p:nvPicPr>
            <p:cNvPr id="9" name="Picture 8" descr="17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583" y="853197"/>
              <a:ext cx="4038600" cy="5471403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5347855" y="3810000"/>
            <a:ext cx="3429000" cy="1524000"/>
            <a:chOff x="0" y="-304800"/>
            <a:chExt cx="4080051" cy="1524000"/>
          </a:xfrm>
        </p:grpSpPr>
        <p:sp>
          <p:nvSpPr>
            <p:cNvPr id="26" name="Rectangle 25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0" y="-22086"/>
              <a:ext cx="40800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तुम्ही हे पैसे किसान विकास पत्र या योजनेत गुंतवू शकता.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67745" y="838200"/>
            <a:ext cx="3733800" cy="1905000"/>
            <a:chOff x="4114800" y="1981200"/>
            <a:chExt cx="3733800" cy="1905000"/>
          </a:xfrm>
        </p:grpSpPr>
        <p:sp>
          <p:nvSpPr>
            <p:cNvPr id="29" name="Oval Callout 28"/>
            <p:cNvSpPr/>
            <p:nvPr/>
          </p:nvSpPr>
          <p:spPr>
            <a:xfrm>
              <a:off x="4114800" y="1981200"/>
              <a:ext cx="3733800" cy="1905000"/>
            </a:xfrm>
            <a:prstGeom prst="wedgeEllipseCallout">
              <a:avLst>
                <a:gd name="adj1" fmla="val -61997"/>
                <a:gd name="adj2" fmla="val 14028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66541" y="2195286"/>
              <a:ext cx="3352800" cy="163121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आम्ही खाद्यप्येयांचा / कॅटरिंगचा व्यवसाय चालवतो. आम्हाला नुकतेच मिळालेल्या १०,००० रुपयांची आम्ही बचत करू इच्छितो.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34000" y="3810000"/>
            <a:ext cx="3442855" cy="1524000"/>
            <a:chOff x="-16486" y="-304800"/>
            <a:chExt cx="4096537" cy="1524000"/>
          </a:xfrm>
        </p:grpSpPr>
        <p:sp>
          <p:nvSpPr>
            <p:cNvPr id="32" name="Rectangle 31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-16486" y="-152400"/>
              <a:ext cx="408005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के.व्ही.पी मध्ये किमान रु.१०००/- ची गुंतवणूक करावी लागते व त्यानंतर रु.१०,०००/- च्या गुणित प्रमाणात गुंतवणूक करू शकता.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181600" y="914400"/>
            <a:ext cx="3733800" cy="1752600"/>
            <a:chOff x="4114800" y="1981200"/>
            <a:chExt cx="3733800" cy="1752600"/>
          </a:xfrm>
        </p:grpSpPr>
        <p:sp>
          <p:nvSpPr>
            <p:cNvPr id="35" name="Oval Callout 34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62739"/>
                <a:gd name="adj2" fmla="val 12447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72000" y="2438400"/>
              <a:ext cx="2971800" cy="101566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छान! पण सगळेच पैसे के.व्ही.पी. मध्ये घालावे लागतील का?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181600" y="914400"/>
            <a:ext cx="3733800" cy="1752600"/>
            <a:chOff x="4114800" y="1981200"/>
            <a:chExt cx="3733800" cy="1752600"/>
          </a:xfrm>
        </p:grpSpPr>
        <p:sp>
          <p:nvSpPr>
            <p:cNvPr id="38" name="Oval Callout 37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62739"/>
                <a:gd name="adj2" fmla="val 14028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95800" y="2568714"/>
              <a:ext cx="3048000" cy="7078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आम्हाला किती व्याज मिळेल?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257800" y="3657600"/>
            <a:ext cx="3429000" cy="1524000"/>
            <a:chOff x="0" y="-304800"/>
            <a:chExt cx="4080051" cy="1524000"/>
          </a:xfrm>
        </p:grpSpPr>
        <p:sp>
          <p:nvSpPr>
            <p:cNvPr id="41" name="Rectangle 40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64850" y="54114"/>
              <a:ext cx="3717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तुम्ही दर वर्षी ७.७% चक्रवाढ दराने व्याज कमवाल.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181600" y="914400"/>
            <a:ext cx="3733800" cy="1752600"/>
            <a:chOff x="4114800" y="1981200"/>
            <a:chExt cx="3733800" cy="1752600"/>
          </a:xfrm>
        </p:grpSpPr>
        <p:sp>
          <p:nvSpPr>
            <p:cNvPr id="50" name="Oval Callout 49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62368"/>
                <a:gd name="adj2" fmla="val 14028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572000" y="2438400"/>
              <a:ext cx="2667000" cy="101566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आम्ही आमच्या दोघांच्या ही नावे के.व्ही.पी खरेदी करू शकतो का?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257800" y="3657600"/>
            <a:ext cx="3429000" cy="1676400"/>
            <a:chOff x="0" y="-304800"/>
            <a:chExt cx="4080051" cy="1676400"/>
          </a:xfrm>
        </p:grpSpPr>
        <p:sp>
          <p:nvSpPr>
            <p:cNvPr id="53" name="Rectangle 52"/>
            <p:cNvSpPr/>
            <p:nvPr/>
          </p:nvSpPr>
          <p:spPr>
            <a:xfrm>
              <a:off x="0" y="-304800"/>
              <a:ext cx="4080051" cy="1676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4182" y="-259616"/>
              <a:ext cx="400586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हो! तुम्ही तुमच्या दोघांच्या ही नावाने (संयुक्तपणे) के.व्ही.पी खरेदी करू शकता. इतकाच नव्हे, तुम्ही अप्लवयीन व्यक्तीच्या नावाने सुद्धा खरेदी करू शकता!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3787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0"/>
                            </p:stCondLst>
                            <p:childTnLst>
                              <p:par>
                                <p:cTn id="28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5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5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6500"/>
                            </p:stCondLst>
                            <p:childTnLst>
                              <p:par>
                                <p:cTn id="44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100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4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4000"/>
                            </p:stCondLst>
                            <p:childTnLst>
                              <p:par>
                                <p:cTn id="60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6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648200" y="609600"/>
            <a:ext cx="3733800" cy="1752600"/>
            <a:chOff x="4114800" y="1981200"/>
            <a:chExt cx="3733800" cy="1752600"/>
          </a:xfrm>
        </p:grpSpPr>
        <p:sp>
          <p:nvSpPr>
            <p:cNvPr id="19" name="Oval Callout 18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72000" y="2438400"/>
              <a:ext cx="2971800" cy="7078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ठीक! मी त्यात किति पैसे गुंतवू शकतो?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48200" y="609600"/>
            <a:ext cx="3733800" cy="1752600"/>
            <a:chOff x="4114800" y="1981200"/>
            <a:chExt cx="3733800" cy="1752600"/>
          </a:xfrm>
        </p:grpSpPr>
        <p:sp>
          <p:nvSpPr>
            <p:cNvPr id="22" name="Oval Callout 21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24400" y="2492514"/>
              <a:ext cx="2514600" cy="7078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मला किती व्याज मिळेल?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648200" y="609600"/>
            <a:ext cx="3733800" cy="1752600"/>
            <a:chOff x="4114800" y="1981200"/>
            <a:chExt cx="3733800" cy="1752600"/>
          </a:xfrm>
        </p:grpSpPr>
        <p:sp>
          <p:nvSpPr>
            <p:cNvPr id="28" name="Oval Callout 27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48200" y="2492514"/>
              <a:ext cx="2743200" cy="7078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पी.पी.एफ. चा कार्यकाल कधी संपतो?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48200" y="609600"/>
            <a:ext cx="3733800" cy="1752600"/>
            <a:chOff x="4114800" y="1981200"/>
            <a:chExt cx="3733800" cy="1752600"/>
          </a:xfrm>
        </p:grpSpPr>
        <p:sp>
          <p:nvSpPr>
            <p:cNvPr id="34" name="Oval Callout 33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648200" y="2337137"/>
              <a:ext cx="2667000" cy="101566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मी माझ्या ११ वर्षांच्या मुलाच्या नावाने पी.पी.एफ खाते उघडू शकतो का?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2400" y="76200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800" b="1" dirty="0" smtClean="0">
                <a:latin typeface="Arial Black" pitchFamily="34" charset="0"/>
              </a:rPr>
              <a:t>सार्वजनिक भविष्यनिर्वाह निधी (पी.पी.एफ) म्हणजे काय?</a:t>
            </a:r>
            <a:endParaRPr lang="en-US" sz="28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80772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838200"/>
            <a:ext cx="2365092" cy="57150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800600" y="3657600"/>
            <a:ext cx="3429000" cy="1524000"/>
            <a:chOff x="0" y="-304800"/>
            <a:chExt cx="4080051" cy="1524000"/>
          </a:xfrm>
        </p:grpSpPr>
        <p:sp>
          <p:nvSpPr>
            <p:cNvPr id="10" name="Rectangle 9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1336" y="152400"/>
              <a:ext cx="36267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हो. पी.पी.एफ हा एक चांगला पर्याय आहे!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48200" y="609600"/>
            <a:ext cx="3733800" cy="1752600"/>
            <a:chOff x="4114800" y="1981200"/>
            <a:chExt cx="3733800" cy="1752600"/>
          </a:xfrm>
        </p:grpSpPr>
        <p:sp>
          <p:nvSpPr>
            <p:cNvPr id="13" name="Oval Callout 12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19600" y="2362200"/>
              <a:ext cx="3124200" cy="101566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गुंतवणूक करण्यासाठी मला एखादी कर मुक्त योजना सुचवू शकता का?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800600" y="3657600"/>
            <a:ext cx="3442855" cy="1524000"/>
            <a:chOff x="-16486" y="-304800"/>
            <a:chExt cx="4096537" cy="1524000"/>
          </a:xfrm>
        </p:grpSpPr>
        <p:sp>
          <p:nvSpPr>
            <p:cNvPr id="16" name="Rectangle 15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486" y="-76200"/>
              <a:ext cx="40800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तुम्ही यात दरवर्षी किमान रु.५००/- पासून जास्तीत जास्त रु.१,५०,०००/- रुपये घालू शकता.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800600" y="3657600"/>
            <a:ext cx="3429000" cy="1524000"/>
            <a:chOff x="0" y="-304800"/>
            <a:chExt cx="4080051" cy="1524000"/>
          </a:xfrm>
        </p:grpSpPr>
        <p:sp>
          <p:nvSpPr>
            <p:cNvPr id="25" name="Rectangle 24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4850" y="54114"/>
              <a:ext cx="3717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तुम्हाला दर वर्षी ८% चक्रवाढ दराने व्याज मिळेल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724400" y="3581400"/>
            <a:ext cx="3657599" cy="1631216"/>
            <a:chOff x="-90664" y="-353290"/>
            <a:chExt cx="4352053" cy="1631216"/>
          </a:xfrm>
        </p:grpSpPr>
        <p:sp>
          <p:nvSpPr>
            <p:cNvPr id="31" name="Rectangle 30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90664" y="-353290"/>
              <a:ext cx="4352053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पी.पी.एफ.चा कार्यकाल १५ वर्षांचा असतो. पण कार्यकाल संपल्यावरही १ वर्षाच्या आत तुम्ही पाच पाच वर्षांच्या कालावधीसाठी खाते पुढे चालू ठेऊ शकता.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800600" y="3657600"/>
            <a:ext cx="3429000" cy="1676400"/>
            <a:chOff x="0" y="-304800"/>
            <a:chExt cx="4080051" cy="1676400"/>
          </a:xfrm>
        </p:grpSpPr>
        <p:sp>
          <p:nvSpPr>
            <p:cNvPr id="37" name="Rectangle 36"/>
            <p:cNvSpPr/>
            <p:nvPr/>
          </p:nvSpPr>
          <p:spPr>
            <a:xfrm>
              <a:off x="0" y="-304800"/>
              <a:ext cx="4080051" cy="1676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4850" y="-152400"/>
              <a:ext cx="371738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हो. तुम्ही तुमच्या स्वतःच्या नावाने किंवा अल्पवयीन व्यक्तीच्या नावाने पी.पी.एफ.खाते उघडू शकता.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392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0"/>
                            </p:stCondLst>
                            <p:childTnLst>
                              <p:par>
                                <p:cTn id="28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5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500"/>
                            </p:stCondLst>
                            <p:childTnLst>
                              <p:par>
                                <p:cTn id="44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950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25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500"/>
                            </p:stCondLst>
                            <p:childTnLst>
                              <p:par>
                                <p:cTn id="60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4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6500"/>
                            </p:stCondLst>
                            <p:childTnLst>
                              <p:par>
                                <p:cTn id="70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9500"/>
                            </p:stCondLst>
                            <p:childTnLst>
                              <p:par>
                                <p:cTn id="7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9500"/>
                            </p:stCondLst>
                            <p:childTnLst>
                              <p:par>
                                <p:cTn id="76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15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800" b="1" dirty="0" smtClean="0">
                <a:latin typeface="Arial Black" pitchFamily="34" charset="0"/>
              </a:rPr>
              <a:t>भिविष्यनिर्वाह निधी (पी.एफ) म्हणजे काय?</a:t>
            </a:r>
            <a:endParaRPr lang="en-US" sz="28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61722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2-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762000"/>
            <a:ext cx="1650023" cy="58674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523510" y="3886200"/>
            <a:ext cx="3448462" cy="1676400"/>
            <a:chOff x="0" y="-304800"/>
            <a:chExt cx="4103208" cy="1676400"/>
          </a:xfrm>
        </p:grpSpPr>
        <p:sp>
          <p:nvSpPr>
            <p:cNvPr id="13" name="Rectangle 12"/>
            <p:cNvSpPr/>
            <p:nvPr/>
          </p:nvSpPr>
          <p:spPr>
            <a:xfrm>
              <a:off x="0" y="-304800"/>
              <a:ext cx="4080051" cy="1676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157" y="-274130"/>
              <a:ext cx="408005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ही एक सेवानिवृत्ती लाभ योजना आहे जिथे तुम्ही आणि तुमचा नियुक्त तुमच्या खात्यात तुमच्या मुलभूत पगाराच्या १२% योगदान देता.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14800" y="762000"/>
            <a:ext cx="3962400" cy="2133600"/>
            <a:chOff x="3886200" y="1600200"/>
            <a:chExt cx="3962400" cy="2133600"/>
          </a:xfrm>
        </p:grpSpPr>
        <p:sp>
          <p:nvSpPr>
            <p:cNvPr id="16" name="Oval Callout 15"/>
            <p:cNvSpPr/>
            <p:nvPr/>
          </p:nvSpPr>
          <p:spPr>
            <a:xfrm>
              <a:off x="3886200" y="1600200"/>
              <a:ext cx="3962400" cy="2133600"/>
            </a:xfrm>
            <a:prstGeom prst="wedgeEllipseCallout">
              <a:avLst>
                <a:gd name="adj1" fmla="val -61997"/>
                <a:gd name="adj2" fmla="val 14028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14800" y="1981200"/>
              <a:ext cx="3581400" cy="163121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मी नुकतीच नोकरीला लागले आहे. माझ्या नियुक्त्यांनी मला सांगितले की माझ्या मुलभूत पगारातून १२% पी.एफ. साठी कमी केले जातील. पी.एफ.म्हणजे काय?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14800" y="914400"/>
            <a:ext cx="3733800" cy="1752600"/>
            <a:chOff x="4114800" y="1981200"/>
            <a:chExt cx="3733800" cy="1752600"/>
          </a:xfrm>
        </p:grpSpPr>
        <p:sp>
          <p:nvSpPr>
            <p:cNvPr id="25" name="Oval Callout 24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62739"/>
                <a:gd name="adj2" fmla="val 14028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43400" y="2590800"/>
              <a:ext cx="3352800" cy="400110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आम्हाला किती व्याज मिळेल?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495800" y="3886200"/>
            <a:ext cx="3429000" cy="1524000"/>
            <a:chOff x="0" y="-304800"/>
            <a:chExt cx="4080051" cy="1524000"/>
          </a:xfrm>
        </p:grpSpPr>
        <p:sp>
          <p:nvSpPr>
            <p:cNvPr id="28" name="Rectangle 27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4850" y="54114"/>
              <a:ext cx="3717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तुम्ही दर वर्षी ७.७% चक्रवाढ दराने व्याज कमवाल.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038600" y="838200"/>
            <a:ext cx="3733800" cy="1981200"/>
            <a:chOff x="4114800" y="1981200"/>
            <a:chExt cx="3733800" cy="1752600"/>
          </a:xfrm>
        </p:grpSpPr>
        <p:sp>
          <p:nvSpPr>
            <p:cNvPr id="31" name="Oval Callout 30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62368"/>
                <a:gd name="adj2" fmla="val 14028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419600" y="2568332"/>
              <a:ext cx="3048000" cy="62620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मी नोकरी सोडली / बदलली तर काय होईल?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495800" y="3886200"/>
            <a:ext cx="3429000" cy="1676400"/>
            <a:chOff x="0" y="-304800"/>
            <a:chExt cx="4080051" cy="1676400"/>
          </a:xfrm>
        </p:grpSpPr>
        <p:sp>
          <p:nvSpPr>
            <p:cNvPr id="34" name="Rectangle 33"/>
            <p:cNvSpPr/>
            <p:nvPr/>
          </p:nvSpPr>
          <p:spPr>
            <a:xfrm>
              <a:off x="0" y="-304800"/>
              <a:ext cx="4080051" cy="1676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4850" y="-25063"/>
              <a:ext cx="37173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तुमचा नवीन नियुक्ता तुमच्या विद्यमान पी.एफ.खात्यात पैसे घालण्यास सुरु करेल.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2862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0"/>
                            </p:stCondLst>
                            <p:childTnLst>
                              <p:par>
                                <p:cTn id="28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5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500"/>
                            </p:stCondLst>
                            <p:childTnLst>
                              <p:par>
                                <p:cTn id="44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990600" y="1600200"/>
            <a:ext cx="7010400" cy="4114800"/>
            <a:chOff x="990600" y="1600200"/>
            <a:chExt cx="7010400" cy="4114800"/>
          </a:xfrm>
        </p:grpSpPr>
        <p:grpSp>
          <p:nvGrpSpPr>
            <p:cNvPr id="4" name="Group 3"/>
            <p:cNvGrpSpPr/>
            <p:nvPr/>
          </p:nvGrpSpPr>
          <p:grpSpPr>
            <a:xfrm>
              <a:off x="990600" y="1600200"/>
              <a:ext cx="7010400" cy="4114800"/>
              <a:chOff x="1143000" y="2057400"/>
              <a:chExt cx="7010400" cy="41148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343400" y="2743200"/>
                <a:ext cx="381000" cy="609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" name="Group 13"/>
              <p:cNvGrpSpPr/>
              <p:nvPr/>
            </p:nvGrpSpPr>
            <p:grpSpPr>
              <a:xfrm>
                <a:off x="4267200" y="2971800"/>
                <a:ext cx="457200" cy="685800"/>
                <a:chOff x="5410200" y="3200400"/>
                <a:chExt cx="457200" cy="685800"/>
              </a:xfrm>
            </p:grpSpPr>
            <p:pic>
              <p:nvPicPr>
                <p:cNvPr id="18" name="Picture 17" descr="15.png"/>
                <p:cNvPicPr>
                  <a:picLocks noChangeAspect="1"/>
                </p:cNvPicPr>
                <p:nvPr/>
              </p:nvPicPr>
              <p:blipFill>
                <a:blip r:embed="rId2" cstate="print"/>
                <a:srcRect l="88889" t="29386" b="57092"/>
                <a:stretch>
                  <a:fillRect/>
                </a:stretch>
              </p:blipFill>
              <p:spPr>
                <a:xfrm flipV="1">
                  <a:off x="5486400" y="3200400"/>
                  <a:ext cx="381000" cy="685800"/>
                </a:xfrm>
                <a:prstGeom prst="rect">
                  <a:avLst/>
                </a:prstGeom>
              </p:spPr>
            </p:pic>
            <p:sp>
              <p:nvSpPr>
                <p:cNvPr id="19" name="Oval 18"/>
                <p:cNvSpPr/>
                <p:nvPr/>
              </p:nvSpPr>
              <p:spPr>
                <a:xfrm>
                  <a:off x="5410200" y="3548059"/>
                  <a:ext cx="152400" cy="76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" name="Rectangle 6"/>
              <p:cNvSpPr/>
              <p:nvPr/>
            </p:nvSpPr>
            <p:spPr>
              <a:xfrm>
                <a:off x="1143000" y="2057400"/>
                <a:ext cx="7010400" cy="41148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752600" y="2209800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i-IN" sz="2400" b="1" dirty="0" smtClean="0">
                    <a:latin typeface="Arial" pitchFamily="34" charset="0"/>
                    <a:cs typeface="Arial" pitchFamily="34" charset="0"/>
                  </a:rPr>
                  <a:t>गुंतवणुकीसाठी इतरही काही पर्याय आहेत जसे -</a:t>
                </a:r>
                <a:endParaRPr lang="en-US" sz="2400" b="1" dirty="0"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10" name="Picture 2" descr="C:\Users\abcd\AppData\Local\Microsoft\Windows\Temporary Internet Files\Content.IE5\GH7W9ZK3\Tick-red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447800" y="3124200"/>
                <a:ext cx="441064" cy="432054"/>
              </a:xfrm>
              <a:prstGeom prst="rect">
                <a:avLst/>
              </a:prstGeom>
              <a:noFill/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1828800" y="3124200"/>
                <a:ext cx="26463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i-IN" sz="2400" b="1" dirty="0" smtClean="0">
                    <a:latin typeface="Arial" pitchFamily="34" charset="0"/>
                    <a:cs typeface="Arial" pitchFamily="34" charset="0"/>
                  </a:rPr>
                  <a:t>स्टॉक्स (शेअर्स)</a:t>
                </a:r>
                <a:endParaRPr lang="en-US" sz="2400" b="1" dirty="0"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12" name="Picture 2" descr="C:\Users\abcd\AppData\Local\Microsoft\Windows\Temporary Internet Files\Content.IE5\GH7W9ZK3\Tick-red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447800" y="3733800"/>
                <a:ext cx="441064" cy="432054"/>
              </a:xfrm>
              <a:prstGeom prst="rect">
                <a:avLst/>
              </a:prstGeom>
              <a:noFill/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1828800" y="3729335"/>
                <a:ext cx="33814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i-IN" sz="2400" b="1" dirty="0" smtClean="0">
                    <a:latin typeface="Arial" pitchFamily="34" charset="0"/>
                    <a:cs typeface="Arial" pitchFamily="34" charset="0"/>
                  </a:rPr>
                  <a:t>म्युच्युअल फंड</a:t>
                </a:r>
                <a:endParaRPr lang="en-US" sz="2400" b="1" dirty="0"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14" name="Picture 2" descr="C:\Users\abcd\AppData\Local\Microsoft\Windows\Temporary Internet Files\Content.IE5\GH7W9ZK3\Tick-red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447800" y="4267200"/>
                <a:ext cx="441064" cy="43205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1828800" y="4313789"/>
                <a:ext cx="6248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i-IN" sz="2400" b="1" dirty="0" smtClean="0">
                    <a:latin typeface="Arial" pitchFamily="34" charset="0"/>
                    <a:cs typeface="Arial" pitchFamily="34" charset="0"/>
                  </a:rPr>
                  <a:t>राष्ट्रीय पेंशन योजना</a:t>
                </a:r>
                <a:endParaRPr lang="en-US" sz="24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2057400" y="4876800"/>
              <a:ext cx="5105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अधिक माहितीसाठी बँकेस भेट द्या अथवा एखाद्या तज्ञाशी बोला.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2400" y="7620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800" b="1" dirty="0" smtClean="0">
                <a:latin typeface="Arial Black" pitchFamily="34" charset="0"/>
              </a:rPr>
              <a:t>आणखीन काही ?</a:t>
            </a:r>
            <a:endParaRPr lang="en-US" sz="2800" b="1" dirty="0">
              <a:latin typeface="Arial Black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28600" y="608012"/>
            <a:ext cx="24384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1024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4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Words>636</Words>
  <Application>Microsoft Office PowerPoint</Application>
  <PresentationFormat>On-screen Show (4:3)</PresentationFormat>
  <Paragraphs>62</Paragraphs>
  <Slides>8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abcd</dc:creator>
  <cp:lastModifiedBy>abcd</cp:lastModifiedBy>
  <cp:revision>24</cp:revision>
  <dcterms:created xsi:type="dcterms:W3CDTF">2018-10-30T04:43:20Z</dcterms:created>
  <dcterms:modified xsi:type="dcterms:W3CDTF">2018-11-02T08:47:36Z</dcterms:modified>
</cp:coreProperties>
</file>