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1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8FFA60-33CA-4392-8A81-51AC8744ED00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B4C19D-90A1-455B-82EB-DA16C020FA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B4C19D-90A1-455B-82EB-DA16C020FABF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6DFF3-DC60-498D-BD7D-644DD8079244}" type="datetimeFigureOut">
              <a:rPr lang="en-US" smtClean="0"/>
              <a:pPr/>
              <a:t>10/30/2018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DE3CA-0221-4914-8BA7-4150771D58D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audio" Target="file:///D:\CQ%20kids\Pratham\Financial%20Literacy\Help%20Animation\Music\KYC%20Music.wav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71800" y="2811959"/>
            <a:ext cx="320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4400" b="1" dirty="0">
                <a:latin typeface="Arial Black" pitchFamily="34" charset="0"/>
              </a:rPr>
              <a:t>के.वाय.सी.</a:t>
            </a:r>
            <a:endParaRPr lang="en-US" sz="4400" b="1" dirty="0">
              <a:latin typeface="Arial Black" pitchFamily="34" charset="0"/>
            </a:endParaRPr>
          </a:p>
        </p:txBody>
      </p:sp>
      <p:pic>
        <p:nvPicPr>
          <p:cNvPr id="6" name="KYC Music.wav">
            <a:hlinkClick r:id="" action="ppaction://media"/>
          </p:cNvPr>
          <p:cNvPicPr>
            <a:picLocks noRot="1" noChangeAspect="1"/>
          </p:cNvPicPr>
          <p:nvPr>
            <a:audioFile r:link="rId1"/>
          </p:nvPr>
        </p:nvPicPr>
        <p:blipFill>
          <a:blip r:embed="rId3"/>
          <a:stretch>
            <a:fillRect/>
          </a:stretch>
        </p:blipFill>
        <p:spPr>
          <a:xfrm>
            <a:off x="4419600" y="3276600"/>
            <a:ext cx="304800" cy="304800"/>
          </a:xfrm>
          <a:prstGeom prst="rect">
            <a:avLst/>
          </a:prstGeom>
        </p:spPr>
      </p:pic>
    </p:spTree>
  </p:cSld>
  <p:clrMapOvr>
    <a:masterClrMapping/>
  </p:clrMapOvr>
  <p:transition advTm="16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7" repeatCount="indefinite" fill="hold" display="0">
                  <p:stCondLst>
                    <p:cond delay="indefinite"/>
                  </p:stCondLst>
                  <p:endCondLst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124200" y="5326559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ग्राहक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286000" y="5361194"/>
            <a:ext cx="5257800" cy="76944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i-IN" sz="4400" b="1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कोई दुसरा व्यक्ती 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400" y="76200"/>
            <a:ext cx="4953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के.वाय.सी क्या होता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15733"/>
            <a:ext cx="38100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90500" y="1124698"/>
            <a:ext cx="8496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के.वाय.सी. का मतलब है नो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युअर</a:t>
            </a:r>
            <a:r>
              <a:rPr lang="en-IN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कस्टमर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hi-IN" sz="2400" b="1" dirty="0">
                <a:latin typeface="Arial" pitchFamily="34" charset="0"/>
                <a:cs typeface="Arial" pitchFamily="34" charset="0"/>
              </a:rPr>
              <a:t>(अपने ग्राहक को जाने)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13360" y="1633399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के.वाय.सी. के मध्यम से बैंक अपने ग्राहकों के पहचान की जाँच करती है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  <p:pic>
        <p:nvPicPr>
          <p:cNvPr id="1026" name="Picture 2" descr="C:\Users\abcd\AppData\Local\Microsoft\Windows\Temporary Internet Files\Content.IE5\U91WWNCO\bitterjug_Magnifying_Glass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0" y="3175447"/>
            <a:ext cx="1485378" cy="1091753"/>
          </a:xfrm>
          <a:prstGeom prst="rect">
            <a:avLst/>
          </a:prstGeom>
          <a:noFill/>
        </p:spPr>
      </p:pic>
      <p:sp>
        <p:nvSpPr>
          <p:cNvPr id="14" name="TextBox 13"/>
          <p:cNvSpPr txBox="1"/>
          <p:nvPr/>
        </p:nvSpPr>
        <p:spPr>
          <a:xfrm>
            <a:off x="3048000" y="2565847"/>
            <a:ext cx="3429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4400" b="1" dirty="0">
                <a:effectLst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rial" pitchFamily="34" charset="0"/>
                <a:cs typeface="Arial" pitchFamily="34" charset="0"/>
              </a:rPr>
              <a:t>ग्राहक</a:t>
            </a:r>
            <a:endParaRPr lang="en-US" sz="4400" b="1" dirty="0"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04800" y="4724400"/>
            <a:ext cx="7467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के.वाय.सी. के मध्यम से बैंक अपने ग्राहकों के पहचान की जाँच करती है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</p:cSld>
  <p:clrMapOvr>
    <a:masterClrMapping/>
  </p:clrMapOvr>
  <p:transition advTm="1895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0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5.55112E-17 -4.07407E-6 C 5.55112E-17 -4.07407E-6 0.02326 -0.06134 0.02326 -0.06111 C 0.0467 -0.11134 0.08368 -0.13101 0.1375 -0.13101 C 0.16493 -0.13101 0.18976 -0.12361 0.20903 -0.11134 C 0.22257 -0.10277 0.23906 -0.09791 0.25694 -0.09791 C 0.29132 -0.09791 0.32031 -0.11504 0.33125 -0.13935 C 0.33125 -0.13912 0.34375 -0.16851 0.34375 -0.16851 C 0.34375 -0.16851 0.31892 -0.10648 0.31892 -0.10625 C 0.29549 -0.0574 0.25851 -0.03773 0.20625 -0.03773 C 0.17865 -0.03773 0.15243 -0.04513 0.13194 -0.05856 C 0.11944 -0.06597 0.10313 -0.07083 0.08663 -0.07083 C 0.05226 -0.07083 0.02326 -0.0537 0.01233 -0.02939 C 0.01233 -0.02916 5.55112E-17 -4.07407E-6 5.55112E-17 -4.07407E-6 Z " pathEditMode="relative" rAng="0" ptsTypes="fffffffffffff">
                                      <p:cBhvr>
                                        <p:cTn id="23" dur="3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200" y="-8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8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4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8" grpId="0"/>
      <p:bldP spid="12" grpId="0"/>
      <p:bldP spid="14" grpId="0"/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5" name="TextBox 4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पहचान का सबूत / पहचान पत्र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6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457200" y="2286000"/>
            <a:ext cx="4800600" cy="461665"/>
            <a:chOff x="5562600" y="3810000"/>
            <a:chExt cx="48006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3810000"/>
              <a:ext cx="4495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पते का सबुत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sp>
        <p:nvSpPr>
          <p:cNvPr id="13" name="TextBox 12"/>
          <p:cNvSpPr txBox="1"/>
          <p:nvPr/>
        </p:nvSpPr>
        <p:spPr>
          <a:xfrm>
            <a:off x="1447800" y="1671935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आप वही है जो आप कहते है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47800" y="3043535"/>
            <a:ext cx="685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400" b="1" dirty="0">
                <a:latin typeface="Arial" pitchFamily="34" charset="0"/>
                <a:cs typeface="Arial" pitchFamily="34" charset="0"/>
              </a:rPr>
              <a:t>आप वही रहते है जहाँ आप कहते है कि आप रहते है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2400" y="76200"/>
            <a:ext cx="8915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के.वाय.सी. के लिए कौनसे दस्तावेज अनिवार्य है 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16" name="Straight Connector 15"/>
          <p:cNvCxnSpPr>
            <a:cxnSpLocks/>
          </p:cNvCxnSpPr>
          <p:nvPr/>
        </p:nvCxnSpPr>
        <p:spPr>
          <a:xfrm>
            <a:off x="266700" y="660975"/>
            <a:ext cx="84963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 descr="Aadhaar-Card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61054"/>
            <a:ext cx="6680742" cy="2133600"/>
          </a:xfrm>
          <a:prstGeom prst="rect">
            <a:avLst/>
          </a:prstGeom>
        </p:spPr>
      </p:pic>
      <p:pic>
        <p:nvPicPr>
          <p:cNvPr id="19" name="Picture 18" descr="download (4)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0400" y="4165854"/>
            <a:ext cx="2714625" cy="1685925"/>
          </a:xfrm>
          <a:prstGeom prst="rect">
            <a:avLst/>
          </a:prstGeom>
        </p:spPr>
      </p:pic>
      <p:pic>
        <p:nvPicPr>
          <p:cNvPr id="20" name="Picture 19" descr="download (5)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9000" y="3632454"/>
            <a:ext cx="1828800" cy="2495550"/>
          </a:xfrm>
          <a:prstGeom prst="rect">
            <a:avLst/>
          </a:prstGeom>
        </p:spPr>
      </p:pic>
      <p:pic>
        <p:nvPicPr>
          <p:cNvPr id="21" name="Picture 20" descr="pan_660_011417021643_080717021126_070218033840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600" y="3708654"/>
            <a:ext cx="3505200" cy="23899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3505200" y="6172200"/>
            <a:ext cx="1752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आधार कार्ड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543300" y="6171611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पैन कार्ड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619500" y="6171611"/>
            <a:ext cx="1447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पारपत्र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3379816" y="6197025"/>
            <a:ext cx="2362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2000" b="1" dirty="0">
                <a:latin typeface="Arial" pitchFamily="34" charset="0"/>
                <a:cs typeface="Arial" pitchFamily="34" charset="0"/>
              </a:rPr>
              <a:t>चालक लैसन्स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 advTm="26864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6000"/>
                            </p:stCondLst>
                            <p:childTnLst>
                              <p:par>
                                <p:cTn id="23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7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9500"/>
                            </p:stCondLst>
                            <p:childTnLst>
                              <p:par>
                                <p:cTn id="35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3500"/>
                            </p:stCondLst>
                            <p:childTnLst>
                              <p:par>
                                <p:cTn id="47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6000"/>
                            </p:stCondLst>
                            <p:childTnLst>
                              <p:par>
                                <p:cTn id="53" presetID="1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0"/>
                            </p:stCondLst>
                            <p:childTnLst>
                              <p:par>
                                <p:cTn id="59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0"/>
                            </p:stCondLst>
                            <p:childTnLst>
                              <p:par>
                                <p:cTn id="65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500"/>
                            </p:stCondLst>
                            <p:childTnLst>
                              <p:par>
                                <p:cTn id="71" presetID="12" presetClass="exit" presetSubtype="2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slide(fromRight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3" grpId="0"/>
      <p:bldP spid="23" grpId="1"/>
      <p:bldP spid="24" grpId="0"/>
      <p:bldP spid="24" grpId="1"/>
      <p:bldP spid="25" grpId="0"/>
      <p:bldP spid="25" grpId="1"/>
      <p:bldP spid="26" grpId="0"/>
      <p:bldP spid="26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2400" y="76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मैं के.वाय.सी कहाँ कर सकता हूँ?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3" name="Straight Connector 2"/>
          <p:cNvCxnSpPr>
            <a:cxnSpLocks/>
          </p:cNvCxnSpPr>
          <p:nvPr/>
        </p:nvCxnSpPr>
        <p:spPr>
          <a:xfrm flipV="1">
            <a:off x="228600" y="660975"/>
            <a:ext cx="5562600" cy="12423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6" name="TextBox 5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बैंकों में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7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8" name="Group 7"/>
          <p:cNvGrpSpPr/>
          <p:nvPr/>
        </p:nvGrpSpPr>
        <p:grpSpPr>
          <a:xfrm>
            <a:off x="457200" y="2052935"/>
            <a:ext cx="7924800" cy="461665"/>
            <a:chOff x="5562600" y="3810000"/>
            <a:chExt cx="7924800" cy="461665"/>
          </a:xfrm>
        </p:grpSpPr>
        <p:sp>
          <p:nvSpPr>
            <p:cNvPr id="9" name="TextBox 8"/>
            <p:cNvSpPr txBox="1"/>
            <p:nvPr/>
          </p:nvSpPr>
          <p:spPr>
            <a:xfrm>
              <a:off x="5867400" y="3810000"/>
              <a:ext cx="7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सेवा केन्द्रों पर जहाँ के.वाय.सी फॉर्म उपलब्ध  होते हैं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pic>
          <p:nvPicPr>
            <p:cNvPr id="10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1" name="Group 10"/>
          <p:cNvGrpSpPr/>
          <p:nvPr/>
        </p:nvGrpSpPr>
        <p:grpSpPr>
          <a:xfrm>
            <a:off x="457200" y="3048000"/>
            <a:ext cx="7924800" cy="461665"/>
            <a:chOff x="5562600" y="3810000"/>
            <a:chExt cx="7924800" cy="461665"/>
          </a:xfrm>
        </p:grpSpPr>
        <p:sp>
          <p:nvSpPr>
            <p:cNvPr id="12" name="TextBox 11"/>
            <p:cNvSpPr txBox="1"/>
            <p:nvPr/>
          </p:nvSpPr>
          <p:spPr>
            <a:xfrm>
              <a:off x="5867400" y="3810000"/>
              <a:ext cx="762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आप ऑनलाइन फॉर्म डाउनलोड कर सकते हैं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pic>
          <p:nvPicPr>
            <p:cNvPr id="13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7" name="Group 16"/>
          <p:cNvGrpSpPr/>
          <p:nvPr/>
        </p:nvGrpSpPr>
        <p:grpSpPr>
          <a:xfrm>
            <a:off x="1600200" y="4114800"/>
            <a:ext cx="5791200" cy="1219200"/>
            <a:chOff x="-1877290" y="1828800"/>
            <a:chExt cx="2895600" cy="1219200"/>
          </a:xfrm>
        </p:grpSpPr>
        <p:sp>
          <p:nvSpPr>
            <p:cNvPr id="18" name="Rectangle 17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-1877290" y="2096869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सत्यापन याने वेरीफिकेशन के लिए आपको मूल दस्तावेज ले जाना जरूरी है और दस्तोवेजों की फोटोकापी जमा करनी है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</p:spTree>
  </p:cSld>
  <p:clrMapOvr>
    <a:masterClrMapping/>
  </p:clrMapOvr>
  <p:transition advTm="16786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12" presetClass="entr" presetSubtype="1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C:\Users\abcd\AppData\Local\Microsoft\Windows\Temporary Internet Files\Content.IE5\U91WWNCO\India-map-en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3023214"/>
            <a:ext cx="3386042" cy="383478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152400" y="76200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आधार कार्ड क्या होता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 flipV="1">
            <a:off x="304800" y="672567"/>
            <a:ext cx="4152900" cy="1851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1044553" y="990178"/>
            <a:ext cx="6452142" cy="2057400"/>
            <a:chOff x="1066800" y="1066800"/>
            <a:chExt cx="6680742" cy="2198132"/>
          </a:xfrm>
        </p:grpSpPr>
        <p:pic>
          <p:nvPicPr>
            <p:cNvPr id="6" name="Picture 5" descr="Aadhaar-Card (1).jp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6800" y="1066800"/>
              <a:ext cx="6680742" cy="2133600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2133600" y="2892623"/>
              <a:ext cx="152400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+mj-lt"/>
                  <a:cs typeface="Arial" pitchFamily="34" charset="0"/>
                </a:rPr>
                <a:t>5485 5000 8000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81600" y="2895600"/>
              <a:ext cx="182880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+mj-lt"/>
                  <a:cs typeface="Arial" pitchFamily="34" charset="0"/>
                </a:rPr>
                <a:t>5485 5000 8000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219200" y="3352800"/>
            <a:ext cx="624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प्रत्येक भारतीय को जारी किया गया यह एक विशिष्ट क्रमांक है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 flipH="1" flipV="1">
            <a:off x="2629694" y="3161506"/>
            <a:ext cx="381000" cy="158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315200" y="4508904"/>
            <a:ext cx="1033508" cy="2196696"/>
          </a:xfrm>
          <a:prstGeom prst="rect">
            <a:avLst/>
          </a:prstGeom>
        </p:spPr>
      </p:pic>
      <p:pic>
        <p:nvPicPr>
          <p:cNvPr id="18" name="Picture 17" descr="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0" y="4508904"/>
            <a:ext cx="972232" cy="2196694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981200" y="40386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नाम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62600" y="4356504"/>
            <a:ext cx="99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जन्म की तारिख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086600" y="4204104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पता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 descr="C:\Users\abcd\AppData\Local\Microsoft\Windows\Temporary Internet Files\Content.IE5\ERPMI23B\nwmPa[1]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819400" y="4204104"/>
            <a:ext cx="467693" cy="450817"/>
          </a:xfrm>
          <a:prstGeom prst="rect">
            <a:avLst/>
          </a:prstGeom>
          <a:noFill/>
        </p:spPr>
      </p:pic>
      <p:pic>
        <p:nvPicPr>
          <p:cNvPr id="19" name="Picture 18" descr="17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flipH="1">
            <a:off x="1600200" y="4432704"/>
            <a:ext cx="1621444" cy="219669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248400" y="3886200"/>
            <a:ext cx="99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लिंग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3690936" y="4813704"/>
            <a:ext cx="1600200" cy="1828800"/>
            <a:chOff x="3690936" y="4813704"/>
            <a:chExt cx="1600200" cy="1828800"/>
          </a:xfrm>
        </p:grpSpPr>
        <p:sp>
          <p:nvSpPr>
            <p:cNvPr id="16" name="Flowchart: Magnetic Disk 15"/>
            <p:cNvSpPr/>
            <p:nvPr/>
          </p:nvSpPr>
          <p:spPr>
            <a:xfrm>
              <a:off x="3733800" y="4813704"/>
              <a:ext cx="1524000" cy="1828800"/>
            </a:xfrm>
            <a:prstGeom prst="flowChartMagneticDisk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690936" y="557688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सरकारी डेटाबेस</a:t>
              </a:r>
              <a:endParaRPr lang="en-US" b="1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876300" y="3348538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हर व्यक्ति का व्यक्तिगत विवरण सरकारी डेटाबेस में संग्रहीत किया जाता है जैसे उसका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957308" y="3371181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b="1" dirty="0">
                <a:latin typeface="Arial" pitchFamily="34" charset="0"/>
                <a:cs typeface="Arial" pitchFamily="34" charset="0"/>
              </a:rPr>
              <a:t>इसे भारत में कही से भी ऐक्सेस किया जा सकता है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</p:cSld>
  <p:clrMapOvr>
    <a:masterClrMapping/>
  </p:clrMapOvr>
  <p:transition advTm="2468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8" presetClass="entr" presetSubtype="3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xit" presetSubtype="8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6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7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7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7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7500"/>
                            </p:stCondLst>
                            <p:childTnLst>
                              <p:par>
                                <p:cTn id="54" presetID="0" presetClass="path" presetSubtype="0" accel="50000" decel="5000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0 0 C 0.03993 -0.02708 0.08004 -0.05417 0.11511 -0.03426 C 0.15018 -0.01435 0.19462 0.09352 0.21059 0.11921 " pathEditMode="relative" ptsTypes="aaA">
                                      <p:cBhvr>
                                        <p:cTn id="5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9500"/>
                            </p:stCondLst>
                            <p:childTnLst>
                              <p:par>
                                <p:cTn id="57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07407E-6 C -0.03837 -0.03473 -0.07656 -0.06922 -0.10608 -0.05232 C -0.13559 -0.03542 -0.16597 0.07569 -0.17726 0.10115 " pathEditMode="relative" rAng="0" ptsTypes="AAA">
                                      <p:cBhvr>
                                        <p:cTn id="5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72" y="21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7222 -0.03843 -0.14445 -0.07685 -0.19688 -0.05255 C -0.24931 -0.02824 -0.29549 0.1125 -0.31511 0.1456 " pathEditMode="relative" ptsTypes="aaA">
                                      <p:cBhvr>
                                        <p:cTn id="6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1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2.22222E-6 C 0.02986 -0.0338 0.05972 -0.06736 0.08785 -0.04699 C 0.11615 -0.02639 0.14271 0.04815 0.16962 0.12291 " pathEditMode="relative" rAng="0" ptsTypes="aaA">
                                      <p:cBhvr>
                                        <p:cTn id="64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0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2500"/>
                            </p:stCondLst>
                            <p:childTnLst>
                              <p:par>
                                <p:cTn id="66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-0.06458 -0.01343 -0.12899 -0.02662 -0.17274 0.00208 C -0.21649 0.03078 -0.23941 0.10115 -0.26215 0.17176 " pathEditMode="relative" ptsTypes="aaA">
                                      <p:cBhvr>
                                        <p:cTn id="67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3500"/>
                            </p:stCondLst>
                            <p:childTnLst>
                              <p:par>
                                <p:cTn id="69" presetID="22" presetClass="exit" presetSubtype="8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500"/>
                            </p:stCondLst>
                            <p:childTnLst>
                              <p:par>
                                <p:cTn id="83" presetID="1" presetClass="exit" presetSubtype="0" fill="hold" grpId="1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3" grpId="1"/>
      <p:bldP spid="21" grpId="0"/>
      <p:bldP spid="21" grpId="1"/>
      <p:bldP spid="22" grpId="0"/>
      <p:bldP spid="22" grpId="1"/>
      <p:bldP spid="24" grpId="0"/>
      <p:bldP spid="24" grpId="1"/>
      <p:bldP spid="27" grpId="0"/>
      <p:bldP spid="27" grpId="1"/>
      <p:bldP spid="31" grpId="0"/>
      <p:bldP spid="31" grpId="1"/>
      <p:bldP spid="35" grpId="0"/>
      <p:bldP spid="35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3733800" y="685800"/>
            <a:ext cx="4495800" cy="1752600"/>
            <a:chOff x="4114800" y="838200"/>
            <a:chExt cx="4495800" cy="1752600"/>
          </a:xfrm>
        </p:grpSpPr>
        <p:sp>
          <p:nvSpPr>
            <p:cNvPr id="16" name="Oval Callout 15"/>
            <p:cNvSpPr/>
            <p:nvPr/>
          </p:nvSpPr>
          <p:spPr>
            <a:xfrm>
              <a:off x="4114800" y="838200"/>
              <a:ext cx="4495800" cy="1752600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419600" y="1194137"/>
              <a:ext cx="388620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मैं १५ साल का हो गया हूँ! मैंने सुना है की मैं आधार कार्ड के लिए आवेदन कर सकता हूँ</a:t>
              </a:r>
              <a:r>
                <a:rPr lang="en-US" sz="2000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क्या यह सच है?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4" name="Picture 3" descr="15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38400" y="2819400"/>
            <a:ext cx="2399351" cy="2209800"/>
          </a:xfrm>
          <a:prstGeom prst="rect">
            <a:avLst/>
          </a:prstGeom>
        </p:spPr>
      </p:pic>
      <p:pic>
        <p:nvPicPr>
          <p:cNvPr id="5" name="Picture 4" descr="18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838200"/>
            <a:ext cx="2369931" cy="5638800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3739342" y="785455"/>
            <a:ext cx="4495800" cy="1447800"/>
            <a:chOff x="4114800" y="838200"/>
            <a:chExt cx="4495800" cy="1585686"/>
          </a:xfrm>
        </p:grpSpPr>
        <p:sp>
          <p:nvSpPr>
            <p:cNvPr id="7" name="Oval Callout 6"/>
            <p:cNvSpPr/>
            <p:nvPr/>
          </p:nvSpPr>
          <p:spPr>
            <a:xfrm>
              <a:off x="4114800" y="838200"/>
              <a:ext cx="4495800" cy="1585686"/>
            </a:xfrm>
            <a:prstGeom prst="wedgeEllipseCallout">
              <a:avLst>
                <a:gd name="adj1" fmla="val -64900"/>
                <a:gd name="adj2" fmla="val 46024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419600" y="1194137"/>
              <a:ext cx="3886200" cy="11123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sz="2000" b="1" dirty="0">
                  <a:latin typeface="Arial" pitchFamily="34" charset="0"/>
                  <a:cs typeface="Arial" pitchFamily="34" charset="0"/>
                </a:rPr>
                <a:t>क्या मैं अपनी ३ साल की बेटी के आधार कार्ड के लिए आवेदन कर सकता हूँ?</a:t>
              </a:r>
              <a:endParaRPr lang="en-US" sz="2000" b="1" dirty="0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9" name="Picture 2" descr="C:\Users\abcd\AppData\Local\Microsoft\Windows\Temporary Internet Files\Content.IE5\ZERWRBLR\215120020[1].jpg"/>
          <p:cNvPicPr>
            <a:picLocks noChangeAspect="1" noChangeArrowheads="1"/>
          </p:cNvPicPr>
          <p:nvPr/>
        </p:nvPicPr>
        <p:blipFill>
          <a:blip r:embed="rId4"/>
          <a:srcRect l="8571" t="9835" r="8571" b="24231"/>
          <a:stretch>
            <a:fillRect/>
          </a:stretch>
        </p:blipFill>
        <p:spPr bwMode="auto">
          <a:xfrm>
            <a:off x="4800600" y="2590800"/>
            <a:ext cx="2743200" cy="1702676"/>
          </a:xfrm>
          <a:prstGeom prst="rect">
            <a:avLst/>
          </a:prstGeom>
          <a:noFill/>
        </p:spPr>
      </p:pic>
      <p:sp>
        <p:nvSpPr>
          <p:cNvPr id="10" name="TextBox 9"/>
          <p:cNvSpPr txBox="1"/>
          <p:nvPr/>
        </p:nvSpPr>
        <p:spPr>
          <a:xfrm>
            <a:off x="4419600" y="4617184"/>
            <a:ext cx="3886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आप उसके लिए आधार कार्ड के लिए आवेदन कर सकते है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 </a:t>
            </a:r>
            <a:r>
              <a:rPr lang="hi-IN" sz="2000" b="1" dirty="0">
                <a:latin typeface="Arial" pitchFamily="34" charset="0"/>
                <a:cs typeface="Arial" pitchFamily="34" charset="0"/>
              </a:rPr>
              <a:t>लेकिन वह ५ साल की हो जाने पर और १५ साल की उम्र की हो जाने पर फिर से उसके विवरण को सामायिक करना होगा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52400" y="7173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आधार कार्ड पाने के लिए कौन पात्र है?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274320" y="621275"/>
            <a:ext cx="6355080" cy="256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3-(1)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0065" y="685800"/>
            <a:ext cx="1984135" cy="59436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858369" y="4717241"/>
            <a:ext cx="2895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i-IN" sz="2000" b="1" dirty="0">
                <a:latin typeface="Arial" pitchFamily="34" charset="0"/>
                <a:cs typeface="Arial" pitchFamily="34" charset="0"/>
              </a:rPr>
              <a:t>भारत में रहनेवाले १५ साल की उम्र से ऊपर के सभी लोग आधार कार्ड के लिए आवेदन दे सकते है  </a:t>
            </a:r>
            <a:r>
              <a:rPr lang="en-US" sz="2000" b="1" dirty="0">
                <a:latin typeface="Arial" pitchFamily="34" charset="0"/>
                <a:cs typeface="Arial" pitchFamily="34" charset="0"/>
              </a:rPr>
              <a:t>I</a:t>
            </a:r>
          </a:p>
        </p:txBody>
      </p:sp>
    </p:spTree>
  </p:cSld>
  <p:clrMapOvr>
    <a:masterClrMapping/>
  </p:clrMapOvr>
  <p:transition advTm="28143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2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7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1500"/>
                            </p:stCondLst>
                            <p:childTnLst>
                              <p:par>
                                <p:cTn id="3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2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000"/>
                            </p:stCondLst>
                            <p:childTnLst>
                              <p:par>
                                <p:cTn id="47" presetID="29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350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6500"/>
                            </p:stCondLst>
                            <p:childTnLst>
                              <p:par>
                                <p:cTn id="60" presetID="29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8" grpId="0"/>
      <p:bldP spid="18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71735"/>
            <a:ext cx="769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i-IN" sz="3200" b="1" dirty="0">
                <a:latin typeface="Arial Black" pitchFamily="34" charset="0"/>
              </a:rPr>
              <a:t>मैं आधार कार्ड के लिए आवेदन कैसे करूँ?</a:t>
            </a:r>
            <a:endParaRPr lang="en-US" sz="3200" b="1" dirty="0">
              <a:latin typeface="Arial Black" pitchFamily="34" charset="0"/>
            </a:endParaRPr>
          </a:p>
        </p:txBody>
      </p:sp>
      <p:cxnSp>
        <p:nvCxnSpPr>
          <p:cNvPr id="5" name="Straight Connector 4"/>
          <p:cNvCxnSpPr>
            <a:cxnSpLocks/>
          </p:cNvCxnSpPr>
          <p:nvPr/>
        </p:nvCxnSpPr>
        <p:spPr>
          <a:xfrm>
            <a:off x="228600" y="688557"/>
            <a:ext cx="7086600" cy="4112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>
            <a:off x="457200" y="1066800"/>
            <a:ext cx="5562600" cy="461665"/>
            <a:chOff x="5562600" y="3810000"/>
            <a:chExt cx="5562600" cy="461665"/>
          </a:xfrm>
        </p:grpSpPr>
        <p:sp>
          <p:nvSpPr>
            <p:cNvPr id="8" name="TextBox 7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आपको आवश्यक हो वे दस्तावेज ले लीजिये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9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1066800" y="1595735"/>
            <a:ext cx="5562600" cy="461665"/>
            <a:chOff x="5562600" y="3810000"/>
            <a:chExt cx="5562600" cy="461665"/>
          </a:xfrm>
        </p:grpSpPr>
        <p:sp>
          <p:nvSpPr>
            <p:cNvPr id="11" name="TextBox 10"/>
            <p:cNvSpPr txBox="1"/>
            <p:nvPr/>
          </p:nvSpPr>
          <p:spPr>
            <a:xfrm>
              <a:off x="5867400" y="3810000"/>
              <a:ext cx="5257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पहचान पत्र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2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3" name="Group 12"/>
          <p:cNvGrpSpPr/>
          <p:nvPr/>
        </p:nvGrpSpPr>
        <p:grpSpPr>
          <a:xfrm>
            <a:off x="1066800" y="2205335"/>
            <a:ext cx="7239000" cy="461665"/>
            <a:chOff x="5562600" y="3810000"/>
            <a:chExt cx="7239000" cy="461665"/>
          </a:xfrm>
        </p:grpSpPr>
        <p:sp>
          <p:nvSpPr>
            <p:cNvPr id="14" name="TextBox 13"/>
            <p:cNvSpPr txBox="1"/>
            <p:nvPr/>
          </p:nvSpPr>
          <p:spPr>
            <a:xfrm>
              <a:off x="5867400" y="3810000"/>
              <a:ext cx="6934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घर के प्रमुख के साथ रिश्ते का सबुत </a:t>
              </a:r>
              <a:endParaRPr lang="en-US" sz="2400" b="1" dirty="0">
                <a:latin typeface="Arial" pitchFamily="34" charset="0"/>
                <a:cs typeface="Arial" pitchFamily="34" charset="0"/>
              </a:endParaRPr>
            </a:p>
          </p:txBody>
        </p:sp>
        <p:pic>
          <p:nvPicPr>
            <p:cNvPr id="15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6" name="Group 15"/>
          <p:cNvGrpSpPr/>
          <p:nvPr/>
        </p:nvGrpSpPr>
        <p:grpSpPr>
          <a:xfrm>
            <a:off x="457200" y="3276600"/>
            <a:ext cx="7848600" cy="830997"/>
            <a:chOff x="5562600" y="3810000"/>
            <a:chExt cx="7848600" cy="830997"/>
          </a:xfrm>
        </p:grpSpPr>
        <p:sp>
          <p:nvSpPr>
            <p:cNvPr id="17" name="TextBox 16"/>
            <p:cNvSpPr txBox="1"/>
            <p:nvPr/>
          </p:nvSpPr>
          <p:spPr>
            <a:xfrm>
              <a:off x="5867400" y="3810000"/>
              <a:ext cx="7543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i-IN" sz="2400" b="1" dirty="0">
                  <a:latin typeface="Arial" pitchFamily="34" charset="0"/>
                  <a:cs typeface="Arial" pitchFamily="34" charset="0"/>
                </a:rPr>
                <a:t>यु.आय.डी.ए.आय. के वेबसाइट पर जाकर नामाकन केंद्र से अपॉइंटमेंट निश्चित करें </a:t>
              </a:r>
              <a:r>
                <a:rPr lang="en-US" sz="2400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  <p:pic>
          <p:nvPicPr>
            <p:cNvPr id="18" name="Picture 2" descr="C:\Users\abcd\AppData\Local\Microsoft\Windows\Temporary Internet Files\Content.IE5\GH7W9ZK3\Tick-red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562600" y="3810000"/>
              <a:ext cx="457200" cy="432054"/>
            </a:xfrm>
            <a:prstGeom prst="rect">
              <a:avLst/>
            </a:prstGeom>
            <a:noFill/>
          </p:spPr>
        </p:pic>
      </p:grpSp>
      <p:grpSp>
        <p:nvGrpSpPr>
          <p:cNvPr id="19" name="Group 18"/>
          <p:cNvGrpSpPr/>
          <p:nvPr/>
        </p:nvGrpSpPr>
        <p:grpSpPr>
          <a:xfrm>
            <a:off x="1143000" y="4648200"/>
            <a:ext cx="6781800" cy="1219200"/>
            <a:chOff x="-1877290" y="1828800"/>
            <a:chExt cx="2895600" cy="1219200"/>
          </a:xfrm>
        </p:grpSpPr>
        <p:sp>
          <p:nvSpPr>
            <p:cNvPr id="20" name="Rectangle 19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-1877290" y="2096869"/>
              <a:ext cx="2895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यदि आपके पास आधार कार्ड हो तो आप आधार क्रमांक देकर ई-आधार डाउनलोड कर सकते है 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</p:spTree>
  </p:cSld>
  <p:clrMapOvr>
    <a:masterClrMapping/>
  </p:clrMapOvr>
  <p:transition advTm="22448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500"/>
                            </p:stCondLst>
                            <p:childTnLst>
                              <p:par>
                                <p:cTn id="25" presetID="12" presetClass="entr" presetSubtype="1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332769" y="2743200"/>
            <a:ext cx="6603331" cy="1219200"/>
            <a:chOff x="-1828800" y="1828800"/>
            <a:chExt cx="2819400" cy="1219200"/>
          </a:xfrm>
        </p:grpSpPr>
        <p:sp>
          <p:nvSpPr>
            <p:cNvPr id="5" name="Rectangle 4"/>
            <p:cNvSpPr/>
            <p:nvPr/>
          </p:nvSpPr>
          <p:spPr>
            <a:xfrm>
              <a:off x="-1828800" y="1828800"/>
              <a:ext cx="2819400" cy="121920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-1682081" y="1972270"/>
              <a:ext cx="257025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i-IN" b="1" dirty="0">
                  <a:latin typeface="Arial" pitchFamily="34" charset="0"/>
                  <a:cs typeface="Arial" pitchFamily="34" charset="0"/>
                </a:rPr>
                <a:t>यदि आपके पास आधार कार्ड नहीं है तो तुरंत आधार के लिए आवेदन करें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I </a:t>
              </a:r>
              <a:r>
                <a:rPr lang="hi-IN" b="1" dirty="0">
                  <a:latin typeface="Arial" pitchFamily="34" charset="0"/>
                  <a:cs typeface="Arial" pitchFamily="34" charset="0"/>
                </a:rPr>
                <a:t>अब बैंक खाता खोलने के लिए भी आधार कार्ड होना अनिवार्य है </a:t>
              </a:r>
              <a:r>
                <a:rPr lang="en-US" b="1" dirty="0">
                  <a:latin typeface="Arial" pitchFamily="34" charset="0"/>
                  <a:cs typeface="Arial" pitchFamily="34" charset="0"/>
                </a:rPr>
                <a:t>I</a:t>
              </a:r>
            </a:p>
          </p:txBody>
        </p:sp>
      </p:grpSp>
    </p:spTree>
  </p:cSld>
  <p:clrMapOvr>
    <a:masterClrMapping/>
  </p:clrMapOvr>
  <p:transition advTm="819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401</Words>
  <Application>Microsoft Office PowerPoint</Application>
  <PresentationFormat>On-screen Show (4:3)</PresentationFormat>
  <Paragraphs>46</Paragraphs>
  <Slides>8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abcd</dc:creator>
  <cp:lastModifiedBy>abcd</cp:lastModifiedBy>
  <cp:revision>22</cp:revision>
  <dcterms:created xsi:type="dcterms:W3CDTF">2018-10-15T06:45:31Z</dcterms:created>
  <dcterms:modified xsi:type="dcterms:W3CDTF">2018-10-30T09:11:05Z</dcterms:modified>
</cp:coreProperties>
</file>