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82AD43-4E31-489F-96E8-D3D5726B809F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7E045-5DBD-4F1E-ABB3-E60294D3ED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47E045-5DBD-4F1E-ABB3-E60294D3ED6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27DC-4F31-4C64-B23E-A8BB5C77946E}" type="datetimeFigureOut">
              <a:rPr lang="en-US" smtClean="0"/>
              <a:pPr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492AD-25BD-4100-88AD-9F018C11DF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Track%20Sweet%2010.mp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1400" y="2971800"/>
            <a:ext cx="1981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>
                <a:latin typeface="Arial Black" pitchFamily="34" charset="0"/>
              </a:rPr>
              <a:t>ऋण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3" name="Track Sweet 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7620000" y="57912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8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बैंक का ऋण क्या होता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152400" y="660975"/>
            <a:ext cx="449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95600" y="1752600"/>
            <a:ext cx="3124200" cy="46166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बैंक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किसी व्यक्ति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3124200"/>
            <a:ext cx="6553200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समझौते के साथ कि यह पैसे वापस किये जायेंगे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0" y="3810000"/>
            <a:ext cx="7391400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ब्याज के साथ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52600" y="2438400"/>
            <a:ext cx="5410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या कंपनी को पैसे देती है इस विश्वास एवं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4491335"/>
            <a:ext cx="8229600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और समय सीमा के भीतर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134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4038600" y="685800"/>
            <a:ext cx="4114800" cy="1752600"/>
            <a:chOff x="4038600" y="685800"/>
            <a:chExt cx="4114800" cy="1752600"/>
          </a:xfrm>
        </p:grpSpPr>
        <p:sp>
          <p:nvSpPr>
            <p:cNvPr id="36" name="Oval Callout 35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495800" y="990600"/>
              <a:ext cx="3387435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मैं अंग्रेजी में स्नातकोत्तर उपाधि पाना</a:t>
              </a:r>
              <a:r>
                <a:rPr lang="en-IN" sz="2000" b="1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hi-IN" altLang="en-US" sz="2000" b="1" dirty="0">
                  <a:latin typeface="Arial" pitchFamily="34" charset="0"/>
                </a:rPr>
                <a:t>चाहती</a:t>
              </a:r>
              <a:r>
                <a:rPr lang="en-IN" altLang="en-US" sz="2000" b="1" dirty="0">
                  <a:latin typeface="Arial" pitchFamily="34" charset="0"/>
                </a:rPr>
                <a:t>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हूँ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पर मैं अपने माता-पिता से </a:t>
              </a:r>
              <a:r>
                <a:rPr lang="hi-IN" altLang="en-US" sz="2000" b="1" dirty="0">
                  <a:latin typeface="Arial" pitchFamily="34" charset="0"/>
                </a:rPr>
                <a:t>फीस</a:t>
              </a:r>
              <a:r>
                <a:rPr lang="en-IN" altLang="en-US" sz="2000" b="1" dirty="0">
                  <a:latin typeface="Arial" pitchFamily="34" charset="0"/>
                </a:rPr>
                <a:t>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के पैसे नहीं माँगना </a:t>
              </a:r>
              <a:r>
                <a:rPr lang="hi-IN" altLang="en-US" sz="2000" b="1" dirty="0">
                  <a:latin typeface="Arial" pitchFamily="34" charset="0"/>
                </a:rPr>
                <a:t>चाहती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52400" y="76200"/>
            <a:ext cx="723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क्या ऋण के विभिन्न प्रकार होते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31371" y="615402"/>
            <a:ext cx="571500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1295400"/>
            <a:ext cx="3297151" cy="48768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648199" y="3429000"/>
            <a:ext cx="3648665" cy="1715208"/>
            <a:chOff x="0" y="-304800"/>
            <a:chExt cx="4358898" cy="155609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358898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4" y="-228600"/>
              <a:ext cx="4165169" cy="1479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नया कारोबार शुरू करने के लिए और दिन-प्रतिदिन व्यवसाय चलाने के लिए बैंक आपको व्यवसाय /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व्यापार ऋण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दे सकती है!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076700" y="639359"/>
            <a:ext cx="4114800" cy="1903258"/>
            <a:chOff x="5511568" y="5445894"/>
            <a:chExt cx="4114800" cy="1903258"/>
          </a:xfrm>
        </p:grpSpPr>
        <p:sp>
          <p:nvSpPr>
            <p:cNvPr id="8" name="Oval Callout 7"/>
            <p:cNvSpPr/>
            <p:nvPr/>
          </p:nvSpPr>
          <p:spPr>
            <a:xfrm>
              <a:off x="5511568" y="5445894"/>
              <a:ext cx="4114800" cy="1903258"/>
            </a:xfrm>
            <a:prstGeom prst="wedgeEllipseCallout">
              <a:avLst>
                <a:gd name="adj1" fmla="val -66395"/>
                <a:gd name="adj2" fmla="val 3379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88658" y="5757290"/>
              <a:ext cx="3657600" cy="1477328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मैं एक नया गैरेज खोलना चाहता हूँ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b="1" dirty="0">
                  <a:latin typeface="Arial" pitchFamily="34" charset="0"/>
                  <a:cs typeface="Arial" pitchFamily="34" charset="0"/>
                </a:rPr>
                <a:t>मुझे लागत का पूरा ज्ञान है और इसके लिए मेरे पास एक योजना भी है 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b="1" dirty="0">
                  <a:latin typeface="Arial" pitchFamily="34" charset="0"/>
                  <a:cs typeface="Arial" pitchFamily="34" charset="0"/>
                </a:rPr>
                <a:t>पूंजीगत लागत के लिए मुझे पैसे कहाँ मिल सकते है?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1" name="Picture 20" descr="bafee 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2286000"/>
            <a:ext cx="5466426" cy="3725668"/>
          </a:xfrm>
          <a:prstGeom prst="rect">
            <a:avLst/>
          </a:prstGeom>
        </p:spPr>
      </p:pic>
      <p:pic>
        <p:nvPicPr>
          <p:cNvPr id="29" name="Picture 28" descr="Ab Kya Fayda.jpg"/>
          <p:cNvPicPr>
            <a:picLocks noChangeAspect="1"/>
          </p:cNvPicPr>
          <p:nvPr/>
        </p:nvPicPr>
        <p:blipFill>
          <a:blip r:embed="rId4"/>
          <a:srcRect l="7671" t="5263" r="6419" b="5263"/>
          <a:stretch>
            <a:fillRect/>
          </a:stretch>
        </p:blipFill>
        <p:spPr>
          <a:xfrm>
            <a:off x="228600" y="1828800"/>
            <a:ext cx="4267200" cy="3886200"/>
          </a:xfrm>
          <a:prstGeom prst="rect">
            <a:avLst/>
          </a:prstGeom>
        </p:spPr>
      </p:pic>
      <p:pic>
        <p:nvPicPr>
          <p:cNvPr id="34" name="Picture 33" descr="woma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1143000"/>
            <a:ext cx="3505200" cy="5037296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4797720" y="3471380"/>
            <a:ext cx="3539685" cy="1505989"/>
            <a:chOff x="-73823" y="-276599"/>
            <a:chExt cx="4499600" cy="1505989"/>
          </a:xfrm>
        </p:grpSpPr>
        <p:sp>
          <p:nvSpPr>
            <p:cNvPr id="39" name="Rectangle 38"/>
            <p:cNvSpPr/>
            <p:nvPr/>
          </p:nvSpPr>
          <p:spPr>
            <a:xfrm>
              <a:off x="-33509" y="-276599"/>
              <a:ext cx="4459286" cy="150598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73823" y="-263402"/>
              <a:ext cx="435889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आप बैंक से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शिक्षा ऋण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पा सकते है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ट्यूशन फीस, किताबों तथा आवास का खर्च जैसे सभी खर्च इसमें शामिल होते है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I.</a:t>
              </a:r>
            </a:p>
          </p:txBody>
        </p:sp>
      </p:grpSp>
      <p:pic>
        <p:nvPicPr>
          <p:cNvPr id="33" name="Picture 32" descr="Pic 6.jpg"/>
          <p:cNvPicPr>
            <a:picLocks noChangeAspect="1"/>
          </p:cNvPicPr>
          <p:nvPr/>
        </p:nvPicPr>
        <p:blipFill>
          <a:blip r:embed="rId6"/>
          <a:srcRect l="3735" r="6623"/>
          <a:stretch>
            <a:fillRect/>
          </a:stretch>
        </p:blipFill>
        <p:spPr>
          <a:xfrm>
            <a:off x="457200" y="685800"/>
            <a:ext cx="3657600" cy="5181600"/>
          </a:xfrm>
          <a:prstGeom prst="rect">
            <a:avLst/>
          </a:prstGeom>
        </p:spPr>
      </p:pic>
      <p:pic>
        <p:nvPicPr>
          <p:cNvPr id="50" name="Picture 49" descr="1-(1)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95400" y="990600"/>
            <a:ext cx="2232373" cy="4953000"/>
          </a:xfrm>
          <a:prstGeom prst="rect">
            <a:avLst/>
          </a:prstGeom>
        </p:spPr>
      </p:pic>
      <p:grpSp>
        <p:nvGrpSpPr>
          <p:cNvPr id="54" name="Group 53"/>
          <p:cNvGrpSpPr/>
          <p:nvPr/>
        </p:nvGrpSpPr>
        <p:grpSpPr>
          <a:xfrm>
            <a:off x="4880619" y="3429000"/>
            <a:ext cx="3405599" cy="2053311"/>
            <a:chOff x="-70832" y="1733041"/>
            <a:chExt cx="4329151" cy="2053311"/>
          </a:xfrm>
        </p:grpSpPr>
        <p:sp>
          <p:nvSpPr>
            <p:cNvPr id="55" name="Rectangle 54"/>
            <p:cNvSpPr/>
            <p:nvPr/>
          </p:nvSpPr>
          <p:spPr>
            <a:xfrm>
              <a:off x="-70832" y="1733041"/>
              <a:ext cx="4329151" cy="205331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9746" y="1832198"/>
              <a:ext cx="4154795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नया घर खरीदने के लिए बैंक आपको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गृह ऋण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दे सकती है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कुछ राशि का भुगतान आपको करना होगा और शेष राशि का भुगतान बैंक करेगी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40520" y="3449011"/>
            <a:ext cx="3496886" cy="2052552"/>
            <a:chOff x="5474535" y="-2315174"/>
            <a:chExt cx="4445193" cy="2052552"/>
          </a:xfrm>
        </p:grpSpPr>
        <p:sp>
          <p:nvSpPr>
            <p:cNvPr id="26" name="Rectangle 25"/>
            <p:cNvSpPr/>
            <p:nvPr/>
          </p:nvSpPr>
          <p:spPr>
            <a:xfrm>
              <a:off x="5474535" y="-2315174"/>
              <a:ext cx="4445193" cy="205255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651264" y="-2243822"/>
              <a:ext cx="416517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बैंक आपको नया स्कूटर खरीदने के लिए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वाहन ऋण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 दे सकती है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कुछ राशि का भुगतान आपको करना होगा और शेष राशि का भुगतान बैंक करेगी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781018" y="3567956"/>
            <a:ext cx="3505200" cy="1219200"/>
            <a:chOff x="-2" y="-304800"/>
            <a:chExt cx="4455762" cy="1219200"/>
          </a:xfrm>
        </p:grpSpPr>
        <p:sp>
          <p:nvSpPr>
            <p:cNvPr id="45" name="Rectangle 44"/>
            <p:cNvSpPr/>
            <p:nvPr/>
          </p:nvSpPr>
          <p:spPr>
            <a:xfrm>
              <a:off x="-2" y="-304800"/>
              <a:ext cx="4455762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144" y="-279566"/>
              <a:ext cx="435339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बैंक आपको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कृषि ऋण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दे सकती है जिससे आप अपनी जरूरतों के लिए  भुगतान कर सकते है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789651" y="3576245"/>
            <a:ext cx="3726642" cy="1121566"/>
            <a:chOff x="-15087" y="-320535"/>
            <a:chExt cx="4083391" cy="1387334"/>
          </a:xfrm>
        </p:grpSpPr>
        <p:sp>
          <p:nvSpPr>
            <p:cNvPr id="61" name="Rectangle 60"/>
            <p:cNvSpPr/>
            <p:nvPr/>
          </p:nvSpPr>
          <p:spPr>
            <a:xfrm>
              <a:off x="-15087" y="-320535"/>
              <a:ext cx="4083391" cy="138733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531" y="-269182"/>
              <a:ext cx="4006666" cy="1259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आप बैंक से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व्यक्तिगत ऋण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ले सकते है जिससे आपको आपके खर्चों का भुगतान करने में मदद होगी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042063" y="723900"/>
            <a:ext cx="4114800" cy="1752600"/>
            <a:chOff x="4038600" y="685800"/>
            <a:chExt cx="4114800" cy="1752600"/>
          </a:xfrm>
        </p:grpSpPr>
        <p:sp>
          <p:nvSpPr>
            <p:cNvPr id="23" name="Oval Callout 22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5385"/>
                <a:gd name="adj2" fmla="val 61459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63570" y="990600"/>
              <a:ext cx="36576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मेरा परिवार एक बढता परिवार है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अब मुझे नए घर की जरूरत है,  पर मैं पूरी राशि का भुगतान एक साथ नहीं कर सकता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मैं क्या करू 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111337" y="693171"/>
            <a:ext cx="4114800" cy="1752600"/>
            <a:chOff x="4038600" y="685800"/>
            <a:chExt cx="4114800" cy="1752600"/>
          </a:xfrm>
        </p:grpSpPr>
        <p:sp>
          <p:nvSpPr>
            <p:cNvPr id="31" name="Oval Callout 30"/>
            <p:cNvSpPr/>
            <p:nvPr/>
          </p:nvSpPr>
          <p:spPr>
            <a:xfrm>
              <a:off x="4038600" y="685800"/>
              <a:ext cx="4114800" cy="1752600"/>
            </a:xfrm>
            <a:prstGeom prst="wedgeEllipseCallout">
              <a:avLst>
                <a:gd name="adj1" fmla="val -61008"/>
                <a:gd name="adj2" fmla="val 79641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315690" y="941776"/>
              <a:ext cx="365760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मेरे बेटे को स्कूल छोड़कर ऑफिस पहुँचने में मुझे काफी समय लगता है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मुझे स्कूटर की जरूरत है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पर इसके लिए मैं पैसे कहाँ से लाऊँ 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4419433" y="708169"/>
            <a:ext cx="3352800" cy="1752600"/>
            <a:chOff x="4038600" y="685800"/>
            <a:chExt cx="3352800" cy="1752600"/>
          </a:xfrm>
        </p:grpSpPr>
        <p:sp>
          <p:nvSpPr>
            <p:cNvPr id="58" name="Oval Callout 57"/>
            <p:cNvSpPr/>
            <p:nvPr/>
          </p:nvSpPr>
          <p:spPr>
            <a:xfrm>
              <a:off x="4038600" y="685800"/>
              <a:ext cx="3352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239490" y="1074307"/>
              <a:ext cx="2923310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इस साल मेरे बेटे की शादी है और मुझे खर्च के लिए पैसों की जरुरत है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353790" y="751534"/>
            <a:ext cx="3733800" cy="1752600"/>
            <a:chOff x="4038600" y="685800"/>
            <a:chExt cx="3733800" cy="1752600"/>
          </a:xfrm>
        </p:grpSpPr>
        <p:sp>
          <p:nvSpPr>
            <p:cNvPr id="42" name="Oval Callout 41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15690" y="920996"/>
              <a:ext cx="3228109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यह अक्टूबर का महिना है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अब गेहू बोया जाना चाहिए! पर उपकरण तथा मजदूरों के लिए मुझे पैसों की जरूरत है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C8C484A-B0EB-471B-8147-239C10EDB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2EC0C95-F1BE-4617-A465-7B3066684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7052"/>
            <a:ext cx="25648" cy="23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-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Mangal" panose="02040503050203030202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Tm="71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3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95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5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650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10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6500"/>
                            </p:stCondLst>
                            <p:childTnLst>
                              <p:par>
                                <p:cTn id="8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8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2000"/>
                            </p:stCondLst>
                            <p:childTnLst>
                              <p:par>
                                <p:cTn id="96" presetID="1" presetClass="exit" presetSubtype="0" fill="hold" nodeType="after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750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7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8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90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784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मैं बैंक से ऋण कैसे प्राप्त कर सकता हूँ?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710693"/>
            <a:ext cx="6629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81200" y="7620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400" b="1" dirty="0">
                <a:latin typeface="Arial" pitchFamily="34" charset="0"/>
                <a:cs typeface="Arial" pitchFamily="34" charset="0"/>
              </a:rPr>
              <a:t>आपको  ऋण देने से पहले, बैंक कुछ चीज़ों की जाँच करती है -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62000" y="1905000"/>
            <a:ext cx="7543800" cy="830997"/>
            <a:chOff x="5562600" y="3810000"/>
            <a:chExt cx="7543800" cy="830997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3810000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आपकी कमाई क्षमता - आप पर्याप्त पैसा कमा सकते है या नहीं की जाँच करती है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762000" y="5638800"/>
            <a:ext cx="7848600" cy="830997"/>
            <a:chOff x="5562600" y="3810000"/>
            <a:chExt cx="7848600" cy="830997"/>
          </a:xfrm>
        </p:grpSpPr>
        <p:sp>
          <p:nvSpPr>
            <p:cNvPr id="12" name="TextBox 11"/>
            <p:cNvSpPr txBox="1"/>
            <p:nvPr/>
          </p:nvSpPr>
          <p:spPr>
            <a:xfrm>
              <a:off x="5867400" y="3810000"/>
              <a:ext cx="754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अन्य ऋण - यह भी जाँच करती है कि आपने कोई अन्य ऋण लिया है या नहीं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4" name="Group 13"/>
          <p:cNvGrpSpPr/>
          <p:nvPr/>
        </p:nvGrpSpPr>
        <p:grpSpPr>
          <a:xfrm>
            <a:off x="685800" y="3131403"/>
            <a:ext cx="7543800" cy="830997"/>
            <a:chOff x="5562600" y="3810000"/>
            <a:chExt cx="7543800" cy="830997"/>
          </a:xfrm>
        </p:grpSpPr>
        <p:sp>
          <p:nvSpPr>
            <p:cNvPr id="15" name="TextBox 14"/>
            <p:cNvSpPr txBox="1"/>
            <p:nvPr/>
          </p:nvSpPr>
          <p:spPr>
            <a:xfrm>
              <a:off x="5867400" y="3810000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आपकी चुकौती की क्षमता - बैंक यह जाँच करती है कि आप कर्ज अदायगी करने में सक्षम है या नहीं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pic>
          <p:nvPicPr>
            <p:cNvPr id="1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685800" y="4350603"/>
            <a:ext cx="7543800" cy="830997"/>
            <a:chOff x="5562600" y="3810000"/>
            <a:chExt cx="7543800" cy="830997"/>
          </a:xfrm>
        </p:grpSpPr>
        <p:sp>
          <p:nvSpPr>
            <p:cNvPr id="18" name="TextBox 17"/>
            <p:cNvSpPr txBox="1"/>
            <p:nvPr/>
          </p:nvSpPr>
          <p:spPr>
            <a:xfrm>
              <a:off x="5867400" y="3810000"/>
              <a:ext cx="7239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कर विवरणी - यह जाँच करती है कि आप नियमित रूप से कर विवरणी दायर करते है या नहीं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pic>
          <p:nvPicPr>
            <p:cNvPr id="1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 advTm="20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304800" y="-27739"/>
            <a:ext cx="716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hi-IN" sz="3200" b="1" dirty="0">
                <a:latin typeface="Arial Black" pitchFamily="34" charset="0"/>
              </a:rPr>
              <a:t>बैंक ऋण कैसे लौटाया जा सकता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304800" y="549153"/>
            <a:ext cx="6019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mage-13.jpg"/>
          <p:cNvPicPr>
            <a:picLocks noChangeAspect="1"/>
          </p:cNvPicPr>
          <p:nvPr/>
        </p:nvPicPr>
        <p:blipFill>
          <a:blip r:embed="rId3"/>
          <a:srcRect l="13444" r="24716"/>
          <a:stretch>
            <a:fillRect/>
          </a:stretch>
        </p:blipFill>
        <p:spPr>
          <a:xfrm>
            <a:off x="609600" y="1676400"/>
            <a:ext cx="4118610" cy="3581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24400" y="838200"/>
            <a:ext cx="3733800" cy="1752600"/>
            <a:chOff x="4038600" y="685800"/>
            <a:chExt cx="3733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405745" y="962561"/>
              <a:ext cx="2999510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अगर मैं २ लाख रुपये का ऋण लेता हूँ, तो मैं एक साथ ही पूरी राशि कैसे वापस कर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3124200"/>
            <a:ext cx="3733800" cy="2362200"/>
            <a:chOff x="0" y="-304800"/>
            <a:chExt cx="4358898" cy="23622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358898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4" y="-228600"/>
              <a:ext cx="416516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घबराईये नहीं! आपको एक ही समय पूरी राशि का भुगतान नहीं करना पड़ेगा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आप हर महीने थोड़ी थोड़ी राशि वापस कर सकते है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यही कारण है कि इसे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ई.एम.आय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या समान मासिक किश्त कहा जाता है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  <p:pic>
        <p:nvPicPr>
          <p:cNvPr id="14" name="Picture 13" descr="Cover_page.jpg"/>
          <p:cNvPicPr>
            <a:picLocks noChangeAspect="1"/>
          </p:cNvPicPr>
          <p:nvPr/>
        </p:nvPicPr>
        <p:blipFill>
          <a:blip r:embed="rId4"/>
          <a:srcRect l="17385" r="27684"/>
          <a:stretch>
            <a:fillRect/>
          </a:stretch>
        </p:blipFill>
        <p:spPr>
          <a:xfrm>
            <a:off x="609600" y="1676400"/>
            <a:ext cx="4114800" cy="35814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4744988" y="866124"/>
            <a:ext cx="3692624" cy="1699118"/>
            <a:chOff x="4038600" y="739282"/>
            <a:chExt cx="3692624" cy="1699118"/>
          </a:xfrm>
        </p:grpSpPr>
        <p:sp>
          <p:nvSpPr>
            <p:cNvPr id="16" name="Oval Callout 15"/>
            <p:cNvSpPr/>
            <p:nvPr/>
          </p:nvSpPr>
          <p:spPr>
            <a:xfrm>
              <a:off x="4038600" y="739282"/>
              <a:ext cx="3692624" cy="1699118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05744" y="988119"/>
              <a:ext cx="2978923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शुकर है!  तो २ लाख रुपये होने तक मुझे हर महीने थोड़े थोड़े पैसों का भुगतान ही करना होगा?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62499" y="3124200"/>
            <a:ext cx="3962400" cy="2362200"/>
            <a:chOff x="0" y="-304800"/>
            <a:chExt cx="4714726" cy="2362200"/>
          </a:xfrm>
        </p:grpSpPr>
        <p:sp>
          <p:nvSpPr>
            <p:cNvPr id="19" name="Rectangle 18"/>
            <p:cNvSpPr/>
            <p:nvPr/>
          </p:nvSpPr>
          <p:spPr>
            <a:xfrm>
              <a:off x="0" y="-304800"/>
              <a:ext cx="4714726" cy="2362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6863" y="-228600"/>
              <a:ext cx="443994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हाँ! लेकिन ऋण लेने के लिए आपसे थोडा शुल्क भी लिया जाता है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इसे ब्याज कहते है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ब्याज </a:t>
              </a:r>
              <a:r>
                <a:rPr lang="hi-IN" sz="20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ऋण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 के कुछ प्रतिशत होता है और यह ऋण की राशि और ऋण के कालावधि पर निर्भर होता है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</p:spTree>
  </p:cSld>
  <p:clrMapOvr>
    <a:masterClrMapping/>
  </p:clrMapOvr>
  <p:transition advTm="3023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6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>
                <a:latin typeface="Arial Black" pitchFamily="34" charset="0"/>
              </a:rPr>
              <a:t>क्या मैं समय से पहले ऋण का भुगतान कर सकता हूँ?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228600" y="625295"/>
            <a:ext cx="7848600" cy="303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6.jpg"/>
          <p:cNvPicPr>
            <a:picLocks noChangeAspect="1"/>
          </p:cNvPicPr>
          <p:nvPr/>
        </p:nvPicPr>
        <p:blipFill>
          <a:blip r:embed="rId2"/>
          <a:srcRect l="29875" r="28301"/>
          <a:stretch>
            <a:fillRect/>
          </a:stretch>
        </p:blipFill>
        <p:spPr>
          <a:xfrm>
            <a:off x="914400" y="1524000"/>
            <a:ext cx="3615267" cy="46482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4724400" y="838200"/>
            <a:ext cx="2971800" cy="1752600"/>
            <a:chOff x="4038600" y="685800"/>
            <a:chExt cx="2971800" cy="1752600"/>
          </a:xfrm>
        </p:grpSpPr>
        <p:sp>
          <p:nvSpPr>
            <p:cNvPr id="9" name="Oval Callout 8"/>
            <p:cNvSpPr/>
            <p:nvPr/>
          </p:nvSpPr>
          <p:spPr>
            <a:xfrm>
              <a:off x="4038600" y="685800"/>
              <a:ext cx="2971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53344" y="935185"/>
              <a:ext cx="2452256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मुझे बोनस मिला है! क्या मैं समय से पहले ऋण का भुगतान कर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6800" y="3581400"/>
            <a:ext cx="3429000" cy="1524000"/>
            <a:chOff x="0" y="-304800"/>
            <a:chExt cx="4080051" cy="1524000"/>
          </a:xfrm>
        </p:grpSpPr>
        <p:sp>
          <p:nvSpPr>
            <p:cNvPr id="12" name="Rectangle 11"/>
            <p:cNvSpPr/>
            <p:nvPr/>
          </p:nvSpPr>
          <p:spPr>
            <a:xfrm>
              <a:off x="0" y="-304800"/>
              <a:ext cx="4080051" cy="1524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6863" y="-228600"/>
              <a:ext cx="3892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हाँ! लेकीन पूर्व-चुकौती की शर्ते या शुल्क के बारे में अपने बैंक से जानकारी हासिल करें 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</p:spTree>
  </p:cSld>
  <p:clrMapOvr>
    <a:masterClrMapping/>
  </p:clrMapOvr>
  <p:transition advTm="1110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76200"/>
            <a:ext cx="906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800" b="1" dirty="0">
                <a:latin typeface="Arial Black" pitchFamily="34" charset="0"/>
              </a:rPr>
              <a:t>यदि मैं अपने ऋण का भुगतान नहीं कर सका तो क्या होगा?</a:t>
            </a:r>
            <a:endParaRPr lang="en-US" sz="28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28195" y="574464"/>
            <a:ext cx="8787205" cy="1299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267200" y="685800"/>
            <a:ext cx="3733800" cy="1752600"/>
            <a:chOff x="4038600" y="685800"/>
            <a:chExt cx="3733800" cy="1752600"/>
          </a:xfrm>
        </p:grpSpPr>
        <p:sp>
          <p:nvSpPr>
            <p:cNvPr id="8" name="Oval Callout 7"/>
            <p:cNvSpPr/>
            <p:nvPr/>
          </p:nvSpPr>
          <p:spPr>
            <a:xfrm>
              <a:off x="4038600" y="685800"/>
              <a:ext cx="3733800" cy="1752600"/>
            </a:xfrm>
            <a:prstGeom prst="wedgeEllipseCallout">
              <a:avLst>
                <a:gd name="adj1" fmla="val -73129"/>
                <a:gd name="adj2" fmla="val 25886"/>
              </a:avLst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67200" y="886361"/>
              <a:ext cx="3228109" cy="1323439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जैसा मैंने सोचा था उस तेजी से मेरा व्यवसाय नहीं बढ़ रहा है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अगर मैं ऋण का भुगतान नहीं कर सका तो क्या होगा?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19200" y="1176583"/>
            <a:ext cx="3432630" cy="5071817"/>
            <a:chOff x="1219200" y="1176583"/>
            <a:chExt cx="3432630" cy="5071817"/>
          </a:xfrm>
        </p:grpSpPr>
        <p:pic>
          <p:nvPicPr>
            <p:cNvPr id="6" name="Picture 5" descr="15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1176583"/>
              <a:ext cx="3429000" cy="5071817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4347030" y="2728686"/>
              <a:ext cx="304800" cy="838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 descr="15.png"/>
            <p:cNvPicPr>
              <a:picLocks noChangeAspect="1"/>
            </p:cNvPicPr>
            <p:nvPr/>
          </p:nvPicPr>
          <p:blipFill>
            <a:blip r:embed="rId2" cstate="print"/>
            <a:srcRect l="91111" t="30048" b="56430"/>
            <a:stretch>
              <a:fillRect/>
            </a:stretch>
          </p:blipFill>
          <p:spPr>
            <a:xfrm flipV="1">
              <a:off x="4343400" y="2895600"/>
              <a:ext cx="304800" cy="6858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990600" y="1752600"/>
            <a:ext cx="7010400" cy="4114800"/>
            <a:chOff x="1143000" y="2057400"/>
            <a:chExt cx="7010400" cy="4114800"/>
          </a:xfrm>
        </p:grpSpPr>
        <p:sp>
          <p:nvSpPr>
            <p:cNvPr id="11" name="Rectangle 10"/>
            <p:cNvSpPr/>
            <p:nvPr/>
          </p:nvSpPr>
          <p:spPr>
            <a:xfrm>
              <a:off x="4343400" y="2743200"/>
              <a:ext cx="381000" cy="609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267200" y="2971800"/>
              <a:ext cx="457200" cy="685800"/>
              <a:chOff x="5410200" y="3200400"/>
              <a:chExt cx="457200" cy="685800"/>
            </a:xfrm>
          </p:grpSpPr>
          <p:pic>
            <p:nvPicPr>
              <p:cNvPr id="12" name="Picture 11" descr="15.png"/>
              <p:cNvPicPr>
                <a:picLocks noChangeAspect="1"/>
              </p:cNvPicPr>
              <p:nvPr/>
            </p:nvPicPr>
            <p:blipFill>
              <a:blip r:embed="rId2" cstate="print"/>
              <a:srcRect l="88889" t="29386" b="57092"/>
              <a:stretch>
                <a:fillRect/>
              </a:stretch>
            </p:blipFill>
            <p:spPr>
              <a:xfrm flipV="1">
                <a:off x="5486400" y="3200400"/>
                <a:ext cx="381000" cy="685800"/>
              </a:xfrm>
              <a:prstGeom prst="rect">
                <a:avLst/>
              </a:prstGeom>
            </p:spPr>
          </p:pic>
          <p:sp>
            <p:nvSpPr>
              <p:cNvPr id="13" name="Oval 12"/>
              <p:cNvSpPr/>
              <p:nvPr/>
            </p:nvSpPr>
            <p:spPr>
              <a:xfrm>
                <a:off x="5410200" y="3548059"/>
                <a:ext cx="152400" cy="76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1143000" y="2057400"/>
              <a:ext cx="7010400" cy="411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28800" y="2209800"/>
              <a:ext cx="5715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बैंक ऋण एक कानूनी अनुबंध है!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47800" y="2814935"/>
              <a:ext cx="556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इसलिए बैंक </a:t>
              </a:r>
              <a:r>
                <a:rPr lang="en-IN" sz="2400" b="1" dirty="0">
                  <a:latin typeface="Arial" pitchFamily="34" charset="0"/>
                  <a:cs typeface="Arial" pitchFamily="34" charset="0"/>
                </a:rPr>
                <a:t>:</a:t>
              </a:r>
              <a:r>
                <a:rPr lang="hi-IN" sz="2400" b="1" dirty="0">
                  <a:latin typeface="Arial" pitchFamily="34" charset="0"/>
                  <a:cs typeface="Arial" pitchFamily="34" charset="0"/>
                </a:rPr>
                <a:t>-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34290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1828800" y="3429000"/>
              <a:ext cx="533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आप पर कानूनी करवाई कर सकती है!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40386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4" name="TextBox 23"/>
            <p:cNvSpPr txBox="1"/>
            <p:nvPr/>
          </p:nvSpPr>
          <p:spPr>
            <a:xfrm>
              <a:off x="1828800" y="4034135"/>
              <a:ext cx="464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सम्पार्श्विक जब्त कर सकती है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pic>
          <p:nvPicPr>
            <p:cNvPr id="2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4572000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6" name="TextBox 25"/>
            <p:cNvSpPr txBox="1"/>
            <p:nvPr/>
          </p:nvSpPr>
          <p:spPr>
            <a:xfrm>
              <a:off x="1828800" y="4455301"/>
              <a:ext cx="6248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आपका पुनर्भुगतान विवरण अन्य बैंकों के साथ साझा कर सकती है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pic>
          <p:nvPicPr>
            <p:cNvPr id="2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47800" y="5346573"/>
              <a:ext cx="441064" cy="432054"/>
            </a:xfrm>
            <a:prstGeom prst="rect">
              <a:avLst/>
            </a:prstGeom>
            <a:noFill/>
          </p:spPr>
        </p:pic>
        <p:sp>
          <p:nvSpPr>
            <p:cNvPr id="28" name="TextBox 27"/>
            <p:cNvSpPr txBox="1"/>
            <p:nvPr/>
          </p:nvSpPr>
          <p:spPr>
            <a:xfrm>
              <a:off x="1828800" y="5316962"/>
              <a:ext cx="4925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आपसे दंडस्वरूप ब्याज माँग सकती है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</p:spTree>
  </p:cSld>
  <p:clrMapOvr>
    <a:masterClrMapping/>
  </p:clrMapOvr>
  <p:transition advTm="160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34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713</Words>
  <Application>Microsoft Office PowerPoint</Application>
  <PresentationFormat>On-screen Show (4:3)</PresentationFormat>
  <Paragraphs>45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VISHAL KAMAT</cp:lastModifiedBy>
  <cp:revision>39</cp:revision>
  <dcterms:created xsi:type="dcterms:W3CDTF">2018-10-04T11:16:58Z</dcterms:created>
  <dcterms:modified xsi:type="dcterms:W3CDTF">2018-10-23T07:42:37Z</dcterms:modified>
</cp:coreProperties>
</file>