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2AD43-4E31-489F-96E8-D3D5726B809F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E045-5DBD-4F1E-ABB3-E60294D3E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7E045-5DBD-4F1E-ABB3-E60294D3ED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718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latin typeface="Arial Black" pitchFamily="34" charset="0"/>
              </a:rPr>
              <a:t>कर्ज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620000" y="579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बँकेचे कर्ज म्हणजे काय? 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59387"/>
            <a:ext cx="4038600" cy="264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1752600"/>
            <a:ext cx="3124200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बँक एखाद्या व्यक्तीला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124200"/>
            <a:ext cx="65532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आणि समजुतीवर की हे पैसे परत केले जातील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10000"/>
            <a:ext cx="739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व्याजासहित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2438400"/>
            <a:ext cx="5410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किंवा कंपनीला पैसे देते या विश्वास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491335"/>
            <a:ext cx="82296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व वेळेच्या मर्यादेत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4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752075" y="867930"/>
            <a:ext cx="4114800" cy="1831540"/>
            <a:chOff x="4038600" y="685800"/>
            <a:chExt cx="4114800" cy="1831540"/>
          </a:xfrm>
        </p:grpSpPr>
        <p:sp>
          <p:nvSpPr>
            <p:cNvPr id="36" name="Oval Callout 35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28125" y="886124"/>
              <a:ext cx="3308925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मी इंग्रजी मध्ये पद्युत्तर पदवी घेऊ </a:t>
              </a:r>
              <a:r>
                <a:rPr lang="mr-IN" altLang="en-US" sz="2000" b="1" dirty="0">
                  <a:latin typeface="Arial" pitchFamily="34" charset="0"/>
                </a:rPr>
                <a:t>इच्छिते </a:t>
              </a:r>
              <a:r>
                <a:rPr lang="en-IN" altLang="en-US" sz="2000" b="1" dirty="0">
                  <a:latin typeface="Arial" pitchFamily="34" charset="0"/>
                  <a:cs typeface="Arial" pitchFamily="34" charset="0"/>
                </a:rPr>
                <a:t>.</a:t>
              </a:r>
              <a:endParaRPr lang="en-US" altLang="en-US" sz="20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पण ह्यासाठी लागणारी फी मी आई-वडिलांकडून घेऊ इच्छित नाही.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-37528"/>
            <a:ext cx="773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कर्जाचे वेग-वेगळे प्रकार असतात का?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24575" y="481278"/>
            <a:ext cx="5967795" cy="136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3297151" cy="4876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451925" y="3122391"/>
            <a:ext cx="3553002" cy="1731178"/>
            <a:chOff x="-1" y="-304800"/>
            <a:chExt cx="4516528" cy="1731178"/>
          </a:xfrm>
        </p:grpSpPr>
        <p:sp>
          <p:nvSpPr>
            <p:cNvPr id="12" name="Rectangle 11"/>
            <p:cNvSpPr/>
            <p:nvPr/>
          </p:nvSpPr>
          <p:spPr>
            <a:xfrm>
              <a:off x="-1" y="-304800"/>
              <a:ext cx="4516528" cy="17311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तुम्हाला नवीन व्यवसाय सुरु करण्यासाठी आणि व्यवसायासाठी लागणाऱ्या दैनंदिन खर्चासाठी बँक तुम्हाला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व्यावसायिक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देऊ शकते.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606406" y="790294"/>
            <a:ext cx="4308994" cy="1943100"/>
            <a:chOff x="4038600" y="685800"/>
            <a:chExt cx="4114800" cy="1788724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6395"/>
                <a:gd name="adj2" fmla="val 3379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15690" y="997196"/>
              <a:ext cx="3657600" cy="14773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मला एक नवीन गॅरेज उघडायचे आहे. मला किती पैसे लागतील याची  पूर्ण माहिती आहे आणि माझ्याकडे योजना ही आहे.  पण मला भांडवलासाठी पैसे कुठून मिळतील?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 descr="bafee 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5466426" cy="3725668"/>
          </a:xfrm>
          <a:prstGeom prst="rect">
            <a:avLst/>
          </a:prstGeom>
        </p:spPr>
      </p:pic>
      <p:pic>
        <p:nvPicPr>
          <p:cNvPr id="29" name="Picture 28" descr="Ab Kya Fayda.jpg"/>
          <p:cNvPicPr>
            <a:picLocks noChangeAspect="1"/>
          </p:cNvPicPr>
          <p:nvPr/>
        </p:nvPicPr>
        <p:blipFill>
          <a:blip r:embed="rId4"/>
          <a:srcRect l="7671" t="5263" r="6419" b="5263"/>
          <a:stretch>
            <a:fillRect/>
          </a:stretch>
        </p:blipFill>
        <p:spPr>
          <a:xfrm>
            <a:off x="228600" y="1828800"/>
            <a:ext cx="4267200" cy="3886200"/>
          </a:xfrm>
          <a:prstGeom prst="rect">
            <a:avLst/>
          </a:prstGeom>
        </p:spPr>
      </p:pic>
      <p:pic>
        <p:nvPicPr>
          <p:cNvPr id="34" name="Picture 33" descr="wom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143000"/>
            <a:ext cx="3505200" cy="503729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502540" y="3119127"/>
            <a:ext cx="3553002" cy="1898847"/>
            <a:chOff x="0" y="-304800"/>
            <a:chExt cx="4455762" cy="1828800"/>
          </a:xfrm>
        </p:grpSpPr>
        <p:sp>
          <p:nvSpPr>
            <p:cNvPr id="39" name="Rectangle 38"/>
            <p:cNvSpPr/>
            <p:nvPr/>
          </p:nvSpPr>
          <p:spPr>
            <a:xfrm>
              <a:off x="0" y="-304800"/>
              <a:ext cx="4455762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5871" y="-227180"/>
              <a:ext cx="4394666" cy="13220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तुम्ही बँकेकडून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शैक्षणिक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घेऊ शकता. ट्युशन फी तसेच पुस्तके व आवसाचा खर्च सुद्धा या कर्जामध्ये समाविष्ट असतो.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3" name="Picture 32" descr="Pic 6.jpg"/>
          <p:cNvPicPr>
            <a:picLocks noChangeAspect="1"/>
          </p:cNvPicPr>
          <p:nvPr/>
        </p:nvPicPr>
        <p:blipFill>
          <a:blip r:embed="rId6"/>
          <a:srcRect l="3735" r="6623"/>
          <a:stretch>
            <a:fillRect/>
          </a:stretch>
        </p:blipFill>
        <p:spPr>
          <a:xfrm>
            <a:off x="457200" y="685800"/>
            <a:ext cx="3657600" cy="5181600"/>
          </a:xfrm>
          <a:prstGeom prst="rect">
            <a:avLst/>
          </a:prstGeom>
        </p:spPr>
      </p:pic>
      <p:pic>
        <p:nvPicPr>
          <p:cNvPr id="50" name="Picture 49" descr="1-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48723" y="984963"/>
            <a:ext cx="2232373" cy="4953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513926" y="3055644"/>
            <a:ext cx="3429000" cy="2057400"/>
            <a:chOff x="0" y="-304800"/>
            <a:chExt cx="4358898" cy="2057400"/>
          </a:xfrm>
        </p:grpSpPr>
        <p:sp>
          <p:nvSpPr>
            <p:cNvPr id="55" name="Rectangle 54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96864" y="-228600"/>
              <a:ext cx="4165169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नवीन घर खरेदी करण्यासाठी बँक तुम्हाला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गृह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देऊ शकते. थोडी रक्कम तुम्हाला द्यावी लागते, उर्वरित रक्कम बँक देते.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60811" y="3085696"/>
            <a:ext cx="3429000" cy="2057400"/>
            <a:chOff x="0" y="-304800"/>
            <a:chExt cx="4358898" cy="2057400"/>
          </a:xfrm>
        </p:grpSpPr>
        <p:sp>
          <p:nvSpPr>
            <p:cNvPr id="26" name="Rectangle 25"/>
            <p:cNvSpPr/>
            <p:nvPr/>
          </p:nvSpPr>
          <p:spPr>
            <a:xfrm>
              <a:off x="0" y="-304800"/>
              <a:ext cx="4358898" cy="2057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280" y="-193104"/>
              <a:ext cx="41597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बँक तुम्हाला स्कूटर खरेदी करण्यासाठी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वाहन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देऊ शकते. थोडी रक्कम तुम्हाला द्यावी लागते, उर्वरित रक्कम बँक देते.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560811" y="3345887"/>
            <a:ext cx="3505200" cy="1219200"/>
            <a:chOff x="0" y="-304800"/>
            <a:chExt cx="4455762" cy="1219200"/>
          </a:xfrm>
        </p:grpSpPr>
        <p:sp>
          <p:nvSpPr>
            <p:cNvPr id="45" name="Rectangle 44"/>
            <p:cNvSpPr/>
            <p:nvPr/>
          </p:nvSpPr>
          <p:spPr>
            <a:xfrm>
              <a:off x="0" y="-304800"/>
              <a:ext cx="4455762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640" y="-228600"/>
              <a:ext cx="43588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बँक तुम्हाला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शेती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देऊ शकते जे तुमची गरज पुरवू शकते.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688896" y="3392060"/>
            <a:ext cx="3200399" cy="1371600"/>
            <a:chOff x="0" y="-304800"/>
            <a:chExt cx="4068304" cy="1371600"/>
          </a:xfrm>
        </p:grpSpPr>
        <p:sp>
          <p:nvSpPr>
            <p:cNvPr id="61" name="Rectangle 60"/>
            <p:cNvSpPr/>
            <p:nvPr/>
          </p:nvSpPr>
          <p:spPr>
            <a:xfrm>
              <a:off x="0" y="-304800"/>
              <a:ext cx="4068304" cy="1371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740" y="-232860"/>
              <a:ext cx="40165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बँक तुम्हाला तुमच्या अशा खर्चासाठी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वैयक्तिक कर्ज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देऊ शकते.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74474" y="846332"/>
            <a:ext cx="4114800" cy="1752600"/>
            <a:chOff x="4038600" y="685800"/>
            <a:chExt cx="4114800" cy="1752600"/>
          </a:xfrm>
        </p:grpSpPr>
        <p:sp>
          <p:nvSpPr>
            <p:cNvPr id="23" name="Oval Callout 22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5385"/>
                <a:gd name="adj2" fmla="val 6145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3570" y="990600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माझे वाढते कुटुंब आहे. आता मला नवीन घर घेण्याची गरज आहे पण मी संपूर्ण रक्कम एकदम भरू शकत नाही. मी काय करू शकतो?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48348" y="824734"/>
            <a:ext cx="4114800" cy="1752600"/>
            <a:chOff x="4038600" y="685800"/>
            <a:chExt cx="4114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1008"/>
                <a:gd name="adj2" fmla="val 7964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32837" y="849302"/>
              <a:ext cx="3437490" cy="14773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माझ्या मुलाला शाळेत सोडून ऑफिसला पोहोचायला मला खूप वेळ लागतो. मला एका स्कूटरची  गरज आहे. पण त्यासाठी मला पैसे कुठून मिळतील?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133357" y="800972"/>
            <a:ext cx="3375653" cy="1752600"/>
            <a:chOff x="4038600" y="685800"/>
            <a:chExt cx="3352800" cy="1752600"/>
          </a:xfrm>
        </p:grpSpPr>
        <p:sp>
          <p:nvSpPr>
            <p:cNvPr id="58" name="Oval Callout 57"/>
            <p:cNvSpPr/>
            <p:nvPr/>
          </p:nvSpPr>
          <p:spPr>
            <a:xfrm>
              <a:off x="4038600" y="685800"/>
              <a:ext cx="3352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399487" y="782383"/>
              <a:ext cx="292331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IN" sz="2000" b="1" dirty="0">
                <a:latin typeface="Arial" pitchFamily="34" charset="0"/>
                <a:cs typeface="Arial" pitchFamily="34" charset="0"/>
              </a:endParaRPr>
            </a:p>
            <a:p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या वर्षी माझ्या मुलाचे लग्न आहे. लग्नाच्या खर्चासाठी मला पैशांची गरज आहे 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69757" y="713771"/>
            <a:ext cx="3871981" cy="2038022"/>
            <a:chOff x="4038600" y="685800"/>
            <a:chExt cx="3733800" cy="1866412"/>
          </a:xfrm>
        </p:grpSpPr>
        <p:sp>
          <p:nvSpPr>
            <p:cNvPr id="42" name="Oval Callout 41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15690" y="920996"/>
              <a:ext cx="3228109" cy="16312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हा ऑक्टोबरचा महिना आहे. आता गव्हाची पेरणी करायला पाहिजे. पण मला साधनांसाठी आणि कामगारांसाठी पैशांची गरज आहे.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3A817CB-A261-4727-A21B-02F6278E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330"/>
            <a:ext cx="65" cy="2385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1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मला बँकेतून कर्ज कसे मिळेल?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84584" y="580528"/>
            <a:ext cx="50732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7620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तुम्हाला कर्ज देण्या आधी बँक काही गोष्टी तपासते -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1906833"/>
            <a:ext cx="7543800" cy="830997"/>
            <a:chOff x="5562600" y="3810000"/>
            <a:chExt cx="7543800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तुमची कमावण्याची क्षमता - तुम्ही पुरेसे पैसे कमवू शकता की नाही हे बघते.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62000" y="5638800"/>
            <a:ext cx="7848600" cy="461665"/>
            <a:chOff x="5562600" y="3810000"/>
            <a:chExt cx="78486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54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इतर कर्जे - तुमचे इतर कुठलेही कर्ज आहे का हे ही तपासते.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3131403"/>
            <a:ext cx="7543800" cy="830997"/>
            <a:chOff x="5562600" y="3810000"/>
            <a:chExt cx="7543800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तुमची परतफेड करण्याची क्षमता - तुम्ही पैसे फेडण्यास सक्षम आहात की नाही हे बघते.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85800" y="4350603"/>
            <a:ext cx="7543800" cy="830997"/>
            <a:chOff x="5562600" y="3810000"/>
            <a:chExt cx="7543800" cy="830997"/>
          </a:xfrm>
        </p:grpSpPr>
        <p:sp>
          <p:nvSpPr>
            <p:cNvPr id="18" name="TextBox 17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आयकर परतावा - तुम्ही नियमितपणे आयकर परतावा दाखल करता की नाही हे तपासते.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बँकेचे कर्ज कसे फेडले जाते?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9064" y="608692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-13.jpg"/>
          <p:cNvPicPr>
            <a:picLocks noChangeAspect="1"/>
          </p:cNvPicPr>
          <p:nvPr/>
        </p:nvPicPr>
        <p:blipFill>
          <a:blip r:embed="rId3"/>
          <a:srcRect l="13444" r="24716"/>
          <a:stretch>
            <a:fillRect/>
          </a:stretch>
        </p:blipFill>
        <p:spPr>
          <a:xfrm>
            <a:off x="609600" y="1676400"/>
            <a:ext cx="4118610" cy="3581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3733800" cy="1752600"/>
            <a:chOff x="40386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5745" y="962561"/>
              <a:ext cx="299951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मी जर २ लाख रुपयांचे कर्ज घेतले तर मी संपूर्ण रक्कम एकाच वेळी कशी परत करू शकतो?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124200"/>
            <a:ext cx="3733800" cy="2362200"/>
            <a:chOff x="0" y="-304800"/>
            <a:chExt cx="4358898" cy="23622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घाबरू नका! तुम्हाला संपूर्ण रक्कम एकाच वेळी परत करावी लागत नाही. तुम्ही दरमहा थोडी थोडी रक्कम परत करू शकता. ह्यालाच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ई.एम.आय.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किंवा समसामायिक मासिक हप्ते म्हणतात.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13" descr="Cover_page.jpg"/>
          <p:cNvPicPr>
            <a:picLocks noChangeAspect="1"/>
          </p:cNvPicPr>
          <p:nvPr/>
        </p:nvPicPr>
        <p:blipFill>
          <a:blip r:embed="rId4"/>
          <a:srcRect l="17385" r="27684"/>
          <a:stretch>
            <a:fillRect/>
          </a:stretch>
        </p:blipFill>
        <p:spPr>
          <a:xfrm>
            <a:off x="609600" y="1676400"/>
            <a:ext cx="4114800" cy="3581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24400" y="802177"/>
            <a:ext cx="3733800" cy="1752600"/>
            <a:chOff x="4038600" y="685800"/>
            <a:chExt cx="3733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05744" y="935185"/>
              <a:ext cx="3138055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बर झालं!  म्हणजे २ लाख फेडे पर्यंत मला  दरमहिन्याला थोडे थोडे पैसेच भरावे लागतील?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70174" y="3122124"/>
            <a:ext cx="3962400" cy="2362200"/>
            <a:chOff x="0" y="-304800"/>
            <a:chExt cx="4714726" cy="23622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714726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3232" y="-265543"/>
              <a:ext cx="444272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हो. पण कर्जावर तुमच्याकडून थोडीशी किंमत आकारली जाते. ह्या किंमतीला व्याज म्हणतात.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व्याज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कर्जाच्या काही टक्के असते व हे कर्जाच्या रकमेवर आणि कालावधीवर अवलंबून असते.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3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मी वेळेआधी कर्जाची परतफेड करू शकतो का?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23154"/>
            <a:ext cx="7543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2"/>
          <a:srcRect l="29875" r="28301"/>
          <a:stretch>
            <a:fillRect/>
          </a:stretch>
        </p:blipFill>
        <p:spPr>
          <a:xfrm>
            <a:off x="914400" y="1524000"/>
            <a:ext cx="3615267" cy="4648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2971800" cy="1752600"/>
            <a:chOff x="4038600" y="685800"/>
            <a:chExt cx="2971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2971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3344" y="935185"/>
              <a:ext cx="2452256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मला बोनस मिळाला आहे! मी वेळेआधी कर्ज फेडू शकतो का?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5814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228600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हो. परंतु कर्जाचा पूर्व-भरणा करण्याच्या अटी किंवा शुल्क तपासून घ्या.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11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मी माझे कर्ज फेडू शकलो नाही तर काय होईल?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577241"/>
            <a:ext cx="7924800" cy="3020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67200" y="685800"/>
            <a:ext cx="3733800" cy="1752600"/>
            <a:chOff x="4038600" y="685800"/>
            <a:chExt cx="3733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9600" y="879527"/>
              <a:ext cx="3075709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मला वाटले होते तितक्या वेगाने माझा व्यवसाय वाढला नाही. मी कर्ज फेडू शकलो नाही तर?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00" y="1176583"/>
            <a:ext cx="3432630" cy="5071817"/>
            <a:chOff x="1219200" y="1176583"/>
            <a:chExt cx="3432630" cy="5071817"/>
          </a:xfrm>
        </p:grpSpPr>
        <p:pic>
          <p:nvPicPr>
            <p:cNvPr id="6" name="Picture 5" descr="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76583"/>
              <a:ext cx="3429000" cy="507181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347030" y="2728686"/>
              <a:ext cx="304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15.png"/>
            <p:cNvPicPr>
              <a:picLocks noChangeAspect="1"/>
            </p:cNvPicPr>
            <p:nvPr/>
          </p:nvPicPr>
          <p:blipFill>
            <a:blip r:embed="rId2" cstate="print"/>
            <a:srcRect l="91111" t="30048" b="56430"/>
            <a:stretch>
              <a:fillRect/>
            </a:stretch>
          </p:blipFill>
          <p:spPr>
            <a:xfrm flipV="1">
              <a:off x="4343400" y="2895600"/>
              <a:ext cx="304800" cy="6858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990600" y="1752600"/>
            <a:ext cx="7086600" cy="4114800"/>
            <a:chOff x="1143000" y="2057400"/>
            <a:chExt cx="7086600" cy="4114800"/>
          </a:xfrm>
        </p:grpSpPr>
        <p:sp>
          <p:nvSpPr>
            <p:cNvPr id="11" name="Rectangle 10"/>
            <p:cNvSpPr/>
            <p:nvPr/>
          </p:nvSpPr>
          <p:spPr>
            <a:xfrm>
              <a:off x="4343400" y="2743200"/>
              <a:ext cx="381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971800"/>
              <a:ext cx="457200" cy="685800"/>
              <a:chOff x="5410200" y="3200400"/>
              <a:chExt cx="457200" cy="685800"/>
            </a:xfrm>
          </p:grpSpPr>
          <p:pic>
            <p:nvPicPr>
              <p:cNvPr id="12" name="Picture 11" descr="15.png"/>
              <p:cNvPicPr>
                <a:picLocks noChangeAspect="1"/>
              </p:cNvPicPr>
              <p:nvPr/>
            </p:nvPicPr>
            <p:blipFill>
              <a:blip r:embed="rId2" cstate="print"/>
              <a:srcRect l="88889" t="29386" b="57092"/>
              <a:stretch>
                <a:fillRect/>
              </a:stretch>
            </p:blipFill>
            <p:spPr>
              <a:xfrm flipV="1">
                <a:off x="5486400" y="3200400"/>
                <a:ext cx="381000" cy="685800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>
                <a:off x="5410200" y="3548059"/>
                <a:ext cx="1524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143000" y="2057400"/>
              <a:ext cx="7010400" cy="411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2209800"/>
              <a:ext cx="571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बँकेचे कर्ज हा एक कायदेशीर करार आहे.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47800" y="28149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म्हणून बँक -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3429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429000"/>
              <a:ext cx="6047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तुमच्यावर कायदेशीर कारवाई करू शकते.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0386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828800" y="4034135"/>
              <a:ext cx="60475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सम्पार्श्विक जप्त करू शकते.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572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828800" y="4529757"/>
              <a:ext cx="640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तुमचे परतफेड तपशील इतर बँकांशी सामायिक करू शकते.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27018" y="530111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868082" y="5326256"/>
              <a:ext cx="58281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तुमच्याकडून दंडात्मक व्याज आकारु शकते.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537</Words>
  <Application>Microsoft Office PowerPoint</Application>
  <PresentationFormat>On-screen Show (4:3)</PresentationFormat>
  <Paragraphs>45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VISHAL KAMAT</cp:lastModifiedBy>
  <cp:revision>37</cp:revision>
  <dcterms:created xsi:type="dcterms:W3CDTF">2018-10-04T11:16:58Z</dcterms:created>
  <dcterms:modified xsi:type="dcterms:W3CDTF">2018-10-23T07:48:30Z</dcterms:modified>
</cp:coreProperties>
</file>