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C4B075F-16AD-49A7-A94D-F2B0131CD862}"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3" name="Google Shape;83;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2c9dff4c7f4_0_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9dff4c7f4_0_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8" name="Google Shape;168;g2c9dff4c7f4_0_3: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2c9dff4c7f4_0_2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g2c9dff4c7f4_0_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2c9dff4c7f4_0_3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3" name="Google Shape;233;g2c9dff4c7f4_0_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2c9dff4c7f4_0_4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g2c9dff4c7f4_0_4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g2c9dff4c7f4_0_7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8" name="Google Shape;258;g2c9dff4c7f4_0_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 name="Google Shape;270;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2" name="Google Shape;282;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8" name="Google Shape;288;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Google Shape;314;g2ce58a14eee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5" name="Google Shape;315;g2ce58a14eee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2ce58a14eee_0_2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5" name="Google Shape;325;g2ce58a14eee_0_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6" name="Google Shape;336;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2ce58a14eee_0_4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g2ce58a14eee_0_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270dd7133c3_0_8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70dd7133c3_0_8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1" name="Google Shape;361;g270dd7133c3_0_8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g2d0669098de_0_2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5" name="Google Shape;375;g2d0669098de_0_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g270dd7133c3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70dd7133c3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2" name="Google Shape;382;g270dd7133c3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1" name="Shape 391"/>
        <p:cNvGrpSpPr/>
        <p:nvPr/>
      </p:nvGrpSpPr>
      <p:grpSpPr>
        <a:xfrm>
          <a:off x="0" y="0"/>
          <a:ext cx="0" cy="0"/>
          <a:chOff x="0" y="0"/>
          <a:chExt cx="0" cy="0"/>
        </a:xfrm>
      </p:grpSpPr>
      <p:sp>
        <p:nvSpPr>
          <p:cNvPr id="392" name="Google Shape;392;g2ce2392ba70_0_1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3" name="Google Shape;393;g2ce2392ba70_0_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7" name="Shape 397"/>
        <p:cNvGrpSpPr/>
        <p:nvPr/>
      </p:nvGrpSpPr>
      <p:grpSpPr>
        <a:xfrm>
          <a:off x="0" y="0"/>
          <a:ext cx="0" cy="0"/>
          <a:chOff x="0" y="0"/>
          <a:chExt cx="0" cy="0"/>
        </a:xfrm>
      </p:grpSpPr>
      <p:sp>
        <p:nvSpPr>
          <p:cNvPr id="398" name="Google Shape;398;g2ce2392ba70_0_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ce2392ba70_0_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0" name="Google Shape;400;g2ce2392ba70_0_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8" name="Shape 408"/>
        <p:cNvGrpSpPr/>
        <p:nvPr/>
      </p:nvGrpSpPr>
      <p:grpSpPr>
        <a:xfrm>
          <a:off x="0" y="0"/>
          <a:ext cx="0" cy="0"/>
          <a:chOff x="0" y="0"/>
          <a:chExt cx="0" cy="0"/>
        </a:xfrm>
      </p:grpSpPr>
      <p:sp>
        <p:nvSpPr>
          <p:cNvPr id="409" name="Google Shape;409;g2ce2392ba70_0_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ce2392ba70_0_27: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1" name="Google Shape;411;g2ce2392ba70_0_27: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2ce2392ba70_0_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ce2392ba70_0_4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3" name="Google Shape;423;g2ce2392ba70_0_4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2d0669098de_0_1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8" name="Google Shape;438;g2d0669098de_0_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2dbaeebe3b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dbaeebe3b1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3" name="Shape 453"/>
        <p:cNvGrpSpPr/>
        <p:nvPr/>
      </p:nvGrpSpPr>
      <p:grpSpPr>
        <a:xfrm>
          <a:off x="0" y="0"/>
          <a:ext cx="0" cy="0"/>
          <a:chOff x="0" y="0"/>
          <a:chExt cx="0" cy="0"/>
        </a:xfrm>
      </p:grpSpPr>
      <p:sp>
        <p:nvSpPr>
          <p:cNvPr id="454" name="Google Shape;454;g2dbaeebe3b1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dbaeebe3b1_0_8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5" name="Shape 465"/>
        <p:cNvGrpSpPr/>
        <p:nvPr/>
      </p:nvGrpSpPr>
      <p:grpSpPr>
        <a:xfrm>
          <a:off x="0" y="0"/>
          <a:ext cx="0" cy="0"/>
          <a:chOff x="0" y="0"/>
          <a:chExt cx="0" cy="0"/>
        </a:xfrm>
      </p:grpSpPr>
      <p:sp>
        <p:nvSpPr>
          <p:cNvPr id="466" name="Google Shape;466;g2d0669098de_0_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d0669098de_0_3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8" name="Google Shape;468;g2d0669098de_0_3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7" name="Google Shape;477;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26d6cf99e60_0_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d6cf99e60_0_1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g26d6cf99e60_0_1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26d6cf99e60_7_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d6cf99e60_7_1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g26d6cf99e60_7_1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5" name="Shape 15"/>
        <p:cNvGrpSpPr/>
        <p:nvPr/>
      </p:nvGrpSpPr>
      <p:grpSpPr>
        <a:xfrm>
          <a:off x="0" y="0"/>
          <a:ext cx="0" cy="0"/>
          <a:chOff x="0" y="0"/>
          <a:chExt cx="0" cy="0"/>
        </a:xfrm>
      </p:grpSpPr>
      <p:pic>
        <p:nvPicPr>
          <p:cNvPr id="16" name="Google Shape;16;p21"/>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标题和竖排文字">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3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竖排标题与文本">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3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标题和内容">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节标题">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两栏内容">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24"/>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比较">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25"/>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25"/>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25"/>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仅标题">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空白">
  <p:cSld name="BLANK">
    <p:spTree>
      <p:nvGrpSpPr>
        <p:cNvPr id="50" name="Shape 50"/>
        <p:cNvGrpSpPr/>
        <p:nvPr/>
      </p:nvGrpSpPr>
      <p:grpSpPr>
        <a:xfrm>
          <a:off x="0" y="0"/>
          <a:ext cx="0" cy="0"/>
          <a:chOff x="0" y="0"/>
          <a:chExt cx="0" cy="0"/>
        </a:xfrm>
      </p:grpSpPr>
      <p:sp>
        <p:nvSpPr>
          <p:cNvPr id="51" name="Google Shape;51;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内容与标题">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2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图片与标题">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type="pic" idx="2"/>
          </p:nvPr>
        </p:nvSpPr>
        <p:spPr>
          <a:xfrm>
            <a:off x="5183188" y="987425"/>
            <a:ext cx="6172200" cy="4873625"/>
          </a:xfrm>
          <a:prstGeom prst="rect">
            <a:avLst/>
          </a:prstGeom>
          <a:noFill/>
          <a:ln>
            <a:noFill/>
          </a:ln>
        </p:spPr>
      </p:sp>
      <p:sp>
        <p:nvSpPr>
          <p:cNvPr id="64" name="Google Shape;64;p29"/>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2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6.GIF"/><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image" Target="../media/image16.jpe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hyperlink" Target="https://github.com/tyhsu/Ewn" TargetMode="Externa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6.GIF"/><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pic>
        <p:nvPicPr>
          <p:cNvPr id="85" name="Google Shape;85;p1"/>
          <p:cNvPicPr preferRelativeResize="0"/>
          <p:nvPr/>
        </p:nvPicPr>
        <p:blipFill rotWithShape="1">
          <a:blip r:embed="rId1"/>
          <a:srcRect/>
          <a:stretch>
            <a:fillRect/>
          </a:stretch>
        </p:blipFill>
        <p:spPr>
          <a:xfrm>
            <a:off x="-3410256" y="-14469"/>
            <a:ext cx="13744937" cy="6872469"/>
          </a:xfrm>
          <a:prstGeom prst="rect">
            <a:avLst/>
          </a:prstGeom>
          <a:noFill/>
          <a:ln>
            <a:noFill/>
          </a:ln>
        </p:spPr>
      </p:pic>
      <p:sp>
        <p:nvSpPr>
          <p:cNvPr id="86" name="Google Shape;86;p1"/>
          <p:cNvSpPr txBox="1"/>
          <p:nvPr/>
        </p:nvSpPr>
        <p:spPr>
          <a:xfrm flipH="1">
            <a:off x="5809350" y="1371700"/>
            <a:ext cx="5057700" cy="193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CN" sz="6000" i="0" u="none" strike="noStrike" cap="none">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愛因斯坦棋</a:t>
            </a:r>
            <a:r>
              <a:rPr lang="zh-CN" sz="6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之人工智能開發</a:t>
            </a:r>
            <a:endParaRPr sz="6000" i="0" u="none" strike="noStrike" cap="none">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87" name="Google Shape;87;p1"/>
          <p:cNvSpPr txBox="1"/>
          <p:nvPr/>
        </p:nvSpPr>
        <p:spPr>
          <a:xfrm>
            <a:off x="6720000" y="3832050"/>
            <a:ext cx="32364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指導教授</a:t>
            </a:r>
            <a:r>
              <a:rPr lang="zh-CN"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 : </a:t>
            </a:r>
            <a:r>
              <a:rPr lang="zh-CN"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顏士淨 教授</a:t>
            </a:r>
            <a:endParaRPr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l" rtl="0">
              <a:lnSpc>
                <a:spcPct val="100000"/>
              </a:lnSpc>
              <a:spcBef>
                <a:spcPts val="0"/>
              </a:spcBef>
              <a:spcAft>
                <a:spcPts val="0"/>
              </a:spcAft>
              <a:buNone/>
            </a:pPr>
            <a:r>
              <a:rPr lang="zh-CN"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專題</a:t>
            </a:r>
            <a:r>
              <a:rPr lang="zh-CN" sz="2000" i="0" u="none" strike="noStrike" cap="none">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組</a:t>
            </a:r>
            <a:r>
              <a:rPr lang="zh-CN"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員</a:t>
            </a:r>
            <a:r>
              <a:rPr lang="zh-CN"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 : </a:t>
            </a:r>
            <a:r>
              <a:rPr lang="zh-CN" sz="2000" i="0" u="none" strike="noStrike" cap="none">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張繼元</a:t>
            </a:r>
            <a:endParaRPr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l" rtl="0">
              <a:lnSpc>
                <a:spcPct val="100000"/>
              </a:lnSpc>
              <a:spcBef>
                <a:spcPts val="0"/>
              </a:spcBef>
              <a:spcAft>
                <a:spcPts val="0"/>
              </a:spcAft>
              <a:buNone/>
            </a:pPr>
            <a:r>
              <a:rPr lang="zh-CN"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           </a:t>
            </a:r>
            <a:r>
              <a:rPr lang="zh-CN" sz="2000" i="0" u="none" strike="noStrike" cap="none">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林源毅</a:t>
            </a:r>
            <a:endParaRPr sz="2000" i="0" u="none" strike="noStrike" cap="none">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l" rtl="0">
              <a:lnSpc>
                <a:spcPct val="100000"/>
              </a:lnSpc>
              <a:spcBef>
                <a:spcPts val="0"/>
              </a:spcBef>
              <a:spcAft>
                <a:spcPts val="0"/>
              </a:spcAft>
              <a:buNone/>
            </a:pPr>
            <a:r>
              <a:rPr lang="zh-CN" sz="2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           </a:t>
            </a:r>
            <a:r>
              <a:rPr lang="zh-CN" sz="2000" i="0" u="none" strike="noStrike" cap="none">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李俊諺</a:t>
            </a:r>
            <a:endParaRPr sz="2000" i="0" u="none" strike="noStrike" cap="none">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ctr" rtl="0">
              <a:lnSpc>
                <a:spcPct val="100000"/>
              </a:lnSpc>
              <a:spcBef>
                <a:spcPts val="0"/>
              </a:spcBef>
              <a:spcAft>
                <a:spcPts val="0"/>
              </a:spcAft>
              <a:buNone/>
            </a:pPr>
            <a:endParaRPr sz="2000" i="0" u="none" strike="noStrike" cap="none">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grpSp>
        <p:nvGrpSpPr>
          <p:cNvPr id="170" name="Google Shape;170;g2c9dff4c7f4_0_3"/>
          <p:cNvGrpSpPr/>
          <p:nvPr/>
        </p:nvGrpSpPr>
        <p:grpSpPr>
          <a:xfrm>
            <a:off x="-1125441" y="-195202"/>
            <a:ext cx="8739891" cy="2120442"/>
            <a:chOff x="-894766" y="-230602"/>
            <a:chExt cx="8739891" cy="2120442"/>
          </a:xfrm>
        </p:grpSpPr>
        <p:sp>
          <p:nvSpPr>
            <p:cNvPr id="171" name="Google Shape;171;g2c9dff4c7f4_0_3"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5" y="521825"/>
              <a:ext cx="61443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蒙地卡羅方法</a:t>
              </a:r>
              <a:r>
                <a:rPr lang="zh-CN" sz="3600">
                  <a:solidFill>
                    <a:schemeClr val="lt1"/>
                  </a:solidFill>
                </a:rPr>
                <a:t>(2)</a:t>
              </a:r>
              <a:endParaRPr sz="3600">
                <a:solidFill>
                  <a:schemeClr val="lt1"/>
                </a:solidFill>
              </a:endParaRPr>
            </a:p>
          </p:txBody>
        </p:sp>
        <p:pic>
          <p:nvPicPr>
            <p:cNvPr id="172" name="Google Shape;172;g2c9dff4c7f4_0_3"/>
            <p:cNvPicPr preferRelativeResize="0"/>
            <p:nvPr/>
          </p:nvPicPr>
          <p:blipFill rotWithShape="1">
            <a:blip r:embed="rId1"/>
            <a:srcRect/>
            <a:stretch>
              <a:fillRect/>
            </a:stretch>
          </p:blipFill>
          <p:spPr>
            <a:xfrm>
              <a:off x="-894766" y="-230602"/>
              <a:ext cx="4240885" cy="2120442"/>
            </a:xfrm>
            <a:prstGeom prst="rect">
              <a:avLst/>
            </a:prstGeom>
            <a:noFill/>
            <a:ln>
              <a:noFill/>
            </a:ln>
          </p:spPr>
        </p:pic>
      </p:grpSp>
      <p:sp>
        <p:nvSpPr>
          <p:cNvPr id="173" name="Google Shape;173;g2c9dff4c7f4_0_3"/>
          <p:cNvSpPr txBox="1"/>
          <p:nvPr/>
        </p:nvSpPr>
        <p:spPr>
          <a:xfrm>
            <a:off x="1553100" y="1097900"/>
            <a:ext cx="3628800" cy="3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zh-CN" sz="2000">
                <a:solidFill>
                  <a:schemeClr val="lt1"/>
                </a:solidFill>
              </a:rPr>
              <a:t>Monte Carlo method</a:t>
            </a:r>
            <a:endParaRPr sz="2800">
              <a:solidFill>
                <a:schemeClr val="lt1"/>
              </a:solidFill>
            </a:endParaRPr>
          </a:p>
        </p:txBody>
      </p:sp>
      <p:pic>
        <p:nvPicPr>
          <p:cNvPr id="174" name="Google Shape;174;g2c9dff4c7f4_0_3"/>
          <p:cNvPicPr preferRelativeResize="0"/>
          <p:nvPr/>
        </p:nvPicPr>
        <p:blipFill>
          <a:blip r:embed="rId2"/>
          <a:stretch>
            <a:fillRect/>
          </a:stretch>
        </p:blipFill>
        <p:spPr>
          <a:xfrm>
            <a:off x="727313" y="2002275"/>
            <a:ext cx="4157525" cy="4157525"/>
          </a:xfrm>
          <a:prstGeom prst="rect">
            <a:avLst/>
          </a:prstGeom>
          <a:noFill/>
          <a:ln>
            <a:noFill/>
          </a:ln>
        </p:spPr>
      </p:pic>
      <p:sp>
        <p:nvSpPr>
          <p:cNvPr id="175" name="Google Shape;175;g2c9dff4c7f4_0_3"/>
          <p:cNvSpPr txBox="1"/>
          <p:nvPr/>
        </p:nvSpPr>
        <p:spPr>
          <a:xfrm>
            <a:off x="5338775" y="1866713"/>
            <a:ext cx="6250800" cy="44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其中一個著名的例子，就是在一張畫著四分之一圓的正方形平面上，隨機產生多個點，觀察在圓內和不在圓內的點的比例，進而推出圓周率的數值，</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如左圖：當隨機產生的點多達30000個時，預估出來的圓周率值與實際數值僅相差0.07%。</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而蒙地卡羅樹搜尋，就是利用這種概念搜尋遊戲樹，來預測每個走步實際上的勝率。</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endParaRPr sz="2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grpSp>
        <p:nvGrpSpPr>
          <p:cNvPr id="180" name="Google Shape;180;p12"/>
          <p:cNvGrpSpPr/>
          <p:nvPr/>
        </p:nvGrpSpPr>
        <p:grpSpPr>
          <a:xfrm>
            <a:off x="4350517" y="1925253"/>
            <a:ext cx="3799366" cy="3799366"/>
            <a:chOff x="4196317" y="1890824"/>
            <a:chExt cx="3799366" cy="3799366"/>
          </a:xfrm>
        </p:grpSpPr>
        <p:sp>
          <p:nvSpPr>
            <p:cNvPr id="181" name="Google Shape;181;p12"/>
            <p:cNvSpPr/>
            <p:nvPr/>
          </p:nvSpPr>
          <p:spPr>
            <a:xfrm>
              <a:off x="4196317" y="1890824"/>
              <a:ext cx="1768550" cy="1768548"/>
            </a:xfrm>
            <a:custGeom>
              <a:avLst/>
              <a:gdLst/>
              <a:ahLst/>
              <a:cxnLst/>
              <a:rect l="l" t="t" r="r" b="b"/>
              <a:pathLst>
                <a:path w="2030819" h="2030819" extrusionOk="0">
                  <a:moveTo>
                    <a:pt x="2030819" y="0"/>
                  </a:moveTo>
                  <a:lnTo>
                    <a:pt x="2030819" y="2030819"/>
                  </a:lnTo>
                  <a:lnTo>
                    <a:pt x="0" y="2030819"/>
                  </a:lnTo>
                  <a:cubicBezTo>
                    <a:pt x="0" y="909229"/>
                    <a:pt x="909229" y="0"/>
                    <a:pt x="2030819" y="0"/>
                  </a:cubicBezTo>
                  <a:close/>
                </a:path>
              </a:pathLst>
            </a:custGeom>
            <a:solidFill>
              <a:srgbClr val="0FF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2" name="Google Shape;182;p12"/>
            <p:cNvSpPr/>
            <p:nvPr/>
          </p:nvSpPr>
          <p:spPr>
            <a:xfrm flipH="1">
              <a:off x="6227135" y="1890824"/>
              <a:ext cx="1768548" cy="1768548"/>
            </a:xfrm>
            <a:custGeom>
              <a:avLst/>
              <a:gdLst/>
              <a:ahLst/>
              <a:cxnLst/>
              <a:rect l="l" t="t" r="r" b="b"/>
              <a:pathLst>
                <a:path w="2030819" h="2030819" extrusionOk="0">
                  <a:moveTo>
                    <a:pt x="2030819" y="0"/>
                  </a:moveTo>
                  <a:lnTo>
                    <a:pt x="2030819" y="2030819"/>
                  </a:lnTo>
                  <a:lnTo>
                    <a:pt x="0" y="2030819"/>
                  </a:lnTo>
                  <a:cubicBezTo>
                    <a:pt x="0" y="909229"/>
                    <a:pt x="909229" y="0"/>
                    <a:pt x="2030819" y="0"/>
                  </a:cubicBezTo>
                  <a:close/>
                </a:path>
              </a:pathLst>
            </a:custGeom>
            <a:solidFill>
              <a:srgbClr val="6AE7FF">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3" name="Google Shape;183;p12"/>
            <p:cNvSpPr/>
            <p:nvPr/>
          </p:nvSpPr>
          <p:spPr>
            <a:xfrm rot="10800000" flipH="1">
              <a:off x="4196317" y="3921640"/>
              <a:ext cx="1768550" cy="1768550"/>
            </a:xfrm>
            <a:custGeom>
              <a:avLst/>
              <a:gdLst/>
              <a:ahLst/>
              <a:cxnLst/>
              <a:rect l="l" t="t" r="r" b="b"/>
              <a:pathLst>
                <a:path w="2030819" h="2030819" extrusionOk="0">
                  <a:moveTo>
                    <a:pt x="2030819" y="0"/>
                  </a:moveTo>
                  <a:lnTo>
                    <a:pt x="2030819" y="2030819"/>
                  </a:lnTo>
                  <a:lnTo>
                    <a:pt x="0" y="2030819"/>
                  </a:lnTo>
                  <a:cubicBezTo>
                    <a:pt x="0" y="909229"/>
                    <a:pt x="909229" y="0"/>
                    <a:pt x="2030819" y="0"/>
                  </a:cubicBezTo>
                  <a:close/>
                </a:path>
              </a:pathLst>
            </a:custGeom>
            <a:solidFill>
              <a:srgbClr val="6AE7FF">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4" name="Google Shape;184;p12"/>
            <p:cNvSpPr/>
            <p:nvPr/>
          </p:nvSpPr>
          <p:spPr>
            <a:xfrm rot="10800000">
              <a:off x="6227135" y="3921640"/>
              <a:ext cx="1768548" cy="1768550"/>
            </a:xfrm>
            <a:custGeom>
              <a:avLst/>
              <a:gdLst/>
              <a:ahLst/>
              <a:cxnLst/>
              <a:rect l="l" t="t" r="r" b="b"/>
              <a:pathLst>
                <a:path w="2030819" h="2030819" extrusionOk="0">
                  <a:moveTo>
                    <a:pt x="2030819" y="0"/>
                  </a:moveTo>
                  <a:lnTo>
                    <a:pt x="2030819" y="2030819"/>
                  </a:lnTo>
                  <a:lnTo>
                    <a:pt x="0" y="2030819"/>
                  </a:lnTo>
                  <a:cubicBezTo>
                    <a:pt x="0" y="909229"/>
                    <a:pt x="909229" y="0"/>
                    <a:pt x="2030819" y="0"/>
                  </a:cubicBezTo>
                  <a:close/>
                </a:path>
              </a:pathLst>
            </a:custGeom>
            <a:solidFill>
              <a:srgbClr val="0FF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5" name="Google Shape;185;p12"/>
            <p:cNvSpPr/>
            <p:nvPr/>
          </p:nvSpPr>
          <p:spPr>
            <a:xfrm>
              <a:off x="4898988" y="2625822"/>
              <a:ext cx="798009" cy="645277"/>
            </a:xfrm>
            <a:custGeom>
              <a:avLst/>
              <a:gdLst/>
              <a:ahLst/>
              <a:cxnLst/>
              <a:rect l="l" t="t" r="r" b="b"/>
              <a:pathLst>
                <a:path w="331788" h="268287" extrusionOk="0">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6" name="Google Shape;186;p12"/>
            <p:cNvSpPr/>
            <p:nvPr/>
          </p:nvSpPr>
          <p:spPr>
            <a:xfrm>
              <a:off x="6493871" y="2561824"/>
              <a:ext cx="798009" cy="773273"/>
            </a:xfrm>
            <a:custGeom>
              <a:avLst/>
              <a:gdLst/>
              <a:ahLst/>
              <a:cxnLst/>
              <a:rect l="l" t="t" r="r" b="b"/>
              <a:pathLst>
                <a:path w="323554" h="313525" extrusionOk="0">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7" name="Google Shape;187;p12"/>
            <p:cNvSpPr/>
            <p:nvPr/>
          </p:nvSpPr>
          <p:spPr>
            <a:xfrm>
              <a:off x="4910912" y="4218768"/>
              <a:ext cx="774161" cy="798009"/>
            </a:xfrm>
            <a:custGeom>
              <a:avLst/>
              <a:gdLst/>
              <a:ahLst/>
              <a:cxnLst/>
              <a:rect l="l" t="t" r="r" b="b"/>
              <a:pathLst>
                <a:path w="327026" h="337100" extrusionOk="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8" name="Google Shape;188;p12"/>
            <p:cNvSpPr/>
            <p:nvPr/>
          </p:nvSpPr>
          <p:spPr>
            <a:xfrm>
              <a:off x="6493871" y="4254250"/>
              <a:ext cx="798009" cy="727045"/>
            </a:xfrm>
            <a:custGeom>
              <a:avLst/>
              <a:gdLst/>
              <a:ahLst/>
              <a:cxnLst/>
              <a:rect l="l" t="t" r="r" b="b"/>
              <a:pathLst>
                <a:path w="334963" h="305176" extrusionOk="0">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89" name="Google Shape;189;p12"/>
          <p:cNvGrpSpPr/>
          <p:nvPr/>
        </p:nvGrpSpPr>
        <p:grpSpPr>
          <a:xfrm>
            <a:off x="7839275" y="2305543"/>
            <a:ext cx="3109200" cy="1420329"/>
            <a:chOff x="1461365" y="2119967"/>
            <a:chExt cx="3109200" cy="1420329"/>
          </a:xfrm>
        </p:grpSpPr>
        <p:sp>
          <p:nvSpPr>
            <p:cNvPr id="190" name="Google Shape;190;p12"/>
            <p:cNvSpPr/>
            <p:nvPr/>
          </p:nvSpPr>
          <p:spPr>
            <a:xfrm>
              <a:off x="1461364" y="2624696"/>
              <a:ext cx="3109200" cy="9156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CN" sz="2100">
                  <a:solidFill>
                    <a:schemeClr val="lt1"/>
                  </a:solidFill>
                </a:rPr>
                <a:t>     expansion</a:t>
              </a:r>
              <a:endParaRPr sz="2100">
                <a:solidFill>
                  <a:schemeClr val="lt1"/>
                </a:solidFill>
                <a:latin typeface="Arial" panose="020B0604020202020204"/>
                <a:ea typeface="Arial" panose="020B0604020202020204"/>
                <a:cs typeface="Arial" panose="020B0604020202020204"/>
                <a:sym typeface="Arial" panose="020B0604020202020204"/>
              </a:endParaRPr>
            </a:p>
          </p:txBody>
        </p:sp>
        <p:sp>
          <p:nvSpPr>
            <p:cNvPr id="191" name="Google Shape;191;p12"/>
            <p:cNvSpPr/>
            <p:nvPr/>
          </p:nvSpPr>
          <p:spPr>
            <a:xfrm>
              <a:off x="1818125" y="2119967"/>
              <a:ext cx="2241900" cy="33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35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擴充</a:t>
              </a:r>
              <a:endParaRPr sz="35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grpSp>
      <p:grpSp>
        <p:nvGrpSpPr>
          <p:cNvPr id="192" name="Google Shape;192;p12"/>
          <p:cNvGrpSpPr/>
          <p:nvPr/>
        </p:nvGrpSpPr>
        <p:grpSpPr>
          <a:xfrm>
            <a:off x="2123539" y="2293896"/>
            <a:ext cx="3179445" cy="1443599"/>
            <a:chOff x="3008769" y="2270292"/>
            <a:chExt cx="3179445" cy="1443599"/>
          </a:xfrm>
        </p:grpSpPr>
        <p:sp>
          <p:nvSpPr>
            <p:cNvPr id="193" name="Google Shape;193;p12"/>
            <p:cNvSpPr/>
            <p:nvPr/>
          </p:nvSpPr>
          <p:spPr>
            <a:xfrm>
              <a:off x="3079014" y="2813591"/>
              <a:ext cx="3109200" cy="9003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CN" sz="2100">
                  <a:solidFill>
                    <a:schemeClr val="lt1"/>
                  </a:solidFill>
                </a:rPr>
                <a:t>selection</a:t>
              </a:r>
              <a:endParaRPr sz="2100">
                <a:solidFill>
                  <a:schemeClr val="lt1"/>
                </a:solidFill>
                <a:latin typeface="Arial" panose="020B0604020202020204"/>
                <a:ea typeface="Arial" panose="020B0604020202020204"/>
                <a:cs typeface="Arial" panose="020B0604020202020204"/>
                <a:sym typeface="Arial" panose="020B0604020202020204"/>
              </a:endParaRPr>
            </a:p>
          </p:txBody>
        </p:sp>
        <p:sp>
          <p:nvSpPr>
            <p:cNvPr id="194" name="Google Shape;194;p12"/>
            <p:cNvSpPr/>
            <p:nvPr/>
          </p:nvSpPr>
          <p:spPr>
            <a:xfrm>
              <a:off x="3008769" y="2270292"/>
              <a:ext cx="2241900" cy="3372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zh-CN" sz="35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選擇</a:t>
              </a:r>
              <a:endParaRPr sz="35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grpSp>
      <p:grpSp>
        <p:nvGrpSpPr>
          <p:cNvPr id="195" name="Google Shape;195;p12"/>
          <p:cNvGrpSpPr/>
          <p:nvPr/>
        </p:nvGrpSpPr>
        <p:grpSpPr>
          <a:xfrm>
            <a:off x="7716275" y="4288000"/>
            <a:ext cx="3109200" cy="1545078"/>
            <a:chOff x="1384502" y="1839936"/>
            <a:chExt cx="3109200" cy="1497314"/>
          </a:xfrm>
        </p:grpSpPr>
        <p:sp>
          <p:nvSpPr>
            <p:cNvPr id="196" name="Google Shape;196;p12"/>
            <p:cNvSpPr/>
            <p:nvPr/>
          </p:nvSpPr>
          <p:spPr>
            <a:xfrm>
              <a:off x="1384502" y="2436949"/>
              <a:ext cx="3109200" cy="9003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CN" sz="2100">
                  <a:solidFill>
                    <a:schemeClr val="lt1"/>
                  </a:solidFill>
                </a:rPr>
                <a:t>backpropagation</a:t>
              </a:r>
              <a:endParaRPr sz="21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12"/>
            <p:cNvSpPr/>
            <p:nvPr/>
          </p:nvSpPr>
          <p:spPr>
            <a:xfrm>
              <a:off x="1895000" y="1839936"/>
              <a:ext cx="2241900" cy="33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35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反向傳播</a:t>
              </a:r>
              <a:endParaRPr sz="35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grpSp>
      <p:grpSp>
        <p:nvGrpSpPr>
          <p:cNvPr id="198" name="Google Shape;198;p12"/>
          <p:cNvGrpSpPr/>
          <p:nvPr/>
        </p:nvGrpSpPr>
        <p:grpSpPr>
          <a:xfrm>
            <a:off x="2074064" y="4287998"/>
            <a:ext cx="3278395" cy="1545074"/>
            <a:chOff x="3180919" y="1827817"/>
            <a:chExt cx="3278395" cy="1545074"/>
          </a:xfrm>
        </p:grpSpPr>
        <p:sp>
          <p:nvSpPr>
            <p:cNvPr id="199" name="Google Shape;199;p12"/>
            <p:cNvSpPr/>
            <p:nvPr/>
          </p:nvSpPr>
          <p:spPr>
            <a:xfrm>
              <a:off x="3350114" y="2472591"/>
              <a:ext cx="3109200" cy="9003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CN" sz="2100">
                  <a:solidFill>
                    <a:schemeClr val="lt1"/>
                  </a:solidFill>
                </a:rPr>
                <a:t>simulation</a:t>
              </a:r>
              <a:endParaRPr sz="2100">
                <a:solidFill>
                  <a:schemeClr val="lt1"/>
                </a:solidFill>
                <a:latin typeface="Arial" panose="020B0604020202020204"/>
                <a:ea typeface="Arial" panose="020B0604020202020204"/>
                <a:cs typeface="Arial" panose="020B0604020202020204"/>
                <a:sym typeface="Arial" panose="020B0604020202020204"/>
              </a:endParaRPr>
            </a:p>
          </p:txBody>
        </p:sp>
        <p:sp>
          <p:nvSpPr>
            <p:cNvPr id="200" name="Google Shape;200;p12"/>
            <p:cNvSpPr/>
            <p:nvPr/>
          </p:nvSpPr>
          <p:spPr>
            <a:xfrm>
              <a:off x="3180919" y="1827817"/>
              <a:ext cx="2241900" cy="3372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zh-CN" sz="35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模擬</a:t>
              </a:r>
              <a:endParaRPr sz="35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grpSp>
      <p:grpSp>
        <p:nvGrpSpPr>
          <p:cNvPr id="201" name="Google Shape;201;p12"/>
          <p:cNvGrpSpPr/>
          <p:nvPr/>
        </p:nvGrpSpPr>
        <p:grpSpPr>
          <a:xfrm>
            <a:off x="-1125441" y="-195202"/>
            <a:ext cx="8739891" cy="2120442"/>
            <a:chOff x="-894766" y="-230602"/>
            <a:chExt cx="8739891" cy="2120442"/>
          </a:xfrm>
        </p:grpSpPr>
        <p:sp>
          <p:nvSpPr>
            <p:cNvPr id="202" name="Google Shape;202;p12"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5" y="506375"/>
              <a:ext cx="61443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蒙地卡羅樹搜尋四個階段</a:t>
              </a:r>
              <a:endParaRPr sz="3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203" name="Google Shape;203;p12"/>
            <p:cNvPicPr preferRelativeResize="0"/>
            <p:nvPr/>
          </p:nvPicPr>
          <p:blipFill rotWithShape="1">
            <a:blip r:embed="rId1"/>
            <a:srcRect/>
            <a:stretch>
              <a:fillRect/>
            </a:stretch>
          </p:blipFill>
          <p:spPr>
            <a:xfrm>
              <a:off x="-894766" y="-230602"/>
              <a:ext cx="4240885" cy="2120442"/>
            </a:xfrm>
            <a:prstGeom prst="rect">
              <a:avLst/>
            </a:prstGeom>
            <a:noFill/>
            <a:ln>
              <a:noFill/>
            </a:ln>
          </p:spPr>
        </p:pic>
      </p:grpSp>
      <p:sp>
        <p:nvSpPr>
          <p:cNvPr id="204" name="Google Shape;204;p12"/>
          <p:cNvSpPr txBox="1"/>
          <p:nvPr/>
        </p:nvSpPr>
        <p:spPr>
          <a:xfrm>
            <a:off x="1537675" y="1076375"/>
            <a:ext cx="5323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000">
                <a:solidFill>
                  <a:schemeClr val="lt1"/>
                </a:solidFill>
              </a:rPr>
              <a:t>Monte Carlo Tree Search Four Step</a:t>
            </a:r>
            <a:endParaRPr lang="zh-CN" sz="2000">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500"/>
                                        <p:tgtEl>
                                          <p:spTgt spid="19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9"/>
                                        </p:tgtEl>
                                        <p:attrNameLst>
                                          <p:attrName>style.visibility</p:attrName>
                                        </p:attrNameLst>
                                      </p:cBhvr>
                                      <p:to>
                                        <p:strVal val="visible"/>
                                      </p:to>
                                    </p:set>
                                    <p:animEffect transition="in" filter="fade">
                                      <p:cBhvr>
                                        <p:cTn id="19" dur="500"/>
                                        <p:tgtEl>
                                          <p:spTgt spid="18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5"/>
                                        </p:tgtEl>
                                        <p:attrNameLst>
                                          <p:attrName>style.visibility</p:attrName>
                                        </p:attrNameLst>
                                      </p:cBhvr>
                                      <p:to>
                                        <p:strVal val="visible"/>
                                      </p:to>
                                    </p:set>
                                    <p:animEffect transition="in" filter="fade">
                                      <p:cBhvr>
                                        <p:cTn id="23"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grpSp>
        <p:nvGrpSpPr>
          <p:cNvPr id="209" name="Google Shape;209;p13"/>
          <p:cNvGrpSpPr/>
          <p:nvPr/>
        </p:nvGrpSpPr>
        <p:grpSpPr>
          <a:xfrm>
            <a:off x="-894766" y="-296152"/>
            <a:ext cx="7371541" cy="2120442"/>
            <a:chOff x="-894766" y="-296152"/>
            <a:chExt cx="7371541" cy="2120442"/>
          </a:xfrm>
        </p:grpSpPr>
        <p:grpSp>
          <p:nvGrpSpPr>
            <p:cNvPr id="210" name="Google Shape;210;p13"/>
            <p:cNvGrpSpPr/>
            <p:nvPr/>
          </p:nvGrpSpPr>
          <p:grpSpPr>
            <a:xfrm>
              <a:off x="1863075" y="414200"/>
              <a:ext cx="4613700" cy="1031768"/>
              <a:chOff x="1460681" y="356413"/>
              <a:chExt cx="4613700" cy="1031768"/>
            </a:xfrm>
          </p:grpSpPr>
          <p:sp>
            <p:nvSpPr>
              <p:cNvPr id="211" name="Google Shape;211;p13"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460681" y="356413"/>
                <a:ext cx="46137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蒙地卡羅樹搜尋-選擇</a:t>
                </a:r>
                <a:endParaRPr sz="3600" i="0" u="none" strike="noStrike" cap="none">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212" name="Google Shape;212;p13"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668082" y="990363"/>
                <a:ext cx="4313250"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Monte Carlo Tree Search-selection</a:t>
                </a:r>
                <a:endParaRPr sz="2000">
                  <a:solidFill>
                    <a:schemeClr val="lt1"/>
                  </a:solidFill>
                </a:endParaRPr>
              </a:p>
              <a:p>
                <a:pPr marL="0" marR="0" lvl="0" indent="0" algn="l" rtl="0">
                  <a:lnSpc>
                    <a:spcPct val="120000"/>
                  </a:lnSpc>
                  <a:spcBef>
                    <a:spcPts val="0"/>
                  </a:spcBef>
                  <a:spcAft>
                    <a:spcPts val="0"/>
                  </a:spcAft>
                  <a:buClr>
                    <a:schemeClr val="lt1"/>
                  </a:buClr>
                  <a:buSzPts val="1100"/>
                  <a:buFont typeface="Arial" panose="020B0604020202020204"/>
                  <a:buNone/>
                </a:pPr>
                <a:endParaRPr sz="2000">
                  <a:solidFill>
                    <a:schemeClr val="lt1"/>
                  </a:solidFill>
                </a:endParaRPr>
              </a:p>
            </p:txBody>
          </p:sp>
        </p:grpSp>
        <p:pic>
          <p:nvPicPr>
            <p:cNvPr id="213" name="Google Shape;213;p13"/>
            <p:cNvPicPr preferRelativeResize="0"/>
            <p:nvPr/>
          </p:nvPicPr>
          <p:blipFill rotWithShape="1">
            <a:blip r:embed="rId1"/>
            <a:srcRect/>
            <a:stretch>
              <a:fillRect/>
            </a:stretch>
          </p:blipFill>
          <p:spPr>
            <a:xfrm>
              <a:off x="-894766" y="-296152"/>
              <a:ext cx="4240883" cy="2120442"/>
            </a:xfrm>
            <a:prstGeom prst="rect">
              <a:avLst/>
            </a:prstGeom>
            <a:noFill/>
            <a:ln>
              <a:noFill/>
            </a:ln>
          </p:spPr>
        </p:pic>
      </p:grpSp>
      <p:sp>
        <p:nvSpPr>
          <p:cNvPr id="214" name="Google Shape;214;p13"/>
          <p:cNvSpPr txBox="1"/>
          <p:nvPr/>
        </p:nvSpPr>
        <p:spPr>
          <a:xfrm>
            <a:off x="1047219" y="2878185"/>
            <a:ext cx="2760552"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400">
              <a:solidFill>
                <a:schemeClr val="lt1"/>
              </a:solidFill>
              <a:latin typeface="Arial" panose="020B0604020202020204"/>
              <a:ea typeface="Arial" panose="020B0604020202020204"/>
              <a:cs typeface="Arial" panose="020B0604020202020204"/>
              <a:sym typeface="Arial" panose="020B0604020202020204"/>
            </a:endParaRPr>
          </a:p>
        </p:txBody>
      </p:sp>
      <p:pic>
        <p:nvPicPr>
          <p:cNvPr id="215" name="Google Shape;215;p13"/>
          <p:cNvPicPr preferRelativeResize="0"/>
          <p:nvPr/>
        </p:nvPicPr>
        <p:blipFill>
          <a:blip r:embed="rId2"/>
          <a:stretch>
            <a:fillRect/>
          </a:stretch>
        </p:blipFill>
        <p:spPr>
          <a:xfrm>
            <a:off x="1047225" y="1682194"/>
            <a:ext cx="4056775" cy="4603750"/>
          </a:xfrm>
          <a:prstGeom prst="rect">
            <a:avLst/>
          </a:prstGeom>
          <a:noFill/>
          <a:ln w="9525" cap="flat" cmpd="sng">
            <a:solidFill>
              <a:srgbClr val="D73333"/>
            </a:solidFill>
            <a:prstDash val="solid"/>
            <a:round/>
            <a:headEnd type="none" w="sm" len="sm"/>
            <a:tailEnd type="none" w="sm" len="sm"/>
          </a:ln>
        </p:spPr>
      </p:pic>
      <p:sp>
        <p:nvSpPr>
          <p:cNvPr id="216" name="Google Shape;216;p13"/>
          <p:cNvSpPr txBox="1"/>
          <p:nvPr/>
        </p:nvSpPr>
        <p:spPr>
          <a:xfrm>
            <a:off x="6015350" y="1682200"/>
            <a:ext cx="5120400" cy="42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從根節點開始，一路向下選擇子節點，直到選擇到一個尚未擴充的節點，也就是葉節點。選擇節點的方式以及考量因素有很多種，以左圖來說，是選擇勝率最高的節點。</a:t>
            </a:r>
            <a:endParaRPr sz="2800">
              <a:solidFill>
                <a:schemeClr val="lt1"/>
              </a:solidFill>
              <a:highlight>
                <a:srgbClr val="FF0000"/>
              </a:highlight>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(每個節點中，分母為被選擇到的次數，而分子則是最終勝利的次數)</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endParaRPr sz="2400">
              <a:solidFill>
                <a:schemeClr val="lt1"/>
              </a:solidFill>
            </a:endParaRPr>
          </a:p>
        </p:txBody>
      </p:sp>
      <p:sp>
        <p:nvSpPr>
          <p:cNvPr id="217" name="Google Shape;217;p13"/>
          <p:cNvSpPr/>
          <p:nvPr/>
        </p:nvSpPr>
        <p:spPr>
          <a:xfrm>
            <a:off x="2663250" y="4302400"/>
            <a:ext cx="584400" cy="399900"/>
          </a:xfrm>
          <a:prstGeom prst="leftArrow">
            <a:avLst>
              <a:gd name="adj1" fmla="val 50000"/>
              <a:gd name="adj2" fmla="val 50000"/>
            </a:avLst>
          </a:prstGeom>
          <a:solidFill>
            <a:srgbClr val="D73333"/>
          </a:solidFill>
          <a:ln w="9525" cap="flat" cmpd="sng">
            <a:solidFill>
              <a:srgbClr val="D733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grpSp>
        <p:nvGrpSpPr>
          <p:cNvPr id="222" name="Google Shape;222;g2c9dff4c7f4_0_23"/>
          <p:cNvGrpSpPr/>
          <p:nvPr/>
        </p:nvGrpSpPr>
        <p:grpSpPr>
          <a:xfrm>
            <a:off x="-894766" y="-296152"/>
            <a:ext cx="7371541" cy="2120442"/>
            <a:chOff x="-894766" y="-296152"/>
            <a:chExt cx="7371541" cy="2120442"/>
          </a:xfrm>
        </p:grpSpPr>
        <p:grpSp>
          <p:nvGrpSpPr>
            <p:cNvPr id="223" name="Google Shape;223;g2c9dff4c7f4_0_23"/>
            <p:cNvGrpSpPr/>
            <p:nvPr/>
          </p:nvGrpSpPr>
          <p:grpSpPr>
            <a:xfrm>
              <a:off x="1863075" y="414200"/>
              <a:ext cx="4613700" cy="1031768"/>
              <a:chOff x="1460681" y="356413"/>
              <a:chExt cx="4613700" cy="1031768"/>
            </a:xfrm>
          </p:grpSpPr>
          <p:sp>
            <p:nvSpPr>
              <p:cNvPr id="224" name="Google Shape;224;g2c9dff4c7f4_0_23"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460681" y="356413"/>
                <a:ext cx="46137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蒙地卡羅樹搜尋-</a:t>
                </a: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擴充</a:t>
                </a:r>
                <a:endParaRPr sz="3600" i="0" u="none" strike="noStrike" cap="none">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225" name="Google Shape;225;g2c9dff4c7f4_0_23"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668082" y="990363"/>
                <a:ext cx="4313250"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Monte Carlo Tree Search-expansion</a:t>
                </a:r>
                <a:endParaRPr sz="2000">
                  <a:solidFill>
                    <a:schemeClr val="lt1"/>
                  </a:solidFill>
                </a:endParaRPr>
              </a:p>
              <a:p>
                <a:pPr marL="0" marR="0" lvl="0" indent="0" algn="l" rtl="0">
                  <a:lnSpc>
                    <a:spcPct val="120000"/>
                  </a:lnSpc>
                  <a:spcBef>
                    <a:spcPts val="0"/>
                  </a:spcBef>
                  <a:spcAft>
                    <a:spcPts val="0"/>
                  </a:spcAft>
                  <a:buClr>
                    <a:schemeClr val="lt1"/>
                  </a:buClr>
                  <a:buSzPts val="1100"/>
                  <a:buFont typeface="Arial" panose="020B0604020202020204"/>
                  <a:buNone/>
                </a:pPr>
                <a:endParaRPr sz="2000">
                  <a:solidFill>
                    <a:schemeClr val="lt1"/>
                  </a:solidFill>
                </a:endParaRPr>
              </a:p>
            </p:txBody>
          </p:sp>
        </p:grpSp>
        <p:pic>
          <p:nvPicPr>
            <p:cNvPr id="226" name="Google Shape;226;g2c9dff4c7f4_0_23"/>
            <p:cNvPicPr preferRelativeResize="0"/>
            <p:nvPr/>
          </p:nvPicPr>
          <p:blipFill rotWithShape="1">
            <a:blip r:embed="rId1"/>
            <a:srcRect/>
            <a:stretch>
              <a:fillRect/>
            </a:stretch>
          </p:blipFill>
          <p:spPr>
            <a:xfrm>
              <a:off x="-894766" y="-296152"/>
              <a:ext cx="4240885" cy="2120442"/>
            </a:xfrm>
            <a:prstGeom prst="rect">
              <a:avLst/>
            </a:prstGeom>
            <a:noFill/>
            <a:ln>
              <a:noFill/>
            </a:ln>
          </p:spPr>
        </p:pic>
      </p:grpSp>
      <p:sp>
        <p:nvSpPr>
          <p:cNvPr id="227" name="Google Shape;227;g2c9dff4c7f4_0_23"/>
          <p:cNvSpPr txBox="1"/>
          <p:nvPr/>
        </p:nvSpPr>
        <p:spPr>
          <a:xfrm>
            <a:off x="1047218" y="2878185"/>
            <a:ext cx="2760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400">
              <a:solidFill>
                <a:schemeClr val="lt1"/>
              </a:solidFill>
              <a:latin typeface="Arial" panose="020B0604020202020204"/>
              <a:ea typeface="Arial" panose="020B0604020202020204"/>
              <a:cs typeface="Arial" panose="020B0604020202020204"/>
              <a:sym typeface="Arial" panose="020B0604020202020204"/>
            </a:endParaRPr>
          </a:p>
        </p:txBody>
      </p:sp>
      <p:sp>
        <p:nvSpPr>
          <p:cNvPr id="228" name="Google Shape;228;g2c9dff4c7f4_0_23"/>
          <p:cNvSpPr txBox="1"/>
          <p:nvPr/>
        </p:nvSpPr>
        <p:spPr>
          <a:xfrm>
            <a:off x="6096000" y="2197700"/>
            <a:ext cx="4628400" cy="29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將選擇到的該葉節點，擴充一個或多個子節點，並選擇其中一個子節點，左圖中剛被新增的節點由於先前未拜訪到，因此拜訪次數以及勝利次數皆為0。</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endParaRPr sz="2800">
              <a:solidFill>
                <a:schemeClr val="lt1"/>
              </a:solidFill>
            </a:endParaRPr>
          </a:p>
        </p:txBody>
      </p:sp>
      <p:pic>
        <p:nvPicPr>
          <p:cNvPr id="229" name="Google Shape;229;g2c9dff4c7f4_0_23"/>
          <p:cNvPicPr preferRelativeResize="0"/>
          <p:nvPr/>
        </p:nvPicPr>
        <p:blipFill>
          <a:blip r:embed="rId2"/>
          <a:stretch>
            <a:fillRect/>
          </a:stretch>
        </p:blipFill>
        <p:spPr>
          <a:xfrm>
            <a:off x="1121125" y="1682194"/>
            <a:ext cx="3804525" cy="4580350"/>
          </a:xfrm>
          <a:prstGeom prst="rect">
            <a:avLst/>
          </a:prstGeom>
          <a:noFill/>
          <a:ln>
            <a:noFill/>
          </a:ln>
        </p:spPr>
      </p:pic>
      <p:sp>
        <p:nvSpPr>
          <p:cNvPr id="230" name="Google Shape;230;g2c9dff4c7f4_0_23"/>
          <p:cNvSpPr/>
          <p:nvPr/>
        </p:nvSpPr>
        <p:spPr>
          <a:xfrm>
            <a:off x="2731188" y="5163500"/>
            <a:ext cx="584400" cy="399900"/>
          </a:xfrm>
          <a:prstGeom prst="leftArrow">
            <a:avLst>
              <a:gd name="adj1" fmla="val 50000"/>
              <a:gd name="adj2" fmla="val 50000"/>
            </a:avLst>
          </a:prstGeom>
          <a:solidFill>
            <a:srgbClr val="D73333"/>
          </a:solidFill>
          <a:ln w="9525" cap="flat" cmpd="sng">
            <a:solidFill>
              <a:srgbClr val="D733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grpSp>
        <p:nvGrpSpPr>
          <p:cNvPr id="235" name="Google Shape;235;g2c9dff4c7f4_0_34"/>
          <p:cNvGrpSpPr/>
          <p:nvPr/>
        </p:nvGrpSpPr>
        <p:grpSpPr>
          <a:xfrm>
            <a:off x="-894766" y="-296152"/>
            <a:ext cx="7371541" cy="2120442"/>
            <a:chOff x="-894766" y="-296152"/>
            <a:chExt cx="7371541" cy="2120442"/>
          </a:xfrm>
        </p:grpSpPr>
        <p:grpSp>
          <p:nvGrpSpPr>
            <p:cNvPr id="236" name="Google Shape;236;g2c9dff4c7f4_0_34"/>
            <p:cNvGrpSpPr/>
            <p:nvPr/>
          </p:nvGrpSpPr>
          <p:grpSpPr>
            <a:xfrm>
              <a:off x="1863075" y="414200"/>
              <a:ext cx="4613700" cy="1031768"/>
              <a:chOff x="1460681" y="356413"/>
              <a:chExt cx="4613700" cy="1031768"/>
            </a:xfrm>
          </p:grpSpPr>
          <p:sp>
            <p:nvSpPr>
              <p:cNvPr id="237" name="Google Shape;237;g2c9dff4c7f4_0_34"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460681" y="356413"/>
                <a:ext cx="46137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蒙地卡羅樹搜尋-</a:t>
                </a: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模擬</a:t>
                </a:r>
                <a:endParaRPr sz="3600" i="0" u="none" strike="noStrike" cap="none">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238" name="Google Shape;238;g2c9dff4c7f4_0_34"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668082" y="990363"/>
                <a:ext cx="4313250"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Monte Carlo Tree Search-simulation</a:t>
                </a:r>
                <a:endParaRPr sz="2000">
                  <a:solidFill>
                    <a:schemeClr val="lt1"/>
                  </a:solidFill>
                </a:endParaRPr>
              </a:p>
              <a:p>
                <a:pPr marL="0" marR="0" lvl="0" indent="0" algn="l" rtl="0">
                  <a:lnSpc>
                    <a:spcPct val="120000"/>
                  </a:lnSpc>
                  <a:spcBef>
                    <a:spcPts val="0"/>
                  </a:spcBef>
                  <a:spcAft>
                    <a:spcPts val="0"/>
                  </a:spcAft>
                  <a:buClr>
                    <a:schemeClr val="lt1"/>
                  </a:buClr>
                  <a:buSzPts val="1100"/>
                  <a:buFont typeface="Arial" panose="020B0604020202020204"/>
                  <a:buNone/>
                </a:pPr>
                <a:endParaRPr sz="2000">
                  <a:solidFill>
                    <a:schemeClr val="lt1"/>
                  </a:solidFill>
                </a:endParaRPr>
              </a:p>
            </p:txBody>
          </p:sp>
        </p:grpSp>
        <p:pic>
          <p:nvPicPr>
            <p:cNvPr id="239" name="Google Shape;239;g2c9dff4c7f4_0_34"/>
            <p:cNvPicPr preferRelativeResize="0"/>
            <p:nvPr/>
          </p:nvPicPr>
          <p:blipFill rotWithShape="1">
            <a:blip r:embed="rId1"/>
            <a:srcRect/>
            <a:stretch>
              <a:fillRect/>
            </a:stretch>
          </p:blipFill>
          <p:spPr>
            <a:xfrm>
              <a:off x="-894766" y="-296152"/>
              <a:ext cx="4240885" cy="2120442"/>
            </a:xfrm>
            <a:prstGeom prst="rect">
              <a:avLst/>
            </a:prstGeom>
            <a:noFill/>
            <a:ln>
              <a:noFill/>
            </a:ln>
          </p:spPr>
        </p:pic>
      </p:grpSp>
      <p:sp>
        <p:nvSpPr>
          <p:cNvPr id="240" name="Google Shape;240;g2c9dff4c7f4_0_34"/>
          <p:cNvSpPr txBox="1"/>
          <p:nvPr/>
        </p:nvSpPr>
        <p:spPr>
          <a:xfrm>
            <a:off x="1047218" y="2878185"/>
            <a:ext cx="2760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400">
              <a:solidFill>
                <a:schemeClr val="lt1"/>
              </a:solidFill>
              <a:latin typeface="Arial" panose="020B0604020202020204"/>
              <a:ea typeface="Arial" panose="020B0604020202020204"/>
              <a:cs typeface="Arial" panose="020B0604020202020204"/>
              <a:sym typeface="Arial" panose="020B0604020202020204"/>
            </a:endParaRPr>
          </a:p>
        </p:txBody>
      </p:sp>
      <p:sp>
        <p:nvSpPr>
          <p:cNvPr id="241" name="Google Shape;241;g2c9dff4c7f4_0_34"/>
          <p:cNvSpPr txBox="1"/>
          <p:nvPr/>
        </p:nvSpPr>
        <p:spPr>
          <a:xfrm>
            <a:off x="6226250" y="2132850"/>
            <a:ext cx="4628400" cy="259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以剛新增的子節點為基礎，</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一路向下隨機進行遊戲，直到遊戲結束，分出勝負，</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左圖中，一路隨機進行遊戲至結束，並輸了遊戲。</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sz="2800">
              <a:solidFill>
                <a:schemeClr val="lt1"/>
              </a:solidFill>
            </a:endParaRPr>
          </a:p>
        </p:txBody>
      </p:sp>
      <p:pic>
        <p:nvPicPr>
          <p:cNvPr id="242" name="Google Shape;242;g2c9dff4c7f4_0_34"/>
          <p:cNvPicPr preferRelativeResize="0"/>
          <p:nvPr/>
        </p:nvPicPr>
        <p:blipFill>
          <a:blip r:embed="rId2"/>
          <a:stretch>
            <a:fillRect/>
          </a:stretch>
        </p:blipFill>
        <p:spPr>
          <a:xfrm>
            <a:off x="967350" y="1504725"/>
            <a:ext cx="3940875" cy="4847900"/>
          </a:xfrm>
          <a:prstGeom prst="rect">
            <a:avLst/>
          </a:prstGeom>
          <a:noFill/>
          <a:ln>
            <a:noFill/>
          </a:ln>
        </p:spPr>
      </p:pic>
      <p:sp>
        <p:nvSpPr>
          <p:cNvPr id="243" name="Google Shape;243;g2c9dff4c7f4_0_34"/>
          <p:cNvSpPr/>
          <p:nvPr/>
        </p:nvSpPr>
        <p:spPr>
          <a:xfrm>
            <a:off x="2715813" y="5978500"/>
            <a:ext cx="584400" cy="399900"/>
          </a:xfrm>
          <a:prstGeom prst="leftArrow">
            <a:avLst>
              <a:gd name="adj1" fmla="val 50000"/>
              <a:gd name="adj2" fmla="val 50000"/>
            </a:avLst>
          </a:prstGeom>
          <a:solidFill>
            <a:srgbClr val="D73333"/>
          </a:solidFill>
          <a:ln w="9525" cap="flat" cmpd="sng">
            <a:solidFill>
              <a:srgbClr val="D733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grpSp>
        <p:nvGrpSpPr>
          <p:cNvPr id="248" name="Google Shape;248;g2c9dff4c7f4_0_45"/>
          <p:cNvGrpSpPr/>
          <p:nvPr/>
        </p:nvGrpSpPr>
        <p:grpSpPr>
          <a:xfrm>
            <a:off x="-894766" y="-296152"/>
            <a:ext cx="8663041" cy="2120442"/>
            <a:chOff x="-894766" y="-296152"/>
            <a:chExt cx="8663041" cy="2120442"/>
          </a:xfrm>
        </p:grpSpPr>
        <p:grpSp>
          <p:nvGrpSpPr>
            <p:cNvPr id="249" name="Google Shape;249;g2c9dff4c7f4_0_45"/>
            <p:cNvGrpSpPr/>
            <p:nvPr/>
          </p:nvGrpSpPr>
          <p:grpSpPr>
            <a:xfrm>
              <a:off x="1863075" y="414200"/>
              <a:ext cx="5905200" cy="1031768"/>
              <a:chOff x="1460681" y="356413"/>
              <a:chExt cx="5905200" cy="1031768"/>
            </a:xfrm>
          </p:grpSpPr>
          <p:sp>
            <p:nvSpPr>
              <p:cNvPr id="250" name="Google Shape;250;g2c9dff4c7f4_0_45"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460681" y="356413"/>
                <a:ext cx="59052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蒙地卡羅樹搜尋-</a:t>
                </a: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反向傳播</a:t>
                </a:r>
                <a:endParaRPr sz="3600" i="0" u="none" strike="noStrike" cap="none">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251" name="Google Shape;251;g2c9dff4c7f4_0_45"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668081" y="990363"/>
                <a:ext cx="5251230"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Monte Carlo Tree Search-BackPropagation</a:t>
                </a:r>
                <a:endParaRPr sz="2000">
                  <a:solidFill>
                    <a:schemeClr val="lt1"/>
                  </a:solidFill>
                </a:endParaRPr>
              </a:p>
              <a:p>
                <a:pPr marL="0" marR="0" lvl="0" indent="0" algn="l" rtl="0">
                  <a:lnSpc>
                    <a:spcPct val="120000"/>
                  </a:lnSpc>
                  <a:spcBef>
                    <a:spcPts val="0"/>
                  </a:spcBef>
                  <a:spcAft>
                    <a:spcPts val="0"/>
                  </a:spcAft>
                  <a:buClr>
                    <a:schemeClr val="lt1"/>
                  </a:buClr>
                  <a:buSzPts val="1100"/>
                  <a:buFont typeface="Arial" panose="020B0604020202020204"/>
                  <a:buNone/>
                </a:pPr>
                <a:endParaRPr sz="2000">
                  <a:solidFill>
                    <a:schemeClr val="lt1"/>
                  </a:solidFill>
                </a:endParaRPr>
              </a:p>
            </p:txBody>
          </p:sp>
        </p:grpSp>
        <p:pic>
          <p:nvPicPr>
            <p:cNvPr id="252" name="Google Shape;252;g2c9dff4c7f4_0_45"/>
            <p:cNvPicPr preferRelativeResize="0"/>
            <p:nvPr/>
          </p:nvPicPr>
          <p:blipFill rotWithShape="1">
            <a:blip r:embed="rId1"/>
            <a:srcRect/>
            <a:stretch>
              <a:fillRect/>
            </a:stretch>
          </p:blipFill>
          <p:spPr>
            <a:xfrm>
              <a:off x="-894766" y="-296152"/>
              <a:ext cx="4240885" cy="2120442"/>
            </a:xfrm>
            <a:prstGeom prst="rect">
              <a:avLst/>
            </a:prstGeom>
            <a:noFill/>
            <a:ln>
              <a:noFill/>
            </a:ln>
          </p:spPr>
        </p:pic>
      </p:grpSp>
      <p:sp>
        <p:nvSpPr>
          <p:cNvPr id="253" name="Google Shape;253;g2c9dff4c7f4_0_45"/>
          <p:cNvSpPr txBox="1"/>
          <p:nvPr/>
        </p:nvSpPr>
        <p:spPr>
          <a:xfrm>
            <a:off x="1047218" y="2878185"/>
            <a:ext cx="2760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400">
              <a:solidFill>
                <a:schemeClr val="lt1"/>
              </a:solidFill>
              <a:latin typeface="Arial" panose="020B0604020202020204"/>
              <a:ea typeface="Arial" panose="020B0604020202020204"/>
              <a:cs typeface="Arial" panose="020B0604020202020204"/>
              <a:sym typeface="Arial" panose="020B0604020202020204"/>
            </a:endParaRPr>
          </a:p>
        </p:txBody>
      </p:sp>
      <p:sp>
        <p:nvSpPr>
          <p:cNvPr id="254" name="Google Shape;254;g2c9dff4c7f4_0_45"/>
          <p:cNvSpPr txBox="1"/>
          <p:nvPr/>
        </p:nvSpPr>
        <p:spPr>
          <a:xfrm>
            <a:off x="6366475" y="1682188"/>
            <a:ext cx="4628400" cy="42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將先前模擬的結果回傳，由於模擬到最後輸了，因此該路徑上的節點分母都加1(代表多被拜訪了一次)，而分子不變(代表沒有贏)，也就是說該路徑的整體勝率下降了一點點，而勝率下降，就有可能導致下次在選擇節點階段可能不會被選到。</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255" name="Google Shape;255;g2c9dff4c7f4_0_45"/>
          <p:cNvPicPr preferRelativeResize="0"/>
          <p:nvPr/>
        </p:nvPicPr>
        <p:blipFill>
          <a:blip r:embed="rId2"/>
          <a:stretch>
            <a:fillRect/>
          </a:stretch>
        </p:blipFill>
        <p:spPr>
          <a:xfrm>
            <a:off x="1506125" y="1516318"/>
            <a:ext cx="3295050" cy="487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g2c9dff4c7f4_0_78"/>
          <p:cNvSpPr txBox="1"/>
          <p:nvPr/>
        </p:nvSpPr>
        <p:spPr>
          <a:xfrm>
            <a:off x="6831466" y="3706255"/>
            <a:ext cx="4615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61" name="Google Shape;261;g2c9dff4c7f4_0_78"/>
          <p:cNvGrpSpPr/>
          <p:nvPr/>
        </p:nvGrpSpPr>
        <p:grpSpPr>
          <a:xfrm>
            <a:off x="-742366" y="-143752"/>
            <a:ext cx="9248641" cy="2120442"/>
            <a:chOff x="-894766" y="-296152"/>
            <a:chExt cx="9248641" cy="2120442"/>
          </a:xfrm>
        </p:grpSpPr>
        <p:grpSp>
          <p:nvGrpSpPr>
            <p:cNvPr id="262" name="Google Shape;262;g2c9dff4c7f4_0_78"/>
            <p:cNvGrpSpPr/>
            <p:nvPr/>
          </p:nvGrpSpPr>
          <p:grpSpPr>
            <a:xfrm>
              <a:off x="1863075" y="414200"/>
              <a:ext cx="6490800" cy="1200600"/>
              <a:chOff x="1460681" y="356413"/>
              <a:chExt cx="6490800" cy="1200600"/>
            </a:xfrm>
          </p:grpSpPr>
          <p:sp>
            <p:nvSpPr>
              <p:cNvPr id="263" name="Google Shape;263;g2c9dff4c7f4_0_78"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460681" y="356413"/>
                <a:ext cx="6490800" cy="1200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蒙地卡羅樹搜尋-UCT算法</a:t>
                </a:r>
                <a:r>
                  <a:rPr lang="zh-CN" sz="3600">
                    <a:solidFill>
                      <a:schemeClr val="lt1"/>
                    </a:solidFill>
                  </a:rPr>
                  <a:t>(1)</a:t>
                </a:r>
                <a:endParaRPr sz="3600">
                  <a:solidFill>
                    <a:schemeClr val="lt1"/>
                  </a:solidFill>
                </a:endParaRPr>
              </a:p>
              <a:p>
                <a:pPr marL="0" marR="0" lvl="0" indent="0" algn="just" rtl="0">
                  <a:lnSpc>
                    <a:spcPct val="100000"/>
                  </a:lnSpc>
                  <a:spcBef>
                    <a:spcPts val="0"/>
                  </a:spcBef>
                  <a:spcAft>
                    <a:spcPts val="0"/>
                  </a:spcAft>
                  <a:buClr>
                    <a:schemeClr val="lt1"/>
                  </a:buClr>
                  <a:buSzPts val="2800"/>
                  <a:buFont typeface="Arial" panose="020B0604020202020204"/>
                  <a:buNone/>
                </a:pPr>
                <a:endParaRPr sz="3600">
                  <a:solidFill>
                    <a:schemeClr val="lt1"/>
                  </a:solidFill>
                </a:endParaRPr>
              </a:p>
            </p:txBody>
          </p:sp>
          <p:sp>
            <p:nvSpPr>
              <p:cNvPr id="264" name="Google Shape;264;g2c9dff4c7f4_0_78"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668081" y="990363"/>
                <a:ext cx="3618432"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Monte Carlo Tree Search-UCT</a:t>
                </a:r>
                <a:endParaRPr sz="2000">
                  <a:solidFill>
                    <a:schemeClr val="lt1"/>
                  </a:solidFill>
                </a:endParaRPr>
              </a:p>
              <a:p>
                <a:pPr marL="0" marR="0" lvl="0" indent="0" algn="l" rtl="0">
                  <a:lnSpc>
                    <a:spcPct val="120000"/>
                  </a:lnSpc>
                  <a:spcBef>
                    <a:spcPts val="0"/>
                  </a:spcBef>
                  <a:spcAft>
                    <a:spcPts val="0"/>
                  </a:spcAft>
                  <a:buClr>
                    <a:schemeClr val="lt1"/>
                  </a:buClr>
                  <a:buSzPts val="1100"/>
                  <a:buFont typeface="Arial" panose="020B0604020202020204"/>
                  <a:buNone/>
                </a:pPr>
                <a:endParaRPr sz="2000">
                  <a:solidFill>
                    <a:schemeClr val="lt1"/>
                  </a:solidFill>
                </a:endParaRPr>
              </a:p>
              <a:p>
                <a:pPr marL="0" marR="0" lvl="0" indent="0" algn="l" rtl="0">
                  <a:lnSpc>
                    <a:spcPct val="120000"/>
                  </a:lnSpc>
                  <a:spcBef>
                    <a:spcPts val="0"/>
                  </a:spcBef>
                  <a:spcAft>
                    <a:spcPts val="0"/>
                  </a:spcAft>
                  <a:buClr>
                    <a:schemeClr val="lt1"/>
                  </a:buClr>
                  <a:buSzPts val="1100"/>
                  <a:buFont typeface="Arial" panose="020B0604020202020204"/>
                  <a:buNone/>
                </a:pPr>
                <a:endParaRPr sz="2000">
                  <a:solidFill>
                    <a:schemeClr val="lt1"/>
                  </a:solidFill>
                </a:endParaRPr>
              </a:p>
            </p:txBody>
          </p:sp>
        </p:grpSp>
        <p:pic>
          <p:nvPicPr>
            <p:cNvPr id="265" name="Google Shape;265;g2c9dff4c7f4_0_78"/>
            <p:cNvPicPr preferRelativeResize="0"/>
            <p:nvPr/>
          </p:nvPicPr>
          <p:blipFill rotWithShape="1">
            <a:blip r:embed="rId1"/>
            <a:srcRect/>
            <a:stretch>
              <a:fillRect/>
            </a:stretch>
          </p:blipFill>
          <p:spPr>
            <a:xfrm>
              <a:off x="-894766" y="-296152"/>
              <a:ext cx="4240885" cy="2120442"/>
            </a:xfrm>
            <a:prstGeom prst="rect">
              <a:avLst/>
            </a:prstGeom>
            <a:noFill/>
            <a:ln>
              <a:noFill/>
            </a:ln>
          </p:spPr>
        </p:pic>
      </p:grpSp>
      <p:pic>
        <p:nvPicPr>
          <p:cNvPr id="266" name="Google Shape;266;g2c9dff4c7f4_0_78"/>
          <p:cNvPicPr preferRelativeResize="0"/>
          <p:nvPr/>
        </p:nvPicPr>
        <p:blipFill>
          <a:blip r:embed="rId2"/>
          <a:stretch>
            <a:fillRect/>
          </a:stretch>
        </p:blipFill>
        <p:spPr>
          <a:xfrm>
            <a:off x="841300" y="2511935"/>
            <a:ext cx="5055850" cy="2696450"/>
          </a:xfrm>
          <a:prstGeom prst="rect">
            <a:avLst/>
          </a:prstGeom>
          <a:noFill/>
          <a:ln>
            <a:noFill/>
          </a:ln>
        </p:spPr>
      </p:pic>
      <p:sp>
        <p:nvSpPr>
          <p:cNvPr id="267" name="Google Shape;267;g2c9dff4c7f4_0_78"/>
          <p:cNvSpPr txBox="1"/>
          <p:nvPr/>
        </p:nvSpPr>
        <p:spPr>
          <a:xfrm>
            <a:off x="6370450" y="2138150"/>
            <a:ext cx="4889700" cy="34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選擇節點時除了勝率以外，還有其他的考量因素，例如：究竟要選擇那些拜訪過比較多次的節點，還是去那些比較少被拜訪過的節點，</a:t>
            </a: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探索新的可能</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，要在各種因素中取得平衡，</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而誕生了UCT算法。</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14"/>
          <p:cNvSpPr txBox="1"/>
          <p:nvPr/>
        </p:nvSpPr>
        <p:spPr>
          <a:xfrm>
            <a:off x="6831466" y="3706255"/>
            <a:ext cx="4615937" cy="307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73" name="Google Shape;273;p14"/>
          <p:cNvGrpSpPr/>
          <p:nvPr/>
        </p:nvGrpSpPr>
        <p:grpSpPr>
          <a:xfrm>
            <a:off x="-742366" y="-143752"/>
            <a:ext cx="9448741" cy="2120442"/>
            <a:chOff x="-894766" y="-296152"/>
            <a:chExt cx="9448741" cy="2120442"/>
          </a:xfrm>
        </p:grpSpPr>
        <p:grpSp>
          <p:nvGrpSpPr>
            <p:cNvPr id="274" name="Google Shape;274;p14"/>
            <p:cNvGrpSpPr/>
            <p:nvPr/>
          </p:nvGrpSpPr>
          <p:grpSpPr>
            <a:xfrm>
              <a:off x="1863075" y="414200"/>
              <a:ext cx="6690900" cy="1031768"/>
              <a:chOff x="1460681" y="356413"/>
              <a:chExt cx="6690900" cy="1031768"/>
            </a:xfrm>
          </p:grpSpPr>
          <p:sp>
            <p:nvSpPr>
              <p:cNvPr id="275" name="Google Shape;275;p14"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460681" y="356413"/>
                <a:ext cx="66909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蒙地卡羅樹搜尋-UCT</a:t>
                </a: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算法</a:t>
                </a:r>
                <a:r>
                  <a:rPr lang="zh-CN" sz="3600">
                    <a:solidFill>
                      <a:schemeClr val="lt1"/>
                    </a:solidFill>
                  </a:rPr>
                  <a:t>(2)</a:t>
                </a:r>
                <a:endParaRPr sz="3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6" name="Google Shape;276;p14"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668081" y="990363"/>
                <a:ext cx="3618432"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Monte Carlo Tree Search-UCT</a:t>
                </a:r>
                <a:endParaRPr sz="2000">
                  <a:solidFill>
                    <a:schemeClr val="lt1"/>
                  </a:solidFill>
                </a:endParaRPr>
              </a:p>
              <a:p>
                <a:pPr marL="0" marR="0" lvl="0" indent="0" algn="l" rtl="0">
                  <a:lnSpc>
                    <a:spcPct val="120000"/>
                  </a:lnSpc>
                  <a:spcBef>
                    <a:spcPts val="0"/>
                  </a:spcBef>
                  <a:spcAft>
                    <a:spcPts val="0"/>
                  </a:spcAft>
                  <a:buClr>
                    <a:schemeClr val="lt1"/>
                  </a:buClr>
                  <a:buSzPts val="1100"/>
                  <a:buFont typeface="Arial" panose="020B0604020202020204"/>
                  <a:buNone/>
                </a:pPr>
                <a:endParaRPr sz="2000">
                  <a:solidFill>
                    <a:schemeClr val="lt1"/>
                  </a:solidFill>
                </a:endParaRPr>
              </a:p>
              <a:p>
                <a:pPr marL="0" marR="0" lvl="0" indent="0" algn="l" rtl="0">
                  <a:lnSpc>
                    <a:spcPct val="120000"/>
                  </a:lnSpc>
                  <a:spcBef>
                    <a:spcPts val="0"/>
                  </a:spcBef>
                  <a:spcAft>
                    <a:spcPts val="0"/>
                  </a:spcAft>
                  <a:buClr>
                    <a:schemeClr val="lt1"/>
                  </a:buClr>
                  <a:buSzPts val="1100"/>
                  <a:buFont typeface="Arial" panose="020B0604020202020204"/>
                  <a:buNone/>
                </a:pPr>
                <a:endParaRPr sz="2000">
                  <a:solidFill>
                    <a:schemeClr val="lt1"/>
                  </a:solidFill>
                </a:endParaRPr>
              </a:p>
            </p:txBody>
          </p:sp>
        </p:grpSp>
        <p:pic>
          <p:nvPicPr>
            <p:cNvPr id="277" name="Google Shape;277;p14"/>
            <p:cNvPicPr preferRelativeResize="0"/>
            <p:nvPr/>
          </p:nvPicPr>
          <p:blipFill rotWithShape="1">
            <a:blip r:embed="rId1"/>
            <a:srcRect/>
            <a:stretch>
              <a:fillRect/>
            </a:stretch>
          </p:blipFill>
          <p:spPr>
            <a:xfrm>
              <a:off x="-894766" y="-296152"/>
              <a:ext cx="4240885" cy="2120442"/>
            </a:xfrm>
            <a:prstGeom prst="rect">
              <a:avLst/>
            </a:prstGeom>
            <a:noFill/>
            <a:ln>
              <a:noFill/>
            </a:ln>
          </p:spPr>
        </p:pic>
      </p:grpSp>
      <p:pic>
        <p:nvPicPr>
          <p:cNvPr id="278" name="Google Shape;278;p14"/>
          <p:cNvPicPr preferRelativeResize="0"/>
          <p:nvPr/>
        </p:nvPicPr>
        <p:blipFill>
          <a:blip r:embed="rId2"/>
          <a:stretch>
            <a:fillRect/>
          </a:stretch>
        </p:blipFill>
        <p:spPr>
          <a:xfrm>
            <a:off x="606450" y="2511935"/>
            <a:ext cx="5055850" cy="2696450"/>
          </a:xfrm>
          <a:prstGeom prst="rect">
            <a:avLst/>
          </a:prstGeom>
          <a:noFill/>
          <a:ln>
            <a:noFill/>
          </a:ln>
        </p:spPr>
      </p:pic>
      <p:sp>
        <p:nvSpPr>
          <p:cNvPr id="279" name="Google Shape;279;p14"/>
          <p:cNvSpPr txBox="1"/>
          <p:nvPr/>
        </p:nvSpPr>
        <p:spPr>
          <a:xfrm>
            <a:off x="6096000" y="1540475"/>
            <a:ext cx="5628000" cy="49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左圖公式中，W</a:t>
            </a:r>
            <a:r>
              <a:rPr lang="zh-CN" sz="1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i</a:t>
            </a: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為子節點勝利次數，n</a:t>
            </a:r>
            <a:r>
              <a:rPr lang="zh-CN" sz="1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i</a:t>
            </a: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為子節點拜訪次數，t為父節點的總拜訪次數。</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右項由於分母為子節點拜訪次數，分子為父節點總拜訪次數，也就是說，如果該子節點拜訪次數越少，右項會越大，也就是探索新可能；而左項則為勝率，因此該公式就是藉由調整常數C來平衡「勝率」和探索「較少被拜訪」的節點的比重。</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pic>
        <p:nvPicPr>
          <p:cNvPr id="284" name="Google Shape;284;p15"/>
          <p:cNvPicPr preferRelativeResize="0"/>
          <p:nvPr/>
        </p:nvPicPr>
        <p:blipFill rotWithShape="1">
          <a:blip r:embed="rId1"/>
          <a:srcRect/>
          <a:stretch>
            <a:fillRect/>
          </a:stretch>
        </p:blipFill>
        <p:spPr>
          <a:xfrm>
            <a:off x="-3032569" y="0"/>
            <a:ext cx="13744937" cy="6872469"/>
          </a:xfrm>
          <a:prstGeom prst="rect">
            <a:avLst/>
          </a:prstGeom>
          <a:noFill/>
          <a:ln>
            <a:noFill/>
          </a:ln>
        </p:spPr>
      </p:pic>
      <p:sp>
        <p:nvSpPr>
          <p:cNvPr id="285" name="Google Shape;285;p15"/>
          <p:cNvSpPr txBox="1"/>
          <p:nvPr/>
        </p:nvSpPr>
        <p:spPr>
          <a:xfrm>
            <a:off x="5491525" y="2628925"/>
            <a:ext cx="6505200" cy="1462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CN" sz="5600" b="0">
                <a:solidFill>
                  <a:srgbClr val="07F4FF"/>
                </a:solidFill>
                <a:latin typeface="Arial" panose="020B0604020202020204"/>
                <a:ea typeface="Arial" panose="020B0604020202020204"/>
                <a:cs typeface="Arial" panose="020B0604020202020204"/>
                <a:sym typeface="Arial" panose="020B0604020202020204"/>
              </a:rPr>
              <a:t>0</a:t>
            </a:r>
            <a:r>
              <a:rPr lang="zh-CN" sz="5600">
                <a:solidFill>
                  <a:srgbClr val="07F4FF"/>
                </a:solidFill>
              </a:rPr>
              <a:t>3 </a:t>
            </a:r>
            <a:r>
              <a:rPr lang="zh-CN"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深度學習及部署</a:t>
            </a:r>
            <a:endParaRPr sz="5600">
              <a:solidFill>
                <a:srgbClr val="07F4FF"/>
              </a:solidFill>
            </a:endParaRPr>
          </a:p>
          <a:p>
            <a:pPr marL="0" lvl="0" indent="0" algn="l" rtl="0">
              <a:spcBef>
                <a:spcPts val="0"/>
              </a:spcBef>
              <a:spcAft>
                <a:spcPts val="0"/>
              </a:spcAft>
              <a:buClr>
                <a:schemeClr val="dk1"/>
              </a:buClr>
              <a:buFont typeface="Arial" panose="020B0604020202020204"/>
              <a:buNone/>
            </a:pPr>
            <a:r>
              <a:rPr lang="zh-CN" sz="3300">
                <a:solidFill>
                  <a:srgbClr val="07F4FF"/>
                </a:solidFill>
              </a:rPr>
              <a:t>           </a:t>
            </a:r>
            <a:r>
              <a:rPr lang="zh-CN" sz="3300">
                <a:solidFill>
                  <a:srgbClr val="07F4FF"/>
                </a:solidFill>
              </a:rPr>
              <a:t>Deep learning</a:t>
            </a:r>
            <a:endParaRPr sz="6000">
              <a:solidFill>
                <a:srgbClr val="07F4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grpSp>
        <p:nvGrpSpPr>
          <p:cNvPr id="290" name="Google Shape;290;p16"/>
          <p:cNvGrpSpPr/>
          <p:nvPr/>
        </p:nvGrpSpPr>
        <p:grpSpPr>
          <a:xfrm>
            <a:off x="-894766" y="-296152"/>
            <a:ext cx="6254016" cy="2120442"/>
            <a:chOff x="-894766" y="-296152"/>
            <a:chExt cx="6254016" cy="2120442"/>
          </a:xfrm>
        </p:grpSpPr>
        <p:grpSp>
          <p:nvGrpSpPr>
            <p:cNvPr id="291" name="Google Shape;291;p16"/>
            <p:cNvGrpSpPr/>
            <p:nvPr/>
          </p:nvGrpSpPr>
          <p:grpSpPr>
            <a:xfrm>
              <a:off x="2116250" y="440825"/>
              <a:ext cx="3243000" cy="1044329"/>
              <a:chOff x="1713856" y="383038"/>
              <a:chExt cx="3243000" cy="1044329"/>
            </a:xfrm>
          </p:grpSpPr>
          <p:sp>
            <p:nvSpPr>
              <p:cNvPr id="292" name="Google Shape;292;p16"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13856" y="383038"/>
                <a:ext cx="32430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資料前處理</a:t>
                </a:r>
                <a:r>
                  <a:rPr lang="zh-CN" sz="3600">
                    <a:solidFill>
                      <a:schemeClr val="lt1"/>
                    </a:solidFill>
                  </a:rPr>
                  <a:t>(1)</a:t>
                </a:r>
                <a:endParaRPr sz="3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3" name="Google Shape;293;p16"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868342" y="1029549"/>
                <a:ext cx="2493288"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Data preprocessing</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94" name="Google Shape;294;p16"/>
            <p:cNvPicPr preferRelativeResize="0"/>
            <p:nvPr/>
          </p:nvPicPr>
          <p:blipFill rotWithShape="1">
            <a:blip r:embed="rId1"/>
            <a:srcRect/>
            <a:stretch>
              <a:fillRect/>
            </a:stretch>
          </p:blipFill>
          <p:spPr>
            <a:xfrm>
              <a:off x="-894766" y="-296152"/>
              <a:ext cx="4240883" cy="2120442"/>
            </a:xfrm>
            <a:prstGeom prst="rect">
              <a:avLst/>
            </a:prstGeom>
            <a:noFill/>
            <a:ln>
              <a:noFill/>
            </a:ln>
          </p:spPr>
        </p:pic>
      </p:grpSp>
      <p:sp>
        <p:nvSpPr>
          <p:cNvPr id="295" name="Google Shape;295;p16"/>
          <p:cNvSpPr/>
          <p:nvPr/>
        </p:nvSpPr>
        <p:spPr>
          <a:xfrm>
            <a:off x="1350275" y="3129950"/>
            <a:ext cx="3808200" cy="17832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從Little Golem上取得top 10 players的棋譜</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296" name="Google Shape;296;p16"/>
          <p:cNvSpPr txBox="1"/>
          <p:nvPr/>
        </p:nvSpPr>
        <p:spPr>
          <a:xfrm>
            <a:off x="2194525" y="2471937"/>
            <a:ext cx="1900500" cy="531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30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資料來源</a:t>
            </a:r>
            <a:endParaRPr sz="30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grpSp>
        <p:nvGrpSpPr>
          <p:cNvPr id="297" name="Google Shape;297;p16"/>
          <p:cNvGrpSpPr/>
          <p:nvPr/>
        </p:nvGrpSpPr>
        <p:grpSpPr>
          <a:xfrm>
            <a:off x="6127115" y="4589145"/>
            <a:ext cx="1003300" cy="992505"/>
            <a:chOff x="4305571" y="3574858"/>
            <a:chExt cx="890588" cy="881062"/>
          </a:xfrm>
        </p:grpSpPr>
        <p:sp>
          <p:nvSpPr>
            <p:cNvPr id="298" name="Google Shape;298;p16"/>
            <p:cNvSpPr/>
            <p:nvPr/>
          </p:nvSpPr>
          <p:spPr>
            <a:xfrm>
              <a:off x="4305571" y="3574858"/>
              <a:ext cx="890588" cy="881062"/>
            </a:xfrm>
            <a:custGeom>
              <a:avLst/>
              <a:gdLst/>
              <a:ahLst/>
              <a:cxnLst/>
              <a:rect l="l" t="t" r="r" b="b"/>
              <a:pathLst>
                <a:path w="95" h="94" extrusionOk="0">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solidFill>
              <a:srgbClr val="377F9A"/>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lt1"/>
                </a:solidFill>
                <a:latin typeface="Arial" panose="020B0604020202020204"/>
                <a:ea typeface="Arial" panose="020B0604020202020204"/>
                <a:cs typeface="Arial" panose="020B0604020202020204"/>
                <a:sym typeface="Arial" panose="020B0604020202020204"/>
              </a:endParaRPr>
            </a:p>
          </p:txBody>
        </p:sp>
        <p:sp>
          <p:nvSpPr>
            <p:cNvPr id="299" name="Google Shape;299;p16"/>
            <p:cNvSpPr/>
            <p:nvPr/>
          </p:nvSpPr>
          <p:spPr>
            <a:xfrm>
              <a:off x="4605608" y="3836795"/>
              <a:ext cx="290513" cy="328612"/>
            </a:xfrm>
            <a:custGeom>
              <a:avLst/>
              <a:gdLst/>
              <a:ahLst/>
              <a:cxnLst/>
              <a:rect l="l" t="t" r="r" b="b"/>
              <a:pathLst>
                <a:path w="31" h="35" extrusionOk="0">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solidFill>
              <a:srgbClr val="377F9A"/>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300" name="Google Shape;300;p16"/>
          <p:cNvGrpSpPr/>
          <p:nvPr/>
        </p:nvGrpSpPr>
        <p:grpSpPr>
          <a:xfrm>
            <a:off x="6127115" y="2327275"/>
            <a:ext cx="992505" cy="1005205"/>
            <a:chOff x="4305571" y="1566670"/>
            <a:chExt cx="881063" cy="892175"/>
          </a:xfrm>
        </p:grpSpPr>
        <p:sp>
          <p:nvSpPr>
            <p:cNvPr id="301" name="Google Shape;301;p16"/>
            <p:cNvSpPr/>
            <p:nvPr/>
          </p:nvSpPr>
          <p:spPr>
            <a:xfrm>
              <a:off x="4305571" y="1566670"/>
              <a:ext cx="881063" cy="892175"/>
            </a:xfrm>
            <a:custGeom>
              <a:avLst/>
              <a:gdLst/>
              <a:ahLst/>
              <a:cxnLst/>
              <a:rect l="l" t="t" r="r" b="b"/>
              <a:pathLst>
                <a:path w="94" h="95" extrusionOk="0">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solidFill>
              <a:srgbClr val="377F9A"/>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lt1"/>
                </a:solidFill>
                <a:latin typeface="Arial" panose="020B0604020202020204"/>
                <a:ea typeface="Arial" panose="020B0604020202020204"/>
                <a:cs typeface="Arial" panose="020B0604020202020204"/>
                <a:sym typeface="Arial" panose="020B0604020202020204"/>
              </a:endParaRPr>
            </a:p>
          </p:txBody>
        </p:sp>
        <p:sp>
          <p:nvSpPr>
            <p:cNvPr id="302" name="Google Shape;302;p16"/>
            <p:cNvSpPr/>
            <p:nvPr/>
          </p:nvSpPr>
          <p:spPr>
            <a:xfrm>
              <a:off x="4605608" y="1839720"/>
              <a:ext cx="280988" cy="327025"/>
            </a:xfrm>
            <a:custGeom>
              <a:avLst/>
              <a:gdLst/>
              <a:ahLst/>
              <a:cxnLst/>
              <a:rect l="l" t="t" r="r" b="b"/>
              <a:pathLst>
                <a:path w="30" h="35" extrusionOk="0">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solidFill>
              <a:srgbClr val="377F9A"/>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303" name="Google Shape;303;p16"/>
          <p:cNvGrpSpPr/>
          <p:nvPr/>
        </p:nvGrpSpPr>
        <p:grpSpPr>
          <a:xfrm>
            <a:off x="5085715" y="3129915"/>
            <a:ext cx="1647190" cy="1649095"/>
            <a:chOff x="3381108" y="2279458"/>
            <a:chExt cx="1462088" cy="1463675"/>
          </a:xfrm>
        </p:grpSpPr>
        <p:sp>
          <p:nvSpPr>
            <p:cNvPr id="304" name="Google Shape;304;p16"/>
            <p:cNvSpPr/>
            <p:nvPr/>
          </p:nvSpPr>
          <p:spPr>
            <a:xfrm>
              <a:off x="3381108" y="2279458"/>
              <a:ext cx="1462088" cy="1463675"/>
            </a:xfrm>
            <a:custGeom>
              <a:avLst/>
              <a:gdLst/>
              <a:ahLst/>
              <a:cxnLst/>
              <a:rect l="l" t="t" r="r" b="b"/>
              <a:pathLst>
                <a:path w="156" h="156" extrusionOk="0">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solidFill>
              <a:srgbClr val="0FF3F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lt1"/>
                </a:solidFill>
                <a:latin typeface="Arial" panose="020B0604020202020204"/>
                <a:ea typeface="Arial" panose="020B0604020202020204"/>
                <a:cs typeface="Arial" panose="020B0604020202020204"/>
                <a:sym typeface="Arial" panose="020B0604020202020204"/>
              </a:endParaRPr>
            </a:p>
          </p:txBody>
        </p:sp>
        <p:sp>
          <p:nvSpPr>
            <p:cNvPr id="305" name="Google Shape;305;p16"/>
            <p:cNvSpPr/>
            <p:nvPr/>
          </p:nvSpPr>
          <p:spPr>
            <a:xfrm>
              <a:off x="3877996" y="2720783"/>
              <a:ext cx="468313" cy="544512"/>
            </a:xfrm>
            <a:custGeom>
              <a:avLst/>
              <a:gdLst/>
              <a:ahLst/>
              <a:cxnLst/>
              <a:rect l="l" t="t" r="r" b="b"/>
              <a:pathLst>
                <a:path w="50" h="58" extrusionOk="0">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solidFill>
              <a:srgbClr val="0FF3F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306" name="Google Shape;306;p16"/>
          <p:cNvSpPr/>
          <p:nvPr/>
        </p:nvSpPr>
        <p:spPr>
          <a:xfrm>
            <a:off x="7050405" y="3002915"/>
            <a:ext cx="3189605" cy="255905"/>
          </a:xfrm>
          <a:custGeom>
            <a:avLst/>
            <a:gdLst/>
            <a:ahLst/>
            <a:cxnLst/>
            <a:rect l="l" t="t" r="r" b="b"/>
            <a:pathLst>
              <a:path w="3575098" h="226882" extrusionOk="0">
                <a:moveTo>
                  <a:pt x="0" y="0"/>
                </a:moveTo>
                <a:lnTo>
                  <a:pt x="226882" y="226882"/>
                </a:lnTo>
                <a:lnTo>
                  <a:pt x="3575098" y="226882"/>
                </a:lnTo>
              </a:path>
            </a:pathLst>
          </a:custGeom>
          <a:noFill/>
          <a:ln w="9525" cap="flat" cmpd="sng">
            <a:solidFill>
              <a:srgbClr val="377F9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Arial" panose="020B0604020202020204"/>
              <a:ea typeface="Arial" panose="020B0604020202020204"/>
              <a:cs typeface="Arial" panose="020B0604020202020204"/>
              <a:sym typeface="Arial" panose="020B0604020202020204"/>
            </a:endParaRPr>
          </a:p>
        </p:txBody>
      </p:sp>
      <p:sp>
        <p:nvSpPr>
          <p:cNvPr id="307" name="Google Shape;307;p16"/>
          <p:cNvSpPr/>
          <p:nvPr/>
        </p:nvSpPr>
        <p:spPr>
          <a:xfrm>
            <a:off x="7050405" y="5450840"/>
            <a:ext cx="3189605" cy="255905"/>
          </a:xfrm>
          <a:custGeom>
            <a:avLst/>
            <a:gdLst/>
            <a:ahLst/>
            <a:cxnLst/>
            <a:rect l="l" t="t" r="r" b="b"/>
            <a:pathLst>
              <a:path w="3575098" h="226882" extrusionOk="0">
                <a:moveTo>
                  <a:pt x="0" y="0"/>
                </a:moveTo>
                <a:lnTo>
                  <a:pt x="226882" y="226882"/>
                </a:lnTo>
                <a:lnTo>
                  <a:pt x="3575098" y="226882"/>
                </a:lnTo>
              </a:path>
            </a:pathLst>
          </a:custGeom>
          <a:noFill/>
          <a:ln w="9525" cap="flat" cmpd="sng">
            <a:solidFill>
              <a:srgbClr val="377F9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Arial" panose="020B0604020202020204"/>
              <a:ea typeface="Arial" panose="020B0604020202020204"/>
              <a:cs typeface="Arial" panose="020B0604020202020204"/>
              <a:sym typeface="Arial" panose="020B0604020202020204"/>
            </a:endParaRPr>
          </a:p>
        </p:txBody>
      </p:sp>
      <p:sp>
        <p:nvSpPr>
          <p:cNvPr id="308" name="Google Shape;308;p16"/>
          <p:cNvSpPr/>
          <p:nvPr/>
        </p:nvSpPr>
        <p:spPr>
          <a:xfrm flipH="1">
            <a:off x="2006600" y="4190365"/>
            <a:ext cx="3242945" cy="288290"/>
          </a:xfrm>
          <a:custGeom>
            <a:avLst/>
            <a:gdLst/>
            <a:ahLst/>
            <a:cxnLst/>
            <a:rect l="l" t="t" r="r" b="b"/>
            <a:pathLst>
              <a:path w="3575098" h="226882" extrusionOk="0">
                <a:moveTo>
                  <a:pt x="0" y="0"/>
                </a:moveTo>
                <a:lnTo>
                  <a:pt x="226882" y="226882"/>
                </a:lnTo>
                <a:lnTo>
                  <a:pt x="3575098" y="226882"/>
                </a:lnTo>
              </a:path>
            </a:pathLst>
          </a:custGeom>
          <a:noFill/>
          <a:ln w="9525" cap="flat" cmpd="sng">
            <a:solidFill>
              <a:srgbClr val="6AE7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Arial" panose="020B0604020202020204"/>
              <a:ea typeface="Arial" panose="020B0604020202020204"/>
              <a:cs typeface="Arial" panose="020B0604020202020204"/>
              <a:sym typeface="Arial" panose="020B0604020202020204"/>
            </a:endParaRPr>
          </a:p>
        </p:txBody>
      </p:sp>
      <p:sp>
        <p:nvSpPr>
          <p:cNvPr id="309" name="Google Shape;309;p16"/>
          <p:cNvSpPr/>
          <p:nvPr/>
        </p:nvSpPr>
        <p:spPr>
          <a:xfrm>
            <a:off x="7343150" y="1925300"/>
            <a:ext cx="3557700" cy="13350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將重複及未下完的棋局從資料中移除</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310" name="Google Shape;310;p16"/>
          <p:cNvSpPr txBox="1"/>
          <p:nvPr/>
        </p:nvSpPr>
        <p:spPr>
          <a:xfrm>
            <a:off x="8171753" y="1293294"/>
            <a:ext cx="1900500" cy="531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30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資料過濾</a:t>
            </a:r>
            <a:endParaRPr sz="30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311" name="Google Shape;311;p16"/>
          <p:cNvSpPr/>
          <p:nvPr/>
        </p:nvSpPr>
        <p:spPr>
          <a:xfrm>
            <a:off x="7500500" y="4306700"/>
            <a:ext cx="3243000" cy="12750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約有140萬筆資料，儲存成CSV檔</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312" name="Google Shape;312;p16"/>
          <p:cNvSpPr txBox="1"/>
          <p:nvPr/>
        </p:nvSpPr>
        <p:spPr>
          <a:xfrm>
            <a:off x="8171740" y="3689019"/>
            <a:ext cx="1900500" cy="531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30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資料格式</a:t>
            </a:r>
            <a:endParaRPr sz="30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8"/>
                                        </p:tgtEl>
                                        <p:attrNameLst>
                                          <p:attrName>style.visibility</p:attrName>
                                        </p:attrNameLst>
                                      </p:cBhvr>
                                      <p:to>
                                        <p:strVal val="visible"/>
                                      </p:to>
                                    </p:set>
                                    <p:animEffect transition="in" filter="fade">
                                      <p:cBhvr>
                                        <p:cTn id="11" dur="500"/>
                                        <p:tgtEl>
                                          <p:spTgt spid="308"/>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296"/>
                                        </p:tgtEl>
                                        <p:attrNameLst>
                                          <p:attrName>style.visibility</p:attrName>
                                        </p:attrNameLst>
                                      </p:cBhvr>
                                      <p:to>
                                        <p:strVal val="visible"/>
                                      </p:to>
                                    </p:set>
                                    <p:anim calcmode="lin" valueType="num">
                                      <p:cBhvr additive="base">
                                        <p:cTn id="15" dur="500"/>
                                        <p:tgtEl>
                                          <p:spTgt spid="296"/>
                                        </p:tgtEl>
                                        <p:attrNameLst>
                                          <p:attrName>ppt_x</p:attrName>
                                        </p:attrNameLst>
                                      </p:cBhvr>
                                      <p:tavLst>
                                        <p:tav tm="0" fmla="">
                                          <p:val>
                                            <p:strVal val="#ppt_x-1"/>
                                          </p:val>
                                        </p:tav>
                                        <p:tav tm="100000" fmla="">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95"/>
                                        </p:tgtEl>
                                        <p:attrNameLst>
                                          <p:attrName>style.visibility</p:attrName>
                                        </p:attrNameLst>
                                      </p:cBhvr>
                                      <p:to>
                                        <p:strVal val="visible"/>
                                      </p:to>
                                    </p:set>
                                    <p:anim calcmode="lin" valueType="num">
                                      <p:cBhvr additive="base">
                                        <p:cTn id="18" dur="500"/>
                                        <p:tgtEl>
                                          <p:spTgt spid="295"/>
                                        </p:tgtEl>
                                        <p:attrNameLst>
                                          <p:attrName>ppt_x</p:attrName>
                                        </p:attrNameLst>
                                      </p:cBhvr>
                                      <p:tavLst>
                                        <p:tav tm="0" fmla="">
                                          <p:val>
                                            <p:strVal val="#ppt_x-1"/>
                                          </p:val>
                                        </p:tav>
                                        <p:tav tm="100000" fmla="">
                                          <p:val>
                                            <p:strVal val="#ppt_x"/>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00"/>
                                        </p:tgtEl>
                                        <p:attrNameLst>
                                          <p:attrName>style.visibility</p:attrName>
                                        </p:attrNameLst>
                                      </p:cBhvr>
                                      <p:to>
                                        <p:strVal val="visible"/>
                                      </p:to>
                                    </p:set>
                                    <p:animEffect transition="in" filter="fade">
                                      <p:cBhvr>
                                        <p:cTn id="22" dur="500"/>
                                        <p:tgtEl>
                                          <p:spTgt spid="30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06"/>
                                        </p:tgtEl>
                                        <p:attrNameLst>
                                          <p:attrName>style.visibility</p:attrName>
                                        </p:attrNameLst>
                                      </p:cBhvr>
                                      <p:to>
                                        <p:strVal val="visible"/>
                                      </p:to>
                                    </p:set>
                                    <p:animEffect transition="in" filter="fade">
                                      <p:cBhvr>
                                        <p:cTn id="26" dur="500"/>
                                        <p:tgtEl>
                                          <p:spTgt spid="306"/>
                                        </p:tgtEl>
                                      </p:cBhvr>
                                    </p:animEffect>
                                  </p:childTnLst>
                                </p:cTn>
                              </p:par>
                            </p:childTnLst>
                          </p:cTn>
                        </p:par>
                        <p:par>
                          <p:cTn id="27" fill="hold">
                            <p:stCondLst>
                              <p:cond delay="2500"/>
                            </p:stCondLst>
                            <p:childTnLst>
                              <p:par>
                                <p:cTn id="28" presetID="2" presetClass="entr" presetSubtype="2" fill="hold" nodeType="afterEffect">
                                  <p:stCondLst>
                                    <p:cond delay="0"/>
                                  </p:stCondLst>
                                  <p:childTnLst>
                                    <p:set>
                                      <p:cBhvr>
                                        <p:cTn id="29" dur="1" fill="hold">
                                          <p:stCondLst>
                                            <p:cond delay="0"/>
                                          </p:stCondLst>
                                        </p:cTn>
                                        <p:tgtEl>
                                          <p:spTgt spid="310"/>
                                        </p:tgtEl>
                                        <p:attrNameLst>
                                          <p:attrName>style.visibility</p:attrName>
                                        </p:attrNameLst>
                                      </p:cBhvr>
                                      <p:to>
                                        <p:strVal val="visible"/>
                                      </p:to>
                                    </p:set>
                                    <p:anim calcmode="lin" valueType="num">
                                      <p:cBhvr additive="base">
                                        <p:cTn id="30" dur="500"/>
                                        <p:tgtEl>
                                          <p:spTgt spid="310"/>
                                        </p:tgtEl>
                                        <p:attrNameLst>
                                          <p:attrName>ppt_x</p:attrName>
                                        </p:attrNameLst>
                                      </p:cBhvr>
                                      <p:tavLst>
                                        <p:tav tm="0" fmla="">
                                          <p:val>
                                            <p:strVal val="#ppt_x+1"/>
                                          </p:val>
                                        </p:tav>
                                        <p:tav tm="100000" fmla="">
                                          <p:val>
                                            <p:strVal val="#ppt_x"/>
                                          </p:val>
                                        </p:tav>
                                      </p:tavLst>
                                    </p:anim>
                                  </p:childTnLst>
                                </p:cTn>
                              </p:par>
                              <p:par>
                                <p:cTn id="31" presetID="2" presetClass="entr" presetSubtype="2" fill="hold" nodeType="withEffect">
                                  <p:stCondLst>
                                    <p:cond delay="0"/>
                                  </p:stCondLst>
                                  <p:childTnLst>
                                    <p:set>
                                      <p:cBhvr>
                                        <p:cTn id="32" dur="1" fill="hold">
                                          <p:stCondLst>
                                            <p:cond delay="0"/>
                                          </p:stCondLst>
                                        </p:cTn>
                                        <p:tgtEl>
                                          <p:spTgt spid="309"/>
                                        </p:tgtEl>
                                        <p:attrNameLst>
                                          <p:attrName>style.visibility</p:attrName>
                                        </p:attrNameLst>
                                      </p:cBhvr>
                                      <p:to>
                                        <p:strVal val="visible"/>
                                      </p:to>
                                    </p:set>
                                    <p:anim calcmode="lin" valueType="num">
                                      <p:cBhvr additive="base">
                                        <p:cTn id="33" dur="500"/>
                                        <p:tgtEl>
                                          <p:spTgt spid="309"/>
                                        </p:tgtEl>
                                        <p:attrNameLst>
                                          <p:attrName>ppt_x</p:attrName>
                                        </p:attrNameLst>
                                      </p:cBhvr>
                                      <p:tavLst>
                                        <p:tav tm="0" fmla="">
                                          <p:val>
                                            <p:strVal val="#ppt_x+1"/>
                                          </p:val>
                                        </p:tav>
                                        <p:tav tm="100000" fmla="">
                                          <p:val>
                                            <p:strVal val="#ppt_x"/>
                                          </p:val>
                                        </p:tav>
                                      </p:tavLst>
                                    </p:anim>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297"/>
                                        </p:tgtEl>
                                        <p:attrNameLst>
                                          <p:attrName>style.visibility</p:attrName>
                                        </p:attrNameLst>
                                      </p:cBhvr>
                                      <p:to>
                                        <p:strVal val="visible"/>
                                      </p:to>
                                    </p:set>
                                    <p:animEffect transition="in" filter="fade">
                                      <p:cBhvr>
                                        <p:cTn id="37" dur="500"/>
                                        <p:tgtEl>
                                          <p:spTgt spid="297"/>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307"/>
                                        </p:tgtEl>
                                        <p:attrNameLst>
                                          <p:attrName>style.visibility</p:attrName>
                                        </p:attrNameLst>
                                      </p:cBhvr>
                                      <p:to>
                                        <p:strVal val="visible"/>
                                      </p:to>
                                    </p:set>
                                    <p:animEffect transition="in" filter="fade">
                                      <p:cBhvr>
                                        <p:cTn id="41" dur="500"/>
                                        <p:tgtEl>
                                          <p:spTgt spid="307"/>
                                        </p:tgtEl>
                                      </p:cBhvr>
                                    </p:animEffect>
                                  </p:childTnLst>
                                </p:cTn>
                              </p:par>
                            </p:childTnLst>
                          </p:cTn>
                        </p:par>
                        <p:par>
                          <p:cTn id="42" fill="hold">
                            <p:stCondLst>
                              <p:cond delay="4000"/>
                            </p:stCondLst>
                            <p:childTnLst>
                              <p:par>
                                <p:cTn id="43" presetID="2" presetClass="entr" presetSubtype="2" fill="hold" nodeType="afterEffect">
                                  <p:stCondLst>
                                    <p:cond delay="0"/>
                                  </p:stCondLst>
                                  <p:childTnLst>
                                    <p:set>
                                      <p:cBhvr>
                                        <p:cTn id="44" dur="1" fill="hold">
                                          <p:stCondLst>
                                            <p:cond delay="0"/>
                                          </p:stCondLst>
                                        </p:cTn>
                                        <p:tgtEl>
                                          <p:spTgt spid="312"/>
                                        </p:tgtEl>
                                        <p:attrNameLst>
                                          <p:attrName>style.visibility</p:attrName>
                                        </p:attrNameLst>
                                      </p:cBhvr>
                                      <p:to>
                                        <p:strVal val="visible"/>
                                      </p:to>
                                    </p:set>
                                    <p:anim calcmode="lin" valueType="num">
                                      <p:cBhvr additive="base">
                                        <p:cTn id="45" dur="500"/>
                                        <p:tgtEl>
                                          <p:spTgt spid="312"/>
                                        </p:tgtEl>
                                        <p:attrNameLst>
                                          <p:attrName>ppt_x</p:attrName>
                                        </p:attrNameLst>
                                      </p:cBhvr>
                                      <p:tavLst>
                                        <p:tav tm="0" fmla="">
                                          <p:val>
                                            <p:strVal val="#ppt_x+1"/>
                                          </p:val>
                                        </p:tav>
                                        <p:tav tm="100000" fmla="">
                                          <p:val>
                                            <p:strVal val="#ppt_x"/>
                                          </p:val>
                                        </p:tav>
                                      </p:tavLst>
                                    </p:anim>
                                  </p:childTnLst>
                                </p:cTn>
                              </p:par>
                              <p:par>
                                <p:cTn id="46" presetID="2" presetClass="entr" presetSubtype="2" fill="hold" nodeType="withEffect">
                                  <p:stCondLst>
                                    <p:cond delay="0"/>
                                  </p:stCondLst>
                                  <p:childTnLst>
                                    <p:set>
                                      <p:cBhvr>
                                        <p:cTn id="47" dur="1" fill="hold">
                                          <p:stCondLst>
                                            <p:cond delay="0"/>
                                          </p:stCondLst>
                                        </p:cTn>
                                        <p:tgtEl>
                                          <p:spTgt spid="311"/>
                                        </p:tgtEl>
                                        <p:attrNameLst>
                                          <p:attrName>style.visibility</p:attrName>
                                        </p:attrNameLst>
                                      </p:cBhvr>
                                      <p:to>
                                        <p:strVal val="visible"/>
                                      </p:to>
                                    </p:set>
                                    <p:anim calcmode="lin" valueType="num">
                                      <p:cBhvr additive="base">
                                        <p:cTn id="48" dur="500"/>
                                        <p:tgtEl>
                                          <p:spTgt spid="311"/>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1"/>
          <a:srcRect/>
          <a:stretch>
            <a:fillRect/>
          </a:stretch>
        </p:blipFill>
        <p:spPr>
          <a:xfrm>
            <a:off x="-2761978" y="-318534"/>
            <a:ext cx="13744934" cy="6872467"/>
          </a:xfrm>
          <a:prstGeom prst="rect">
            <a:avLst/>
          </a:prstGeom>
          <a:noFill/>
          <a:ln>
            <a:noFill/>
          </a:ln>
        </p:spPr>
      </p:pic>
      <p:sp>
        <p:nvSpPr>
          <p:cNvPr id="93" name="Google Shape;93;p2"/>
          <p:cNvSpPr txBox="1"/>
          <p:nvPr/>
        </p:nvSpPr>
        <p:spPr>
          <a:xfrm>
            <a:off x="7027797" y="456900"/>
            <a:ext cx="32148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000" b="0" i="0" u="none" strike="noStrike" cap="none">
              <a:solidFill>
                <a:srgbClr val="0FF3FF"/>
              </a:solidFill>
              <a:latin typeface="Arial" panose="020B0604020202020204"/>
              <a:ea typeface="Arial" panose="020B0604020202020204"/>
              <a:cs typeface="Arial" panose="020B0604020202020204"/>
              <a:sym typeface="Arial" panose="020B0604020202020204"/>
            </a:endParaRPr>
          </a:p>
        </p:txBody>
      </p:sp>
      <p:sp>
        <p:nvSpPr>
          <p:cNvPr id="94" name="Google Shape;94;p2"/>
          <p:cNvSpPr txBox="1"/>
          <p:nvPr/>
        </p:nvSpPr>
        <p:spPr>
          <a:xfrm>
            <a:off x="6732724" y="796950"/>
            <a:ext cx="4484400" cy="52641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zh-CN"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rPr>
              <a:t>01  </a:t>
            </a:r>
            <a:r>
              <a:rPr lang="zh-CN"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rPr>
              <a:t>愛因斯坦棋介紹</a:t>
            </a:r>
            <a:endParaRPr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200000"/>
              </a:lnSpc>
              <a:spcBef>
                <a:spcPts val="0"/>
              </a:spcBef>
              <a:spcAft>
                <a:spcPts val="0"/>
              </a:spcAft>
              <a:buClr>
                <a:schemeClr val="dk1"/>
              </a:buClr>
              <a:buFont typeface="Arial" panose="020B0604020202020204"/>
              <a:buNone/>
            </a:pPr>
            <a:r>
              <a:rPr lang="zh-CN"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rPr>
              <a:t>02  </a:t>
            </a:r>
            <a:r>
              <a:rPr lang="zh-CN" sz="30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蒙地卡羅樹搜尋</a:t>
            </a:r>
            <a:endParaRPr sz="29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200000"/>
              </a:lnSpc>
              <a:spcBef>
                <a:spcPts val="0"/>
              </a:spcBef>
              <a:spcAft>
                <a:spcPts val="0"/>
              </a:spcAft>
              <a:buClr>
                <a:schemeClr val="dk1"/>
              </a:buClr>
              <a:buFont typeface="Arial" panose="020B0604020202020204"/>
              <a:buNone/>
            </a:pPr>
            <a:r>
              <a:rPr lang="zh-CN"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rPr>
              <a:t>03  深度學習及部署</a:t>
            </a:r>
            <a:endParaRPr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200000"/>
              </a:lnSpc>
              <a:spcBef>
                <a:spcPts val="0"/>
              </a:spcBef>
              <a:spcAft>
                <a:spcPts val="0"/>
              </a:spcAft>
              <a:buClr>
                <a:schemeClr val="dk1"/>
              </a:buClr>
              <a:buFont typeface="Arial" panose="020B0604020202020204"/>
              <a:buNone/>
            </a:pPr>
            <a:r>
              <a:rPr lang="zh-CN"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rPr>
              <a:t>04  改良模擬階段</a:t>
            </a:r>
            <a:endParaRPr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200000"/>
              </a:lnSpc>
              <a:spcBef>
                <a:spcPts val="0"/>
              </a:spcBef>
              <a:spcAft>
                <a:spcPts val="0"/>
              </a:spcAft>
              <a:buClr>
                <a:schemeClr val="dk1"/>
              </a:buClr>
              <a:buFont typeface="Arial" panose="020B0604020202020204"/>
              <a:buNone/>
            </a:pPr>
            <a:r>
              <a:rPr lang="zh-CN"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rPr>
              <a:t>05  Bitboard</a:t>
            </a:r>
            <a:endParaRPr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200000"/>
              </a:lnSpc>
              <a:spcBef>
                <a:spcPts val="0"/>
              </a:spcBef>
              <a:spcAft>
                <a:spcPts val="0"/>
              </a:spcAft>
              <a:buNone/>
            </a:pPr>
            <a:r>
              <a:rPr lang="zh-CN"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rPr>
              <a:t>06  結果與討論</a:t>
            </a:r>
            <a:endParaRPr sz="3000">
              <a:solidFill>
                <a:srgbClr val="0FF3FF"/>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grpSp>
        <p:nvGrpSpPr>
          <p:cNvPr id="317" name="Google Shape;317;g2ce58a14eee_0_0"/>
          <p:cNvGrpSpPr/>
          <p:nvPr/>
        </p:nvGrpSpPr>
        <p:grpSpPr>
          <a:xfrm>
            <a:off x="-894766" y="-296152"/>
            <a:ext cx="6331116" cy="2120442"/>
            <a:chOff x="-894766" y="-296152"/>
            <a:chExt cx="6331116" cy="2120442"/>
          </a:xfrm>
        </p:grpSpPr>
        <p:grpSp>
          <p:nvGrpSpPr>
            <p:cNvPr id="318" name="Google Shape;318;g2ce58a14eee_0_0"/>
            <p:cNvGrpSpPr/>
            <p:nvPr/>
          </p:nvGrpSpPr>
          <p:grpSpPr>
            <a:xfrm>
              <a:off x="2116250" y="440825"/>
              <a:ext cx="3320100" cy="1044329"/>
              <a:chOff x="1713856" y="383038"/>
              <a:chExt cx="3320100" cy="1044329"/>
            </a:xfrm>
          </p:grpSpPr>
          <p:sp>
            <p:nvSpPr>
              <p:cNvPr id="319" name="Google Shape;319;g2ce58a14eee_0_0"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13856" y="383038"/>
                <a:ext cx="33201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資料前處理</a:t>
                </a:r>
                <a:r>
                  <a:rPr lang="zh-CN" sz="3600">
                    <a:solidFill>
                      <a:schemeClr val="lt1"/>
                    </a:solidFill>
                  </a:rPr>
                  <a:t>(2)</a:t>
                </a:r>
                <a:endParaRPr sz="3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0" name="Google Shape;320;g2ce58a14eee_0_0"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868342" y="1029549"/>
                <a:ext cx="2493288"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Data preprocessing</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21" name="Google Shape;321;g2ce58a14eee_0_0"/>
            <p:cNvPicPr preferRelativeResize="0"/>
            <p:nvPr/>
          </p:nvPicPr>
          <p:blipFill rotWithShape="1">
            <a:blip r:embed="rId1"/>
            <a:srcRect/>
            <a:stretch>
              <a:fillRect/>
            </a:stretch>
          </p:blipFill>
          <p:spPr>
            <a:xfrm>
              <a:off x="-894766" y="-296152"/>
              <a:ext cx="4240885" cy="2120442"/>
            </a:xfrm>
            <a:prstGeom prst="rect">
              <a:avLst/>
            </a:prstGeom>
            <a:noFill/>
            <a:ln>
              <a:noFill/>
            </a:ln>
          </p:spPr>
        </p:pic>
      </p:grpSp>
      <p:sp>
        <p:nvSpPr>
          <p:cNvPr id="322" name="Google Shape;322;g2ce58a14eee_0_0"/>
          <p:cNvSpPr txBox="1"/>
          <p:nvPr/>
        </p:nvSpPr>
        <p:spPr>
          <a:xfrm>
            <a:off x="772050" y="2017900"/>
            <a:ext cx="10647900" cy="3933900"/>
          </a:xfrm>
          <a:prstGeom prst="rect">
            <a:avLst/>
          </a:prstGeom>
          <a:noFill/>
          <a:ln>
            <a:noFill/>
          </a:ln>
        </p:spPr>
        <p:txBody>
          <a:bodyPr spcFirstLastPara="1" wrap="square" lIns="68575" tIns="34275" rIns="68575" bIns="34275" anchor="t" anchorCtr="0">
            <a:spAutoFit/>
          </a:bodyPr>
          <a:lstStyle/>
          <a:p>
            <a:pPr marL="457200" lvl="0" indent="-393700" algn="l" rtl="0">
              <a:lnSpc>
                <a:spcPct val="150000"/>
              </a:lnSpc>
              <a:spcBef>
                <a:spcPts val="0"/>
              </a:spcBef>
              <a:spcAft>
                <a:spcPts val="0"/>
              </a:spcAft>
              <a:buClr>
                <a:schemeClr val="lt1"/>
              </a:buClr>
              <a:buSzPts val="2600"/>
              <a:buFont typeface="DFKai-SB" panose="03000509000000000000" charset="-120"/>
              <a:buChar char="➢"/>
            </a:pPr>
            <a:r>
              <a:rPr lang="zh-CN"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Feature map</a:t>
            </a:r>
            <a:endParaRPr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457200" lvl="0" indent="-393700" algn="l" rtl="0">
              <a:lnSpc>
                <a:spcPct val="115000"/>
              </a:lnSpc>
              <a:spcBef>
                <a:spcPts val="0"/>
              </a:spcBef>
              <a:spcAft>
                <a:spcPts val="0"/>
              </a:spcAft>
              <a:buClr>
                <a:schemeClr val="lt1"/>
              </a:buClr>
              <a:buSzPts val="2600"/>
              <a:buFont typeface="DFKai-SB" panose="03000509000000000000" charset="-120"/>
              <a:buAutoNum type="arabicPeriod"/>
            </a:pPr>
            <a:r>
              <a:rPr lang="zh-CN"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6個feature map各別為紅方編號1~6棋子的所在位置為1，其他為0。</a:t>
            </a:r>
            <a:endParaRPr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457200" lvl="0" indent="-393700" algn="l" rtl="0">
              <a:lnSpc>
                <a:spcPct val="115000"/>
              </a:lnSpc>
              <a:spcBef>
                <a:spcPts val="0"/>
              </a:spcBef>
              <a:spcAft>
                <a:spcPts val="0"/>
              </a:spcAft>
              <a:buClr>
                <a:schemeClr val="lt1"/>
              </a:buClr>
              <a:buSzPts val="2600"/>
              <a:buFont typeface="DFKai-SB" panose="03000509000000000000" charset="-120"/>
              <a:buAutoNum type="arabicPeriod"/>
            </a:pPr>
            <a:r>
              <a:rPr lang="zh-CN"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6個feature map各別為藍方編號1~6棋子的所在位置為1，其他為0。</a:t>
            </a:r>
            <a:endParaRPr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457200" lvl="0" indent="-393700" algn="l" rtl="0">
              <a:lnSpc>
                <a:spcPct val="115000"/>
              </a:lnSpc>
              <a:spcBef>
                <a:spcPts val="0"/>
              </a:spcBef>
              <a:spcAft>
                <a:spcPts val="0"/>
              </a:spcAft>
              <a:buClr>
                <a:schemeClr val="lt1"/>
              </a:buClr>
              <a:buSzPts val="2600"/>
              <a:buFont typeface="DFKai-SB" panose="03000509000000000000" charset="-120"/>
              <a:buAutoNum type="arabicPeriod"/>
            </a:pPr>
            <a:r>
              <a:rPr lang="zh-CN"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1個feature map為可動子的所在位置為1，其他為0。</a:t>
            </a:r>
            <a:endParaRPr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457200" lvl="0" indent="-393700" algn="l" rtl="0">
              <a:lnSpc>
                <a:spcPct val="115000"/>
              </a:lnSpc>
              <a:spcBef>
                <a:spcPts val="0"/>
              </a:spcBef>
              <a:spcAft>
                <a:spcPts val="0"/>
              </a:spcAft>
              <a:buClr>
                <a:schemeClr val="lt1"/>
              </a:buClr>
              <a:buSzPts val="2600"/>
              <a:buFont typeface="DFKai-SB" panose="03000509000000000000" charset="-120"/>
              <a:buAutoNum type="arabicPeriod"/>
            </a:pPr>
            <a:r>
              <a:rPr lang="zh-CN"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1個feature map全1。</a:t>
            </a:r>
            <a:endParaRPr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457200" lvl="0" indent="-393700" algn="l" rtl="0">
              <a:lnSpc>
                <a:spcPct val="115000"/>
              </a:lnSpc>
              <a:spcBef>
                <a:spcPts val="0"/>
              </a:spcBef>
              <a:spcAft>
                <a:spcPts val="0"/>
              </a:spcAft>
              <a:buClr>
                <a:schemeClr val="lt1"/>
              </a:buClr>
              <a:buSzPts val="2600"/>
              <a:buFont typeface="DFKai-SB" panose="03000509000000000000" charset="-120"/>
              <a:buAutoNum type="arabicPeriod"/>
            </a:pPr>
            <a:r>
              <a:rPr lang="zh-CN"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1個feature map全0。</a:t>
            </a:r>
            <a:endParaRPr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457200" lvl="0" indent="-393700" algn="l" rtl="0">
              <a:lnSpc>
                <a:spcPct val="115000"/>
              </a:lnSpc>
              <a:spcBef>
                <a:spcPts val="0"/>
              </a:spcBef>
              <a:spcAft>
                <a:spcPts val="0"/>
              </a:spcAft>
              <a:buClr>
                <a:schemeClr val="lt1"/>
              </a:buClr>
              <a:buSzPts val="2600"/>
              <a:buFont typeface="DFKai-SB" panose="03000509000000000000" charset="-120"/>
              <a:buAutoNum type="arabicPeriod"/>
            </a:pPr>
            <a:r>
              <a:rPr lang="zh-CN"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1個feature map為空格(沒放雙方棋子)的位置為1，其他為0。</a:t>
            </a:r>
            <a:endParaRPr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l" rtl="0">
              <a:spcBef>
                <a:spcPts val="800"/>
              </a:spcBef>
              <a:spcAft>
                <a:spcPts val="0"/>
              </a:spcAft>
              <a:buNone/>
            </a:pPr>
            <a:endParaRPr sz="26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22"/>
                                        </p:tgtEl>
                                        <p:attrNameLst>
                                          <p:attrName>style.visibility</p:attrName>
                                        </p:attrNameLst>
                                      </p:cBhvr>
                                      <p:to>
                                        <p:strVal val="visible"/>
                                      </p:to>
                                    </p:set>
                                    <p:anim calcmode="lin" valueType="num">
                                      <p:cBhvr additive="base">
                                        <p:cTn id="7" dur="500"/>
                                        <p:tgtEl>
                                          <p:spTgt spid="322"/>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grpSp>
        <p:nvGrpSpPr>
          <p:cNvPr id="327" name="Google Shape;327;g2ce58a14eee_0_26"/>
          <p:cNvGrpSpPr/>
          <p:nvPr/>
        </p:nvGrpSpPr>
        <p:grpSpPr>
          <a:xfrm>
            <a:off x="-894766" y="-296152"/>
            <a:ext cx="6331116" cy="2120442"/>
            <a:chOff x="-894766" y="-296152"/>
            <a:chExt cx="6331116" cy="2120442"/>
          </a:xfrm>
        </p:grpSpPr>
        <p:grpSp>
          <p:nvGrpSpPr>
            <p:cNvPr id="328" name="Google Shape;328;g2ce58a14eee_0_26"/>
            <p:cNvGrpSpPr/>
            <p:nvPr/>
          </p:nvGrpSpPr>
          <p:grpSpPr>
            <a:xfrm>
              <a:off x="2116250" y="440825"/>
              <a:ext cx="3320100" cy="1044329"/>
              <a:chOff x="1713856" y="383038"/>
              <a:chExt cx="3320100" cy="1044329"/>
            </a:xfrm>
          </p:grpSpPr>
          <p:sp>
            <p:nvSpPr>
              <p:cNvPr id="329" name="Google Shape;329;g2ce58a14eee_0_26"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13856" y="383038"/>
                <a:ext cx="33201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資料前處理</a:t>
                </a:r>
                <a:r>
                  <a:rPr lang="zh-CN" sz="3600">
                    <a:solidFill>
                      <a:schemeClr val="lt1"/>
                    </a:solidFill>
                  </a:rPr>
                  <a:t>(3)</a:t>
                </a:r>
                <a:endParaRPr sz="3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0" name="Google Shape;330;g2ce58a14eee_0_26"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868342" y="1029549"/>
                <a:ext cx="2493288"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Data preprocessing</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31" name="Google Shape;331;g2ce58a14eee_0_26"/>
            <p:cNvPicPr preferRelativeResize="0"/>
            <p:nvPr/>
          </p:nvPicPr>
          <p:blipFill rotWithShape="1">
            <a:blip r:embed="rId1"/>
            <a:srcRect/>
            <a:stretch>
              <a:fillRect/>
            </a:stretch>
          </p:blipFill>
          <p:spPr>
            <a:xfrm>
              <a:off x="-894766" y="-296152"/>
              <a:ext cx="4240885" cy="2120442"/>
            </a:xfrm>
            <a:prstGeom prst="rect">
              <a:avLst/>
            </a:prstGeom>
            <a:noFill/>
            <a:ln>
              <a:noFill/>
            </a:ln>
          </p:spPr>
        </p:pic>
      </p:grpSp>
      <p:pic>
        <p:nvPicPr>
          <p:cNvPr id="332" name="Google Shape;332;g2ce58a14eee_0_26"/>
          <p:cNvPicPr preferRelativeResize="0"/>
          <p:nvPr/>
        </p:nvPicPr>
        <p:blipFill>
          <a:blip r:embed="rId2"/>
          <a:stretch>
            <a:fillRect/>
          </a:stretch>
        </p:blipFill>
        <p:spPr>
          <a:xfrm>
            <a:off x="444150" y="2108312"/>
            <a:ext cx="7068975" cy="3432173"/>
          </a:xfrm>
          <a:prstGeom prst="rect">
            <a:avLst/>
          </a:prstGeom>
          <a:noFill/>
          <a:ln>
            <a:noFill/>
          </a:ln>
        </p:spPr>
      </p:pic>
      <p:sp>
        <p:nvSpPr>
          <p:cNvPr id="333" name="Google Shape;333;g2ce58a14eee_0_26"/>
          <p:cNvSpPr/>
          <p:nvPr/>
        </p:nvSpPr>
        <p:spPr>
          <a:xfrm>
            <a:off x="7513125" y="2220600"/>
            <a:ext cx="4186200" cy="2416800"/>
          </a:xfrm>
          <a:prstGeom prst="rect">
            <a:avLst/>
          </a:prstGeom>
          <a:noFill/>
          <a:ln>
            <a:noFill/>
          </a:ln>
        </p:spPr>
        <p:txBody>
          <a:bodyPr spcFirstLastPara="1" wrap="square" lIns="68575" tIns="34275" rIns="68575" bIns="34275" anchor="t" anchorCtr="0">
            <a:noAutofit/>
          </a:bodyPr>
          <a:lstStyle/>
          <a:p>
            <a:pPr marL="457200" marR="0" lvl="0" indent="-406400" algn="l" rtl="0">
              <a:lnSpc>
                <a:spcPct val="150000"/>
              </a:lnSpc>
              <a:spcBef>
                <a:spcPts val="0"/>
              </a:spcBef>
              <a:spcAft>
                <a:spcPts val="0"/>
              </a:spcAft>
              <a:buClr>
                <a:schemeClr val="lt1"/>
              </a:buClr>
              <a:buSzPts val="2800"/>
              <a:buFont typeface="DFKai-SB" panose="03000509000000000000" charset="-120"/>
              <a:buChar char="➢"/>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資料標記</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457200" algn="l" rtl="0">
              <a:lnSpc>
                <a:spcPct val="116000"/>
              </a:lnSpc>
              <a:spcBef>
                <a:spcPts val="0"/>
              </a:spcBef>
              <a:spcAft>
                <a:spcPts val="800"/>
              </a:spcAft>
              <a:buSzPts val="1100"/>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考慮一回合最多6個走步，因此將每一筆資料標記為數字0~5。</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grpSp>
        <p:nvGrpSpPr>
          <p:cNvPr id="338" name="Google Shape;338;p18"/>
          <p:cNvGrpSpPr/>
          <p:nvPr/>
        </p:nvGrpSpPr>
        <p:grpSpPr>
          <a:xfrm>
            <a:off x="-894766" y="-296152"/>
            <a:ext cx="5626903" cy="2120442"/>
            <a:chOff x="-894766" y="-296152"/>
            <a:chExt cx="5626903" cy="2120442"/>
          </a:xfrm>
        </p:grpSpPr>
        <p:grpSp>
          <p:nvGrpSpPr>
            <p:cNvPr id="339" name="Google Shape;339;p18"/>
            <p:cNvGrpSpPr/>
            <p:nvPr/>
          </p:nvGrpSpPr>
          <p:grpSpPr>
            <a:xfrm>
              <a:off x="2113599" y="440816"/>
              <a:ext cx="2618538" cy="1044338"/>
              <a:chOff x="1711205" y="383029"/>
              <a:chExt cx="2618538" cy="1044338"/>
            </a:xfrm>
          </p:grpSpPr>
          <p:sp>
            <p:nvSpPr>
              <p:cNvPr id="340" name="Google Shape;340;p18"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11205" y="383029"/>
                <a:ext cx="24933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建立模型</a:t>
                </a:r>
                <a:endParaRPr sz="3600" i="0" u="none" strike="noStrike" cap="none">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341" name="Google Shape;341;p18"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836454" y="1029549"/>
                <a:ext cx="2493288"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Build the model</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42" name="Google Shape;342;p18"/>
            <p:cNvPicPr preferRelativeResize="0"/>
            <p:nvPr/>
          </p:nvPicPr>
          <p:blipFill rotWithShape="1">
            <a:blip r:embed="rId1"/>
            <a:srcRect/>
            <a:stretch>
              <a:fillRect/>
            </a:stretch>
          </p:blipFill>
          <p:spPr>
            <a:xfrm>
              <a:off x="-894766" y="-296152"/>
              <a:ext cx="4240883" cy="2120442"/>
            </a:xfrm>
            <a:prstGeom prst="rect">
              <a:avLst/>
            </a:prstGeom>
            <a:noFill/>
            <a:ln>
              <a:noFill/>
            </a:ln>
          </p:spPr>
        </p:pic>
      </p:grpSp>
      <p:pic>
        <p:nvPicPr>
          <p:cNvPr id="343" name="Google Shape;343;p18"/>
          <p:cNvPicPr preferRelativeResize="0"/>
          <p:nvPr/>
        </p:nvPicPr>
        <p:blipFill>
          <a:blip r:embed="rId2"/>
          <a:stretch>
            <a:fillRect/>
          </a:stretch>
        </p:blipFill>
        <p:spPr>
          <a:xfrm>
            <a:off x="4379925" y="298475"/>
            <a:ext cx="6755700" cy="6261050"/>
          </a:xfrm>
          <a:prstGeom prst="rect">
            <a:avLst/>
          </a:prstGeom>
          <a:noFill/>
          <a:ln>
            <a:noFill/>
          </a:ln>
        </p:spPr>
      </p:pic>
      <p:sp>
        <p:nvSpPr>
          <p:cNvPr id="344" name="Google Shape;344;p18"/>
          <p:cNvSpPr txBox="1"/>
          <p:nvPr/>
        </p:nvSpPr>
        <p:spPr>
          <a:xfrm>
            <a:off x="1279825" y="2152950"/>
            <a:ext cx="2802600" cy="2552100"/>
          </a:xfrm>
          <a:prstGeom prst="rect">
            <a:avLst/>
          </a:prstGeom>
          <a:noFill/>
          <a:ln>
            <a:noFill/>
          </a:ln>
        </p:spPr>
        <p:txBody>
          <a:bodyPr spcFirstLastPara="1" wrap="square" lIns="91425" tIns="91425" rIns="91425" bIns="91425" anchor="t" anchorCtr="0">
            <a:noAutofit/>
          </a:bodyPr>
          <a:lstStyle/>
          <a:p>
            <a:pPr marL="0" marR="0" lvl="0" indent="457200" algn="just" rtl="0">
              <a:lnSpc>
                <a:spcPct val="100000"/>
              </a:lnSpc>
              <a:spcBef>
                <a:spcPts val="0"/>
              </a:spcBef>
              <a:spcAft>
                <a:spcPts val="0"/>
              </a:spcAft>
              <a:buClr>
                <a:schemeClr val="lt1"/>
              </a:buClr>
              <a:buSzPts val="28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使用Pytorch為開發框架，Colab為開發環境，建立一個CNN。</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grpSp>
        <p:nvGrpSpPr>
          <p:cNvPr id="349" name="Google Shape;349;g2ce58a14eee_0_41"/>
          <p:cNvGrpSpPr/>
          <p:nvPr/>
        </p:nvGrpSpPr>
        <p:grpSpPr>
          <a:xfrm>
            <a:off x="-894766" y="-296152"/>
            <a:ext cx="5626903" cy="2120442"/>
            <a:chOff x="-894766" y="-296152"/>
            <a:chExt cx="5626903" cy="2120442"/>
          </a:xfrm>
        </p:grpSpPr>
        <p:grpSp>
          <p:nvGrpSpPr>
            <p:cNvPr id="350" name="Google Shape;350;g2ce58a14eee_0_41"/>
            <p:cNvGrpSpPr/>
            <p:nvPr/>
          </p:nvGrpSpPr>
          <p:grpSpPr>
            <a:xfrm>
              <a:off x="2113599" y="440816"/>
              <a:ext cx="2618538" cy="1044338"/>
              <a:chOff x="1711205" y="383029"/>
              <a:chExt cx="2618538" cy="1044338"/>
            </a:xfrm>
          </p:grpSpPr>
          <p:sp>
            <p:nvSpPr>
              <p:cNvPr id="351" name="Google Shape;351;g2ce58a14eee_0_41"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11205" y="383029"/>
                <a:ext cx="24933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模型</a:t>
                </a: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訓練</a:t>
                </a:r>
                <a:endParaRPr sz="3600" i="0" u="none" strike="noStrike" cap="none">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352" name="Google Shape;352;g2ce58a14eee_0_41"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836454" y="1029549"/>
                <a:ext cx="2493288"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lt1"/>
                  </a:buClr>
                  <a:buSzPts val="1100"/>
                  <a:buFont typeface="Arial" panose="020B0604020202020204"/>
                  <a:buNone/>
                </a:pPr>
                <a:r>
                  <a:rPr lang="zh-CN" sz="2000">
                    <a:solidFill>
                      <a:schemeClr val="lt1"/>
                    </a:solidFill>
                  </a:rPr>
                  <a:t>Model training</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53" name="Google Shape;353;g2ce58a14eee_0_41"/>
            <p:cNvPicPr preferRelativeResize="0"/>
            <p:nvPr/>
          </p:nvPicPr>
          <p:blipFill rotWithShape="1">
            <a:blip r:embed="rId1"/>
            <a:srcRect/>
            <a:stretch>
              <a:fillRect/>
            </a:stretch>
          </p:blipFill>
          <p:spPr>
            <a:xfrm>
              <a:off x="-894766" y="-296152"/>
              <a:ext cx="4240885" cy="2120442"/>
            </a:xfrm>
            <a:prstGeom prst="rect">
              <a:avLst/>
            </a:prstGeom>
            <a:noFill/>
            <a:ln>
              <a:noFill/>
            </a:ln>
          </p:spPr>
        </p:pic>
      </p:grpSp>
      <p:sp>
        <p:nvSpPr>
          <p:cNvPr id="354" name="Google Shape;354;g2ce58a14eee_0_41"/>
          <p:cNvSpPr txBox="1"/>
          <p:nvPr/>
        </p:nvSpPr>
        <p:spPr>
          <a:xfrm>
            <a:off x="1172375" y="5448800"/>
            <a:ext cx="5426100" cy="7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最佳準確率約為54.8%在epoch 11</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355" name="Google Shape;355;g2ce58a14eee_0_41"/>
          <p:cNvPicPr preferRelativeResize="0"/>
          <p:nvPr/>
        </p:nvPicPr>
        <p:blipFill>
          <a:blip r:embed="rId2"/>
          <a:stretch>
            <a:fillRect/>
          </a:stretch>
        </p:blipFill>
        <p:spPr>
          <a:xfrm>
            <a:off x="7164875" y="3429000"/>
            <a:ext cx="3558000" cy="2668475"/>
          </a:xfrm>
          <a:prstGeom prst="rect">
            <a:avLst/>
          </a:prstGeom>
          <a:noFill/>
          <a:ln>
            <a:noFill/>
          </a:ln>
        </p:spPr>
      </p:pic>
      <p:pic>
        <p:nvPicPr>
          <p:cNvPr id="356" name="Google Shape;356;g2ce58a14eee_0_41"/>
          <p:cNvPicPr preferRelativeResize="0"/>
          <p:nvPr/>
        </p:nvPicPr>
        <p:blipFill>
          <a:blip r:embed="rId3"/>
          <a:stretch>
            <a:fillRect/>
          </a:stretch>
        </p:blipFill>
        <p:spPr>
          <a:xfrm>
            <a:off x="7092625" y="400201"/>
            <a:ext cx="3702501" cy="2789725"/>
          </a:xfrm>
          <a:prstGeom prst="rect">
            <a:avLst/>
          </a:prstGeom>
          <a:noFill/>
          <a:ln>
            <a:noFill/>
          </a:ln>
        </p:spPr>
      </p:pic>
      <p:pic>
        <p:nvPicPr>
          <p:cNvPr id="357" name="Google Shape;357;g2ce58a14eee_0_41"/>
          <p:cNvPicPr preferRelativeResize="0"/>
          <p:nvPr/>
        </p:nvPicPr>
        <p:blipFill>
          <a:blip r:embed="rId4"/>
          <a:stretch>
            <a:fillRect/>
          </a:stretch>
        </p:blipFill>
        <p:spPr>
          <a:xfrm>
            <a:off x="1266150" y="1573675"/>
            <a:ext cx="5238567" cy="371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g270dd7133c3_0_82"/>
          <p:cNvSpPr txBox="1"/>
          <p:nvPr/>
        </p:nvSpPr>
        <p:spPr>
          <a:xfrm>
            <a:off x="5854950" y="2259150"/>
            <a:ext cx="5231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p>
        </p:txBody>
      </p:sp>
      <p:pic>
        <p:nvPicPr>
          <p:cNvPr id="364" name="Google Shape;364;g270dd7133c3_0_82"/>
          <p:cNvPicPr preferRelativeResize="0"/>
          <p:nvPr/>
        </p:nvPicPr>
        <p:blipFill>
          <a:blip r:embed="rId1"/>
          <a:stretch>
            <a:fillRect/>
          </a:stretch>
        </p:blipFill>
        <p:spPr>
          <a:xfrm>
            <a:off x="312058" y="3822963"/>
            <a:ext cx="4383199" cy="1380833"/>
          </a:xfrm>
          <a:prstGeom prst="rect">
            <a:avLst/>
          </a:prstGeom>
          <a:noFill/>
          <a:ln>
            <a:noFill/>
          </a:ln>
        </p:spPr>
      </p:pic>
      <p:sp>
        <p:nvSpPr>
          <p:cNvPr id="365" name="Google Shape;365;g270dd7133c3_0_82"/>
          <p:cNvSpPr txBox="1"/>
          <p:nvPr/>
        </p:nvSpPr>
        <p:spPr>
          <a:xfrm>
            <a:off x="419100" y="2439300"/>
            <a:ext cx="4169100" cy="9897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zh-CN" sz="37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Progressive Bias</a:t>
            </a:r>
            <a:endParaRPr sz="37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366" name="Google Shape;366;g270dd7133c3_0_82"/>
          <p:cNvSpPr txBox="1"/>
          <p:nvPr/>
        </p:nvSpPr>
        <p:spPr>
          <a:xfrm>
            <a:off x="4773525" y="2949463"/>
            <a:ext cx="7089000" cy="3127800"/>
          </a:xfrm>
          <a:prstGeom prst="rect">
            <a:avLst/>
          </a:prstGeom>
          <a:noFill/>
          <a:ln>
            <a:noFill/>
          </a:ln>
        </p:spPr>
        <p:txBody>
          <a:bodyPr spcFirstLastPara="1" wrap="square" lIns="121900" tIns="121900" rIns="121900" bIns="121900" anchor="t" anchorCtr="0">
            <a:noAutofit/>
          </a:bodyPr>
          <a:lstStyle/>
          <a:p>
            <a:pPr marL="0" marR="0" lvl="0" indent="609600" algn="l" rtl="0">
              <a:lnSpc>
                <a:spcPct val="115000"/>
              </a:lnSpc>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利用預先訓練的模型並用以對原本 MCTS 在選擇階段所使用的 UCT 公式進行改動。</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609600" algn="l" rtl="0">
              <a:lnSpc>
                <a:spcPct val="115000"/>
              </a:lnSpc>
              <a:spcBef>
                <a:spcPts val="0"/>
              </a:spcBef>
              <a:spcAft>
                <a:spcPts val="0"/>
              </a:spcAft>
              <a:buNone/>
            </a:pP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609600" algn="l" rtl="0">
              <a:lnSpc>
                <a:spcPct val="115000"/>
              </a:lnSpc>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這樣能夠直接將預先訓練所得到的知識直接加入選點的策略之中並增進節點選擇的準確度。</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609600" algn="l" rtl="0">
              <a:lnSpc>
                <a:spcPct val="115000"/>
              </a:lnSpc>
              <a:spcBef>
                <a:spcPts val="0"/>
              </a:spcBef>
              <a:spcAft>
                <a:spcPts val="0"/>
              </a:spcAft>
              <a:buNone/>
            </a:pPr>
            <a:endParaRPr sz="24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367" name="Google Shape;367;g270dd7133c3_0_82"/>
          <p:cNvSpPr txBox="1"/>
          <p:nvPr/>
        </p:nvSpPr>
        <p:spPr>
          <a:xfrm>
            <a:off x="8787000" y="493200"/>
            <a:ext cx="3178500" cy="23157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zh-CN"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rPr>
              <a:t>(注)</a:t>
            </a:r>
            <a:endParaRPr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l" rtl="0">
              <a:lnSpc>
                <a:spcPct val="115000"/>
              </a:lnSpc>
              <a:spcBef>
                <a:spcPts val="0"/>
              </a:spcBef>
              <a:spcAft>
                <a:spcPts val="0"/>
              </a:spcAft>
              <a:buNone/>
            </a:pPr>
            <a:r>
              <a:rPr lang="zh-CN"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rPr>
              <a:t>UCT:原uct公式</a:t>
            </a:r>
            <a:endParaRPr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l" rtl="0">
              <a:lnSpc>
                <a:spcPct val="115000"/>
              </a:lnSpc>
              <a:spcBef>
                <a:spcPts val="0"/>
              </a:spcBef>
              <a:spcAft>
                <a:spcPts val="0"/>
              </a:spcAft>
              <a:buNone/>
            </a:pPr>
            <a:r>
              <a:rPr lang="zh-CN"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rPr>
              <a:t>Cp:常數</a:t>
            </a:r>
            <a:endParaRPr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l" rtl="0">
              <a:lnSpc>
                <a:spcPct val="115000"/>
              </a:lnSpc>
              <a:spcBef>
                <a:spcPts val="0"/>
              </a:spcBef>
              <a:spcAft>
                <a:spcPts val="0"/>
              </a:spcAft>
              <a:buNone/>
            </a:pPr>
            <a:r>
              <a:rPr lang="zh-CN"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rPr>
              <a:t>Hb:盤面之平均勝率</a:t>
            </a:r>
            <a:endParaRPr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l" rtl="0">
              <a:lnSpc>
                <a:spcPct val="115000"/>
              </a:lnSpc>
              <a:spcBef>
                <a:spcPts val="0"/>
              </a:spcBef>
              <a:spcAft>
                <a:spcPts val="0"/>
              </a:spcAft>
              <a:buNone/>
            </a:pPr>
            <a:r>
              <a:rPr lang="zh-CN"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rPr>
              <a:t>Vn:拜訪次數</a:t>
            </a:r>
            <a:endParaRPr sz="2100">
              <a:solidFill>
                <a:srgbClr val="FF0000"/>
              </a:solidFill>
              <a:latin typeface="DFKai-SB" panose="03000509000000000000" charset="-120"/>
              <a:ea typeface="DFKai-SB" panose="03000509000000000000" charset="-120"/>
              <a:cs typeface="DFKai-SB" panose="03000509000000000000" charset="-120"/>
              <a:sym typeface="DFKai-SB" panose="03000509000000000000" charset="-120"/>
            </a:endParaRPr>
          </a:p>
        </p:txBody>
      </p:sp>
      <p:grpSp>
        <p:nvGrpSpPr>
          <p:cNvPr id="368" name="Google Shape;368;g270dd7133c3_0_82"/>
          <p:cNvGrpSpPr/>
          <p:nvPr/>
        </p:nvGrpSpPr>
        <p:grpSpPr>
          <a:xfrm>
            <a:off x="-1165589" y="-261393"/>
            <a:ext cx="7088951" cy="2128076"/>
            <a:chOff x="-894766" y="-296152"/>
            <a:chExt cx="6331116" cy="2120442"/>
          </a:xfrm>
        </p:grpSpPr>
        <p:pic>
          <p:nvPicPr>
            <p:cNvPr id="369" name="Google Shape;369;g270dd7133c3_0_82"/>
            <p:cNvPicPr preferRelativeResize="0"/>
            <p:nvPr/>
          </p:nvPicPr>
          <p:blipFill rotWithShape="1">
            <a:blip r:embed="rId2"/>
            <a:srcRect/>
            <a:stretch>
              <a:fillRect/>
            </a:stretch>
          </p:blipFill>
          <p:spPr>
            <a:xfrm>
              <a:off x="-894766" y="-296152"/>
              <a:ext cx="4240885" cy="2120442"/>
            </a:xfrm>
            <a:prstGeom prst="rect">
              <a:avLst/>
            </a:prstGeom>
            <a:noFill/>
            <a:ln>
              <a:noFill/>
            </a:ln>
          </p:spPr>
        </p:pic>
        <p:grpSp>
          <p:nvGrpSpPr>
            <p:cNvPr id="370" name="Google Shape;370;g270dd7133c3_0_82"/>
            <p:cNvGrpSpPr/>
            <p:nvPr/>
          </p:nvGrpSpPr>
          <p:grpSpPr>
            <a:xfrm>
              <a:off x="2116250" y="440825"/>
              <a:ext cx="3320100" cy="1044329"/>
              <a:chOff x="1713856" y="383038"/>
              <a:chExt cx="3320100" cy="1044329"/>
            </a:xfrm>
          </p:grpSpPr>
          <p:sp>
            <p:nvSpPr>
              <p:cNvPr id="371" name="Google Shape;371;g270dd7133c3_0_82"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868342" y="1029549"/>
                <a:ext cx="2493288" cy="39781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FFFFFF"/>
                  </a:buClr>
                  <a:buSzPts val="1500"/>
                  <a:buFont typeface="Arial" panose="020B0604020202020204"/>
                  <a:buNone/>
                </a:pPr>
                <a:r>
                  <a:rPr lang="zh-CN" sz="2000">
                    <a:solidFill>
                      <a:srgbClr val="FFFFFF"/>
                    </a:solidFill>
                  </a:rPr>
                  <a:t>Im</a:t>
                </a:r>
                <a:r>
                  <a:rPr lang="zh-CN" sz="2000">
                    <a:solidFill>
                      <a:srgbClr val="FFFFFF"/>
                    </a:solidFill>
                  </a:rPr>
                  <a:t>port model</a:t>
                </a:r>
                <a:endParaRPr sz="20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72" name="Google Shape;372;g270dd7133c3_0_82"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13856" y="383038"/>
                <a:ext cx="3320100" cy="674700"/>
              </a:xfrm>
              <a:prstGeom prst="rect">
                <a:avLst/>
              </a:prstGeom>
              <a:noFill/>
              <a:ln>
                <a:noFill/>
              </a:ln>
            </p:spPr>
            <p:txBody>
              <a:bodyPr spcFirstLastPara="1" wrap="square" lIns="121900" tIns="60925" rIns="121900" bIns="60925" anchor="t" anchorCtr="0">
                <a:spAutoFit/>
              </a:bodyPr>
              <a:lstStyle/>
              <a:p>
                <a:pPr marL="0" marR="0" lvl="0" indent="0" algn="just" rtl="0">
                  <a:lnSpc>
                    <a:spcPct val="100000"/>
                  </a:lnSpc>
                  <a:spcBef>
                    <a:spcPts val="0"/>
                  </a:spcBef>
                  <a:spcAft>
                    <a:spcPts val="0"/>
                  </a:spcAft>
                  <a:buClr>
                    <a:srgbClr val="FFFFFF"/>
                  </a:buClr>
                  <a:buSzPts val="3700"/>
                  <a:buFont typeface="Arial" panose="020B0604020202020204"/>
                  <a:buNone/>
                </a:pPr>
                <a:r>
                  <a:rPr lang="zh-CN" sz="36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引入模型</a:t>
                </a:r>
                <a:endParaRPr sz="3600" i="0" u="none" strike="noStrike" cap="none">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pic>
        <p:nvPicPr>
          <p:cNvPr id="377" name="Google Shape;377;g2d0669098de_0_21"/>
          <p:cNvPicPr preferRelativeResize="0"/>
          <p:nvPr/>
        </p:nvPicPr>
        <p:blipFill rotWithShape="1">
          <a:blip r:embed="rId1"/>
          <a:srcRect/>
          <a:stretch>
            <a:fillRect/>
          </a:stretch>
        </p:blipFill>
        <p:spPr>
          <a:xfrm>
            <a:off x="-3032569" y="0"/>
            <a:ext cx="13744934" cy="6872467"/>
          </a:xfrm>
          <a:prstGeom prst="rect">
            <a:avLst/>
          </a:prstGeom>
          <a:noFill/>
          <a:ln>
            <a:noFill/>
          </a:ln>
        </p:spPr>
      </p:pic>
      <p:sp>
        <p:nvSpPr>
          <p:cNvPr id="378" name="Google Shape;378;g2d0669098de_0_21"/>
          <p:cNvSpPr txBox="1"/>
          <p:nvPr/>
        </p:nvSpPr>
        <p:spPr>
          <a:xfrm>
            <a:off x="5627207" y="2621700"/>
            <a:ext cx="5725500" cy="1462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CN" sz="5600" b="0">
                <a:solidFill>
                  <a:srgbClr val="07F4FF"/>
                </a:solidFill>
                <a:latin typeface="Arial" panose="020B0604020202020204"/>
                <a:ea typeface="Arial" panose="020B0604020202020204"/>
                <a:cs typeface="Arial" panose="020B0604020202020204"/>
                <a:sym typeface="Arial" panose="020B0604020202020204"/>
              </a:rPr>
              <a:t>0</a:t>
            </a:r>
            <a:r>
              <a:rPr lang="zh-CN" sz="5600">
                <a:solidFill>
                  <a:srgbClr val="07F4FF"/>
                </a:solidFill>
              </a:rPr>
              <a:t>4 </a:t>
            </a:r>
            <a:r>
              <a:rPr lang="zh-CN"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改良模擬階段</a:t>
            </a:r>
            <a:endParaRPr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SzPts val="1100"/>
              <a:buNone/>
            </a:pPr>
            <a:r>
              <a:rPr lang="zh-CN" sz="3300">
                <a:solidFill>
                  <a:srgbClr val="07F4FF"/>
                </a:solidFill>
              </a:rPr>
              <a:t>           Improve simulation</a:t>
            </a:r>
            <a:endParaRPr sz="33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g270dd7133c3_0_0"/>
          <p:cNvSpPr txBox="1"/>
          <p:nvPr/>
        </p:nvSpPr>
        <p:spPr>
          <a:xfrm>
            <a:off x="5854950" y="2259150"/>
            <a:ext cx="5231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p>
        </p:txBody>
      </p:sp>
      <p:grpSp>
        <p:nvGrpSpPr>
          <p:cNvPr id="385" name="Google Shape;385;g270dd7133c3_0_0"/>
          <p:cNvGrpSpPr/>
          <p:nvPr/>
        </p:nvGrpSpPr>
        <p:grpSpPr>
          <a:xfrm>
            <a:off x="-1266702" y="-376327"/>
            <a:ext cx="8220239" cy="2473708"/>
            <a:chOff x="-894766" y="-296152"/>
            <a:chExt cx="6765072" cy="2120442"/>
          </a:xfrm>
        </p:grpSpPr>
        <p:pic>
          <p:nvPicPr>
            <p:cNvPr id="386" name="Google Shape;386;g270dd7133c3_0_0"/>
            <p:cNvPicPr preferRelativeResize="0"/>
            <p:nvPr/>
          </p:nvPicPr>
          <p:blipFill rotWithShape="1">
            <a:blip r:embed="rId1"/>
            <a:srcRect/>
            <a:stretch>
              <a:fillRect/>
            </a:stretch>
          </p:blipFill>
          <p:spPr>
            <a:xfrm>
              <a:off x="-894766" y="-296152"/>
              <a:ext cx="4240885" cy="2120442"/>
            </a:xfrm>
            <a:prstGeom prst="rect">
              <a:avLst/>
            </a:prstGeom>
            <a:noFill/>
            <a:ln>
              <a:noFill/>
            </a:ln>
          </p:spPr>
        </p:pic>
        <p:grpSp>
          <p:nvGrpSpPr>
            <p:cNvPr id="387" name="Google Shape;387;g270dd7133c3_0_0"/>
            <p:cNvGrpSpPr/>
            <p:nvPr/>
          </p:nvGrpSpPr>
          <p:grpSpPr>
            <a:xfrm>
              <a:off x="2116250" y="440825"/>
              <a:ext cx="3754056" cy="1292980"/>
              <a:chOff x="1713856" y="383038"/>
              <a:chExt cx="3754056" cy="1292980"/>
            </a:xfrm>
          </p:grpSpPr>
          <p:sp>
            <p:nvSpPr>
              <p:cNvPr id="388" name="Google Shape;388;g270dd7133c3_0_0"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13856" y="383038"/>
                <a:ext cx="3320100" cy="580500"/>
              </a:xfrm>
              <a:prstGeom prst="rect">
                <a:avLst/>
              </a:prstGeom>
              <a:noFill/>
              <a:ln>
                <a:noFill/>
              </a:ln>
            </p:spPr>
            <p:txBody>
              <a:bodyPr spcFirstLastPara="1" wrap="square" lIns="121900" tIns="60925" rIns="121900" bIns="60925" anchor="t" anchorCtr="0">
                <a:spAutoFit/>
              </a:bodyPr>
              <a:lstStyle/>
              <a:p>
                <a:pPr marL="0" marR="0" lvl="0" indent="0" algn="just" rtl="0">
                  <a:lnSpc>
                    <a:spcPct val="100000"/>
                  </a:lnSpc>
                  <a:spcBef>
                    <a:spcPts val="0"/>
                  </a:spcBef>
                  <a:spcAft>
                    <a:spcPts val="0"/>
                  </a:spcAft>
                  <a:buClr>
                    <a:srgbClr val="FFFFFF"/>
                  </a:buClr>
                  <a:buSzPts val="3700"/>
                  <a:buFont typeface="Arial" panose="020B0604020202020204"/>
                  <a:buNone/>
                </a:pPr>
                <a:r>
                  <a:rPr lang="zh-CN" sz="36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策略優化</a:t>
                </a:r>
                <a:endParaRPr sz="3600" i="0" u="none" strike="noStrike" cap="none">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389" name="Google Shape;389;g270dd7133c3_0_0"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868326" y="1029530"/>
                <a:ext cx="3599586" cy="64648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chemeClr val="dk1"/>
                  </a:buClr>
                  <a:buSzPts val="1500"/>
                  <a:buFont typeface="Arial" panose="020B0604020202020204"/>
                  <a:buNone/>
                </a:pPr>
                <a:r>
                  <a:rPr lang="zh-CN" sz="2000">
                    <a:solidFill>
                      <a:srgbClr val="FFFFFF"/>
                    </a:solidFill>
                  </a:rPr>
                  <a:t>Strategy optimization</a:t>
                </a:r>
                <a:endParaRPr sz="2000">
                  <a:solidFill>
                    <a:srgbClr val="FFFFFF"/>
                  </a:solidFill>
                </a:endParaRPr>
              </a:p>
              <a:p>
                <a:pPr marL="0" marR="0" lvl="0" indent="0" algn="l" rtl="0">
                  <a:lnSpc>
                    <a:spcPct val="120000"/>
                  </a:lnSpc>
                  <a:spcBef>
                    <a:spcPts val="0"/>
                  </a:spcBef>
                  <a:spcAft>
                    <a:spcPts val="0"/>
                  </a:spcAft>
                  <a:buClr>
                    <a:srgbClr val="FFFFFF"/>
                  </a:buClr>
                  <a:buSzPts val="1500"/>
                  <a:buFont typeface="Arial" panose="020B0604020202020204"/>
                  <a:buNone/>
                </a:pPr>
                <a:endParaRPr sz="1600">
                  <a:solidFill>
                    <a:srgbClr val="FFFFFF"/>
                  </a:solidFill>
                </a:endParaRPr>
              </a:p>
            </p:txBody>
          </p:sp>
        </p:grpSp>
      </p:grpSp>
      <p:sp>
        <p:nvSpPr>
          <p:cNvPr id="390" name="Google Shape;390;g270dd7133c3_0_0"/>
          <p:cNvSpPr txBox="1"/>
          <p:nvPr/>
        </p:nvSpPr>
        <p:spPr>
          <a:xfrm>
            <a:off x="967650" y="2367399"/>
            <a:ext cx="10256700" cy="32598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Clr>
                <a:schemeClr val="dk1"/>
              </a:buClr>
              <a:buSzPts val="15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模擬的策略如下：</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609600" algn="l" rtl="0">
              <a:lnSpc>
                <a:spcPct val="115000"/>
              </a:lnSpc>
              <a:spcBef>
                <a:spcPts val="0"/>
              </a:spcBef>
              <a:spcAft>
                <a:spcPts val="0"/>
              </a:spcAft>
              <a:buClr>
                <a:schemeClr val="dk1"/>
              </a:buClr>
              <a:buSzPts val="15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1：收集盤面上所有存在的棋子數</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609600" algn="l" rtl="0">
              <a:lnSpc>
                <a:spcPct val="115000"/>
              </a:lnSpc>
              <a:spcBef>
                <a:spcPts val="0"/>
              </a:spcBef>
              <a:spcAft>
                <a:spcPts val="0"/>
              </a:spcAft>
              <a:buClr>
                <a:schemeClr val="dk1"/>
              </a:buClr>
              <a:buSzPts val="15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2：計算出我方棋子所有的合法步</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609600" algn="l" rtl="0">
              <a:lnSpc>
                <a:spcPct val="115000"/>
              </a:lnSpc>
              <a:spcBef>
                <a:spcPts val="0"/>
              </a:spcBef>
              <a:spcAft>
                <a:spcPts val="0"/>
              </a:spcAft>
              <a:buClr>
                <a:schemeClr val="dk1"/>
              </a:buClr>
              <a:buSzPts val="15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3：如果存在合法步，隨機選擇走步（確保隨機性）</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609600" algn="l" rtl="0">
              <a:lnSpc>
                <a:spcPct val="115000"/>
              </a:lnSpc>
              <a:spcBef>
                <a:spcPts val="0"/>
              </a:spcBef>
              <a:spcAft>
                <a:spcPts val="0"/>
              </a:spcAft>
              <a:buClr>
                <a:schemeClr val="dk1"/>
              </a:buClr>
              <a:buSzPts val="15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4：更換選手，直到一方勝利</a:t>
            </a:r>
            <a:endPar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609600" algn="l" rtl="0">
              <a:lnSpc>
                <a:spcPct val="115000"/>
              </a:lnSpc>
              <a:spcBef>
                <a:spcPts val="0"/>
              </a:spcBef>
              <a:spcAft>
                <a:spcPts val="0"/>
              </a:spcAft>
              <a:buClr>
                <a:schemeClr val="dk1"/>
              </a:buClr>
              <a:buSzPts val="15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5：當存在其中一個合法步是決勝手，將優先被選擇。(新)</a:t>
            </a:r>
            <a:endParaRPr sz="24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94" name="Shape 394"/>
        <p:cNvGrpSpPr/>
        <p:nvPr/>
      </p:nvGrpSpPr>
      <p:grpSpPr>
        <a:xfrm>
          <a:off x="0" y="0"/>
          <a:ext cx="0" cy="0"/>
          <a:chOff x="0" y="0"/>
          <a:chExt cx="0" cy="0"/>
        </a:xfrm>
      </p:grpSpPr>
      <p:pic>
        <p:nvPicPr>
          <p:cNvPr id="395" name="Google Shape;395;g2ce2392ba70_0_13"/>
          <p:cNvPicPr preferRelativeResize="0"/>
          <p:nvPr/>
        </p:nvPicPr>
        <p:blipFill rotWithShape="1">
          <a:blip r:embed="rId1"/>
          <a:srcRect/>
          <a:stretch>
            <a:fillRect/>
          </a:stretch>
        </p:blipFill>
        <p:spPr>
          <a:xfrm>
            <a:off x="-3032569" y="0"/>
            <a:ext cx="13744934" cy="6872467"/>
          </a:xfrm>
          <a:prstGeom prst="rect">
            <a:avLst/>
          </a:prstGeom>
          <a:noFill/>
          <a:ln>
            <a:noFill/>
          </a:ln>
        </p:spPr>
      </p:pic>
      <p:sp>
        <p:nvSpPr>
          <p:cNvPr id="396" name="Google Shape;396;g2ce2392ba70_0_13"/>
          <p:cNvSpPr txBox="1"/>
          <p:nvPr/>
        </p:nvSpPr>
        <p:spPr>
          <a:xfrm>
            <a:off x="5832850" y="2608000"/>
            <a:ext cx="4879500" cy="181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5600" b="0">
                <a:solidFill>
                  <a:srgbClr val="07F4FF"/>
                </a:solidFill>
                <a:latin typeface="Arial" panose="020B0604020202020204"/>
                <a:ea typeface="Arial" panose="020B0604020202020204"/>
                <a:cs typeface="Arial" panose="020B0604020202020204"/>
                <a:sym typeface="Arial" panose="020B0604020202020204"/>
              </a:rPr>
              <a:t>0</a:t>
            </a:r>
            <a:r>
              <a:rPr lang="zh-CN" sz="5600">
                <a:solidFill>
                  <a:srgbClr val="07F4FF"/>
                </a:solidFill>
              </a:rPr>
              <a:t>5 </a:t>
            </a:r>
            <a:r>
              <a:rPr lang="zh-CN"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Bitboard</a:t>
            </a:r>
            <a:endParaRPr sz="5600">
              <a:solidFill>
                <a:schemeClr val="dk1"/>
              </a:solidFill>
              <a:latin typeface="DFKai-SB" panose="03000509000000000000" charset="-120"/>
              <a:ea typeface="DFKai-SB" panose="03000509000000000000" charset="-120"/>
              <a:cs typeface="DFKai-SB" panose="03000509000000000000" charset="-120"/>
              <a:sym typeface="DFKai-SB" panose="03000509000000000000" charset="-120"/>
            </a:endParaRPr>
          </a:p>
          <a:p>
            <a:pPr marL="0" marR="0" lvl="0" indent="0" algn="ctr" rtl="0">
              <a:lnSpc>
                <a:spcPct val="100000"/>
              </a:lnSpc>
              <a:spcBef>
                <a:spcPts val="0"/>
              </a:spcBef>
              <a:spcAft>
                <a:spcPts val="0"/>
              </a:spcAft>
              <a:buNone/>
            </a:pPr>
            <a:endParaRPr sz="5600">
              <a:solidFill>
                <a:srgbClr val="07F4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01" name="Shape 401"/>
        <p:cNvGrpSpPr/>
        <p:nvPr/>
      </p:nvGrpSpPr>
      <p:grpSpPr>
        <a:xfrm>
          <a:off x="0" y="0"/>
          <a:ext cx="0" cy="0"/>
          <a:chOff x="0" y="0"/>
          <a:chExt cx="0" cy="0"/>
        </a:xfrm>
      </p:grpSpPr>
      <p:grpSp>
        <p:nvGrpSpPr>
          <p:cNvPr id="402" name="Google Shape;402;g2ce2392ba70_0_4"/>
          <p:cNvGrpSpPr/>
          <p:nvPr/>
        </p:nvGrpSpPr>
        <p:grpSpPr>
          <a:xfrm>
            <a:off x="-1125441" y="-149077"/>
            <a:ext cx="6980392" cy="2120442"/>
            <a:chOff x="-894766" y="-230602"/>
            <a:chExt cx="6980392" cy="2120442"/>
          </a:xfrm>
        </p:grpSpPr>
        <p:sp>
          <p:nvSpPr>
            <p:cNvPr id="403" name="Google Shape;403;g2ce2392ba70_0_4"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6" y="521825"/>
              <a:ext cx="43848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盤面編號</a:t>
              </a:r>
              <a:endParaRPr sz="3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404" name="Google Shape;404;g2ce2392ba70_0_4"/>
            <p:cNvPicPr preferRelativeResize="0"/>
            <p:nvPr/>
          </p:nvPicPr>
          <p:blipFill rotWithShape="1">
            <a:blip r:embed="rId1"/>
            <a:srcRect/>
            <a:stretch>
              <a:fillRect/>
            </a:stretch>
          </p:blipFill>
          <p:spPr>
            <a:xfrm>
              <a:off x="-894766" y="-230602"/>
              <a:ext cx="4240885" cy="2120442"/>
            </a:xfrm>
            <a:prstGeom prst="rect">
              <a:avLst/>
            </a:prstGeom>
            <a:noFill/>
            <a:ln>
              <a:noFill/>
            </a:ln>
          </p:spPr>
        </p:pic>
      </p:grpSp>
      <p:pic>
        <p:nvPicPr>
          <p:cNvPr id="405" name="Google Shape;405;g2ce2392ba70_0_4"/>
          <p:cNvPicPr preferRelativeResize="0"/>
          <p:nvPr/>
        </p:nvPicPr>
        <p:blipFill>
          <a:blip r:embed="rId2"/>
          <a:stretch>
            <a:fillRect/>
          </a:stretch>
        </p:blipFill>
        <p:spPr>
          <a:xfrm>
            <a:off x="1309500" y="1866254"/>
            <a:ext cx="3956250" cy="4160200"/>
          </a:xfrm>
          <a:prstGeom prst="rect">
            <a:avLst/>
          </a:prstGeom>
          <a:noFill/>
          <a:ln>
            <a:noFill/>
          </a:ln>
        </p:spPr>
      </p:pic>
      <p:sp>
        <p:nvSpPr>
          <p:cNvPr id="406" name="Google Shape;406;g2ce2392ba70_0_4"/>
          <p:cNvSpPr txBox="1"/>
          <p:nvPr/>
        </p:nvSpPr>
        <p:spPr>
          <a:xfrm>
            <a:off x="5776675" y="2259150"/>
            <a:ext cx="54060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由於電腦處理位元比處理矩陣迅速，因此將程式中處理盤面的方法從二維矩陣改為用長度為32位元(用其25位元)的整數儲存，將棋盤上的每一個位置用一個位元代表，如左圖。</a:t>
            </a:r>
            <a:endParaRPr>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407" name="Google Shape;407;g2ce2392ba70_0_4"/>
          <p:cNvSpPr txBox="1"/>
          <p:nvPr/>
        </p:nvSpPr>
        <p:spPr>
          <a:xfrm>
            <a:off x="1568425" y="1154450"/>
            <a:ext cx="3000000" cy="492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zh-CN" sz="2000">
                <a:solidFill>
                  <a:schemeClr val="lt1"/>
                </a:solidFill>
              </a:rPr>
              <a:t>Board number</a:t>
            </a:r>
            <a:endParaRPr lang="zh-CN" sz="20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grpSp>
        <p:nvGrpSpPr>
          <p:cNvPr id="413" name="Google Shape;413;g2ce2392ba70_0_27"/>
          <p:cNvGrpSpPr/>
          <p:nvPr/>
        </p:nvGrpSpPr>
        <p:grpSpPr>
          <a:xfrm>
            <a:off x="-1125441" y="-195202"/>
            <a:ext cx="6980392" cy="2120442"/>
            <a:chOff x="-894766" y="-230602"/>
            <a:chExt cx="6980392" cy="2120442"/>
          </a:xfrm>
        </p:grpSpPr>
        <p:sp>
          <p:nvSpPr>
            <p:cNvPr id="414" name="Google Shape;414;g2ce2392ba70_0_27"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6" y="521825"/>
              <a:ext cx="43848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初始化</a:t>
              </a:r>
              <a:endParaRPr sz="3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415" name="Google Shape;415;g2ce2392ba70_0_27"/>
            <p:cNvPicPr preferRelativeResize="0"/>
            <p:nvPr/>
          </p:nvPicPr>
          <p:blipFill rotWithShape="1">
            <a:blip r:embed="rId1"/>
            <a:srcRect/>
            <a:stretch>
              <a:fillRect/>
            </a:stretch>
          </p:blipFill>
          <p:spPr>
            <a:xfrm>
              <a:off x="-894766" y="-230602"/>
              <a:ext cx="4240885" cy="2120442"/>
            </a:xfrm>
            <a:prstGeom prst="rect">
              <a:avLst/>
            </a:prstGeom>
            <a:noFill/>
            <a:ln>
              <a:noFill/>
            </a:ln>
          </p:spPr>
        </p:pic>
      </p:grpSp>
      <p:sp>
        <p:nvSpPr>
          <p:cNvPr id="416" name="Google Shape;416;g2ce2392ba70_0_27"/>
          <p:cNvSpPr txBox="1"/>
          <p:nvPr/>
        </p:nvSpPr>
        <p:spPr>
          <a:xfrm>
            <a:off x="5854950" y="2259150"/>
            <a:ext cx="523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pic>
        <p:nvPicPr>
          <p:cNvPr id="417" name="Google Shape;417;g2ce2392ba70_0_27"/>
          <p:cNvPicPr preferRelativeResize="0"/>
          <p:nvPr/>
        </p:nvPicPr>
        <p:blipFill>
          <a:blip r:embed="rId2"/>
          <a:stretch>
            <a:fillRect/>
          </a:stretch>
        </p:blipFill>
        <p:spPr>
          <a:xfrm>
            <a:off x="487312" y="1925250"/>
            <a:ext cx="4002225" cy="4181700"/>
          </a:xfrm>
          <a:prstGeom prst="rect">
            <a:avLst/>
          </a:prstGeom>
          <a:noFill/>
          <a:ln>
            <a:noFill/>
          </a:ln>
        </p:spPr>
      </p:pic>
      <p:sp>
        <p:nvSpPr>
          <p:cNvPr id="418" name="Google Shape;418;g2ce2392ba70_0_27"/>
          <p:cNvSpPr txBox="1"/>
          <p:nvPr/>
        </p:nvSpPr>
        <p:spPr>
          <a:xfrm>
            <a:off x="4811075" y="1925250"/>
            <a:ext cx="7068300" cy="352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要儲存一個盤面的資訊，總共需要13張bitboard，分別是一張全圖bitboard，以及12張個棋子的位置bitboard。</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endParaRPr sz="27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7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全圖bitboard：有棋子的地方為1，否則為0</a:t>
            </a:r>
            <a:endParaRPr sz="27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7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棋子bitboard：該棋子所在位置為1，其他為0</a:t>
            </a:r>
            <a:endParaRPr sz="27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endParaRPr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左圖為開局時的全圖bitboard。</a:t>
            </a:r>
            <a:endParaRPr sz="2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419" name="Google Shape;419;g2ce2392ba70_0_27"/>
          <p:cNvSpPr txBox="1"/>
          <p:nvPr/>
        </p:nvSpPr>
        <p:spPr>
          <a:xfrm>
            <a:off x="1599175" y="1066600"/>
            <a:ext cx="3000000" cy="492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zh-CN" sz="2000">
                <a:solidFill>
                  <a:schemeClr val="lt1"/>
                </a:solidFill>
              </a:rPr>
              <a:t>Initialize</a:t>
            </a:r>
            <a:endParaRPr lang="zh-CN" sz="2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pic>
        <p:nvPicPr>
          <p:cNvPr id="99" name="Google Shape;99;p7"/>
          <p:cNvPicPr preferRelativeResize="0"/>
          <p:nvPr/>
        </p:nvPicPr>
        <p:blipFill rotWithShape="1">
          <a:blip r:embed="rId1"/>
          <a:srcRect/>
          <a:stretch>
            <a:fillRect/>
          </a:stretch>
        </p:blipFill>
        <p:spPr>
          <a:xfrm>
            <a:off x="-3032569" y="0"/>
            <a:ext cx="13744937" cy="6872469"/>
          </a:xfrm>
          <a:prstGeom prst="rect">
            <a:avLst/>
          </a:prstGeom>
          <a:noFill/>
          <a:ln>
            <a:noFill/>
          </a:ln>
        </p:spPr>
      </p:pic>
      <p:sp>
        <p:nvSpPr>
          <p:cNvPr id="100" name="Google Shape;100;p7"/>
          <p:cNvSpPr txBox="1"/>
          <p:nvPr/>
        </p:nvSpPr>
        <p:spPr>
          <a:xfrm>
            <a:off x="5287199" y="2635825"/>
            <a:ext cx="6981000" cy="160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CN" sz="5600" b="0">
                <a:solidFill>
                  <a:srgbClr val="07F4FF"/>
                </a:solidFill>
                <a:latin typeface="Arial" panose="020B0604020202020204"/>
                <a:ea typeface="Arial" panose="020B0604020202020204"/>
                <a:cs typeface="Arial" panose="020B0604020202020204"/>
                <a:sym typeface="Arial" panose="020B0604020202020204"/>
              </a:rPr>
              <a:t>0</a:t>
            </a:r>
            <a:r>
              <a:rPr lang="zh-CN" sz="5600">
                <a:solidFill>
                  <a:srgbClr val="07F4FF"/>
                </a:solidFill>
              </a:rPr>
              <a:t>1 </a:t>
            </a:r>
            <a:r>
              <a:rPr lang="zh-CN"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愛因斯坦棋介紹</a:t>
            </a:r>
            <a:endParaRPr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6000"/>
              </a:lnSpc>
              <a:spcBef>
                <a:spcPts val="0"/>
              </a:spcBef>
              <a:spcAft>
                <a:spcPts val="800"/>
              </a:spcAft>
              <a:buClr>
                <a:schemeClr val="dk1"/>
              </a:buClr>
              <a:buSzPts val="1100"/>
              <a:buFont typeface="Arial" panose="020B0604020202020204"/>
              <a:buNone/>
            </a:pPr>
            <a:r>
              <a:rPr lang="zh-CN" sz="4200">
                <a:solidFill>
                  <a:srgbClr val="07F4FF"/>
                </a:solidFill>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rPr>
              <a:t>         </a:t>
            </a:r>
            <a:r>
              <a:rPr lang="zh-CN" sz="3300">
                <a:solidFill>
                  <a:srgbClr val="07F4FF"/>
                </a:solidFill>
                <a:latin typeface="Microsoft JhengHei" panose="020B0604030504040204" charset="-120"/>
                <a:ea typeface="Microsoft JhengHei" panose="020B0604030504040204" charset="-120"/>
                <a:cs typeface="Microsoft JhengHei" panose="020B0604030504040204" charset="-120"/>
                <a:sym typeface="Microsoft JhengHei" panose="020B0604030504040204" charset="-120"/>
              </a:rPr>
              <a:t>   EinStein würfelt nicht!</a:t>
            </a:r>
            <a:endParaRPr sz="7500">
              <a:solidFill>
                <a:srgbClr val="07F4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24" name="Shape 424"/>
        <p:cNvGrpSpPr/>
        <p:nvPr/>
      </p:nvGrpSpPr>
      <p:grpSpPr>
        <a:xfrm>
          <a:off x="0" y="0"/>
          <a:ext cx="0" cy="0"/>
          <a:chOff x="0" y="0"/>
          <a:chExt cx="0" cy="0"/>
        </a:xfrm>
      </p:grpSpPr>
      <p:grpSp>
        <p:nvGrpSpPr>
          <p:cNvPr id="425" name="Google Shape;425;g2ce2392ba70_0_40"/>
          <p:cNvGrpSpPr/>
          <p:nvPr/>
        </p:nvGrpSpPr>
        <p:grpSpPr>
          <a:xfrm>
            <a:off x="-1125441" y="-195202"/>
            <a:ext cx="6980392" cy="2120442"/>
            <a:chOff x="-894766" y="-230602"/>
            <a:chExt cx="6980392" cy="2120442"/>
          </a:xfrm>
        </p:grpSpPr>
        <p:sp>
          <p:nvSpPr>
            <p:cNvPr id="426" name="Google Shape;426;g2ce2392ba70_0_40"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6" y="521825"/>
              <a:ext cx="43848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走步方式</a:t>
              </a:r>
              <a:endParaRPr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427" name="Google Shape;427;g2ce2392ba70_0_40"/>
            <p:cNvPicPr preferRelativeResize="0"/>
            <p:nvPr/>
          </p:nvPicPr>
          <p:blipFill rotWithShape="1">
            <a:blip r:embed="rId1"/>
            <a:srcRect/>
            <a:stretch>
              <a:fillRect/>
            </a:stretch>
          </p:blipFill>
          <p:spPr>
            <a:xfrm>
              <a:off x="-894766" y="-230602"/>
              <a:ext cx="4240885" cy="2120442"/>
            </a:xfrm>
            <a:prstGeom prst="rect">
              <a:avLst/>
            </a:prstGeom>
            <a:noFill/>
            <a:ln>
              <a:noFill/>
            </a:ln>
          </p:spPr>
        </p:pic>
      </p:grpSp>
      <p:sp>
        <p:nvSpPr>
          <p:cNvPr id="428" name="Google Shape;428;g2ce2392ba70_0_40"/>
          <p:cNvSpPr txBox="1"/>
          <p:nvPr/>
        </p:nvSpPr>
        <p:spPr>
          <a:xfrm>
            <a:off x="5854950" y="2259150"/>
            <a:ext cx="523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29" name="Google Shape;429;g2ce2392ba70_0_40"/>
          <p:cNvSpPr txBox="1"/>
          <p:nvPr/>
        </p:nvSpPr>
        <p:spPr>
          <a:xfrm>
            <a:off x="407850" y="4666475"/>
            <a:ext cx="11547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將棋子的原位置以及將要到達的位置皆設為1，產生所謂的「走步遮罩」</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將原盤面的全圖bitboard與走步遮罩做xor運算，即可完成全圖bitboard的更新。</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上圖為將最左上角的棋子往右下移動一步的操作方式。</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430" name="Google Shape;430;g2ce2392ba70_0_40"/>
          <p:cNvPicPr preferRelativeResize="0"/>
          <p:nvPr/>
        </p:nvPicPr>
        <p:blipFill>
          <a:blip r:embed="rId2"/>
          <a:stretch>
            <a:fillRect/>
          </a:stretch>
        </p:blipFill>
        <p:spPr>
          <a:xfrm>
            <a:off x="577913" y="1612350"/>
            <a:ext cx="2835575" cy="2989450"/>
          </a:xfrm>
          <a:prstGeom prst="rect">
            <a:avLst/>
          </a:prstGeom>
          <a:noFill/>
          <a:ln>
            <a:noFill/>
          </a:ln>
        </p:spPr>
      </p:pic>
      <p:pic>
        <p:nvPicPr>
          <p:cNvPr id="431" name="Google Shape;431;g2ce2392ba70_0_40"/>
          <p:cNvPicPr preferRelativeResize="0"/>
          <p:nvPr/>
        </p:nvPicPr>
        <p:blipFill>
          <a:blip r:embed="rId3"/>
          <a:stretch>
            <a:fillRect/>
          </a:stretch>
        </p:blipFill>
        <p:spPr>
          <a:xfrm>
            <a:off x="4763575" y="1628326"/>
            <a:ext cx="2835550" cy="2957509"/>
          </a:xfrm>
          <a:prstGeom prst="rect">
            <a:avLst/>
          </a:prstGeom>
          <a:noFill/>
          <a:ln>
            <a:noFill/>
          </a:ln>
        </p:spPr>
      </p:pic>
      <p:pic>
        <p:nvPicPr>
          <p:cNvPr id="432" name="Google Shape;432;g2ce2392ba70_0_40"/>
          <p:cNvPicPr preferRelativeResize="0"/>
          <p:nvPr/>
        </p:nvPicPr>
        <p:blipFill>
          <a:blip r:embed="rId4"/>
          <a:stretch>
            <a:fillRect/>
          </a:stretch>
        </p:blipFill>
        <p:spPr>
          <a:xfrm>
            <a:off x="8516075" y="1729655"/>
            <a:ext cx="2835550" cy="2936820"/>
          </a:xfrm>
          <a:prstGeom prst="rect">
            <a:avLst/>
          </a:prstGeom>
          <a:noFill/>
          <a:ln>
            <a:noFill/>
          </a:ln>
        </p:spPr>
      </p:pic>
      <p:sp>
        <p:nvSpPr>
          <p:cNvPr id="433" name="Google Shape;433;g2ce2392ba70_0_40"/>
          <p:cNvSpPr txBox="1"/>
          <p:nvPr/>
        </p:nvSpPr>
        <p:spPr>
          <a:xfrm>
            <a:off x="3768725" y="2890275"/>
            <a:ext cx="878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800">
                <a:solidFill>
                  <a:schemeClr val="lt1"/>
                </a:solidFill>
              </a:rPr>
              <a:t>xor</a:t>
            </a:r>
            <a:endParaRPr sz="2800">
              <a:solidFill>
                <a:schemeClr val="lt1"/>
              </a:solidFill>
            </a:endParaRPr>
          </a:p>
        </p:txBody>
      </p:sp>
      <p:sp>
        <p:nvSpPr>
          <p:cNvPr id="434" name="Google Shape;434;g2ce2392ba70_0_40"/>
          <p:cNvSpPr txBox="1"/>
          <p:nvPr/>
        </p:nvSpPr>
        <p:spPr>
          <a:xfrm>
            <a:off x="7951025" y="2890275"/>
            <a:ext cx="730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800">
                <a:solidFill>
                  <a:schemeClr val="lt1"/>
                </a:solidFill>
              </a:rPr>
              <a:t>=</a:t>
            </a:r>
            <a:endParaRPr sz="2800">
              <a:solidFill>
                <a:schemeClr val="lt1"/>
              </a:solidFill>
            </a:endParaRPr>
          </a:p>
        </p:txBody>
      </p:sp>
      <p:sp>
        <p:nvSpPr>
          <p:cNvPr id="435" name="Google Shape;435;g2ce2392ba70_0_40"/>
          <p:cNvSpPr txBox="1"/>
          <p:nvPr/>
        </p:nvSpPr>
        <p:spPr>
          <a:xfrm>
            <a:off x="1537650" y="1055075"/>
            <a:ext cx="3000000" cy="492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zh-CN" sz="2000">
                <a:solidFill>
                  <a:schemeClr val="lt1"/>
                </a:solidFill>
              </a:rPr>
              <a:t>Update game status</a:t>
            </a:r>
            <a:endParaRPr lang="zh-CN" sz="20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pic>
        <p:nvPicPr>
          <p:cNvPr id="440" name="Google Shape;440;g2d0669098de_0_14"/>
          <p:cNvPicPr preferRelativeResize="0"/>
          <p:nvPr/>
        </p:nvPicPr>
        <p:blipFill rotWithShape="1">
          <a:blip r:embed="rId1"/>
          <a:srcRect/>
          <a:stretch>
            <a:fillRect/>
          </a:stretch>
        </p:blipFill>
        <p:spPr>
          <a:xfrm>
            <a:off x="-2991119" y="-7237"/>
            <a:ext cx="13744934" cy="6872467"/>
          </a:xfrm>
          <a:prstGeom prst="rect">
            <a:avLst/>
          </a:prstGeom>
          <a:noFill/>
          <a:ln>
            <a:noFill/>
          </a:ln>
        </p:spPr>
      </p:pic>
      <p:sp>
        <p:nvSpPr>
          <p:cNvPr id="441" name="Google Shape;441;g2d0669098de_0_14"/>
          <p:cNvSpPr txBox="1"/>
          <p:nvPr/>
        </p:nvSpPr>
        <p:spPr>
          <a:xfrm>
            <a:off x="5891125" y="2643675"/>
            <a:ext cx="5868600" cy="2385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5600" b="0">
                <a:solidFill>
                  <a:srgbClr val="07F4FF"/>
                </a:solidFill>
                <a:latin typeface="Arial" panose="020B0604020202020204"/>
                <a:ea typeface="Arial" panose="020B0604020202020204"/>
                <a:cs typeface="Arial" panose="020B0604020202020204"/>
                <a:sym typeface="Arial" panose="020B0604020202020204"/>
              </a:rPr>
              <a:t>0</a:t>
            </a:r>
            <a:r>
              <a:rPr lang="zh-CN" sz="5600">
                <a:solidFill>
                  <a:srgbClr val="07F4FF"/>
                </a:solidFill>
              </a:rPr>
              <a:t>6 </a:t>
            </a:r>
            <a:r>
              <a:rPr lang="zh-CN"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結果與討論</a:t>
            </a:r>
            <a:endParaRPr sz="5600">
              <a:solidFill>
                <a:schemeClr val="dk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Clr>
                <a:schemeClr val="dk1"/>
              </a:buClr>
              <a:buSzPts val="1100"/>
              <a:buFont typeface="Arial" panose="020B0604020202020204"/>
              <a:buNone/>
            </a:pPr>
            <a:r>
              <a:rPr lang="zh-CN" sz="3300">
                <a:solidFill>
                  <a:srgbClr val="07F4FF"/>
                </a:solidFill>
              </a:rPr>
              <a:t>         Results and discussion</a:t>
            </a:r>
            <a:endParaRPr sz="3300">
              <a:solidFill>
                <a:srgbClr val="07F4FF"/>
              </a:solidFill>
            </a:endParaRPr>
          </a:p>
          <a:p>
            <a:pPr marL="0" marR="0" lvl="0" indent="0" algn="ctr" rtl="0">
              <a:lnSpc>
                <a:spcPct val="100000"/>
              </a:lnSpc>
              <a:spcBef>
                <a:spcPts val="0"/>
              </a:spcBef>
              <a:spcAft>
                <a:spcPts val="0"/>
              </a:spcAft>
              <a:buNone/>
            </a:pPr>
            <a:endParaRPr sz="6000">
              <a:solidFill>
                <a:srgbClr val="07F4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grpSp>
        <p:nvGrpSpPr>
          <p:cNvPr id="446" name="Google Shape;446;g2dbaeebe3b1_0_0"/>
          <p:cNvGrpSpPr/>
          <p:nvPr/>
        </p:nvGrpSpPr>
        <p:grpSpPr>
          <a:xfrm>
            <a:off x="-1266594" y="-184521"/>
            <a:ext cx="9511492" cy="2297287"/>
            <a:chOff x="-894766" y="-296152"/>
            <a:chExt cx="9010508" cy="2120442"/>
          </a:xfrm>
        </p:grpSpPr>
        <p:pic>
          <p:nvPicPr>
            <p:cNvPr id="447" name="Google Shape;447;g2dbaeebe3b1_0_0"/>
            <p:cNvPicPr preferRelativeResize="0"/>
            <p:nvPr/>
          </p:nvPicPr>
          <p:blipFill rotWithShape="1">
            <a:blip r:embed="rId1"/>
            <a:srcRect/>
            <a:stretch>
              <a:fillRect/>
            </a:stretch>
          </p:blipFill>
          <p:spPr>
            <a:xfrm>
              <a:off x="-894766" y="-296152"/>
              <a:ext cx="4240885" cy="2120442"/>
            </a:xfrm>
            <a:prstGeom prst="rect">
              <a:avLst/>
            </a:prstGeom>
            <a:noFill/>
            <a:ln>
              <a:noFill/>
            </a:ln>
          </p:spPr>
        </p:pic>
        <p:grpSp>
          <p:nvGrpSpPr>
            <p:cNvPr id="448" name="Google Shape;448;g2dbaeebe3b1_0_0"/>
            <p:cNvGrpSpPr/>
            <p:nvPr/>
          </p:nvGrpSpPr>
          <p:grpSpPr>
            <a:xfrm>
              <a:off x="2116250" y="440825"/>
              <a:ext cx="5999492" cy="1292988"/>
              <a:chOff x="1713856" y="383038"/>
              <a:chExt cx="5999492" cy="1292988"/>
            </a:xfrm>
          </p:grpSpPr>
          <p:sp>
            <p:nvSpPr>
              <p:cNvPr id="449" name="Google Shape;449;g2dbaeebe3b1_0_0"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13856" y="383038"/>
                <a:ext cx="3320100" cy="625200"/>
              </a:xfrm>
              <a:prstGeom prst="rect">
                <a:avLst/>
              </a:prstGeom>
              <a:noFill/>
              <a:ln>
                <a:noFill/>
              </a:ln>
            </p:spPr>
            <p:txBody>
              <a:bodyPr spcFirstLastPara="1" wrap="square" lIns="121900" tIns="60925" rIns="121900" bIns="60925" anchor="t" anchorCtr="0">
                <a:spAutoFit/>
              </a:bodyPr>
              <a:lstStyle/>
              <a:p>
                <a:pPr marL="0" marR="0" lvl="0" indent="0" algn="just" rtl="0">
                  <a:lnSpc>
                    <a:spcPct val="100000"/>
                  </a:lnSpc>
                  <a:spcBef>
                    <a:spcPts val="0"/>
                  </a:spcBef>
                  <a:spcAft>
                    <a:spcPts val="0"/>
                  </a:spcAft>
                  <a:buClr>
                    <a:srgbClr val="FFFFFF"/>
                  </a:buClr>
                  <a:buSzPts val="3700"/>
                  <a:buFont typeface="Arial" panose="020B0604020202020204"/>
                  <a:buNone/>
                </a:pPr>
                <a:r>
                  <a:rPr lang="zh-CN" sz="36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結果與討論</a:t>
                </a:r>
                <a:endParaRPr sz="3600" i="0" u="none" strike="noStrike" cap="none">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450" name="Google Shape;450;g2dbaeebe3b1_0_0"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868334" y="1029538"/>
                <a:ext cx="5845014" cy="64648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chemeClr val="dk1"/>
                  </a:buClr>
                  <a:buSzPts val="1500"/>
                  <a:buFont typeface="Arial" panose="020B0604020202020204"/>
                  <a:buNone/>
                </a:pPr>
                <a:r>
                  <a:rPr lang="zh-CN" sz="2000">
                    <a:solidFill>
                      <a:srgbClr val="FFFFFF"/>
                    </a:solidFill>
                  </a:rPr>
                  <a:t>Results and discussion</a:t>
                </a:r>
                <a:endParaRPr sz="1000">
                  <a:solidFill>
                    <a:srgbClr val="FFFFFF"/>
                  </a:solidFill>
                </a:endParaRPr>
              </a:p>
              <a:p>
                <a:pPr marL="0" marR="0" lvl="0" indent="0" algn="l" rtl="0">
                  <a:lnSpc>
                    <a:spcPct val="120000"/>
                  </a:lnSpc>
                  <a:spcBef>
                    <a:spcPts val="0"/>
                  </a:spcBef>
                  <a:spcAft>
                    <a:spcPts val="0"/>
                  </a:spcAft>
                  <a:buClr>
                    <a:srgbClr val="FFFFFF"/>
                  </a:buClr>
                  <a:buSzPts val="1500"/>
                  <a:buFont typeface="Arial" panose="020B0604020202020204"/>
                  <a:buNone/>
                </a:pPr>
                <a:endParaRPr sz="1600">
                  <a:solidFill>
                    <a:srgbClr val="FFFFFF"/>
                  </a:solidFill>
                </a:endParaRPr>
              </a:p>
            </p:txBody>
          </p:sp>
        </p:grpSp>
      </p:grpSp>
      <p:graphicFrame>
        <p:nvGraphicFramePr>
          <p:cNvPr id="451" name="Google Shape;451;g2dbaeebe3b1_0_0"/>
          <p:cNvGraphicFramePr/>
          <p:nvPr/>
        </p:nvGraphicFramePr>
        <p:xfrm>
          <a:off x="353567" y="2309292"/>
          <a:ext cx="6747375" cy="3392900"/>
        </p:xfrm>
        <a:graphic>
          <a:graphicData uri="http://schemas.openxmlformats.org/drawingml/2006/table">
            <a:tbl>
              <a:tblPr>
                <a:noFill/>
                <a:tableStyleId>{FC4B075F-16AD-49A7-A94D-F2B0131CD862}</a:tableStyleId>
              </a:tblPr>
              <a:tblGrid>
                <a:gridCol w="2003175"/>
                <a:gridCol w="899625"/>
                <a:gridCol w="1237000"/>
                <a:gridCol w="1370575"/>
                <a:gridCol w="1237000"/>
              </a:tblGrid>
              <a:tr h="848225">
                <a:tc>
                  <a:txBody>
                    <a:bodyPr/>
                    <a:lstStyle/>
                    <a:p>
                      <a:pPr marL="0" lvl="0" indent="0" algn="l" rtl="0">
                        <a:spcBef>
                          <a:spcPts val="0"/>
                        </a:spcBef>
                        <a:spcAft>
                          <a:spcPts val="0"/>
                        </a:spcAft>
                        <a:buNone/>
                      </a:pPr>
                      <a:endParaRPr sz="1900">
                        <a:solidFill>
                          <a:schemeClr val="lt1"/>
                        </a:solidFill>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rPr>
                        <a:t> </a:t>
                      </a:r>
                      <a:endParaRPr sz="1600">
                        <a:solidFill>
                          <a:schemeClr val="lt1"/>
                        </a:solidFill>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賽局一</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賽局二</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賽局三</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r>
              <a:tr h="848225">
                <a:tc rowSpan="3">
                  <a:txBody>
                    <a:bodyPr/>
                    <a:lstStyle/>
                    <a:p>
                      <a:pPr marL="0" lvl="0" indent="0" algn="l" rtl="0">
                        <a:lnSpc>
                          <a:spcPct val="115000"/>
                        </a:lnSpc>
                        <a:spcBef>
                          <a:spcPts val="1600"/>
                        </a:spcBef>
                        <a:spcAft>
                          <a:spcPts val="0"/>
                        </a:spcAft>
                        <a:buNone/>
                      </a:pPr>
                      <a:endParaRPr sz="1600">
                        <a:solidFill>
                          <a:schemeClr val="lt1"/>
                        </a:solidFill>
                      </a:endParaRPr>
                    </a:p>
                    <a:p>
                      <a:pPr marL="0" lvl="0" indent="0" algn="l" rtl="0">
                        <a:lnSpc>
                          <a:spcPct val="115000"/>
                        </a:lnSpc>
                        <a:spcBef>
                          <a:spcPts val="1600"/>
                        </a:spcBef>
                        <a:spcAft>
                          <a:spcPts val="0"/>
                        </a:spcAft>
                        <a:buNone/>
                      </a:pPr>
                      <a:endParaRPr sz="1600">
                        <a:solidFill>
                          <a:schemeClr val="lt1"/>
                        </a:solidFill>
                      </a:endParaRPr>
                    </a:p>
                    <a:p>
                      <a:pPr marL="0" lvl="0" indent="0" algn="ctr" rtl="0">
                        <a:lnSpc>
                          <a:spcPct val="115000"/>
                        </a:lnSpc>
                        <a:spcBef>
                          <a:spcPts val="1600"/>
                        </a:spcBef>
                        <a:spcAft>
                          <a:spcPts val="1600"/>
                        </a:spcAft>
                        <a:buNone/>
                      </a:pPr>
                      <a:r>
                        <a:rPr lang="zh-CN" sz="1600">
                          <a:solidFill>
                            <a:schemeClr val="lt1"/>
                          </a:solidFill>
                        </a:rPr>
                        <a:t>MODEL</a:t>
                      </a: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贏局數</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先手</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278(55.6%)</a:t>
                      </a:r>
                      <a:endPar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332(66.4%)</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366(73.2%)</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r>
              <a:tr h="848225">
                <a:tc vMerge="1">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後手</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222(44.4%)</a:t>
                      </a:r>
                      <a:endPar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309(61.8%)</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313(62.6%)</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r>
              <a:tr h="848225">
                <a:tc vMerge="1">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總勝率</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50%</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600"/>
                        </a:spcBef>
                        <a:spcAft>
                          <a:spcPts val="16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64.1%</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CN"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67.9%</a:t>
                      </a:r>
                      <a:endParaRPr sz="1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84675" marR="84675" marT="121900" marB="121900">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tcPr>
                </a:tc>
              </a:tr>
            </a:tbl>
          </a:graphicData>
        </a:graphic>
      </p:graphicFrame>
      <p:sp>
        <p:nvSpPr>
          <p:cNvPr id="452" name="Google Shape;452;g2dbaeebe3b1_0_0"/>
          <p:cNvSpPr txBox="1"/>
          <p:nvPr/>
        </p:nvSpPr>
        <p:spPr>
          <a:xfrm>
            <a:off x="7275275" y="1686900"/>
            <a:ext cx="4671900" cy="4963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600"/>
              </a:spcBef>
              <a:spcAft>
                <a:spcPts val="0"/>
              </a:spcAft>
              <a:buNone/>
            </a:pPr>
            <a:r>
              <a:rPr lang="zh-CN" sz="2000">
                <a:solidFill>
                  <a:schemeClr val="lt1"/>
                </a:solidFill>
              </a:rPr>
              <a:t>MODEL</a:t>
            </a: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與</a:t>
            </a:r>
            <a:r>
              <a:rPr lang="zh-CN" sz="2000">
                <a:solidFill>
                  <a:schemeClr val="lt1"/>
                </a:solidFill>
              </a:rPr>
              <a:t>MCTS</a:t>
            </a: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對局1000場，並分爲先手後手記錄。</a:t>
            </a: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5000"/>
              </a:lnSpc>
              <a:spcBef>
                <a:spcPts val="1600"/>
              </a:spcBef>
              <a:spcAft>
                <a:spcPts val="0"/>
              </a:spcAft>
              <a:buNone/>
            </a:pP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賽局一：</a:t>
            </a: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609600" lvl="0" indent="-431800" algn="l" rtl="0">
              <a:lnSpc>
                <a:spcPct val="115000"/>
              </a:lnSpc>
              <a:spcBef>
                <a:spcPts val="1600"/>
              </a:spcBef>
              <a:spcAft>
                <a:spcPts val="0"/>
              </a:spcAft>
              <a:buClr>
                <a:schemeClr val="lt1"/>
              </a:buClr>
              <a:buSzPts val="2000"/>
              <a:buFont typeface="DFKai-SB" panose="03000509000000000000" charset="-120"/>
              <a:buChar char="●"/>
            </a:pP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一樣的策略</a:t>
            </a: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5000"/>
              </a:lnSpc>
              <a:spcBef>
                <a:spcPts val="1600"/>
              </a:spcBef>
              <a:spcAft>
                <a:spcPts val="0"/>
              </a:spcAft>
              <a:buNone/>
            </a:pP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賽局二：</a:t>
            </a: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609600" lvl="0" indent="-431800" algn="l" rtl="0">
              <a:lnSpc>
                <a:spcPct val="115000"/>
              </a:lnSpc>
              <a:spcBef>
                <a:spcPts val="1600"/>
              </a:spcBef>
              <a:spcAft>
                <a:spcPts val="0"/>
              </a:spcAft>
              <a:buClr>
                <a:schemeClr val="lt1"/>
              </a:buClr>
              <a:buSzPts val="2000"/>
              <a:buFont typeface="DFKai-SB" panose="03000509000000000000" charset="-120"/>
              <a:buChar char="●"/>
            </a:pP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更改選擇階段，增加</a:t>
            </a: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深度</a:t>
            </a: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學習</a:t>
            </a: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5000"/>
              </a:lnSpc>
              <a:spcBef>
                <a:spcPts val="1600"/>
              </a:spcBef>
              <a:spcAft>
                <a:spcPts val="0"/>
              </a:spcAft>
              <a:buNone/>
            </a:pP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賽局三：</a:t>
            </a: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609600" lvl="0" indent="-431800" algn="l" rtl="0">
              <a:lnSpc>
                <a:spcPct val="115000"/>
              </a:lnSpc>
              <a:spcBef>
                <a:spcPts val="1600"/>
              </a:spcBef>
              <a:spcAft>
                <a:spcPts val="0"/>
              </a:spcAft>
              <a:buClr>
                <a:schemeClr val="lt1"/>
              </a:buClr>
              <a:buSzPts val="2000"/>
              <a:buFont typeface="DFKai-SB" panose="03000509000000000000" charset="-120"/>
              <a:buChar char="●"/>
            </a:pP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更改選擇階段、模擬階段，增加</a:t>
            </a: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深度</a:t>
            </a: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學習</a:t>
            </a: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1600"/>
              </a:spcBef>
              <a:spcAft>
                <a:spcPts val="0"/>
              </a:spcAft>
              <a:buNone/>
            </a:pPr>
            <a:endParaRPr sz="28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56" name="Shape 456"/>
        <p:cNvGrpSpPr/>
        <p:nvPr/>
      </p:nvGrpSpPr>
      <p:grpSpPr>
        <a:xfrm>
          <a:off x="0" y="0"/>
          <a:ext cx="0" cy="0"/>
          <a:chOff x="0" y="0"/>
          <a:chExt cx="0" cy="0"/>
        </a:xfrm>
      </p:grpSpPr>
      <p:grpSp>
        <p:nvGrpSpPr>
          <p:cNvPr id="457" name="Google Shape;457;g2dbaeebe3b1_0_81"/>
          <p:cNvGrpSpPr/>
          <p:nvPr/>
        </p:nvGrpSpPr>
        <p:grpSpPr>
          <a:xfrm>
            <a:off x="-1266594" y="-184521"/>
            <a:ext cx="9511492" cy="2297287"/>
            <a:chOff x="-894766" y="-296152"/>
            <a:chExt cx="9010508" cy="2120442"/>
          </a:xfrm>
        </p:grpSpPr>
        <p:pic>
          <p:nvPicPr>
            <p:cNvPr id="458" name="Google Shape;458;g2dbaeebe3b1_0_81"/>
            <p:cNvPicPr preferRelativeResize="0"/>
            <p:nvPr/>
          </p:nvPicPr>
          <p:blipFill rotWithShape="1">
            <a:blip r:embed="rId1"/>
            <a:srcRect/>
            <a:stretch>
              <a:fillRect/>
            </a:stretch>
          </p:blipFill>
          <p:spPr>
            <a:xfrm>
              <a:off x="-894766" y="-296152"/>
              <a:ext cx="4240885" cy="2120442"/>
            </a:xfrm>
            <a:prstGeom prst="rect">
              <a:avLst/>
            </a:prstGeom>
            <a:noFill/>
            <a:ln>
              <a:noFill/>
            </a:ln>
          </p:spPr>
        </p:pic>
        <p:grpSp>
          <p:nvGrpSpPr>
            <p:cNvPr id="459" name="Google Shape;459;g2dbaeebe3b1_0_81"/>
            <p:cNvGrpSpPr/>
            <p:nvPr/>
          </p:nvGrpSpPr>
          <p:grpSpPr>
            <a:xfrm>
              <a:off x="2116250" y="440825"/>
              <a:ext cx="5999492" cy="1292988"/>
              <a:chOff x="1713856" y="383038"/>
              <a:chExt cx="5999492" cy="1292988"/>
            </a:xfrm>
          </p:grpSpPr>
          <p:sp>
            <p:nvSpPr>
              <p:cNvPr id="460" name="Google Shape;460;g2dbaeebe3b1_0_81"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13856" y="383038"/>
                <a:ext cx="3320100" cy="625200"/>
              </a:xfrm>
              <a:prstGeom prst="rect">
                <a:avLst/>
              </a:prstGeom>
              <a:noFill/>
              <a:ln>
                <a:noFill/>
              </a:ln>
            </p:spPr>
            <p:txBody>
              <a:bodyPr spcFirstLastPara="1" wrap="square" lIns="121900" tIns="60925" rIns="121900" bIns="60925" anchor="t" anchorCtr="0">
                <a:spAutoFit/>
              </a:bodyPr>
              <a:lstStyle/>
              <a:p>
                <a:pPr marL="0" marR="0" lvl="0" indent="0" algn="just" rtl="0">
                  <a:lnSpc>
                    <a:spcPct val="100000"/>
                  </a:lnSpc>
                  <a:spcBef>
                    <a:spcPts val="0"/>
                  </a:spcBef>
                  <a:spcAft>
                    <a:spcPts val="0"/>
                  </a:spcAft>
                  <a:buClr>
                    <a:srgbClr val="FFFFFF"/>
                  </a:buClr>
                  <a:buSzPts val="3700"/>
                  <a:buFont typeface="Arial" panose="020B0604020202020204"/>
                  <a:buNone/>
                </a:pPr>
                <a:r>
                  <a:rPr lang="zh-CN" sz="36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結果與討論</a:t>
                </a:r>
                <a:endParaRPr sz="3600" i="0" u="none" strike="noStrike" cap="none">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461" name="Google Shape;461;g2dbaeebe3b1_0_81"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p:nvPr/>
            </p:nvSpPr>
            <p:spPr>
              <a:xfrm>
                <a:off x="1868334" y="1029538"/>
                <a:ext cx="5845014" cy="646488"/>
              </a:xfrm>
              <a:custGeom>
                <a:avLst/>
                <a:gdLst/>
                <a:ahLst/>
                <a:cxnLst/>
                <a:rect l="l" t="t" r="r" b="b"/>
                <a:pathLst>
                  <a:path w="21600" h="21600" extrusionOk="0">
                    <a:moveTo>
                      <a:pt x="0" y="0"/>
                    </a:moveTo>
                    <a:lnTo>
                      <a:pt x="21599" y="0"/>
                    </a:lnTo>
                    <a:lnTo>
                      <a:pt x="21599" y="21600"/>
                    </a:lnTo>
                    <a:lnTo>
                      <a:pt x="0" y="21600"/>
                    </a:lnTo>
                    <a:close/>
                  </a:path>
                </a:pathLst>
              </a:cu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chemeClr val="dk1"/>
                  </a:buClr>
                  <a:buSzPts val="1500"/>
                  <a:buFont typeface="Arial" panose="020B0604020202020204"/>
                  <a:buNone/>
                </a:pPr>
                <a:r>
                  <a:rPr lang="zh-CN" sz="2000">
                    <a:solidFill>
                      <a:srgbClr val="FFFFFF"/>
                    </a:solidFill>
                  </a:rPr>
                  <a:t>Results and discussion</a:t>
                </a:r>
                <a:endParaRPr sz="1000">
                  <a:solidFill>
                    <a:srgbClr val="FFFFFF"/>
                  </a:solidFill>
                </a:endParaRPr>
              </a:p>
              <a:p>
                <a:pPr marL="0" marR="0" lvl="0" indent="0" algn="l" rtl="0">
                  <a:lnSpc>
                    <a:spcPct val="120000"/>
                  </a:lnSpc>
                  <a:spcBef>
                    <a:spcPts val="0"/>
                  </a:spcBef>
                  <a:spcAft>
                    <a:spcPts val="0"/>
                  </a:spcAft>
                  <a:buClr>
                    <a:srgbClr val="FFFFFF"/>
                  </a:buClr>
                  <a:buSzPts val="1500"/>
                  <a:buFont typeface="Arial" panose="020B0604020202020204"/>
                  <a:buNone/>
                </a:pPr>
                <a:endParaRPr sz="1600">
                  <a:solidFill>
                    <a:srgbClr val="FFFFFF"/>
                  </a:solidFill>
                </a:endParaRPr>
              </a:p>
            </p:txBody>
          </p:sp>
        </p:grpSp>
      </p:grpSp>
      <p:sp>
        <p:nvSpPr>
          <p:cNvPr id="462" name="Google Shape;462;g2dbaeebe3b1_0_81"/>
          <p:cNvSpPr txBox="1"/>
          <p:nvPr/>
        </p:nvSpPr>
        <p:spPr>
          <a:xfrm>
            <a:off x="6508175" y="1694850"/>
            <a:ext cx="4671900" cy="4963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None/>
            </a:pP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由以上測試結果可觀察到：</a:t>
            </a: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5000"/>
              </a:lnSpc>
              <a:spcBef>
                <a:spcPts val="1200"/>
              </a:spcBef>
              <a:spcAft>
                <a:spcPts val="0"/>
              </a:spcAft>
              <a:buNone/>
            </a:pP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加入深度學習並優化模擬階段策略的程式總勝率提升了17.9%，而其中又分爲先手提升17.6%，後手提升了18.2%。</a:t>
            </a:r>
            <a:endPar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5000"/>
              </a:lnSpc>
              <a:spcBef>
                <a:spcPts val="1200"/>
              </a:spcBef>
              <a:spcAft>
                <a:spcPts val="0"/>
              </a:spcAft>
              <a:buNone/>
            </a:pPr>
            <a:endPar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just" rtl="0">
              <a:lnSpc>
                <a:spcPct val="114000"/>
              </a:lnSpc>
              <a:spcBef>
                <a:spcPts val="1200"/>
              </a:spcBef>
              <a:spcAft>
                <a:spcPts val="0"/>
              </a:spcAft>
              <a:buNone/>
            </a:pPr>
            <a:r>
              <a:rPr lang="zh-CN"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因愛因斯坦棋中的隨機性，對其場次3的數據進行多了3000場的對局，通過處理得出最終的先手勝率值70%+-3,以及後手勝率值為62.5%+-2，總勝率值為66.25%+-3.</a:t>
            </a: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just" rtl="0">
              <a:lnSpc>
                <a:spcPct val="114000"/>
              </a:lnSpc>
              <a:spcBef>
                <a:spcPts val="1200"/>
              </a:spcBef>
              <a:spcAft>
                <a:spcPts val="0"/>
              </a:spcAft>
              <a:buNone/>
            </a:pP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5000"/>
              </a:lnSpc>
              <a:spcBef>
                <a:spcPts val="1200"/>
              </a:spcBef>
              <a:spcAft>
                <a:spcPts val="0"/>
              </a:spcAft>
              <a:buNone/>
            </a:pP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5000"/>
              </a:lnSpc>
              <a:spcBef>
                <a:spcPts val="1200"/>
              </a:spcBef>
              <a:spcAft>
                <a:spcPts val="0"/>
              </a:spcAft>
              <a:buNone/>
            </a:pP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5000"/>
              </a:lnSpc>
              <a:spcBef>
                <a:spcPts val="1200"/>
              </a:spcBef>
              <a:spcAft>
                <a:spcPts val="0"/>
              </a:spcAft>
              <a:buClr>
                <a:schemeClr val="dk1"/>
              </a:buClr>
              <a:buSzPts val="1100"/>
              <a:buFont typeface="Arial" panose="020B0604020202020204"/>
              <a:buNone/>
            </a:pPr>
            <a:endParaRPr sz="20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1200"/>
              </a:spcBef>
              <a:spcAft>
                <a:spcPts val="0"/>
              </a:spcAft>
              <a:buNone/>
            </a:pPr>
            <a:endParaRPr sz="2000">
              <a:solidFill>
                <a:schemeClr val="lt1"/>
              </a:solidFill>
            </a:endParaRPr>
          </a:p>
        </p:txBody>
      </p:sp>
      <p:graphicFrame>
        <p:nvGraphicFramePr>
          <p:cNvPr id="463" name="Google Shape;463;g2dbaeebe3b1_0_81"/>
          <p:cNvGraphicFramePr/>
          <p:nvPr/>
        </p:nvGraphicFramePr>
        <p:xfrm>
          <a:off x="1053400" y="2428650"/>
          <a:ext cx="4320400" cy="3000000"/>
        </p:xfrm>
        <a:graphic>
          <a:graphicData uri="http://schemas.openxmlformats.org/drawingml/2006/table">
            <a:tbl>
              <a:tblPr>
                <a:noFill/>
                <a:tableStyleId>{FC4B075F-16AD-49A7-A94D-F2B0131CD862}</a:tableStyleId>
              </a:tblPr>
              <a:tblGrid>
                <a:gridCol w="1158750"/>
                <a:gridCol w="1017275"/>
                <a:gridCol w="1127100"/>
                <a:gridCol w="1017275"/>
              </a:tblGrid>
              <a:tr h="908750">
                <a:tc>
                  <a:txBody>
                    <a:bodyPr/>
                    <a:lstStyle/>
                    <a:p>
                      <a:pPr marL="0" lvl="0" indent="0" algn="ctr" rtl="0">
                        <a:lnSpc>
                          <a:spcPct val="115000"/>
                        </a:lnSpc>
                        <a:spcBef>
                          <a:spcPts val="1200"/>
                        </a:spcBef>
                        <a:spcAft>
                          <a:spcPts val="1200"/>
                        </a:spcAft>
                        <a:buNone/>
                      </a:pPr>
                      <a:r>
                        <a:rPr lang="zh-CN" sz="1200">
                          <a:solidFill>
                            <a:srgbClr val="FFFFFF"/>
                          </a:solidFill>
                        </a:rPr>
                        <a:t> MODEL</a:t>
                      </a:r>
                      <a:r>
                        <a:rPr lang="zh-CN"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 </a:t>
                      </a:r>
                      <a:endParaRPr sz="1200">
                        <a:solidFill>
                          <a:srgbClr val="FFFFFF"/>
                        </a:solidFill>
                      </a:endParaRPr>
                    </a:p>
                  </a:txBody>
                  <a:tcPr marL="63500" marR="63500" marT="91425" marB="91425">
                    <a:lnL w="7625" cap="flat" cmpd="sng">
                      <a:solidFill>
                        <a:srgbClr val="FFFFFF"/>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CN"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賽局一</a:t>
                      </a:r>
                      <a:endParaRPr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63500" marR="63500" marT="91425" marB="91425">
                    <a:lnL w="7625" cap="flat" cmpd="sng">
                      <a:solidFill>
                        <a:srgbClr val="FFFFFF"/>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CN"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賽局二</a:t>
                      </a:r>
                      <a:endParaRPr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63500" marR="63500" marT="91425" marB="91425">
                    <a:lnL w="7625" cap="flat" cmpd="sng">
                      <a:solidFill>
                        <a:srgbClr val="FFFFFF"/>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CN"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賽局三</a:t>
                      </a:r>
                      <a:endParaRPr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63500" marR="63500" marT="91425" marB="91425">
                    <a:lnL w="7625" cap="flat" cmpd="sng">
                      <a:solidFill>
                        <a:srgbClr val="FFFFFF"/>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tcPr>
                </a:tc>
              </a:tr>
              <a:tr h="736525">
                <a:tc>
                  <a:txBody>
                    <a:bodyPr/>
                    <a:lstStyle/>
                    <a:p>
                      <a:pPr marL="0" lvl="0" indent="0" algn="ctr" rtl="0">
                        <a:lnSpc>
                          <a:spcPct val="115000"/>
                        </a:lnSpc>
                        <a:spcBef>
                          <a:spcPts val="1200"/>
                        </a:spcBef>
                        <a:spcAft>
                          <a:spcPts val="1200"/>
                        </a:spcAft>
                        <a:buNone/>
                      </a:pPr>
                      <a:r>
                        <a:rPr lang="zh-CN"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總勝率</a:t>
                      </a:r>
                      <a:endParaRPr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63500" marR="63500" marT="91425" marB="91425">
                    <a:lnL w="7625" cap="flat" cmpd="sng">
                      <a:solidFill>
                        <a:srgbClr val="FFFFFF"/>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CN"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50%</a:t>
                      </a:r>
                      <a:endParaRPr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63500" marR="63500" marT="91425" marB="91425">
                    <a:lnL w="7625" cap="flat" cmpd="sng">
                      <a:solidFill>
                        <a:srgbClr val="FFFFFF"/>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CN"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64.1%</a:t>
                      </a:r>
                      <a:endParaRPr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63500" marR="63500" marT="91425" marB="91425">
                    <a:lnL w="7625" cap="flat" cmpd="sng">
                      <a:solidFill>
                        <a:srgbClr val="FFFFFF"/>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CN"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rPr>
                        <a:t>67.9%</a:t>
                      </a:r>
                      <a:endParaRPr sz="1200">
                        <a:solidFill>
                          <a:srgbClr val="FFFFFF"/>
                        </a:solidFill>
                        <a:latin typeface="DFKai-SB" panose="03000509000000000000" charset="-120"/>
                        <a:ea typeface="DFKai-SB" panose="03000509000000000000" charset="-120"/>
                        <a:cs typeface="DFKai-SB" panose="03000509000000000000" charset="-120"/>
                        <a:sym typeface="DFKai-SB" panose="03000509000000000000" charset="-120"/>
                      </a:endParaRPr>
                    </a:p>
                  </a:txBody>
                  <a:tcPr marL="63500" marR="63500" marT="91425" marB="91425">
                    <a:lnL w="7625" cap="flat" cmpd="sng">
                      <a:solidFill>
                        <a:srgbClr val="FFFFFF"/>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tcPr>
                </a:tc>
              </a:tr>
            </a:tbl>
          </a:graphicData>
        </a:graphic>
      </p:graphicFrame>
      <p:sp>
        <p:nvSpPr>
          <p:cNvPr id="464" name="Google Shape;464;g2dbaeebe3b1_0_81"/>
          <p:cNvSpPr txBox="1"/>
          <p:nvPr/>
        </p:nvSpPr>
        <p:spPr>
          <a:xfrm>
            <a:off x="186275" y="4625300"/>
            <a:ext cx="6321900" cy="13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8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總勝率值：</a:t>
            </a:r>
            <a:r>
              <a:rPr lang="zh-CN" sz="48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66.25%+-3</a:t>
            </a:r>
            <a:endParaRPr sz="48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（4000場）</a:t>
            </a:r>
            <a:endParaRPr sz="2800" b="1">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69" name="Shape 469"/>
        <p:cNvGrpSpPr/>
        <p:nvPr/>
      </p:nvGrpSpPr>
      <p:grpSpPr>
        <a:xfrm>
          <a:off x="0" y="0"/>
          <a:ext cx="0" cy="0"/>
          <a:chOff x="0" y="0"/>
          <a:chExt cx="0" cy="0"/>
        </a:xfrm>
      </p:grpSpPr>
      <p:pic>
        <p:nvPicPr>
          <p:cNvPr id="470" name="Google Shape;470;g2d0669098de_0_34"/>
          <p:cNvPicPr preferRelativeResize="0"/>
          <p:nvPr/>
        </p:nvPicPr>
        <p:blipFill rotWithShape="1">
          <a:blip r:embed="rId1"/>
          <a:srcRect/>
          <a:stretch>
            <a:fillRect/>
          </a:stretch>
        </p:blipFill>
        <p:spPr>
          <a:xfrm>
            <a:off x="-1125441" y="-195202"/>
            <a:ext cx="4240885" cy="2120442"/>
          </a:xfrm>
          <a:prstGeom prst="rect">
            <a:avLst/>
          </a:prstGeom>
          <a:noFill/>
          <a:ln>
            <a:noFill/>
          </a:ln>
        </p:spPr>
      </p:pic>
      <p:sp>
        <p:nvSpPr>
          <p:cNvPr id="471" name="Google Shape;471;g2d0669098de_0_34"/>
          <p:cNvSpPr txBox="1"/>
          <p:nvPr/>
        </p:nvSpPr>
        <p:spPr>
          <a:xfrm>
            <a:off x="5854950" y="2259150"/>
            <a:ext cx="523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72" name="Google Shape;472;g2d0669098de_0_34"/>
          <p:cNvSpPr txBox="1"/>
          <p:nvPr/>
        </p:nvSpPr>
        <p:spPr>
          <a:xfrm>
            <a:off x="82700" y="554025"/>
            <a:ext cx="5480100" cy="7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參考文獻</a:t>
            </a:r>
            <a:endParaRPr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sp>
        <p:nvSpPr>
          <p:cNvPr id="473" name="Google Shape;473;g2d0669098de_0_34"/>
          <p:cNvSpPr txBox="1"/>
          <p:nvPr/>
        </p:nvSpPr>
        <p:spPr>
          <a:xfrm>
            <a:off x="965700" y="2259150"/>
            <a:ext cx="10260600" cy="346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曹少剛(2017)，深度學習用於愛因斯坦棋研發之初步探討，國立臺灣師範大學資工所碩士論文。</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陳志昌(2022)，Bitboard 與 N-Tuple Networks 於愛因斯坦棋之應用，國立台北大學資訊工程學系碩士論文。</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Source code來自</a:t>
            </a:r>
            <a:r>
              <a:rPr lang="zh-CN" sz="2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https://github.com/tyhsu/Ewn</a:t>
            </a: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，加以修改。</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lnSpc>
                <a:spcPct val="115000"/>
              </a:lnSpc>
              <a:spcBef>
                <a:spcPts val="0"/>
              </a:spcBef>
              <a:spcAft>
                <a:spcPts val="0"/>
              </a:spcAft>
              <a:buNone/>
            </a:pPr>
            <a:endParaRPr sz="1100">
              <a:solidFill>
                <a:schemeClr val="dk1"/>
              </a:solidFill>
              <a:latin typeface="DFKai-SB" panose="03000509000000000000" charset="-120"/>
              <a:ea typeface="DFKai-SB" panose="03000509000000000000" charset="-120"/>
              <a:cs typeface="DFKai-SB" panose="03000509000000000000" charset="-120"/>
              <a:sym typeface="DFKai-SB" panose="03000509000000000000" charset="-120"/>
            </a:endParaRPr>
          </a:p>
          <a:p>
            <a:pPr marL="304800" lvl="0" indent="-304800" algn="l" rtl="0">
              <a:lnSpc>
                <a:spcPct val="115000"/>
              </a:lnSpc>
              <a:spcBef>
                <a:spcPts val="500"/>
              </a:spcBef>
              <a:spcAft>
                <a:spcPts val="0"/>
              </a:spcAft>
              <a:buClr>
                <a:schemeClr val="dk1"/>
              </a:buClr>
              <a:buSzPts val="1100"/>
              <a:buFont typeface="Arial" panose="020B0604020202020204"/>
              <a:buNone/>
            </a:pPr>
            <a:endParaRPr sz="1100">
              <a:solidFill>
                <a:schemeClr val="dk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500"/>
              </a:spcBef>
              <a:spcAft>
                <a:spcPts val="0"/>
              </a:spcAft>
              <a:buNone/>
            </a:pPr>
            <a:endParaRPr sz="2800">
              <a:solidFill>
                <a:schemeClr val="lt1"/>
              </a:solidFill>
            </a:endParaRPr>
          </a:p>
        </p:txBody>
      </p:sp>
      <p:sp>
        <p:nvSpPr>
          <p:cNvPr id="474" name="Google Shape;474;g2d0669098de_0_34"/>
          <p:cNvSpPr txBox="1"/>
          <p:nvPr/>
        </p:nvSpPr>
        <p:spPr>
          <a:xfrm>
            <a:off x="1998975" y="1168625"/>
            <a:ext cx="3000000" cy="492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zh-CN" sz="2000">
                <a:solidFill>
                  <a:schemeClr val="lt1"/>
                </a:solidFill>
              </a:rPr>
              <a:t>Reference</a:t>
            </a:r>
            <a:endParaRPr lang="zh-CN" sz="20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78" name="Shape 478"/>
        <p:cNvGrpSpPr/>
        <p:nvPr/>
      </p:nvGrpSpPr>
      <p:grpSpPr>
        <a:xfrm>
          <a:off x="0" y="0"/>
          <a:ext cx="0" cy="0"/>
          <a:chOff x="0" y="0"/>
          <a:chExt cx="0" cy="0"/>
        </a:xfrm>
      </p:grpSpPr>
      <p:pic>
        <p:nvPicPr>
          <p:cNvPr id="479" name="Google Shape;479;p19"/>
          <p:cNvPicPr preferRelativeResize="0"/>
          <p:nvPr/>
        </p:nvPicPr>
        <p:blipFill rotWithShape="1">
          <a:blip r:embed="rId1"/>
          <a:srcRect/>
          <a:stretch>
            <a:fillRect/>
          </a:stretch>
        </p:blipFill>
        <p:spPr>
          <a:xfrm>
            <a:off x="-2688100" y="1059700"/>
            <a:ext cx="9477202" cy="4738601"/>
          </a:xfrm>
          <a:prstGeom prst="rect">
            <a:avLst/>
          </a:prstGeom>
          <a:noFill/>
          <a:ln>
            <a:noFill/>
          </a:ln>
        </p:spPr>
      </p:pic>
      <p:sp>
        <p:nvSpPr>
          <p:cNvPr id="480" name="Google Shape;480;p19"/>
          <p:cNvSpPr txBox="1"/>
          <p:nvPr/>
        </p:nvSpPr>
        <p:spPr>
          <a:xfrm flipH="1">
            <a:off x="2641411" y="2859513"/>
            <a:ext cx="9398100" cy="1877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CN" sz="58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Thank you for your attention</a:t>
            </a:r>
            <a:endParaRPr sz="1200">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fade">
                                      <p:cBhvr>
                                        <p:cTn id="7" dur="10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8"/>
          <p:cNvSpPr/>
          <p:nvPr/>
        </p:nvSpPr>
        <p:spPr>
          <a:xfrm>
            <a:off x="6538" y="2820586"/>
            <a:ext cx="12178931" cy="1347474"/>
          </a:xfrm>
          <a:custGeom>
            <a:avLst/>
            <a:gdLst/>
            <a:ahLst/>
            <a:cxnLst/>
            <a:rect l="l" t="t" r="r" b="b"/>
            <a:pathLst>
              <a:path w="10898372" h="1347474" extrusionOk="0">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w="12700" cap="flat" cmpd="sng">
            <a:solidFill>
              <a:srgbClr val="6AE7FF">
                <a:alpha val="60784"/>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6" name="Google Shape;106;p8"/>
          <p:cNvSpPr/>
          <p:nvPr/>
        </p:nvSpPr>
        <p:spPr>
          <a:xfrm>
            <a:off x="7518483" y="5009484"/>
            <a:ext cx="3258373" cy="90024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200">
              <a:solidFill>
                <a:schemeClr val="lt1"/>
              </a:solidFill>
              <a:latin typeface="Arial" panose="020B0604020202020204"/>
              <a:ea typeface="Arial" panose="020B0604020202020204"/>
              <a:cs typeface="Arial" panose="020B0604020202020204"/>
              <a:sym typeface="Arial" panose="020B0604020202020204"/>
            </a:endParaRPr>
          </a:p>
        </p:txBody>
      </p:sp>
      <p:sp>
        <p:nvSpPr>
          <p:cNvPr id="107" name="Google Shape;107;p8"/>
          <p:cNvSpPr txBox="1"/>
          <p:nvPr/>
        </p:nvSpPr>
        <p:spPr>
          <a:xfrm>
            <a:off x="5907725" y="2283600"/>
            <a:ext cx="5151300" cy="2290800"/>
          </a:xfrm>
          <a:prstGeom prst="rect">
            <a:avLst/>
          </a:prstGeom>
          <a:noFill/>
          <a:ln>
            <a:noFill/>
          </a:ln>
        </p:spPr>
        <p:txBody>
          <a:bodyPr spcFirstLastPara="1" wrap="square" lIns="91425" tIns="91425" rIns="91425" bIns="91425" anchor="t" anchorCtr="0">
            <a:noAutofit/>
          </a:bodyPr>
          <a:lstStyle/>
          <a:p>
            <a:pPr marL="0" lvl="0" indent="0" algn="l" rtl="0">
              <a:lnSpc>
                <a:spcPct val="116000"/>
              </a:lnSpc>
              <a:spcBef>
                <a:spcPts val="0"/>
              </a:spcBef>
              <a:spcAft>
                <a:spcPts val="0"/>
              </a:spcAft>
              <a:buClr>
                <a:schemeClr val="dk1"/>
              </a:buClr>
              <a:buSzPts val="1100"/>
              <a:buFont typeface="Arial" panose="020B0604020202020204"/>
              <a:buNone/>
            </a:pPr>
            <a:r>
              <a:rPr lang="zh-CN" sz="2800">
                <a:solidFill>
                  <a:srgbClr val="E0E0E0"/>
                </a:solidFill>
                <a:latin typeface="DFKai-SB" panose="03000509000000000000" charset="-120"/>
                <a:ea typeface="DFKai-SB" panose="03000509000000000000" charset="-120"/>
                <a:cs typeface="DFKai-SB" panose="03000509000000000000" charset="-120"/>
                <a:sym typeface="DFKai-SB" panose="03000509000000000000" charset="-120"/>
              </a:rPr>
              <a:t>在一個 5 X 5 的棋盤上，兩名玩家分別為紅方和藍方，初始皆擁有編號1至6的棋子，隨機擺放到左上和右下的位置。</a:t>
            </a:r>
            <a:endParaRPr sz="2800">
              <a:solidFill>
                <a:srgbClr val="E0E0E0"/>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800"/>
              </a:spcBef>
              <a:spcAft>
                <a:spcPts val="0"/>
              </a:spcAft>
              <a:buNone/>
            </a:pPr>
            <a:endParaRPr sz="2800">
              <a:solidFill>
                <a:schemeClr val="dk1"/>
              </a:solidFill>
            </a:endParaRPr>
          </a:p>
        </p:txBody>
      </p:sp>
      <p:pic>
        <p:nvPicPr>
          <p:cNvPr id="108" name="Google Shape;108;p8"/>
          <p:cNvPicPr preferRelativeResize="0"/>
          <p:nvPr/>
        </p:nvPicPr>
        <p:blipFill>
          <a:blip r:embed="rId1"/>
          <a:stretch>
            <a:fillRect/>
          </a:stretch>
        </p:blipFill>
        <p:spPr>
          <a:xfrm>
            <a:off x="1165900" y="1770700"/>
            <a:ext cx="4157500" cy="4139025"/>
          </a:xfrm>
          <a:prstGeom prst="rect">
            <a:avLst/>
          </a:prstGeom>
          <a:noFill/>
          <a:ln>
            <a:noFill/>
          </a:ln>
        </p:spPr>
      </p:pic>
      <p:grpSp>
        <p:nvGrpSpPr>
          <p:cNvPr id="109" name="Google Shape;109;p8"/>
          <p:cNvGrpSpPr/>
          <p:nvPr/>
        </p:nvGrpSpPr>
        <p:grpSpPr>
          <a:xfrm>
            <a:off x="-1072666" y="-135052"/>
            <a:ext cx="6980392" cy="2120442"/>
            <a:chOff x="-894766" y="-230602"/>
            <a:chExt cx="6980392" cy="2120442"/>
          </a:xfrm>
        </p:grpSpPr>
        <p:sp>
          <p:nvSpPr>
            <p:cNvPr id="110" name="Google Shape;110;p8"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6" y="521825"/>
              <a:ext cx="43848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遊戲初始</a:t>
              </a:r>
              <a:endParaRPr sz="3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111" name="Google Shape;111;p8"/>
            <p:cNvPicPr preferRelativeResize="0"/>
            <p:nvPr/>
          </p:nvPicPr>
          <p:blipFill rotWithShape="1">
            <a:blip r:embed="rId2"/>
            <a:srcRect/>
            <a:stretch>
              <a:fillRect/>
            </a:stretch>
          </p:blipFill>
          <p:spPr>
            <a:xfrm>
              <a:off x="-894766" y="-230602"/>
              <a:ext cx="4240885" cy="2120442"/>
            </a:xfrm>
            <a:prstGeom prst="rect">
              <a:avLst/>
            </a:prstGeom>
            <a:noFill/>
            <a:ln>
              <a:noFill/>
            </a:ln>
          </p:spPr>
        </p:pic>
      </p:grpSp>
      <p:sp>
        <p:nvSpPr>
          <p:cNvPr id="112" name="Google Shape;112;p8"/>
          <p:cNvSpPr txBox="1"/>
          <p:nvPr/>
        </p:nvSpPr>
        <p:spPr>
          <a:xfrm>
            <a:off x="1621650" y="11089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000">
                <a:solidFill>
                  <a:schemeClr val="lt1"/>
                </a:solidFill>
              </a:rPr>
              <a:t>game start</a:t>
            </a:r>
            <a:endParaRPr lang="zh-CN" sz="2000">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grpSp>
        <p:nvGrpSpPr>
          <p:cNvPr id="117" name="Google Shape;117;p9"/>
          <p:cNvGrpSpPr/>
          <p:nvPr/>
        </p:nvGrpSpPr>
        <p:grpSpPr>
          <a:xfrm>
            <a:off x="-1125441" y="-195202"/>
            <a:ext cx="6980392" cy="2120442"/>
            <a:chOff x="-894766" y="-230602"/>
            <a:chExt cx="6980392" cy="2120442"/>
          </a:xfrm>
        </p:grpSpPr>
        <p:sp>
          <p:nvSpPr>
            <p:cNvPr id="118" name="Google Shape;118;p9"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6" y="521825"/>
              <a:ext cx="43848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走步與吃子</a:t>
              </a:r>
              <a:r>
                <a:rPr lang="zh-CN" sz="3600">
                  <a:solidFill>
                    <a:schemeClr val="lt1"/>
                  </a:solidFill>
                </a:rPr>
                <a:t>(1)</a:t>
              </a:r>
              <a:endParaRPr sz="3800">
                <a:solidFill>
                  <a:schemeClr val="lt1"/>
                </a:solidFill>
              </a:endParaRPr>
            </a:p>
          </p:txBody>
        </p:sp>
        <p:pic>
          <p:nvPicPr>
            <p:cNvPr id="119" name="Google Shape;119;p9"/>
            <p:cNvPicPr preferRelativeResize="0"/>
            <p:nvPr/>
          </p:nvPicPr>
          <p:blipFill rotWithShape="1">
            <a:blip r:embed="rId1"/>
            <a:srcRect/>
            <a:stretch>
              <a:fillRect/>
            </a:stretch>
          </p:blipFill>
          <p:spPr>
            <a:xfrm>
              <a:off x="-894766" y="-230602"/>
              <a:ext cx="4240885" cy="2120442"/>
            </a:xfrm>
            <a:prstGeom prst="rect">
              <a:avLst/>
            </a:prstGeom>
            <a:noFill/>
            <a:ln>
              <a:noFill/>
            </a:ln>
          </p:spPr>
        </p:pic>
      </p:grpSp>
      <p:cxnSp>
        <p:nvCxnSpPr>
          <p:cNvPr id="120" name="Google Shape;120;p9"/>
          <p:cNvCxnSpPr/>
          <p:nvPr/>
        </p:nvCxnSpPr>
        <p:spPr>
          <a:xfrm>
            <a:off x="3245943" y="2580194"/>
            <a:ext cx="1276023" cy="5948"/>
          </a:xfrm>
          <a:prstGeom prst="straightConnector1">
            <a:avLst/>
          </a:prstGeom>
          <a:noFill/>
          <a:ln w="9525" cap="flat" cmpd="sng">
            <a:solidFill>
              <a:srgbClr val="3F3F3F"/>
            </a:solidFill>
            <a:prstDash val="dash"/>
            <a:miter lim="400000"/>
            <a:headEnd type="triangle" w="med" len="med"/>
            <a:tailEnd type="none" w="sm" len="sm"/>
          </a:ln>
        </p:spPr>
      </p:cxnSp>
      <p:cxnSp>
        <p:nvCxnSpPr>
          <p:cNvPr id="121" name="Google Shape;121;p9"/>
          <p:cNvCxnSpPr/>
          <p:nvPr/>
        </p:nvCxnSpPr>
        <p:spPr>
          <a:xfrm>
            <a:off x="3245942" y="4861367"/>
            <a:ext cx="700119" cy="203"/>
          </a:xfrm>
          <a:prstGeom prst="straightConnector1">
            <a:avLst/>
          </a:prstGeom>
          <a:noFill/>
          <a:ln w="9525" cap="flat" cmpd="sng">
            <a:solidFill>
              <a:srgbClr val="3F3F3F"/>
            </a:solidFill>
            <a:prstDash val="dash"/>
            <a:miter lim="400000"/>
            <a:headEnd type="triangle" w="med" len="med"/>
            <a:tailEnd type="none" w="sm" len="sm"/>
          </a:ln>
        </p:spPr>
      </p:cxnSp>
      <p:cxnSp>
        <p:nvCxnSpPr>
          <p:cNvPr id="122" name="Google Shape;122;p9"/>
          <p:cNvCxnSpPr/>
          <p:nvPr/>
        </p:nvCxnSpPr>
        <p:spPr>
          <a:xfrm flipH="1">
            <a:off x="7762549" y="2580224"/>
            <a:ext cx="1172220" cy="1"/>
          </a:xfrm>
          <a:prstGeom prst="straightConnector1">
            <a:avLst/>
          </a:prstGeom>
          <a:noFill/>
          <a:ln w="9525" cap="flat" cmpd="sng">
            <a:solidFill>
              <a:srgbClr val="3F3F3F"/>
            </a:solidFill>
            <a:prstDash val="dash"/>
            <a:miter lim="400000"/>
            <a:headEnd type="triangle" w="med" len="med"/>
            <a:tailEnd type="none" w="sm" len="sm"/>
          </a:ln>
        </p:spPr>
      </p:cxnSp>
      <p:cxnSp>
        <p:nvCxnSpPr>
          <p:cNvPr id="123" name="Google Shape;123;p9"/>
          <p:cNvCxnSpPr/>
          <p:nvPr/>
        </p:nvCxnSpPr>
        <p:spPr>
          <a:xfrm flipH="1">
            <a:off x="7966586" y="4861371"/>
            <a:ext cx="968183" cy="1"/>
          </a:xfrm>
          <a:prstGeom prst="straightConnector1">
            <a:avLst/>
          </a:prstGeom>
          <a:noFill/>
          <a:ln w="9525" cap="flat" cmpd="sng">
            <a:solidFill>
              <a:srgbClr val="3F3F3F"/>
            </a:solidFill>
            <a:prstDash val="dash"/>
            <a:miter lim="400000"/>
            <a:headEnd type="triangle" w="med" len="med"/>
            <a:tailEnd type="none" w="sm" len="sm"/>
          </a:ln>
        </p:spPr>
      </p:cxnSp>
      <p:sp>
        <p:nvSpPr>
          <p:cNvPr id="124" name="Google Shape;124;p9"/>
          <p:cNvSpPr txBox="1"/>
          <p:nvPr/>
        </p:nvSpPr>
        <p:spPr>
          <a:xfrm>
            <a:off x="4521975" y="1925250"/>
            <a:ext cx="7027200" cy="4753800"/>
          </a:xfrm>
          <a:prstGeom prst="rect">
            <a:avLst/>
          </a:prstGeom>
          <a:noFill/>
          <a:ln>
            <a:noFill/>
          </a:ln>
        </p:spPr>
        <p:txBody>
          <a:bodyPr spcFirstLastPara="1" wrap="square" lIns="91425" tIns="91425" rIns="91425" bIns="91425" anchor="t" anchorCtr="0">
            <a:noAutofit/>
          </a:bodyPr>
          <a:lstStyle/>
          <a:p>
            <a:pPr marL="0" lvl="0" indent="0" algn="l" rtl="0">
              <a:lnSpc>
                <a:spcPct val="116000"/>
              </a:lnSpc>
              <a:spcBef>
                <a:spcPts val="0"/>
              </a:spcBef>
              <a:spcAft>
                <a:spcPts val="800"/>
              </a:spcAft>
              <a:buClr>
                <a:schemeClr val="dk1"/>
              </a:buClr>
              <a:buSzPts val="11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玩家輪流擲一個六面骰，骰到的點數即為可以移動的棋子編號，若骰到的點數對應的棋子已不在場上，則可以從大於或小於該點數最近的棋子選一個進行走步，例如：擲出3，若3不在場上，則可以選2或4號棋當作可移動子。走步時，若為藍方，則可移動的方向為：左、左上或上，紅方則為：右、右下或下，可由玩家自行選擇。</a:t>
            </a:r>
            <a:endParaRPr sz="4100">
              <a:solidFill>
                <a:schemeClr val="lt1"/>
              </a:solidFill>
              <a:highlight>
                <a:schemeClr val="lt1"/>
              </a:highlight>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125" name="Google Shape;125;p9"/>
          <p:cNvPicPr preferRelativeResize="0"/>
          <p:nvPr/>
        </p:nvPicPr>
        <p:blipFill>
          <a:blip r:embed="rId2"/>
          <a:stretch>
            <a:fillRect/>
          </a:stretch>
        </p:blipFill>
        <p:spPr>
          <a:xfrm>
            <a:off x="894175" y="2292915"/>
            <a:ext cx="2941142" cy="2836102"/>
          </a:xfrm>
          <a:prstGeom prst="rect">
            <a:avLst/>
          </a:prstGeom>
          <a:noFill/>
          <a:ln>
            <a:noFill/>
          </a:ln>
        </p:spPr>
      </p:pic>
      <p:sp>
        <p:nvSpPr>
          <p:cNvPr id="126" name="Google Shape;126;p9"/>
          <p:cNvSpPr txBox="1"/>
          <p:nvPr/>
        </p:nvSpPr>
        <p:spPr>
          <a:xfrm>
            <a:off x="1599125" y="1024650"/>
            <a:ext cx="22362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a:solidFill>
                  <a:schemeClr val="lt1"/>
                </a:solidFill>
              </a:rPr>
              <a:t>game rule</a:t>
            </a:r>
            <a:endParaRPr sz="2000">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2"/>
                                        </p:tgtEl>
                                        <p:attrNameLst>
                                          <p:attrName>style.visibility</p:attrName>
                                        </p:attrNameLst>
                                      </p:cBhvr>
                                      <p:to>
                                        <p:strVal val="visible"/>
                                      </p:to>
                                    </p:set>
                                    <p:animEffect transition="in" filter="fade">
                                      <p:cBhvr>
                                        <p:cTn id="14" dur="500"/>
                                        <p:tgtEl>
                                          <p:spTgt spid="122"/>
                                        </p:tgtEl>
                                      </p:cBhvr>
                                    </p:animEffect>
                                  </p:childTnLst>
                                </p:cTn>
                              </p:par>
                              <p:par>
                                <p:cTn id="15" presetID="10" presetClass="entr" presetSubtype="0" fill="hold" nodeType="with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0"/>
          <p:cNvSpPr txBox="1"/>
          <p:nvPr/>
        </p:nvSpPr>
        <p:spPr>
          <a:xfrm>
            <a:off x="5277275" y="2241600"/>
            <a:ext cx="5274300" cy="2374800"/>
          </a:xfrm>
          <a:prstGeom prst="rect">
            <a:avLst/>
          </a:prstGeom>
          <a:noFill/>
          <a:ln>
            <a:noFill/>
          </a:ln>
        </p:spPr>
        <p:txBody>
          <a:bodyPr spcFirstLastPara="1" wrap="square" lIns="91425" tIns="91425" rIns="91425" bIns="91425" anchor="t" anchorCtr="0">
            <a:noAutofit/>
          </a:bodyPr>
          <a:lstStyle/>
          <a:p>
            <a:pPr marL="0" lvl="0" indent="0" algn="l" rtl="0">
              <a:lnSpc>
                <a:spcPct val="116000"/>
              </a:lnSpc>
              <a:spcBef>
                <a:spcPts val="0"/>
              </a:spcBef>
              <a:spcAft>
                <a:spcPts val="0"/>
              </a:spcAft>
              <a:buClr>
                <a:schemeClr val="dk1"/>
              </a:buClr>
              <a:buSzPts val="11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需要注意的是，若移動到的該格原本有棋子的話，則不論敵我，將那顆棋子視為「被吃掉」的狀態，移出棋盤。</a:t>
            </a:r>
            <a:endParaRPr sz="4100">
              <a:solidFill>
                <a:schemeClr val="lt1"/>
              </a:solidFill>
              <a:highlight>
                <a:schemeClr val="lt1"/>
              </a:highlight>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800"/>
              </a:spcBef>
              <a:spcAft>
                <a:spcPts val="0"/>
              </a:spcAft>
              <a:buNone/>
            </a:pPr>
            <a:endParaRPr sz="2800">
              <a:solidFill>
                <a:schemeClr val="dk1"/>
              </a:solidFill>
            </a:endParaRPr>
          </a:p>
        </p:txBody>
      </p:sp>
      <p:grpSp>
        <p:nvGrpSpPr>
          <p:cNvPr id="132" name="Google Shape;132;p10"/>
          <p:cNvGrpSpPr/>
          <p:nvPr/>
        </p:nvGrpSpPr>
        <p:grpSpPr>
          <a:xfrm>
            <a:off x="-1125441" y="-195202"/>
            <a:ext cx="6980392" cy="2120442"/>
            <a:chOff x="-894766" y="-230602"/>
            <a:chExt cx="6980392" cy="2120442"/>
          </a:xfrm>
        </p:grpSpPr>
        <p:sp>
          <p:nvSpPr>
            <p:cNvPr id="133" name="Google Shape;133;p10"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6" y="521825"/>
              <a:ext cx="43848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走步與吃子</a:t>
              </a:r>
              <a:r>
                <a:rPr lang="zh-CN" sz="3600">
                  <a:solidFill>
                    <a:schemeClr val="lt1"/>
                  </a:solidFill>
                </a:rPr>
                <a:t>(2)</a:t>
              </a:r>
              <a:endParaRPr sz="3800">
                <a:solidFill>
                  <a:schemeClr val="lt1"/>
                </a:solidFill>
              </a:endParaRPr>
            </a:p>
          </p:txBody>
        </p:sp>
        <p:pic>
          <p:nvPicPr>
            <p:cNvPr id="134" name="Google Shape;134;p10"/>
            <p:cNvPicPr preferRelativeResize="0"/>
            <p:nvPr/>
          </p:nvPicPr>
          <p:blipFill rotWithShape="1">
            <a:blip r:embed="rId1"/>
            <a:srcRect/>
            <a:stretch>
              <a:fillRect/>
            </a:stretch>
          </p:blipFill>
          <p:spPr>
            <a:xfrm>
              <a:off x="-894766" y="-230602"/>
              <a:ext cx="4240885" cy="2120442"/>
            </a:xfrm>
            <a:prstGeom prst="rect">
              <a:avLst/>
            </a:prstGeom>
            <a:noFill/>
            <a:ln>
              <a:noFill/>
            </a:ln>
          </p:spPr>
        </p:pic>
      </p:grpSp>
      <p:sp>
        <p:nvSpPr>
          <p:cNvPr id="135" name="Google Shape;135;p10"/>
          <p:cNvSpPr txBox="1"/>
          <p:nvPr/>
        </p:nvSpPr>
        <p:spPr>
          <a:xfrm>
            <a:off x="1614550" y="104562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000">
                <a:solidFill>
                  <a:schemeClr val="lt1"/>
                </a:solidFill>
              </a:rPr>
              <a:t>game rule</a:t>
            </a:r>
            <a:endParaRPr lang="zh-CN" sz="2000">
              <a:solidFill>
                <a:schemeClr val="lt1"/>
              </a:solidFill>
            </a:endParaRPr>
          </a:p>
        </p:txBody>
      </p:sp>
      <p:pic>
        <p:nvPicPr>
          <p:cNvPr id="136" name="Google Shape;136;p10"/>
          <p:cNvPicPr preferRelativeResize="0"/>
          <p:nvPr/>
        </p:nvPicPr>
        <p:blipFill>
          <a:blip r:embed="rId2"/>
          <a:stretch>
            <a:fillRect/>
          </a:stretch>
        </p:blipFill>
        <p:spPr>
          <a:xfrm>
            <a:off x="894175" y="2292915"/>
            <a:ext cx="2941142" cy="283610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grpSp>
        <p:nvGrpSpPr>
          <p:cNvPr id="142" name="Google Shape;142;g26d6cf99e60_0_15"/>
          <p:cNvGrpSpPr/>
          <p:nvPr/>
        </p:nvGrpSpPr>
        <p:grpSpPr>
          <a:xfrm>
            <a:off x="-1125441" y="-195202"/>
            <a:ext cx="6980392" cy="2120442"/>
            <a:chOff x="-894766" y="-230602"/>
            <a:chExt cx="6980392" cy="2120442"/>
          </a:xfrm>
        </p:grpSpPr>
        <p:sp>
          <p:nvSpPr>
            <p:cNvPr id="143" name="Google Shape;143;g26d6cf99e60_0_15"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6" y="506375"/>
              <a:ext cx="43848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勝利條件</a:t>
              </a:r>
              <a:endParaRPr sz="3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144" name="Google Shape;144;g26d6cf99e60_0_15"/>
            <p:cNvPicPr preferRelativeResize="0"/>
            <p:nvPr/>
          </p:nvPicPr>
          <p:blipFill rotWithShape="1">
            <a:blip r:embed="rId1"/>
            <a:srcRect/>
            <a:stretch>
              <a:fillRect/>
            </a:stretch>
          </p:blipFill>
          <p:spPr>
            <a:xfrm>
              <a:off x="-894766" y="-230602"/>
              <a:ext cx="4240885" cy="2120442"/>
            </a:xfrm>
            <a:prstGeom prst="rect">
              <a:avLst/>
            </a:prstGeom>
            <a:noFill/>
            <a:ln>
              <a:noFill/>
            </a:ln>
          </p:spPr>
        </p:pic>
      </p:grpSp>
      <p:sp>
        <p:nvSpPr>
          <p:cNvPr id="145" name="Google Shape;145;g26d6cf99e60_0_15"/>
          <p:cNvSpPr txBox="1"/>
          <p:nvPr/>
        </p:nvSpPr>
        <p:spPr>
          <a:xfrm>
            <a:off x="1537675" y="1076375"/>
            <a:ext cx="300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000">
                <a:solidFill>
                  <a:schemeClr val="lt1"/>
                </a:solidFill>
              </a:rPr>
              <a:t>How to win?</a:t>
            </a:r>
            <a:endParaRPr sz="2000">
              <a:solidFill>
                <a:schemeClr val="lt1"/>
              </a:solidFill>
            </a:endParaRPr>
          </a:p>
          <a:p>
            <a:pPr marL="0" lvl="0" indent="0" algn="l" rtl="0">
              <a:spcBef>
                <a:spcPts val="0"/>
              </a:spcBef>
              <a:spcAft>
                <a:spcPts val="0"/>
              </a:spcAft>
              <a:buNone/>
            </a:pPr>
            <a:endParaRPr sz="2000">
              <a:solidFill>
                <a:schemeClr val="lt1"/>
              </a:solidFill>
            </a:endParaRPr>
          </a:p>
        </p:txBody>
      </p:sp>
      <p:sp>
        <p:nvSpPr>
          <p:cNvPr id="146" name="Google Shape;146;g26d6cf99e60_0_15"/>
          <p:cNvSpPr txBox="1"/>
          <p:nvPr/>
        </p:nvSpPr>
        <p:spPr>
          <a:xfrm>
            <a:off x="5046900" y="2500425"/>
            <a:ext cx="5520300" cy="2825400"/>
          </a:xfrm>
          <a:prstGeom prst="rect">
            <a:avLst/>
          </a:prstGeom>
          <a:noFill/>
          <a:ln>
            <a:noFill/>
          </a:ln>
        </p:spPr>
        <p:txBody>
          <a:bodyPr spcFirstLastPara="1" wrap="square" lIns="91425" tIns="91425" rIns="91425" bIns="91425" anchor="t" anchorCtr="0">
            <a:noAutofit/>
          </a:bodyPr>
          <a:lstStyle/>
          <a:p>
            <a:pPr marL="0" lvl="0" indent="0" algn="l" rtl="0">
              <a:lnSpc>
                <a:spcPct val="116000"/>
              </a:lnSpc>
              <a:spcBef>
                <a:spcPts val="0"/>
              </a:spcBef>
              <a:spcAft>
                <a:spcPts val="800"/>
              </a:spcAft>
              <a:buClr>
                <a:schemeClr val="dk1"/>
              </a:buClr>
              <a:buSzPts val="1100"/>
              <a:buFont typeface="Arial" panose="020B0604020202020204"/>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其中一方有棋子走到對方的角落，亦或是有一方吃光對方的棋子，則視為該盤勝利，</a:t>
            </a: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進行七盤</a:t>
            </a: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，每盤每方用時三分鐘，輪流先手，先剩四盤者為勝方。</a:t>
            </a:r>
            <a:endParaRPr sz="41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147" name="Google Shape;147;g26d6cf99e60_0_15"/>
          <p:cNvPicPr preferRelativeResize="0"/>
          <p:nvPr/>
        </p:nvPicPr>
        <p:blipFill>
          <a:blip r:embed="rId2"/>
          <a:stretch>
            <a:fillRect/>
          </a:stretch>
        </p:blipFill>
        <p:spPr>
          <a:xfrm>
            <a:off x="1659325" y="2617715"/>
            <a:ext cx="1885950"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pic>
        <p:nvPicPr>
          <p:cNvPr id="152" name="Google Shape;152;p11"/>
          <p:cNvPicPr preferRelativeResize="0"/>
          <p:nvPr/>
        </p:nvPicPr>
        <p:blipFill rotWithShape="1">
          <a:blip r:embed="rId1"/>
          <a:srcRect/>
          <a:stretch>
            <a:fillRect/>
          </a:stretch>
        </p:blipFill>
        <p:spPr>
          <a:xfrm>
            <a:off x="-3032569" y="0"/>
            <a:ext cx="13744937" cy="6872469"/>
          </a:xfrm>
          <a:prstGeom prst="rect">
            <a:avLst/>
          </a:prstGeom>
          <a:noFill/>
          <a:ln>
            <a:noFill/>
          </a:ln>
        </p:spPr>
      </p:pic>
      <p:sp>
        <p:nvSpPr>
          <p:cNvPr id="153" name="Google Shape;153;p11"/>
          <p:cNvSpPr txBox="1"/>
          <p:nvPr/>
        </p:nvSpPr>
        <p:spPr>
          <a:xfrm>
            <a:off x="5486275" y="2628938"/>
            <a:ext cx="6618000" cy="1462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zh-CN" sz="5600" b="0">
                <a:solidFill>
                  <a:srgbClr val="07F4FF"/>
                </a:solidFill>
                <a:latin typeface="Arial" panose="020B0604020202020204"/>
                <a:ea typeface="Arial" panose="020B0604020202020204"/>
                <a:cs typeface="Arial" panose="020B0604020202020204"/>
                <a:sym typeface="Arial" panose="020B0604020202020204"/>
              </a:rPr>
              <a:t>0</a:t>
            </a:r>
            <a:r>
              <a:rPr lang="zh-CN" sz="5600">
                <a:solidFill>
                  <a:srgbClr val="07F4FF"/>
                </a:solidFill>
              </a:rPr>
              <a:t>2 </a:t>
            </a:r>
            <a:r>
              <a:rPr lang="zh-CN"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rPr>
              <a:t>蒙地卡羅樹搜尋</a:t>
            </a:r>
            <a:endParaRPr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SzPts val="1100"/>
              <a:buNone/>
            </a:pPr>
            <a:r>
              <a:rPr lang="zh-CN" sz="3300">
                <a:solidFill>
                  <a:srgbClr val="07F4FF"/>
                </a:solidFill>
              </a:rPr>
              <a:t>            Monte Carlo Tree Search</a:t>
            </a:r>
            <a:endParaRPr sz="5600">
              <a:solidFill>
                <a:srgbClr val="07F4FF"/>
              </a:solidFill>
              <a:latin typeface="DFKai-SB" panose="03000509000000000000" charset="-120"/>
              <a:ea typeface="DFKai-SB" panose="03000509000000000000" charset="-120"/>
              <a:cs typeface="DFKai-SB" panose="03000509000000000000" charset="-120"/>
              <a:sym typeface="DFKai-SB" panose="03000509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grpSp>
        <p:nvGrpSpPr>
          <p:cNvPr id="159" name="Google Shape;159;g26d6cf99e60_7_15"/>
          <p:cNvGrpSpPr/>
          <p:nvPr/>
        </p:nvGrpSpPr>
        <p:grpSpPr>
          <a:xfrm>
            <a:off x="-1125441" y="-195202"/>
            <a:ext cx="8739891" cy="2120442"/>
            <a:chOff x="-894766" y="-230602"/>
            <a:chExt cx="8739891" cy="2120442"/>
          </a:xfrm>
        </p:grpSpPr>
        <p:sp>
          <p:nvSpPr>
            <p:cNvPr id="160" name="Google Shape;160;g26d6cf99e60_7_15" descr="e7d195523061f1c0220a3acd2f99070e22f7f2176c6c61f4AB5BC6AF3DF28E09514168BD2F6654DA4347BEC42B9A9B38EB2139F52FD80B94EB8F1B847F5BC18ECD11DB8433CCABD6DAEA8D49E99C31D3DFA65C87AB47BEF22E7091100B95F7EB9063B311ACF53306D85C27B5A91A374FC8D0A47885948E52CC1AF70D740300A5601AB3F19CEEC2D4"/>
            <p:cNvSpPr txBox="1"/>
            <p:nvPr/>
          </p:nvSpPr>
          <p:spPr>
            <a:xfrm>
              <a:off x="1700825" y="521825"/>
              <a:ext cx="6144300" cy="646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800"/>
                <a:buFont typeface="Arial" panose="020B0604020202020204"/>
                <a:buNone/>
              </a:pP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a:t>
              </a:r>
              <a:r>
                <a:rPr lang="zh-CN" sz="36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方法</a:t>
              </a:r>
              <a:r>
                <a:rPr lang="zh-CN" sz="3600">
                  <a:solidFill>
                    <a:schemeClr val="lt1"/>
                  </a:solidFill>
                </a:rPr>
                <a:t>(1)</a:t>
              </a:r>
              <a:endParaRPr sz="3600">
                <a:solidFill>
                  <a:schemeClr val="lt1"/>
                </a:solidFill>
              </a:endParaRPr>
            </a:p>
          </p:txBody>
        </p:sp>
        <p:pic>
          <p:nvPicPr>
            <p:cNvPr id="161" name="Google Shape;161;g26d6cf99e60_7_15"/>
            <p:cNvPicPr preferRelativeResize="0"/>
            <p:nvPr/>
          </p:nvPicPr>
          <p:blipFill rotWithShape="1">
            <a:blip r:embed="rId1"/>
            <a:srcRect/>
            <a:stretch>
              <a:fillRect/>
            </a:stretch>
          </p:blipFill>
          <p:spPr>
            <a:xfrm>
              <a:off x="-894766" y="-230602"/>
              <a:ext cx="4240885" cy="2120442"/>
            </a:xfrm>
            <a:prstGeom prst="rect">
              <a:avLst/>
            </a:prstGeom>
            <a:noFill/>
            <a:ln>
              <a:noFill/>
            </a:ln>
          </p:spPr>
        </p:pic>
      </p:grpSp>
      <p:sp>
        <p:nvSpPr>
          <p:cNvPr id="162" name="Google Shape;162;g26d6cf99e60_7_15"/>
          <p:cNvSpPr txBox="1"/>
          <p:nvPr/>
        </p:nvSpPr>
        <p:spPr>
          <a:xfrm>
            <a:off x="1553100" y="1097900"/>
            <a:ext cx="3628800" cy="3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zh-CN" sz="2000">
                <a:solidFill>
                  <a:schemeClr val="lt1"/>
                </a:solidFill>
              </a:rPr>
              <a:t>Monte Carlo method</a:t>
            </a:r>
            <a:endParaRPr sz="2800">
              <a:solidFill>
                <a:schemeClr val="lt1"/>
              </a:solidFill>
            </a:endParaRPr>
          </a:p>
        </p:txBody>
      </p:sp>
      <p:sp>
        <p:nvSpPr>
          <p:cNvPr id="163" name="Google Shape;163;g26d6cf99e60_7_15"/>
          <p:cNvSpPr txBox="1"/>
          <p:nvPr/>
        </p:nvSpPr>
        <p:spPr>
          <a:xfrm>
            <a:off x="5680175" y="2178750"/>
            <a:ext cx="5643300" cy="34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rPr>
              <a:t>蒙地卡羅方法是一種以「機率」為基礎的方法，也稱統計類比法，通過隨機抽樣的方法，以隨機事件出現的頻率估計其機率，或者以抽樣的數字特徵估算隨機變數的數字特徵，模擬的次數越多，越容易接近實際上的機率。</a:t>
            </a:r>
            <a:endParaRPr sz="28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a:p>
            <a:pPr marL="0" lvl="0" indent="0" algn="l" rtl="0">
              <a:spcBef>
                <a:spcPts val="0"/>
              </a:spcBef>
              <a:spcAft>
                <a:spcPts val="0"/>
              </a:spcAft>
              <a:buNone/>
            </a:pPr>
            <a:endParaRPr sz="2400">
              <a:solidFill>
                <a:schemeClr val="lt1"/>
              </a:solidFill>
              <a:latin typeface="DFKai-SB" panose="03000509000000000000" charset="-120"/>
              <a:ea typeface="DFKai-SB" panose="03000509000000000000" charset="-120"/>
              <a:cs typeface="DFKai-SB" panose="03000509000000000000" charset="-120"/>
              <a:sym typeface="DFKai-SB" panose="03000509000000000000" charset="-120"/>
            </a:endParaRPr>
          </a:p>
        </p:txBody>
      </p:sp>
      <p:pic>
        <p:nvPicPr>
          <p:cNvPr id="164" name="Google Shape;164;g26d6cf99e60_7_15"/>
          <p:cNvPicPr preferRelativeResize="0"/>
          <p:nvPr/>
        </p:nvPicPr>
        <p:blipFill>
          <a:blip r:embed="rId2"/>
          <a:stretch>
            <a:fillRect/>
          </a:stretch>
        </p:blipFill>
        <p:spPr>
          <a:xfrm>
            <a:off x="1024363" y="2019175"/>
            <a:ext cx="4157525" cy="4157525"/>
          </a:xfrm>
          <a:prstGeom prst="rect">
            <a:avLst/>
          </a:prstGeom>
          <a:noFill/>
          <a:ln>
            <a:noFill/>
          </a:ln>
        </p:spPr>
      </p:pic>
    </p:spTree>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3715</Words>
  <Application>WPS Presentation</Application>
  <PresentationFormat/>
  <Paragraphs>362</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PMingLiU</vt:lpstr>
      <vt:lpstr>Wingdings</vt:lpstr>
      <vt:lpstr>Arial</vt:lpstr>
      <vt:lpstr>DFKai-SB</vt:lpstr>
      <vt:lpstr>Microsoft JhengHei</vt:lpstr>
      <vt:lpstr>微软雅黑</vt:lpstr>
      <vt:lpstr>Arial Unicode MS</vt:lpstr>
      <vt:lpstr>宋体</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Anzichen</dc:creator>
  <cp:lastModifiedBy>ASUS</cp:lastModifiedBy>
  <cp:revision>3</cp:revision>
  <dcterms:created xsi:type="dcterms:W3CDTF">2024-05-16T16:10:00Z</dcterms:created>
  <dcterms:modified xsi:type="dcterms:W3CDTF">2024-05-16T16:43:30Z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76BA65ECCCF9493C969D19395FF194F8</vt:lpwstr>
  </property>
  <property fmtid="{D5CDD505-2E9C-101B-9397-08002B2CF9AE}" pid="3" name="KSOProductBuildVer">
    <vt:lpwstr>1028-11.8.2.11660</vt:lpwstr>
  </property>
</Properties>
</file>