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8" r:id="rId3"/>
    <p:sldId id="282" r:id="rId4"/>
    <p:sldId id="283" r:id="rId5"/>
    <p:sldId id="284" r:id="rId6"/>
    <p:sldId id="285" r:id="rId7"/>
    <p:sldId id="286" r:id="rId8"/>
    <p:sldId id="281" r:id="rId9"/>
    <p:sldId id="275" r:id="rId10"/>
    <p:sldId id="276" r:id="rId11"/>
    <p:sldId id="272" r:id="rId12"/>
    <p:sldId id="277" r:id="rId13"/>
    <p:sldId id="279" r:id="rId14"/>
    <p:sldId id="287" r:id="rId15"/>
    <p:sldId id="280" r:id="rId16"/>
    <p:sldId id="259" r:id="rId17"/>
    <p:sldId id="261" r:id="rId18"/>
    <p:sldId id="262" r:id="rId19"/>
    <p:sldId id="273" r:id="rId20"/>
    <p:sldId id="288" r:id="rId21"/>
    <p:sldId id="290" r:id="rId22"/>
    <p:sldId id="289" r:id="rId23"/>
    <p:sldId id="274" r:id="rId24"/>
    <p:sldId id="291" r:id="rId25"/>
    <p:sldId id="263" r:id="rId26"/>
    <p:sldId id="264" r:id="rId27"/>
    <p:sldId id="265" r:id="rId28"/>
    <p:sldId id="266" r:id="rId29"/>
    <p:sldId id="267" r:id="rId30"/>
    <p:sldId id="269" r:id="rId31"/>
    <p:sldId id="270" r:id="rId32"/>
    <p:sldId id="25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47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0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91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51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40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12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4364963"/>
          </a:xfrm>
        </p:spPr>
        <p:txBody>
          <a:bodyPr/>
          <a:lstStyle>
            <a:lvl1pPr>
              <a:defRPr sz="32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400" baseline="0">
                <a:latin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3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7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6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4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1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6219-7FBC-4E88-9CDF-7FAD11542B5D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93AFE8-5C1D-4934-97D8-922385EA2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9496" y="1782234"/>
            <a:ext cx="6428095" cy="1646302"/>
          </a:xfrm>
        </p:spPr>
        <p:txBody>
          <a:bodyPr/>
          <a:lstStyle/>
          <a:p>
            <a:r>
              <a:rPr lang="zh-CN" altLang="en-US" dirty="0"/>
              <a:t>数据处理与智能决策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变量的数据类型可以随意改变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 &lt;- 5</a:t>
            </a:r>
          </a:p>
          <a:p>
            <a:pPr lvl="1"/>
            <a:r>
              <a:rPr lang="en-US" altLang="zh-CN" dirty="0" smtClean="0"/>
              <a:t>x</a:t>
            </a:r>
          </a:p>
          <a:p>
            <a:pPr lvl="1"/>
            <a:r>
              <a:rPr lang="en-US" altLang="zh-CN" dirty="0" smtClean="0"/>
              <a:t>x &lt;- ”Hello R”</a:t>
            </a:r>
          </a:p>
          <a:p>
            <a:pPr lvl="1"/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特殊的赋值符号</a:t>
            </a:r>
            <a:endParaRPr lang="en-US" altLang="zh-CN" dirty="0" smtClean="0"/>
          </a:p>
          <a:p>
            <a:r>
              <a:rPr lang="en-US" altLang="zh-CN" dirty="0" smtClean="0"/>
              <a:t>&lt;&lt;-</a:t>
            </a:r>
            <a:r>
              <a:rPr lang="zh-CN" altLang="en-US" dirty="0" smtClean="0"/>
              <a:t>：强制赋值给一个全局变量</a:t>
            </a:r>
            <a:endParaRPr lang="en-US" altLang="zh-CN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：赋值，但尽量不要使用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9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在提示符后直接输入变量名或表达式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x&lt;-5</a:t>
            </a:r>
          </a:p>
          <a:p>
            <a:pPr lvl="1"/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函数输出所有变量和表达式值，也可以输出矩阵和列表值，每次只能显示一个对象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print(x)</a:t>
            </a:r>
          </a:p>
          <a:p>
            <a:pPr lvl="1"/>
            <a:r>
              <a:rPr lang="en-US" altLang="zh-CN" dirty="0" smtClean="0"/>
              <a:t>print(pi)</a:t>
            </a:r>
          </a:p>
          <a:p>
            <a:pPr lvl="1"/>
            <a:r>
              <a:rPr lang="en-US" altLang="zh-CN" dirty="0" smtClean="0"/>
              <a:t>print(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(2))</a:t>
            </a:r>
          </a:p>
        </p:txBody>
      </p:sp>
    </p:spTree>
    <p:extLst>
      <p:ext uri="{BB962C8B-B14F-4D97-AF65-F5344CB8AC3E}">
        <p14:creationId xmlns:p14="http://schemas.microsoft.com/office/powerpoint/2010/main" val="16839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cat</a:t>
            </a:r>
            <a:r>
              <a:rPr lang="zh-CN" altLang="en-US" dirty="0"/>
              <a:t>函数能选择以用户自定义的格式显示</a:t>
            </a:r>
            <a:r>
              <a:rPr lang="zh-CN" altLang="en-US" dirty="0" smtClean="0"/>
              <a:t>对象值</a:t>
            </a:r>
            <a:endParaRPr lang="en-US" altLang="zh-CN" dirty="0" smtClean="0"/>
          </a:p>
          <a:p>
            <a:r>
              <a:rPr lang="en-US" altLang="zh-CN" dirty="0" smtClean="0"/>
              <a:t>cat</a:t>
            </a:r>
            <a:r>
              <a:rPr lang="zh-CN" altLang="en-US" dirty="0" smtClean="0"/>
              <a:t>函数可以将多个对象连接并以连续的方式显示，默认对象之间加上空格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cat(“Today”, “is</a:t>
            </a:r>
            <a:r>
              <a:rPr lang="en-US" altLang="zh-CN" dirty="0"/>
              <a:t>”, </a:t>
            </a:r>
            <a:r>
              <a:rPr lang="en-US" altLang="zh-CN" dirty="0" smtClean="0"/>
              <a:t>“Wednesday”, “\n”)</a:t>
            </a:r>
          </a:p>
          <a:p>
            <a:pPr lvl="1"/>
            <a:r>
              <a:rPr lang="en-US" altLang="zh-CN" dirty="0" smtClean="0"/>
              <a:t>cat(“The number is”, x, “\n”)</a:t>
            </a:r>
          </a:p>
          <a:p>
            <a:r>
              <a:rPr lang="en-US" altLang="zh-CN" dirty="0" smtClean="0"/>
              <a:t>cat</a:t>
            </a:r>
            <a:r>
              <a:rPr lang="zh-CN" altLang="en-US" dirty="0" smtClean="0"/>
              <a:t>函数无法显示复杂数据结构如矩阵和列表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5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列出所有变量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ls</a:t>
            </a:r>
            <a:r>
              <a:rPr lang="zh-CN" altLang="en-US" dirty="0" smtClean="0"/>
              <a:t>函数可以显示当前工作空间中所有对象的名称，其结果为一个字符串向量，其中向量的每个元素代表一个变量名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ls()</a:t>
            </a:r>
          </a:p>
          <a:p>
            <a:pPr lvl="1"/>
            <a:r>
              <a:rPr lang="en-US" altLang="zh-CN" dirty="0"/>
              <a:t> "x" "y" "z"</a:t>
            </a:r>
          </a:p>
          <a:p>
            <a:r>
              <a:rPr lang="zh-CN" altLang="en-US" dirty="0" smtClean="0"/>
              <a:t>当工作空间中没有已定义的变量时，函数</a:t>
            </a:r>
            <a:r>
              <a:rPr lang="en-US" altLang="zh-CN" dirty="0" smtClean="0"/>
              <a:t>ls</a:t>
            </a:r>
            <a:r>
              <a:rPr lang="zh-CN" altLang="en-US" dirty="0" smtClean="0"/>
              <a:t>会返回一个空向量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ls()</a:t>
            </a:r>
          </a:p>
          <a:p>
            <a:pPr marL="457200" lvl="1" indent="0">
              <a:buNone/>
            </a:pPr>
            <a:r>
              <a:rPr lang="en-US" altLang="zh-CN" dirty="0" smtClean="0"/>
              <a:t>character(0)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9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列出所有变量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ls.str</a:t>
            </a:r>
            <a:r>
              <a:rPr lang="zh-CN" altLang="en-US" dirty="0" smtClean="0"/>
              <a:t>函数会返回变量的一些其他信息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ls.str</a:t>
            </a:r>
            <a:r>
              <a:rPr lang="en-US" altLang="zh-CN" dirty="0" smtClean="0"/>
              <a:t>()</a:t>
            </a:r>
          </a:p>
          <a:p>
            <a:pPr lvl="1"/>
            <a:r>
              <a:rPr lang="pt-BR" altLang="zh-CN" dirty="0"/>
              <a:t>x :  num 5</a:t>
            </a:r>
          </a:p>
          <a:p>
            <a:pPr lvl="1"/>
            <a:r>
              <a:rPr lang="pt-BR" altLang="zh-CN" dirty="0"/>
              <a:t>y :  num 10</a:t>
            </a:r>
          </a:p>
          <a:p>
            <a:pPr lvl="1"/>
            <a:r>
              <a:rPr lang="pt-BR" altLang="zh-CN" dirty="0"/>
              <a:t>z :  num </a:t>
            </a:r>
            <a:r>
              <a:rPr lang="pt-BR" altLang="zh-CN" dirty="0" smtClean="0"/>
              <a:t>10</a:t>
            </a:r>
          </a:p>
          <a:p>
            <a:r>
              <a:rPr lang="zh-CN" altLang="en-US" dirty="0" smtClean="0"/>
              <a:t>注意：以点</a:t>
            </a:r>
            <a:r>
              <a:rPr lang="en-US" altLang="zh-CN" dirty="0" smtClean="0"/>
              <a:t>(.)</a:t>
            </a:r>
            <a:r>
              <a:rPr lang="zh-CN" altLang="en-US" dirty="0" smtClean="0"/>
              <a:t>开头的变量一般作为隐藏变量不为用户所知。</a:t>
            </a:r>
            <a:r>
              <a:rPr lang="en-US" altLang="zh-CN" dirty="0" smtClean="0"/>
              <a:t>ls</a:t>
            </a:r>
            <a:r>
              <a:rPr lang="zh-CN" altLang="en-US" dirty="0" smtClean="0"/>
              <a:t>函数不会显示。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ls(</a:t>
            </a:r>
            <a:r>
              <a:rPr lang="en-US" altLang="zh-CN" dirty="0" err="1" smtClean="0"/>
              <a:t>all.names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强制显示所有变量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rm</a:t>
            </a:r>
            <a:r>
              <a:rPr lang="zh-CN" altLang="en-US" dirty="0" smtClean="0"/>
              <a:t>函数能永久地从工作空间中删除一个或多个对象，该命令无法撤销，删除的变量无法找回，请慎用。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</a:t>
            </a:r>
            <a:r>
              <a:rPr lang="en-US" altLang="zh-CN" dirty="0" smtClean="0"/>
              <a:t>(z)</a:t>
            </a:r>
          </a:p>
          <a:p>
            <a:pPr lvl="1"/>
            <a:r>
              <a:rPr lang="en-US" altLang="zh-CN" dirty="0" smtClean="0"/>
              <a:t>z</a:t>
            </a:r>
          </a:p>
          <a:p>
            <a:pPr lvl="1"/>
            <a:r>
              <a:rPr lang="zh-CN" altLang="en-US" dirty="0" smtClean="0"/>
              <a:t>错误：找不到对象“</a:t>
            </a:r>
            <a:r>
              <a:rPr lang="en-US" altLang="zh-CN" dirty="0" smtClean="0"/>
              <a:t>z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0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733266"/>
            <a:ext cx="6347714" cy="430809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的基本数学运算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四则运算   余数和整除  次方或平方根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绝对值     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与对数    科学符号</a:t>
            </a:r>
            <a:r>
              <a:rPr lang="en-US" altLang="zh-CN" dirty="0" smtClean="0"/>
              <a:t>e</a:t>
            </a:r>
          </a:p>
          <a:p>
            <a:pPr lvl="1"/>
            <a:r>
              <a:rPr lang="zh-CN" altLang="en-US" dirty="0" smtClean="0"/>
              <a:t>圆周率与三角函数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四舍五入函数        近似函数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阶乘</a:t>
            </a:r>
            <a:endParaRPr lang="en-US" altLang="zh-CN" dirty="0" smtClean="0"/>
          </a:p>
          <a:p>
            <a:r>
              <a:rPr lang="zh-CN" altLang="en-US" dirty="0" smtClean="0"/>
              <a:t>优先级</a:t>
            </a:r>
          </a:p>
          <a:p>
            <a:r>
              <a:rPr lang="en-US" altLang="zh-CN" dirty="0" err="1" smtClean="0"/>
              <a:t>Inf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2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四则运算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</a:t>
            </a:r>
            <a:r>
              <a:rPr lang="en-US" altLang="zh-CN" dirty="0" smtClean="0"/>
              <a:t>*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</a:p>
          <a:p>
            <a:pPr lvl="1"/>
            <a:r>
              <a:rPr lang="en-US" altLang="zh-CN" dirty="0" smtClean="0"/>
              <a:t>1+2</a:t>
            </a:r>
          </a:p>
          <a:p>
            <a:pPr lvl="1"/>
            <a:r>
              <a:rPr lang="en-US" altLang="zh-CN" dirty="0" smtClean="0"/>
              <a:t>x&lt;-3*6</a:t>
            </a:r>
          </a:p>
          <a:p>
            <a:pPr lvl="1"/>
            <a:r>
              <a:rPr lang="en-US" altLang="zh-CN" dirty="0" smtClean="0"/>
              <a:t>y=x/5</a:t>
            </a:r>
          </a:p>
          <a:p>
            <a:r>
              <a:rPr lang="zh-CN" altLang="en-US" dirty="0" smtClean="0"/>
              <a:t>余数</a:t>
            </a:r>
            <a:r>
              <a:rPr lang="en-US" altLang="zh-CN" dirty="0" smtClean="0"/>
              <a:t>%%</a:t>
            </a:r>
            <a:r>
              <a:rPr lang="zh-CN" altLang="en-US" dirty="0" smtClean="0"/>
              <a:t>和整除</a:t>
            </a:r>
            <a:r>
              <a:rPr lang="en-US" altLang="zh-CN" dirty="0" smtClean="0"/>
              <a:t>%/%</a:t>
            </a:r>
          </a:p>
          <a:p>
            <a:pPr lvl="1"/>
            <a:r>
              <a:rPr lang="en-US" altLang="zh-CN" dirty="0" smtClean="0"/>
              <a:t>z=x%%5</a:t>
            </a:r>
          </a:p>
          <a:p>
            <a:pPr lvl="1"/>
            <a:r>
              <a:rPr lang="en-US" altLang="zh-CN" dirty="0" smtClean="0"/>
              <a:t>z=x%/%5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1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次方</a:t>
            </a:r>
            <a:r>
              <a:rPr lang="en-US" altLang="zh-CN" dirty="0" smtClean="0"/>
              <a:t>**</a:t>
            </a:r>
            <a:r>
              <a:rPr lang="zh-CN" altLang="en-US" dirty="0" smtClean="0"/>
              <a:t>或</a:t>
            </a:r>
            <a:r>
              <a:rPr lang="en-US" altLang="zh-CN" dirty="0" smtClean="0"/>
              <a:t>^</a:t>
            </a:r>
          </a:p>
          <a:p>
            <a:pPr lvl="1"/>
            <a:r>
              <a:rPr lang="en-US" altLang="zh-CN" dirty="0" smtClean="0"/>
              <a:t>x=3**4</a:t>
            </a:r>
          </a:p>
          <a:p>
            <a:pPr lvl="1"/>
            <a:r>
              <a:rPr lang="en-US" altLang="zh-CN" dirty="0" smtClean="0"/>
              <a:t>x=3^4</a:t>
            </a:r>
          </a:p>
          <a:p>
            <a:pPr lvl="1"/>
            <a:r>
              <a:rPr lang="zh-CN" altLang="en-US" dirty="0" smtClean="0"/>
              <a:t>后者覆盖</a:t>
            </a:r>
            <a:endParaRPr lang="en-US" altLang="zh-CN" dirty="0"/>
          </a:p>
          <a:p>
            <a:r>
              <a:rPr lang="zh-CN" altLang="en-US" dirty="0" smtClean="0"/>
              <a:t>平方根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x=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(64)</a:t>
            </a:r>
          </a:p>
          <a:p>
            <a:pPr lvl="1"/>
            <a:r>
              <a:rPr lang="en-US" altLang="zh-CN" dirty="0" smtClean="0"/>
              <a:t>x=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(8)</a:t>
            </a:r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76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运算符优先级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547606"/>
              </p:ext>
            </p:extLst>
          </p:nvPr>
        </p:nvGraphicFramePr>
        <p:xfrm>
          <a:off x="608562" y="1558880"/>
          <a:ext cx="63487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375"/>
                <a:gridCol w="3174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运算符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含义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[    [[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索引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::    :::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使用名称访问变量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$    @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元素提取、位置提取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^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指数形式（从右到左）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-    +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元素的负、正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: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创建数列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%any%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特殊运算符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*    /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乘、除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latin typeface="Times New Roman" panose="02020603050405020304" pitchFamily="18" charset="0"/>
                        </a:rPr>
                        <a:t>+   -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加、减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免费、开源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处理各种数据，有序的、无序的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运行界面</a:t>
            </a:r>
            <a:endParaRPr lang="en-US" altLang="zh-CN" dirty="0" smtClean="0"/>
          </a:p>
          <a:p>
            <a:r>
              <a:rPr lang="zh-CN" altLang="en-US" dirty="0" smtClean="0"/>
              <a:t>设置工作目录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改变工作目录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0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运算符优先级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234568"/>
              </p:ext>
            </p:extLst>
          </p:nvPr>
        </p:nvGraphicFramePr>
        <p:xfrm>
          <a:off x="609600" y="1628325"/>
          <a:ext cx="63487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375"/>
                <a:gridCol w="3174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anose="02020603050405020304" pitchFamily="18" charset="0"/>
                        </a:rPr>
                        <a:t>运算符</a:t>
                      </a:r>
                      <a:endParaRPr lang="zh-CN" altLang="en-US" baseline="0" dirty="0">
                        <a:latin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含义</a:t>
                      </a:r>
                      <a:endParaRPr lang="zh-CN" altLang="en-US" dirty="0"/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==    !=    &lt;    &gt;    &lt;=    &gt;=</a:t>
                      </a:r>
                      <a:endParaRPr lang="zh-CN" altLang="en-US" dirty="0"/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比较运算符</a:t>
                      </a:r>
                      <a:endParaRPr lang="zh-CN" altLang="en-US" dirty="0"/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！</a:t>
                      </a:r>
                      <a:endParaRPr lang="zh-CN" altLang="en-US" dirty="0"/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非，逻辑取反</a:t>
                      </a:r>
                      <a:endParaRPr lang="zh-CN" altLang="en-US" dirty="0"/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&amp;    &amp;&amp;</a:t>
                      </a:r>
                      <a:endParaRPr lang="zh-CN" altLang="en-US" dirty="0"/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逻辑“与”，短路“与”</a:t>
                      </a:r>
                      <a:endParaRPr lang="zh-CN" altLang="en-US" dirty="0"/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    ||</a:t>
                      </a:r>
                      <a:endParaRPr lang="zh-CN" altLang="en-US" dirty="0"/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逻辑“或”，短路“或”</a:t>
                      </a:r>
                      <a:endParaRPr lang="zh-CN" altLang="en-US" dirty="0"/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</a:t>
                      </a:r>
                      <a:endParaRPr lang="zh-CN" altLang="en-US" dirty="0"/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公式</a:t>
                      </a:r>
                      <a:endParaRPr lang="zh-CN" altLang="en-US" dirty="0"/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-&gt;    -&gt;&gt;</a:t>
                      </a:r>
                      <a:endParaRPr lang="zh-CN" altLang="en-US" dirty="0"/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向右赋值</a:t>
                      </a:r>
                      <a:endParaRPr lang="zh-CN" altLang="en-US" dirty="0"/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赋值（从右向左）</a:t>
                      </a:r>
                      <a:endParaRPr lang="zh-CN" altLang="en-US" dirty="0"/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&lt;-    &lt;&lt;-</a:t>
                      </a:r>
                      <a:endParaRPr lang="zh-CN" altLang="en-US" dirty="0"/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赋值（从右向左）</a:t>
                      </a:r>
                      <a:endParaRPr lang="zh-CN" altLang="en-US" dirty="0"/>
                    </a:p>
                  </a:txBody>
                  <a:tcPr marL="78134" marR="7813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8134" marR="78134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帮助</a:t>
                      </a:r>
                      <a:endParaRPr lang="zh-CN" altLang="en-US" dirty="0"/>
                    </a:p>
                  </a:txBody>
                  <a:tcPr marL="78134" marR="7813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2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创建数列运算符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 &lt;- 10</a:t>
            </a:r>
          </a:p>
          <a:p>
            <a:r>
              <a:rPr lang="en-US" altLang="zh-CN" dirty="0" smtClean="0"/>
              <a:t>0 : n - 1</a:t>
            </a:r>
          </a:p>
          <a:p>
            <a:r>
              <a:rPr lang="en-US" altLang="zh-CN" dirty="0" smtClean="0"/>
              <a:t>0 </a:t>
            </a:r>
            <a:r>
              <a:rPr lang="en-US" altLang="zh-CN" dirty="0" smtClean="0">
                <a:sym typeface="Wingdings" panose="05000000000000000000" pitchFamily="2" charset="2"/>
              </a:rPr>
              <a:t>: ( n – 1 )</a:t>
            </a:r>
            <a:endParaRPr lang="en-US" altLang="zh-CN" dirty="0" smtClean="0"/>
          </a:p>
          <a:p>
            <a:r>
              <a:rPr lang="en-US" altLang="zh-CN" dirty="0" smtClean="0"/>
              <a:t>( 0 : n ) - 1</a:t>
            </a:r>
          </a:p>
        </p:txBody>
      </p:sp>
    </p:spTree>
    <p:extLst>
      <p:ext uri="{BB962C8B-B14F-4D97-AF65-F5344CB8AC3E}">
        <p14:creationId xmlns:p14="http://schemas.microsoft.com/office/powerpoint/2010/main" val="40501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特殊运算符</a:t>
            </a:r>
            <a:r>
              <a:rPr lang="en-US" altLang="zh-CN" cap="none" dirty="0" smtClean="0"/>
              <a:t>%any%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%any%</a:t>
            </a:r>
            <a:r>
              <a:rPr lang="zh-CN" altLang="en-US" dirty="0" smtClean="0"/>
              <a:t>是一个二元运算符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%%</a:t>
            </a:r>
            <a:r>
              <a:rPr lang="zh-CN" altLang="en-US" dirty="0" smtClean="0"/>
              <a:t>：取模、求余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%/%</a:t>
            </a:r>
            <a:r>
              <a:rPr lang="zh-CN" altLang="en-US" dirty="0" smtClean="0"/>
              <a:t>：整除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%*%</a:t>
            </a:r>
            <a:r>
              <a:rPr lang="zh-CN" altLang="en-US" dirty="0" smtClean="0"/>
              <a:t>：矩阵乘积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%in%</a:t>
            </a:r>
            <a:r>
              <a:rPr lang="zh-CN" altLang="en-US" dirty="0" smtClean="0"/>
              <a:t>：右侧变量中包含左侧变量时，为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，否则，为</a:t>
            </a:r>
            <a:r>
              <a:rPr lang="en-US" altLang="zh-CN" dirty="0" smtClean="0"/>
              <a:t>FALSE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1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定义自己的二元运算符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760" y="1854200"/>
            <a:ext cx="7894240" cy="393700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认为任何在百分比符号</a:t>
            </a:r>
            <a:r>
              <a:rPr lang="en-US" altLang="zh-CN" dirty="0" smtClean="0"/>
              <a:t>(%...%)</a:t>
            </a:r>
            <a:r>
              <a:rPr lang="zh-CN" altLang="en-US" dirty="0" smtClean="0"/>
              <a:t>之间的文本为二元运算符。通过对它赋值一个两参数函数，就可以创建并定义一个新的二元运算符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‘%+%’ &lt;- function(s1,s2) paste(s1,s2,sep=“”)</a:t>
            </a:r>
          </a:p>
          <a:p>
            <a:pPr lvl="1"/>
            <a:r>
              <a:rPr lang="en-US" altLang="zh-CN" dirty="0" smtClean="0"/>
              <a:t>“Hello” %+% “R”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HelloR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3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|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</a:t>
            </a:r>
            <a:r>
              <a:rPr lang="zh-CN" altLang="en-US" dirty="0" smtClean="0"/>
              <a:t>用在含有逻辑值</a:t>
            </a:r>
            <a:r>
              <a:rPr lang="en-US" altLang="zh-CN" dirty="0" smtClean="0"/>
              <a:t>TURE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的表达式中</a:t>
            </a:r>
            <a:endParaRPr lang="en-US" altLang="zh-CN" dirty="0" smtClean="0"/>
          </a:p>
          <a:p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用在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语句或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语句中的流控制表达式中。但当用于向量或者逻辑值时，结果可能出乎意料。除非真正需要，否则避免使用。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5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exp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的次方，</a:t>
            </a:r>
            <a:r>
              <a:rPr lang="en-US" altLang="zh-CN" dirty="0" smtClean="0"/>
              <a:t>e=2.718282</a:t>
            </a:r>
          </a:p>
          <a:p>
            <a:pPr lvl="1"/>
            <a:r>
              <a:rPr lang="en-US" altLang="zh-CN" dirty="0" smtClean="0"/>
              <a:t>x=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(1)</a:t>
            </a:r>
            <a:endParaRPr lang="en-US" altLang="zh-CN" dirty="0"/>
          </a:p>
          <a:p>
            <a:r>
              <a:rPr lang="zh-CN" altLang="en-US" dirty="0" smtClean="0"/>
              <a:t>对数：</a:t>
            </a:r>
            <a:r>
              <a:rPr lang="en-US" altLang="zh-CN" dirty="0" smtClean="0"/>
              <a:t>log(</a:t>
            </a:r>
            <a:r>
              <a:rPr lang="en-US" altLang="zh-CN" dirty="0" err="1" smtClean="0"/>
              <a:t>x,m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log10()</a:t>
            </a:r>
          </a:p>
          <a:p>
            <a:pPr lvl="1"/>
            <a:r>
              <a:rPr lang="en-US" altLang="zh-CN" dirty="0" smtClean="0"/>
              <a:t>x=log(2,10)</a:t>
            </a:r>
          </a:p>
          <a:p>
            <a:pPr lvl="1"/>
            <a:r>
              <a:rPr lang="en-US" altLang="zh-CN" dirty="0" smtClean="0"/>
              <a:t>x=log10(2)</a:t>
            </a:r>
          </a:p>
          <a:p>
            <a:pPr lvl="1"/>
            <a:r>
              <a:rPr lang="en-US" altLang="zh-CN" dirty="0" smtClean="0"/>
              <a:t>x=log(2)</a:t>
            </a:r>
          </a:p>
          <a:p>
            <a:r>
              <a:rPr lang="zh-CN" altLang="en-US" dirty="0"/>
              <a:t>科学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e</a:t>
            </a:r>
            <a:endParaRPr lang="en-US" altLang="zh-CN" dirty="0"/>
          </a:p>
          <a:p>
            <a:pPr lvl="1"/>
            <a:r>
              <a:rPr lang="en-US" altLang="zh-CN" dirty="0" smtClean="0"/>
              <a:t>15000=1.5*10^4=1.5e4</a:t>
            </a:r>
          </a:p>
          <a:p>
            <a:pPr lvl="1"/>
            <a:r>
              <a:rPr lang="en-US" altLang="zh-CN" dirty="0" smtClean="0"/>
              <a:t>x&lt;-8e4/2e2;     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圆周率</a:t>
            </a:r>
            <a:r>
              <a:rPr lang="en-US" altLang="zh-CN" dirty="0" smtClean="0"/>
              <a:t>pi</a:t>
            </a:r>
            <a:r>
              <a:rPr lang="zh-CN" altLang="en-US" dirty="0" smtClean="0"/>
              <a:t>与三角函数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sin()          cos()            tan()</a:t>
            </a:r>
          </a:p>
          <a:p>
            <a:pPr lvl="1"/>
            <a:r>
              <a:rPr lang="en-US" altLang="zh-CN" dirty="0" err="1" smtClean="0"/>
              <a:t>asin</a:t>
            </a:r>
            <a:r>
              <a:rPr lang="en-US" altLang="zh-CN" dirty="0" smtClean="0"/>
              <a:t>()        </a:t>
            </a:r>
            <a:r>
              <a:rPr lang="en-US" altLang="zh-CN" dirty="0" err="1" smtClean="0"/>
              <a:t>acos</a:t>
            </a:r>
            <a:r>
              <a:rPr lang="en-US" altLang="zh-CN" dirty="0" smtClean="0"/>
              <a:t>()           </a:t>
            </a:r>
            <a:r>
              <a:rPr lang="en-US" altLang="zh-CN" dirty="0" err="1" smtClean="0"/>
              <a:t>atan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sinh</a:t>
            </a:r>
            <a:r>
              <a:rPr lang="en-US" altLang="zh-CN" dirty="0" smtClean="0"/>
              <a:t>()        </a:t>
            </a:r>
            <a:r>
              <a:rPr lang="en-US" altLang="zh-CN" dirty="0" err="1" smtClean="0"/>
              <a:t>cosh</a:t>
            </a:r>
            <a:r>
              <a:rPr lang="en-US" altLang="zh-CN" dirty="0" smtClean="0"/>
              <a:t>()           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asinh</a:t>
            </a:r>
            <a:r>
              <a:rPr lang="en-US" altLang="zh-CN" dirty="0" smtClean="0"/>
              <a:t>()      </a:t>
            </a:r>
            <a:r>
              <a:rPr lang="en-US" altLang="zh-CN" dirty="0" err="1" smtClean="0"/>
              <a:t>acos</a:t>
            </a:r>
            <a:r>
              <a:rPr lang="en-US" altLang="zh-CN" dirty="0" smtClean="0"/>
              <a:t>()           </a:t>
            </a:r>
            <a:r>
              <a:rPr lang="en-US" altLang="zh-CN" dirty="0" err="1" smtClean="0"/>
              <a:t>atan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2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四舍五入函数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round(x, digits=k)</a:t>
            </a:r>
          </a:p>
          <a:p>
            <a:pPr lvl="1"/>
            <a:r>
              <a:rPr lang="en-US" altLang="zh-CN" dirty="0" smtClean="0"/>
              <a:t>round(x, k)</a:t>
            </a:r>
          </a:p>
          <a:p>
            <a:pPr lvl="2"/>
            <a:r>
              <a:rPr lang="zh-CN" altLang="en-US" dirty="0" smtClean="0"/>
              <a:t>将实数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以四舍五入方式计算至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位小数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round(98.2546, digits=2)</a:t>
            </a:r>
          </a:p>
          <a:p>
            <a:pPr lvl="2"/>
            <a:r>
              <a:rPr lang="en-US" altLang="zh-CN" dirty="0" smtClean="0"/>
              <a:t>round(98.2546, 2)</a:t>
            </a:r>
          </a:p>
          <a:p>
            <a:pPr lvl="2"/>
            <a:r>
              <a:rPr lang="en-US" altLang="zh-CN" dirty="0" smtClean="0"/>
              <a:t>round(123, -2)  #</a:t>
            </a:r>
            <a:r>
              <a:rPr lang="zh-CN" altLang="en-US" dirty="0" smtClean="0"/>
              <a:t>小数点前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signif</a:t>
            </a:r>
            <a:r>
              <a:rPr lang="en-US" altLang="zh-CN" dirty="0" smtClean="0"/>
              <a:t>(x, digits=k)</a:t>
            </a:r>
          </a:p>
          <a:p>
            <a:pPr lvl="2"/>
            <a:r>
              <a:rPr lang="zh-CN" altLang="en-US" dirty="0" smtClean="0"/>
              <a:t>实数</a:t>
            </a:r>
            <a:r>
              <a:rPr lang="en-US" altLang="zh-CN" dirty="0"/>
              <a:t>x</a:t>
            </a:r>
            <a:r>
              <a:rPr lang="zh-CN" altLang="en-US" dirty="0"/>
              <a:t>以</a:t>
            </a:r>
            <a:r>
              <a:rPr lang="zh-CN" altLang="en-US" dirty="0" smtClean="0"/>
              <a:t>四舍五入方式保留</a:t>
            </a:r>
            <a:r>
              <a:rPr lang="en-US" altLang="zh-CN" dirty="0" smtClean="0"/>
              <a:t>k</a:t>
            </a:r>
            <a:r>
              <a:rPr lang="zh-CN" altLang="en-US" dirty="0" smtClean="0"/>
              <a:t>位有效数字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76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近似函数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取整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floor(x)</a:t>
            </a:r>
            <a:r>
              <a:rPr lang="zh-CN" altLang="en-US" dirty="0" smtClean="0"/>
              <a:t>：得到小于等于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的最近整数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ceiling(x)</a:t>
            </a:r>
            <a:r>
              <a:rPr lang="zh-CN" altLang="en-US" dirty="0" smtClean="0"/>
              <a:t>得到大于等于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的最近整数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trunc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直接取整，小数全舍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floor(12.56)</a:t>
            </a:r>
          </a:p>
          <a:p>
            <a:pPr lvl="2"/>
            <a:r>
              <a:rPr lang="en-US" altLang="zh-CN" dirty="0" smtClean="0"/>
              <a:t>ceiling(12.56)</a:t>
            </a:r>
          </a:p>
          <a:p>
            <a:pPr lvl="2"/>
            <a:r>
              <a:rPr lang="en-US" altLang="zh-CN" dirty="0" err="1" smtClean="0"/>
              <a:t>trunc</a:t>
            </a:r>
            <a:r>
              <a:rPr lang="en-US" altLang="zh-CN" dirty="0" smtClean="0"/>
              <a:t>(12.56)</a:t>
            </a:r>
          </a:p>
          <a:p>
            <a:pPr lvl="2"/>
            <a:r>
              <a:rPr lang="en-US" altLang="zh-CN" dirty="0" err="1" smtClean="0"/>
              <a:t>trunc</a:t>
            </a:r>
            <a:r>
              <a:rPr lang="en-US" altLang="zh-CN" dirty="0" smtClean="0"/>
              <a:t>(12.23)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5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阶乘</a:t>
            </a:r>
            <a:r>
              <a:rPr lang="en-US" altLang="zh-CN" dirty="0"/>
              <a:t>factorial(x)</a:t>
            </a:r>
          </a:p>
          <a:p>
            <a:pPr lvl="1"/>
            <a:r>
              <a:rPr lang="en-US" altLang="zh-CN" dirty="0" smtClean="0"/>
              <a:t>x!=</a:t>
            </a:r>
            <a:r>
              <a:rPr lang="en-US" altLang="zh-CN" dirty="0"/>
              <a:t>1*2*3</a:t>
            </a:r>
            <a:r>
              <a:rPr lang="en-US" altLang="zh-CN" dirty="0" smtClean="0"/>
              <a:t>*……*x</a:t>
            </a:r>
          </a:p>
          <a:p>
            <a:pPr lvl="1"/>
            <a:r>
              <a:rPr lang="en-US" altLang="zh-CN" dirty="0" smtClean="0"/>
              <a:t>factorial(3)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练习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x=45.685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y=65.953</a:t>
            </a:r>
          </a:p>
          <a:p>
            <a:pPr lvl="1"/>
            <a:r>
              <a:rPr lang="zh-CN" altLang="en-US" dirty="0" smtClean="0"/>
              <a:t>请使用本堂课所教授的所有内容完成本练习，并将每项结果保留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位小数，取整操作除外。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7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获取和设定工作目录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getwd</a:t>
            </a:r>
            <a:r>
              <a:rPr lang="zh-CN" altLang="en-US" dirty="0" smtClean="0"/>
              <a:t>函数来显示当前工作目录，使用</a:t>
            </a:r>
            <a:r>
              <a:rPr lang="en-US" altLang="zh-CN" dirty="0" err="1" smtClean="0"/>
              <a:t>setwd</a:t>
            </a:r>
            <a:r>
              <a:rPr lang="zh-CN" altLang="en-US" dirty="0" smtClean="0"/>
              <a:t>函数改变当前目录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getwd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[1] "H:/</a:t>
            </a:r>
            <a:r>
              <a:rPr lang="en-US" altLang="zh-CN" dirty="0" smtClean="0"/>
              <a:t>20170830" </a:t>
            </a:r>
          </a:p>
          <a:p>
            <a:pPr lvl="1"/>
            <a:r>
              <a:rPr lang="en-US" altLang="zh-CN" dirty="0" err="1" smtClean="0"/>
              <a:t>setwd</a:t>
            </a:r>
            <a:r>
              <a:rPr lang="en-US" altLang="zh-CN" dirty="0"/>
              <a:t>("H: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20170830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1" )</a:t>
            </a:r>
          </a:p>
          <a:p>
            <a:pPr marL="457200" lvl="1" indent="0">
              <a:buNone/>
            </a:pPr>
            <a:r>
              <a:rPr lang="zh-CN" altLang="en-US" dirty="0" smtClean="0"/>
              <a:t>或</a:t>
            </a:r>
            <a:r>
              <a:rPr lang="en-US" altLang="zh-CN" dirty="0" err="1"/>
              <a:t>setwd</a:t>
            </a:r>
            <a:r>
              <a:rPr lang="en-US" altLang="zh-CN" dirty="0"/>
              <a:t> ("H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\\</a:t>
            </a:r>
            <a:r>
              <a:rPr lang="en-US" altLang="zh-CN" dirty="0" smtClean="0"/>
              <a:t>20170830</a:t>
            </a:r>
            <a:r>
              <a:rPr lang="en-US" altLang="zh-CN" dirty="0" smtClean="0">
                <a:solidFill>
                  <a:srgbClr val="FF0000"/>
                </a:solidFill>
              </a:rPr>
              <a:t>\\</a:t>
            </a:r>
            <a:r>
              <a:rPr lang="en-US" altLang="zh-CN" dirty="0" smtClean="0"/>
              <a:t>1</a:t>
            </a:r>
            <a:r>
              <a:rPr lang="en-US" altLang="zh-CN" dirty="0"/>
              <a:t>" 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注意：使用</a:t>
            </a:r>
            <a:r>
              <a:rPr lang="en-US" altLang="zh-CN" dirty="0" err="1" smtClean="0"/>
              <a:t>setwd</a:t>
            </a:r>
            <a:r>
              <a:rPr lang="zh-CN" altLang="en-US" dirty="0" smtClean="0"/>
              <a:t>更改目录时，要保证新的工作目录已存在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0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Inf</a:t>
            </a:r>
            <a:r>
              <a:rPr lang="zh-CN" altLang="en-US" dirty="0" smtClean="0"/>
              <a:t>无限大   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Inf</a:t>
            </a:r>
            <a:r>
              <a:rPr lang="zh-CN" altLang="en-US" dirty="0" smtClean="0"/>
              <a:t>负无限大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x=-5/0</a:t>
            </a:r>
          </a:p>
          <a:p>
            <a:pPr lvl="1"/>
            <a:r>
              <a:rPr lang="en-US" altLang="zh-CN" dirty="0" smtClean="0"/>
              <a:t>5/</a:t>
            </a:r>
            <a:r>
              <a:rPr lang="en-US" altLang="zh-CN" dirty="0" err="1" smtClean="0"/>
              <a:t>Inf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is.infinite</a:t>
            </a:r>
            <a:r>
              <a:rPr lang="en-US" altLang="zh-CN" dirty="0" smtClean="0"/>
              <a:t>(x)</a:t>
            </a:r>
          </a:p>
          <a:p>
            <a:pPr lvl="1"/>
            <a:r>
              <a:rPr lang="en-US" altLang="zh-CN" dirty="0" err="1" smtClean="0"/>
              <a:t>is.finite</a:t>
            </a:r>
            <a:r>
              <a:rPr lang="en-US" altLang="zh-CN" dirty="0" smtClean="0"/>
              <a:t>(x)</a:t>
            </a:r>
          </a:p>
          <a:p>
            <a:r>
              <a:rPr lang="en-US" altLang="zh-CN" dirty="0" err="1" smtClean="0"/>
              <a:t>NaN</a:t>
            </a:r>
            <a:r>
              <a:rPr lang="zh-CN" altLang="en-US" dirty="0" smtClean="0"/>
              <a:t>非数字或无定义数字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y&lt;-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; y</a:t>
            </a:r>
          </a:p>
          <a:p>
            <a:pPr lvl="1"/>
            <a:r>
              <a:rPr lang="en-US" altLang="zh-CN" dirty="0" err="1" smtClean="0"/>
              <a:t>is.nan</a:t>
            </a:r>
            <a:r>
              <a:rPr lang="en-US" altLang="zh-CN" dirty="0" smtClean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4303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 </a:t>
            </a:r>
            <a:r>
              <a:rPr lang="zh-CN" altLang="en-US" dirty="0" smtClean="0"/>
              <a:t>缺失或无法得到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z&lt;-NA+100</a:t>
            </a:r>
          </a:p>
          <a:p>
            <a:pPr lvl="1"/>
            <a:r>
              <a:rPr lang="en-US" altLang="zh-CN" dirty="0" smtClean="0"/>
              <a:t>is.na(z)</a:t>
            </a:r>
            <a:endParaRPr lang="en-US" altLang="zh-CN" dirty="0"/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5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0399" y="2161528"/>
            <a:ext cx="2913298" cy="11772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040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保存工作空间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638300"/>
            <a:ext cx="7429499" cy="415290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工作空间中保存有当前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的变量和函数，并且工作空间是在启动</a:t>
            </a:r>
            <a:r>
              <a:rPr lang="en-US" altLang="zh-CN" dirty="0" smtClean="0"/>
              <a:t>R</a:t>
            </a:r>
            <a:r>
              <a:rPr lang="zh-CN" altLang="en-US" dirty="0" smtClean="0"/>
              <a:t>时自动创建的。</a:t>
            </a:r>
            <a:endParaRPr lang="en-US" altLang="zh-CN" dirty="0" smtClean="0"/>
          </a:p>
          <a:p>
            <a:r>
              <a:rPr lang="zh-CN" altLang="en-US" dirty="0" smtClean="0"/>
              <a:t>工作空间存储在计算机内存中，直到退出</a:t>
            </a:r>
            <a:r>
              <a:rPr lang="en-US" altLang="zh-CN" dirty="0" smtClean="0"/>
              <a:t>R</a:t>
            </a:r>
            <a:r>
              <a:rPr lang="zh-CN" altLang="en-US" dirty="0" smtClean="0"/>
              <a:t>软件，在退出</a:t>
            </a:r>
            <a:r>
              <a:rPr lang="en-US" altLang="zh-CN" dirty="0" smtClean="0"/>
              <a:t>R</a:t>
            </a:r>
            <a:r>
              <a:rPr lang="zh-CN" altLang="en-US" dirty="0" smtClean="0"/>
              <a:t>时可选择对其进行保存</a:t>
            </a:r>
            <a:endParaRPr lang="en-US" altLang="zh-CN" dirty="0" smtClean="0"/>
          </a:p>
          <a:p>
            <a:r>
              <a:rPr lang="zh-CN" altLang="en-US" dirty="0" smtClean="0"/>
              <a:t>在不退出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的情况下保存你的工作空间，可使用</a:t>
            </a:r>
            <a:r>
              <a:rPr lang="en-US" altLang="zh-CN" dirty="0" err="1" smtClean="0"/>
              <a:t>save.image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save.image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文件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保存工作空间</a:t>
            </a:r>
            <a:endParaRPr lang="en-US" altLang="zh-CN" dirty="0" smtClean="0"/>
          </a:p>
          <a:p>
            <a:r>
              <a:rPr lang="zh-CN" altLang="en-US" dirty="0" smtClean="0"/>
              <a:t>但是，工作空间不会保存当前打开的图形，退出</a:t>
            </a:r>
            <a:r>
              <a:rPr lang="en-US" altLang="zh-CN" dirty="0" smtClean="0"/>
              <a:t>R</a:t>
            </a:r>
            <a:r>
              <a:rPr lang="zh-CN" altLang="en-US" dirty="0" smtClean="0"/>
              <a:t>后这些图形就会消失，所以在退出</a:t>
            </a:r>
            <a:r>
              <a:rPr lang="en-US" altLang="zh-CN" dirty="0" smtClean="0"/>
              <a:t>R</a:t>
            </a:r>
            <a:r>
              <a:rPr lang="zh-CN" altLang="en-US" dirty="0" smtClean="0"/>
              <a:t>前要保存代码和数据。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5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查看历史命令记录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会根据用户需求将命令记录在当前工作目录下的一个后缀名为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Rhistory</a:t>
            </a:r>
            <a:r>
              <a:rPr lang="zh-CN" altLang="en-US" dirty="0" smtClean="0"/>
              <a:t>的文件中。</a:t>
            </a:r>
            <a:endParaRPr lang="en-US" altLang="zh-CN" dirty="0" smtClean="0"/>
          </a:p>
          <a:p>
            <a:r>
              <a:rPr lang="zh-CN" altLang="en-US" dirty="0" smtClean="0"/>
              <a:t>使用向上箭头</a:t>
            </a:r>
            <a:r>
              <a:rPr lang="en-US" altLang="zh-CN" dirty="0" smtClean="0"/>
              <a:t>(↑)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Ctrl+P</a:t>
            </a:r>
            <a:r>
              <a:rPr lang="zh-CN" altLang="en-US" dirty="0" smtClean="0"/>
              <a:t>键，调回之前的命令。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函数来查看最近输入的命令，默认显示最新的</a:t>
            </a:r>
            <a:r>
              <a:rPr lang="en-US" altLang="zh-CN" dirty="0" smtClean="0"/>
              <a:t>25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history()</a:t>
            </a:r>
          </a:p>
          <a:p>
            <a:pPr lvl="1"/>
            <a:r>
              <a:rPr lang="en-US" altLang="zh-CN" dirty="0" smtClean="0"/>
              <a:t>history(100)  #</a:t>
            </a:r>
            <a:r>
              <a:rPr lang="zh-CN" altLang="en-US" dirty="0" smtClean="0"/>
              <a:t>显示最新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条记录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2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保存先前命令产生的结果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Last.value</a:t>
            </a:r>
            <a:r>
              <a:rPr lang="zh-CN" altLang="en-US" dirty="0" smtClean="0"/>
              <a:t>变量存储最近一个计算出的表达式值，如果未将此值赋值给某个变量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 &lt;- 5</a:t>
            </a:r>
          </a:p>
          <a:p>
            <a:pPr lvl="1"/>
            <a:r>
              <a:rPr lang="en-US" altLang="zh-CN" dirty="0" smtClean="0"/>
              <a:t>x + 5</a:t>
            </a:r>
          </a:p>
          <a:p>
            <a:pPr lvl="1"/>
            <a:r>
              <a:rPr lang="en-US" altLang="zh-CN" dirty="0" smtClean="0"/>
              <a:t>[1] 10</a:t>
            </a:r>
          </a:p>
          <a:p>
            <a:pPr lvl="1"/>
            <a:r>
              <a:rPr lang="en-US" altLang="zh-CN" dirty="0" smtClean="0"/>
              <a:t>y &lt;- .</a:t>
            </a:r>
            <a:r>
              <a:rPr lang="en-US" altLang="zh-CN" dirty="0" err="1" smtClean="0"/>
              <a:t>Last.value</a:t>
            </a:r>
            <a:endParaRPr lang="en-US" altLang="zh-CN" dirty="0"/>
          </a:p>
          <a:p>
            <a:pPr lvl="1"/>
            <a:r>
              <a:rPr lang="en-US" altLang="zh-CN" dirty="0" smtClean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5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对象命名原则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保留字不能做对象名</a:t>
            </a:r>
          </a:p>
          <a:p>
            <a:pPr lvl="1"/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function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 err="1"/>
              <a:t>Inf</a:t>
            </a:r>
            <a:r>
              <a:rPr lang="zh-CN" altLang="en-US" dirty="0"/>
              <a:t>、</a:t>
            </a:r>
            <a:r>
              <a:rPr lang="en-US" altLang="zh-CN" dirty="0"/>
              <a:t>NA</a:t>
            </a:r>
            <a:r>
              <a:rPr lang="zh-CN" altLang="en-US" dirty="0"/>
              <a:t>、</a:t>
            </a:r>
            <a:r>
              <a:rPr lang="en-US" altLang="zh-CN" dirty="0" err="1"/>
              <a:t>NaN</a:t>
            </a:r>
            <a:r>
              <a:rPr lang="zh-CN" altLang="en-US" dirty="0"/>
              <a:t>、</a:t>
            </a:r>
            <a:r>
              <a:rPr lang="en-US" altLang="zh-CN" dirty="0"/>
              <a:t>next</a:t>
            </a:r>
            <a:r>
              <a:rPr lang="zh-CN" altLang="en-US" dirty="0"/>
              <a:t>、</a:t>
            </a:r>
            <a:r>
              <a:rPr lang="en-US" altLang="zh-CN" dirty="0"/>
              <a:t>repeat</a:t>
            </a:r>
            <a:r>
              <a:rPr lang="zh-CN" altLang="en-US" dirty="0"/>
              <a:t>、</a:t>
            </a:r>
            <a:r>
              <a:rPr lang="en-US" altLang="zh-CN" dirty="0"/>
              <a:t>return</a:t>
            </a:r>
            <a:r>
              <a:rPr lang="zh-CN" altLang="en-US" dirty="0"/>
              <a:t>、</a:t>
            </a:r>
            <a:r>
              <a:rPr lang="en-US" altLang="zh-CN" dirty="0"/>
              <a:t>TURE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</a:p>
          <a:p>
            <a:r>
              <a:rPr lang="zh-CN" altLang="en-US" dirty="0" smtClean="0"/>
              <a:t>开头</a:t>
            </a:r>
            <a:r>
              <a:rPr lang="zh-CN" altLang="en-US" dirty="0"/>
              <a:t>必须是英文字母或“</a:t>
            </a:r>
            <a:r>
              <a:rPr lang="en-US" altLang="zh-CN" dirty="0"/>
              <a:t>.”</a:t>
            </a:r>
            <a:r>
              <a:rPr lang="zh-CN" altLang="en-US" dirty="0"/>
              <a:t>，以点为开头时，第二个字母不能是数字</a:t>
            </a:r>
          </a:p>
          <a:p>
            <a:r>
              <a:rPr lang="zh-CN" altLang="en-US" dirty="0"/>
              <a:t>对象名称只能是字母、数字、“</a:t>
            </a:r>
            <a:r>
              <a:rPr lang="en-US" altLang="zh-CN" dirty="0"/>
              <a:t>_”</a:t>
            </a:r>
            <a:r>
              <a:rPr lang="zh-CN" altLang="en-US" dirty="0"/>
              <a:t>和“</a:t>
            </a:r>
            <a:r>
              <a:rPr lang="en-US" altLang="zh-CN" dirty="0"/>
              <a:t>.”</a:t>
            </a:r>
          </a:p>
          <a:p>
            <a:pPr lvl="1"/>
            <a:r>
              <a:rPr lang="en-US" altLang="zh-CN" dirty="0"/>
              <a:t>ball </a:t>
            </a:r>
          </a:p>
          <a:p>
            <a:pPr lvl="1"/>
            <a:r>
              <a:rPr lang="en-US" altLang="zh-CN" dirty="0" err="1"/>
              <a:t>basket.Lei</a:t>
            </a:r>
            <a:endParaRPr lang="en-US" altLang="zh-CN" dirty="0"/>
          </a:p>
          <a:p>
            <a:pPr lvl="1"/>
            <a:r>
              <a:rPr lang="en-US" altLang="zh-CN" dirty="0" err="1" smtClean="0"/>
              <a:t>Frist.Ball.Game</a:t>
            </a:r>
            <a:endParaRPr lang="en-US" altLang="zh-CN" dirty="0" smtClean="0"/>
          </a:p>
          <a:p>
            <a:r>
              <a:rPr lang="en-US" altLang="zh-CN" b="1" dirty="0"/>
              <a:t>R</a:t>
            </a:r>
            <a:r>
              <a:rPr lang="zh-CN" altLang="en-US" b="1" dirty="0"/>
              <a:t>区分大</a:t>
            </a:r>
            <a:r>
              <a:rPr lang="zh-CN" altLang="en-US" b="1" dirty="0" smtClean="0"/>
              <a:t>小写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670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数据对象的类型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数值型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整数、单精度、双精度</a:t>
            </a:r>
            <a:endParaRPr lang="en-US" altLang="zh-CN" dirty="0"/>
          </a:p>
          <a:p>
            <a:r>
              <a:rPr lang="zh-CN" altLang="en-US" dirty="0" smtClean="0"/>
              <a:t>逻辑型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TURE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endParaRPr lang="en-US" altLang="zh-CN" dirty="0"/>
          </a:p>
          <a:p>
            <a:r>
              <a:rPr lang="zh-CN" altLang="en-US" dirty="0" smtClean="0"/>
              <a:t>字符型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夹在“”或‘’之间的字符串</a:t>
            </a:r>
            <a:endParaRPr lang="en-US" altLang="zh-CN" dirty="0"/>
          </a:p>
          <a:p>
            <a:r>
              <a:rPr lang="zh-CN" altLang="en-US" dirty="0" smtClean="0"/>
              <a:t>复数型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a+bi</a:t>
            </a:r>
            <a:r>
              <a:rPr lang="zh-CN" altLang="en-US" dirty="0" smtClean="0"/>
              <a:t>的形式</a:t>
            </a:r>
            <a:endParaRPr lang="en-US" altLang="zh-CN" dirty="0"/>
          </a:p>
          <a:p>
            <a:r>
              <a:rPr lang="zh-CN" altLang="en-US" dirty="0" smtClean="0"/>
              <a:t>原味型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以二进制形式保存的数据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0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在赋值前无需对变量进行声明</a:t>
            </a:r>
            <a:endParaRPr lang="en-US" altLang="zh-CN" dirty="0" smtClean="0"/>
          </a:p>
          <a:p>
            <a:r>
              <a:rPr lang="zh-CN" altLang="en-US" dirty="0" smtClean="0"/>
              <a:t>使用赋值运算符</a:t>
            </a:r>
            <a:r>
              <a:rPr lang="en-US" altLang="zh-CN" dirty="0" smtClean="0"/>
              <a:t>(&lt;-)</a:t>
            </a:r>
            <a:r>
              <a:rPr lang="zh-CN" altLang="en-US" dirty="0" smtClean="0"/>
              <a:t>进行赋值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 &lt;- 5</a:t>
            </a:r>
          </a:p>
          <a:p>
            <a:pPr lvl="1"/>
            <a:r>
              <a:rPr lang="en-US" altLang="zh-CN" dirty="0" smtClean="0"/>
              <a:t>y &lt;- 3</a:t>
            </a:r>
          </a:p>
          <a:p>
            <a:pPr lvl="1"/>
            <a:r>
              <a:rPr lang="en-US" altLang="zh-CN" dirty="0" smtClean="0"/>
              <a:t>z &lt;- x + y * 2</a:t>
            </a:r>
          </a:p>
          <a:p>
            <a:r>
              <a:rPr lang="zh-CN" altLang="en-US" dirty="0" smtClean="0"/>
              <a:t>注意：小于号</a:t>
            </a:r>
            <a:r>
              <a:rPr lang="en-US" altLang="zh-CN" dirty="0" smtClean="0"/>
              <a:t>(&lt;)</a:t>
            </a:r>
            <a:r>
              <a:rPr lang="zh-CN" altLang="en-US" dirty="0" smtClean="0"/>
              <a:t>和连字符</a:t>
            </a:r>
            <a:r>
              <a:rPr lang="en-US" altLang="zh-CN" dirty="0" smtClean="0"/>
              <a:t>(-)</a:t>
            </a:r>
            <a:r>
              <a:rPr lang="zh-CN" altLang="en-US" dirty="0" smtClean="0"/>
              <a:t>之间没有空格</a:t>
            </a:r>
            <a:endParaRPr lang="en-US" altLang="zh-CN" dirty="0" smtClean="0"/>
          </a:p>
          <a:p>
            <a:r>
              <a:rPr lang="zh-CN" altLang="en-US" dirty="0" smtClean="0"/>
              <a:t>变量将永久保存在当前的工作空间中，直到用户删除或替换该变量</a:t>
            </a:r>
            <a:endParaRPr lang="en-US" altLang="zh-CN" dirty="0" smtClean="0"/>
          </a:p>
          <a:p>
            <a:r>
              <a:rPr lang="zh-CN" altLang="en-US" dirty="0" smtClean="0"/>
              <a:t>如果工作空间保存，则下次启动时，变量值仍存在。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7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CCE8C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1269</TotalTime>
  <Words>1459</Words>
  <Application>Microsoft Office PowerPoint</Application>
  <PresentationFormat>全屏显示(4:3)</PresentationFormat>
  <Paragraphs>256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方正姚体</vt:lpstr>
      <vt:lpstr>华文新魏</vt:lpstr>
      <vt:lpstr>Arial</vt:lpstr>
      <vt:lpstr>Times New Roman</vt:lpstr>
      <vt:lpstr>Trebuchet MS</vt:lpstr>
      <vt:lpstr>Wingdings</vt:lpstr>
      <vt:lpstr>Wingdings 3</vt:lpstr>
      <vt:lpstr>平面</vt:lpstr>
      <vt:lpstr>数据处理与智能决策</vt:lpstr>
      <vt:lpstr>复习</vt:lpstr>
      <vt:lpstr>获取和设定工作目录</vt:lpstr>
      <vt:lpstr>保存工作空间</vt:lpstr>
      <vt:lpstr>查看历史命令记录</vt:lpstr>
      <vt:lpstr>保存先前命令产生的结果</vt:lpstr>
      <vt:lpstr>对象命名原则</vt:lpstr>
      <vt:lpstr>数据对象的类型</vt:lpstr>
      <vt:lpstr>变量赋值</vt:lpstr>
      <vt:lpstr>变量赋值</vt:lpstr>
      <vt:lpstr>显示内容</vt:lpstr>
      <vt:lpstr>显示内容</vt:lpstr>
      <vt:lpstr>列出所有变量</vt:lpstr>
      <vt:lpstr>列出所有变量</vt:lpstr>
      <vt:lpstr>删除变量</vt:lpstr>
      <vt:lpstr>R语言的基本运算</vt:lpstr>
      <vt:lpstr>基本数学运算</vt:lpstr>
      <vt:lpstr>基本数学运算</vt:lpstr>
      <vt:lpstr>运算符优先级</vt:lpstr>
      <vt:lpstr>运算符优先级</vt:lpstr>
      <vt:lpstr>创建数列运算符:</vt:lpstr>
      <vt:lpstr>特殊运算符%any%</vt:lpstr>
      <vt:lpstr>定义自己的二元运算符</vt:lpstr>
      <vt:lpstr>&amp;与&amp;&amp;，|与||</vt:lpstr>
      <vt:lpstr>基本数学运算</vt:lpstr>
      <vt:lpstr>基本数学运算</vt:lpstr>
      <vt:lpstr>基本数学运算</vt:lpstr>
      <vt:lpstr>基本数学运算</vt:lpstr>
      <vt:lpstr>基本数学运算</vt:lpstr>
      <vt:lpstr>特殊变量</vt:lpstr>
      <vt:lpstr>特殊变量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王蕾</dc:creator>
  <cp:lastModifiedBy>王蕾</cp:lastModifiedBy>
  <cp:revision>105</cp:revision>
  <dcterms:created xsi:type="dcterms:W3CDTF">2017-08-17T15:34:40Z</dcterms:created>
  <dcterms:modified xsi:type="dcterms:W3CDTF">2017-08-29T14:38:44Z</dcterms:modified>
</cp:coreProperties>
</file>