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5" r:id="rId3"/>
    <p:sldId id="326" r:id="rId4"/>
    <p:sldId id="327" r:id="rId5"/>
    <p:sldId id="328" r:id="rId6"/>
    <p:sldId id="329" r:id="rId7"/>
    <p:sldId id="330" r:id="rId8"/>
    <p:sldId id="331" r:id="rId9"/>
    <p:sldId id="313" r:id="rId10"/>
    <p:sldId id="260" r:id="rId11"/>
    <p:sldId id="314" r:id="rId12"/>
    <p:sldId id="320" r:id="rId13"/>
    <p:sldId id="262" r:id="rId14"/>
    <p:sldId id="315" r:id="rId15"/>
    <p:sldId id="261" r:id="rId16"/>
    <p:sldId id="317" r:id="rId17"/>
    <p:sldId id="266" r:id="rId18"/>
    <p:sldId id="267" r:id="rId19"/>
    <p:sldId id="268" r:id="rId20"/>
    <p:sldId id="269" r:id="rId21"/>
    <p:sldId id="270" r:id="rId22"/>
    <p:sldId id="271" r:id="rId23"/>
    <p:sldId id="273" r:id="rId24"/>
    <p:sldId id="332" r:id="rId25"/>
    <p:sldId id="274" r:id="rId26"/>
    <p:sldId id="275" r:id="rId27"/>
    <p:sldId id="277" r:id="rId28"/>
    <p:sldId id="276" r:id="rId29"/>
    <p:sldId id="278" r:id="rId30"/>
    <p:sldId id="321" r:id="rId31"/>
    <p:sldId id="279" r:id="rId32"/>
    <p:sldId id="281" r:id="rId33"/>
    <p:sldId id="322" r:id="rId34"/>
    <p:sldId id="282" r:id="rId35"/>
    <p:sldId id="280" r:id="rId36"/>
    <p:sldId id="323" r:id="rId37"/>
    <p:sldId id="283" r:id="rId38"/>
    <p:sldId id="284" r:id="rId39"/>
    <p:sldId id="285" r:id="rId40"/>
    <p:sldId id="294" r:id="rId41"/>
    <p:sldId id="295" r:id="rId42"/>
    <p:sldId id="296" r:id="rId43"/>
    <p:sldId id="297" r:id="rId44"/>
    <p:sldId id="298" r:id="rId45"/>
    <p:sldId id="299" r:id="rId46"/>
    <p:sldId id="300" r:id="rId47"/>
    <p:sldId id="301" r:id="rId48"/>
    <p:sldId id="287" r:id="rId49"/>
    <p:sldId id="257"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1921314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292854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5948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3352658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50295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15922252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3193190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2977486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736600"/>
          </a:xfrm>
        </p:spPr>
        <p:txBody>
          <a:bodyPr/>
          <a:lstStyle>
            <a:lvl1pPr>
              <a:defRPr baseline="0">
                <a:latin typeface="Times New Roman" pitchFamily="18" charset="0"/>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609599" y="1574800"/>
            <a:ext cx="6347714" cy="4466563"/>
          </a:xfrm>
        </p:spPr>
        <p:txBody>
          <a:bodyPr/>
          <a:lstStyle>
            <a:lvl1pPr>
              <a:defRPr sz="3200" baseline="0">
                <a:latin typeface="Times New Roman" pitchFamily="18" charset="0"/>
              </a:defRPr>
            </a:lvl1pPr>
            <a:lvl2pPr>
              <a:defRPr sz="2800" baseline="0">
                <a:latin typeface="Times New Roman" pitchFamily="18" charset="0"/>
              </a:defRPr>
            </a:lvl2pPr>
            <a:lvl3pPr>
              <a:defRPr sz="2400" baseline="0">
                <a:latin typeface="Times New Roman" pitchFamily="18" charset="0"/>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92404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671525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239150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41811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410860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87625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936742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33E1755-9865-4C34-9C2F-A24210A9DB29}" type="datetimeFigureOut">
              <a:rPr lang="zh-CN" altLang="en-US" smtClean="0"/>
              <a:t>2017/9/11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391596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3E1755-9865-4C34-9C2F-A24210A9DB29}" type="datetimeFigureOut">
              <a:rPr lang="zh-CN" altLang="en-US" smtClean="0"/>
              <a:t>2017/9/11</a:t>
            </a:fld>
            <a:endParaRPr lang="zh-CN"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2631CE5-3D3E-4671-A4E7-A77351EF4C7D}" type="slidenum">
              <a:rPr lang="zh-CN" altLang="en-US" smtClean="0"/>
              <a:t>‹#›</a:t>
            </a:fld>
            <a:endParaRPr lang="zh-CN" altLang="en-US"/>
          </a:p>
        </p:txBody>
      </p:sp>
    </p:spTree>
    <p:extLst>
      <p:ext uri="{BB962C8B-B14F-4D97-AF65-F5344CB8AC3E}">
        <p14:creationId xmlns:p14="http://schemas.microsoft.com/office/powerpoint/2010/main" val="31625789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30595" y="2404534"/>
            <a:ext cx="6402969" cy="1646302"/>
          </a:xfrm>
        </p:spPr>
        <p:txBody>
          <a:bodyPr/>
          <a:lstStyle/>
          <a:p>
            <a:r>
              <a:rPr lang="zh-CN" altLang="en-US" dirty="0" smtClean="0"/>
              <a:t>数据处理与智能决策</a:t>
            </a:r>
            <a:endParaRPr lang="zh-CN" altLang="en-US" dirty="0"/>
          </a:p>
        </p:txBody>
      </p:sp>
      <p:sp>
        <p:nvSpPr>
          <p:cNvPr id="3" name="副标题 2"/>
          <p:cNvSpPr>
            <a:spLocks noGrp="1"/>
          </p:cNvSpPr>
          <p:nvPr>
            <p:ph type="subTitle" idx="1"/>
          </p:nvPr>
        </p:nvSpPr>
        <p:spPr/>
        <p:txBody>
          <a:bodyPr/>
          <a:lstStyle/>
          <a:p>
            <a:r>
              <a:rPr lang="zh-CN" altLang="en-US" dirty="0" smtClean="0"/>
              <a:t>王蕾</a:t>
            </a:r>
            <a:endParaRPr lang="zh-CN" altLang="en-US" dirty="0"/>
          </a:p>
        </p:txBody>
      </p:sp>
    </p:spTree>
    <p:extLst>
      <p:ext uri="{BB962C8B-B14F-4D97-AF65-F5344CB8AC3E}">
        <p14:creationId xmlns:p14="http://schemas.microsoft.com/office/powerpoint/2010/main" val="3750531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a:t>
            </a:r>
            <a:endParaRPr lang="zh-CN" altLang="en-US" dirty="0"/>
          </a:p>
        </p:txBody>
      </p:sp>
      <p:sp>
        <p:nvSpPr>
          <p:cNvPr id="3" name="内容占位符 2"/>
          <p:cNvSpPr>
            <a:spLocks noGrp="1"/>
          </p:cNvSpPr>
          <p:nvPr>
            <p:ph idx="1"/>
          </p:nvPr>
        </p:nvSpPr>
        <p:spPr/>
        <p:txBody>
          <a:bodyPr>
            <a:normAutofit/>
          </a:bodyPr>
          <a:lstStyle/>
          <a:p>
            <a:r>
              <a:rPr lang="zh-CN" altLang="en-US" dirty="0" smtClean="0"/>
              <a:t>可用</a:t>
            </a:r>
            <a:r>
              <a:rPr lang="en-US" altLang="zh-CN" dirty="0" smtClean="0"/>
              <a:t>numeric()</a:t>
            </a:r>
            <a:r>
              <a:rPr lang="zh-CN" altLang="en-US" dirty="0" smtClean="0"/>
              <a:t>函数生成初始向量，向量的元素均为</a:t>
            </a:r>
            <a:r>
              <a:rPr lang="en-US" altLang="zh-CN" dirty="0" smtClean="0"/>
              <a:t>0</a:t>
            </a:r>
          </a:p>
          <a:p>
            <a:pPr lvl="1"/>
            <a:r>
              <a:rPr lang="en-US" altLang="zh-CN" dirty="0" smtClean="0"/>
              <a:t>numeric(length=0) </a:t>
            </a:r>
          </a:p>
          <a:p>
            <a:pPr lvl="1"/>
            <a:r>
              <a:rPr lang="zh-CN" altLang="en-US" dirty="0" smtClean="0"/>
              <a:t>参数</a:t>
            </a:r>
            <a:r>
              <a:rPr lang="en-US" altLang="zh-CN" dirty="0" smtClean="0"/>
              <a:t>length</a:t>
            </a:r>
            <a:r>
              <a:rPr lang="zh-CN" altLang="en-US" dirty="0" smtClean="0"/>
              <a:t>为向量的长度，即元素的个数</a:t>
            </a:r>
            <a:endParaRPr lang="en-US" altLang="zh-CN" dirty="0"/>
          </a:p>
          <a:p>
            <a:pPr lvl="1"/>
            <a:r>
              <a:rPr lang="en-US" altLang="zh-CN" dirty="0" smtClean="0"/>
              <a:t>z&lt;-numeric(10)</a:t>
            </a:r>
          </a:p>
          <a:p>
            <a:pPr lvl="1"/>
            <a:r>
              <a:rPr lang="en-US" altLang="zh-CN" dirty="0" smtClean="0"/>
              <a:t>[1] 0 0 0 0 0 0 0 0 0 0</a:t>
            </a:r>
          </a:p>
        </p:txBody>
      </p:sp>
    </p:spTree>
    <p:extLst>
      <p:ext uri="{BB962C8B-B14F-4D97-AF65-F5344CB8AC3E}">
        <p14:creationId xmlns:p14="http://schemas.microsoft.com/office/powerpoint/2010/main" val="37061803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a:t>
            </a:r>
            <a:endParaRPr lang="zh-CN" altLang="en-US" dirty="0"/>
          </a:p>
        </p:txBody>
      </p:sp>
      <p:sp>
        <p:nvSpPr>
          <p:cNvPr id="3" name="内容占位符 2"/>
          <p:cNvSpPr>
            <a:spLocks noGrp="1"/>
          </p:cNvSpPr>
          <p:nvPr>
            <p:ph idx="1"/>
          </p:nvPr>
        </p:nvSpPr>
        <p:spPr/>
        <p:txBody>
          <a:bodyPr/>
          <a:lstStyle/>
          <a:p>
            <a:r>
              <a:rPr lang="zh-CN" altLang="en-US" dirty="0" smtClean="0"/>
              <a:t>数列：有规则的数值向量</a:t>
            </a:r>
            <a:endParaRPr lang="en-US" altLang="zh-CN" dirty="0" smtClean="0"/>
          </a:p>
          <a:p>
            <a:pPr lvl="1"/>
            <a:r>
              <a:rPr lang="en-US" altLang="zh-CN" dirty="0"/>
              <a:t> </a:t>
            </a:r>
            <a:r>
              <a:rPr lang="zh-CN" altLang="en-US" dirty="0" smtClean="0"/>
              <a:t>使用表达式</a:t>
            </a:r>
            <a:r>
              <a:rPr lang="en-US" altLang="zh-CN" dirty="0" smtClean="0"/>
              <a:t>n:m</a:t>
            </a:r>
            <a:r>
              <a:rPr lang="zh-CN" altLang="en-US" dirty="0" smtClean="0"/>
              <a:t>生成简单数列</a:t>
            </a:r>
            <a:r>
              <a:rPr lang="en-US" altLang="zh-CN" dirty="0" smtClean="0"/>
              <a:t>n,n+1,…m</a:t>
            </a:r>
            <a:r>
              <a:rPr lang="zh-CN" altLang="en-US" dirty="0" smtClean="0"/>
              <a:t>；</a:t>
            </a:r>
            <a:endParaRPr lang="en-US" altLang="zh-CN" dirty="0" smtClean="0"/>
          </a:p>
          <a:p>
            <a:pPr lvl="1"/>
            <a:r>
              <a:rPr lang="en-US" altLang="zh-CN" dirty="0" smtClean="0"/>
              <a:t>1:5</a:t>
            </a:r>
          </a:p>
          <a:p>
            <a:pPr lvl="1"/>
            <a:endParaRPr lang="en-US" altLang="zh-CN" dirty="0" smtClean="0"/>
          </a:p>
        </p:txBody>
      </p:sp>
    </p:spTree>
    <p:extLst>
      <p:ext uri="{BB962C8B-B14F-4D97-AF65-F5344CB8AC3E}">
        <p14:creationId xmlns:p14="http://schemas.microsoft.com/office/powerpoint/2010/main" val="23941908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注意：</a:t>
            </a:r>
            <a:endParaRPr lang="zh-CN" altLang="en-US" dirty="0"/>
          </a:p>
        </p:txBody>
      </p:sp>
      <p:sp>
        <p:nvSpPr>
          <p:cNvPr id="3" name="内容占位符 2"/>
          <p:cNvSpPr>
            <a:spLocks noGrp="1"/>
          </p:cNvSpPr>
          <p:nvPr>
            <p:ph idx="1"/>
          </p:nvPr>
        </p:nvSpPr>
        <p:spPr/>
        <p:txBody>
          <a:bodyPr/>
          <a:lstStyle/>
          <a:p>
            <a:r>
              <a:rPr lang="zh-CN" altLang="en-US" dirty="0"/>
              <a:t>创建数列运算符</a:t>
            </a:r>
            <a:r>
              <a:rPr lang="en-US" altLang="zh-CN" dirty="0">
                <a:solidFill>
                  <a:srgbClr val="FF0000"/>
                </a:solidFill>
              </a:rPr>
              <a:t>:</a:t>
            </a:r>
          </a:p>
          <a:p>
            <a:pPr lvl="1"/>
            <a:r>
              <a:rPr lang="en-US" altLang="zh-CN" dirty="0" smtClean="0"/>
              <a:t>n &lt;- 10</a:t>
            </a:r>
          </a:p>
          <a:p>
            <a:pPr lvl="1"/>
            <a:r>
              <a:rPr lang="en-US" altLang="zh-CN" smtClean="0"/>
              <a:t>0 : n</a:t>
            </a:r>
            <a:endParaRPr lang="en-US" altLang="zh-CN" dirty="0" smtClean="0"/>
          </a:p>
          <a:p>
            <a:pPr lvl="1"/>
            <a:r>
              <a:rPr lang="en-US" altLang="zh-CN" dirty="0" smtClean="0"/>
              <a:t>0 : n - 1</a:t>
            </a:r>
          </a:p>
          <a:p>
            <a:pPr lvl="1"/>
            <a:r>
              <a:rPr lang="en-US" altLang="zh-CN" dirty="0" smtClean="0"/>
              <a:t>0 </a:t>
            </a:r>
            <a:r>
              <a:rPr lang="en-US" altLang="zh-CN" dirty="0" smtClean="0">
                <a:sym typeface="Wingdings" panose="05000000000000000000" pitchFamily="2" charset="2"/>
              </a:rPr>
              <a:t>: ( n – 1 )</a:t>
            </a:r>
            <a:endParaRPr lang="en-US" altLang="zh-CN" dirty="0" smtClean="0"/>
          </a:p>
          <a:p>
            <a:pPr lvl="1"/>
            <a:r>
              <a:rPr lang="en-US" altLang="zh-CN" dirty="0" smtClean="0"/>
              <a:t>( 0 : n ) - 1</a:t>
            </a:r>
          </a:p>
        </p:txBody>
      </p:sp>
    </p:spTree>
    <p:extLst>
      <p:ext uri="{BB962C8B-B14F-4D97-AF65-F5344CB8AC3E}">
        <p14:creationId xmlns:p14="http://schemas.microsoft.com/office/powerpoint/2010/main" val="3407010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a:t>
            </a:r>
            <a:endParaRPr lang="zh-CN" altLang="en-US" dirty="0"/>
          </a:p>
        </p:txBody>
      </p:sp>
      <p:sp>
        <p:nvSpPr>
          <p:cNvPr id="3" name="内容占位符 2"/>
          <p:cNvSpPr>
            <a:spLocks noGrp="1"/>
          </p:cNvSpPr>
          <p:nvPr>
            <p:ph idx="1"/>
          </p:nvPr>
        </p:nvSpPr>
        <p:spPr>
          <a:xfrm>
            <a:off x="451337" y="1566008"/>
            <a:ext cx="8340970" cy="4466563"/>
          </a:xfrm>
        </p:spPr>
        <p:txBody>
          <a:bodyPr/>
          <a:lstStyle/>
          <a:p>
            <a:r>
              <a:rPr lang="zh-CN" altLang="en-US" dirty="0" smtClean="0"/>
              <a:t>数列</a:t>
            </a:r>
            <a:endParaRPr lang="en-US" altLang="zh-CN" dirty="0" smtClean="0"/>
          </a:p>
          <a:p>
            <a:pPr lvl="1"/>
            <a:r>
              <a:rPr lang="zh-CN" altLang="en-US" dirty="0" smtClean="0"/>
              <a:t>对于</a:t>
            </a:r>
            <a:r>
              <a:rPr lang="zh-CN" altLang="en-US" dirty="0"/>
              <a:t>增量不为</a:t>
            </a:r>
            <a:r>
              <a:rPr lang="en-US" altLang="zh-CN" dirty="0"/>
              <a:t>1</a:t>
            </a:r>
            <a:r>
              <a:rPr lang="zh-CN" altLang="en-US" dirty="0"/>
              <a:t>的数列，可以使用</a:t>
            </a:r>
            <a:r>
              <a:rPr lang="en-US" altLang="zh-CN" dirty="0" err="1"/>
              <a:t>seq</a:t>
            </a:r>
            <a:r>
              <a:rPr lang="zh-CN" altLang="en-US" dirty="0"/>
              <a:t>函数</a:t>
            </a:r>
            <a:endParaRPr lang="en-US" altLang="zh-CN" dirty="0"/>
          </a:p>
          <a:p>
            <a:pPr lvl="1"/>
            <a:r>
              <a:rPr lang="en-US" altLang="zh-CN" dirty="0" err="1" smtClean="0"/>
              <a:t>seq</a:t>
            </a:r>
            <a:r>
              <a:rPr lang="en-US" altLang="zh-CN" dirty="0" smtClean="0"/>
              <a:t>(from, to, by=width, </a:t>
            </a:r>
            <a:r>
              <a:rPr lang="en-US" altLang="zh-CN" dirty="0" err="1" smtClean="0"/>
              <a:t>length.out</a:t>
            </a:r>
            <a:r>
              <a:rPr lang="en-US" altLang="zh-CN" dirty="0" smtClean="0"/>
              <a:t>=numbers)</a:t>
            </a:r>
          </a:p>
          <a:p>
            <a:pPr lvl="1"/>
            <a:r>
              <a:rPr lang="en-US" altLang="zh-CN" dirty="0" err="1" smtClean="0"/>
              <a:t>seq</a:t>
            </a:r>
            <a:r>
              <a:rPr lang="en-US" altLang="zh-CN" dirty="0" smtClean="0"/>
              <a:t>(1,9)</a:t>
            </a:r>
          </a:p>
          <a:p>
            <a:pPr lvl="1"/>
            <a:r>
              <a:rPr lang="en-US" altLang="zh-CN" dirty="0" err="1" smtClean="0"/>
              <a:t>seq</a:t>
            </a:r>
            <a:r>
              <a:rPr lang="en-US" altLang="zh-CN" dirty="0" smtClean="0"/>
              <a:t>(1,9,by=2)</a:t>
            </a:r>
          </a:p>
          <a:p>
            <a:pPr lvl="1"/>
            <a:r>
              <a:rPr lang="en-US" altLang="zh-CN" dirty="0" err="1" smtClean="0"/>
              <a:t>seq</a:t>
            </a:r>
            <a:r>
              <a:rPr lang="en-US" altLang="zh-CN" dirty="0" smtClean="0"/>
              <a:t>(1,9,length.out=5)</a:t>
            </a:r>
          </a:p>
          <a:p>
            <a:endParaRPr lang="zh-CN" altLang="en-US" dirty="0"/>
          </a:p>
        </p:txBody>
      </p:sp>
    </p:spTree>
    <p:extLst>
      <p:ext uri="{BB962C8B-B14F-4D97-AF65-F5344CB8AC3E}">
        <p14:creationId xmlns:p14="http://schemas.microsoft.com/office/powerpoint/2010/main" val="1654819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a:t>
            </a:r>
            <a:endParaRPr lang="zh-CN" altLang="en-US" dirty="0"/>
          </a:p>
        </p:txBody>
      </p:sp>
      <p:sp>
        <p:nvSpPr>
          <p:cNvPr id="3" name="内容占位符 2"/>
          <p:cNvSpPr>
            <a:spLocks noGrp="1"/>
          </p:cNvSpPr>
          <p:nvPr>
            <p:ph idx="1"/>
          </p:nvPr>
        </p:nvSpPr>
        <p:spPr/>
        <p:txBody>
          <a:bodyPr/>
          <a:lstStyle/>
          <a:p>
            <a:r>
              <a:rPr lang="zh-CN" altLang="en-US" dirty="0" smtClean="0"/>
              <a:t>重复向量对象函数</a:t>
            </a:r>
            <a:r>
              <a:rPr lang="en-US" altLang="zh-CN" dirty="0" smtClean="0"/>
              <a:t>rep()</a:t>
            </a:r>
          </a:p>
          <a:p>
            <a:pPr lvl="1"/>
            <a:r>
              <a:rPr lang="en-US" altLang="zh-CN" dirty="0" smtClean="0"/>
              <a:t>rep(x, times=</a:t>
            </a:r>
            <a:r>
              <a:rPr lang="zh-CN" altLang="en-US" dirty="0" smtClean="0"/>
              <a:t>重复次数</a:t>
            </a:r>
            <a:r>
              <a:rPr lang="en-US" altLang="zh-CN" dirty="0" smtClean="0"/>
              <a:t>, each=</a:t>
            </a:r>
            <a:r>
              <a:rPr lang="zh-CN" altLang="en-US" dirty="0" smtClean="0"/>
              <a:t>每次每个元素的重复次数</a:t>
            </a:r>
            <a:r>
              <a:rPr lang="en-US" altLang="zh-CN" dirty="0" smtClean="0"/>
              <a:t>, </a:t>
            </a:r>
            <a:r>
              <a:rPr lang="en-US" altLang="zh-CN" dirty="0" err="1" smtClean="0"/>
              <a:t>length.out</a:t>
            </a:r>
            <a:r>
              <a:rPr lang="en-US" altLang="zh-CN" dirty="0" smtClean="0"/>
              <a:t> = </a:t>
            </a:r>
            <a:r>
              <a:rPr lang="zh-CN" altLang="en-US" dirty="0" smtClean="0"/>
              <a:t>向量长度</a:t>
            </a:r>
            <a:r>
              <a:rPr lang="en-US" altLang="zh-CN" dirty="0" smtClean="0"/>
              <a:t>)</a:t>
            </a:r>
          </a:p>
          <a:p>
            <a:pPr lvl="1"/>
            <a:r>
              <a:rPr lang="en-US" altLang="zh-CN" dirty="0" smtClean="0"/>
              <a:t>rep(3, 3)</a:t>
            </a:r>
          </a:p>
          <a:p>
            <a:pPr lvl="1"/>
            <a:r>
              <a:rPr lang="en-US" altLang="zh-CN" dirty="0" smtClean="0"/>
              <a:t>rep(1:3, times=3, each=3)</a:t>
            </a:r>
          </a:p>
          <a:p>
            <a:pPr lvl="1"/>
            <a:r>
              <a:rPr lang="en-US" altLang="zh-CN" dirty="0"/>
              <a:t>rep(1:3, times=3, </a:t>
            </a:r>
            <a:r>
              <a:rPr lang="en-US" altLang="zh-CN" dirty="0" smtClean="0"/>
              <a:t>each=3, </a:t>
            </a:r>
            <a:r>
              <a:rPr lang="en-US" altLang="zh-CN" dirty="0" err="1" smtClean="0"/>
              <a:t>length.out</a:t>
            </a:r>
            <a:r>
              <a:rPr lang="en-US" altLang="zh-CN" dirty="0" smtClean="0"/>
              <a:t>=8)</a:t>
            </a:r>
            <a:endParaRPr lang="zh-CN" altLang="en-US" dirty="0"/>
          </a:p>
        </p:txBody>
      </p:sp>
    </p:spTree>
    <p:extLst>
      <p:ext uri="{BB962C8B-B14F-4D97-AF65-F5344CB8AC3E}">
        <p14:creationId xmlns:p14="http://schemas.microsoft.com/office/powerpoint/2010/main" val="179022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a:t>
            </a:r>
            <a:r>
              <a:rPr lang="zh-CN" altLang="en-US" dirty="0"/>
              <a:t>计算</a:t>
            </a:r>
          </a:p>
        </p:txBody>
      </p:sp>
      <p:sp>
        <p:nvSpPr>
          <p:cNvPr id="3" name="内容占位符 2"/>
          <p:cNvSpPr>
            <a:spLocks noGrp="1"/>
          </p:cNvSpPr>
          <p:nvPr>
            <p:ph idx="1"/>
          </p:nvPr>
        </p:nvSpPr>
        <p:spPr>
          <a:xfrm>
            <a:off x="609598" y="1574800"/>
            <a:ext cx="6569123" cy="4466563"/>
          </a:xfrm>
        </p:spPr>
        <p:txBody>
          <a:bodyPr>
            <a:normAutofit fontScale="92500"/>
          </a:bodyPr>
          <a:lstStyle/>
          <a:p>
            <a:r>
              <a:rPr lang="zh-CN" altLang="en-US" dirty="0" smtClean="0"/>
              <a:t>简单向量对象的运算</a:t>
            </a:r>
            <a:endParaRPr lang="en-US" altLang="zh-CN" dirty="0" smtClean="0"/>
          </a:p>
          <a:p>
            <a:pPr lvl="1"/>
            <a:r>
              <a:rPr lang="en-US" altLang="zh-CN" dirty="0" smtClean="0"/>
              <a:t>x&lt;-1:5;  y&lt;-x+3 </a:t>
            </a:r>
          </a:p>
          <a:p>
            <a:pPr lvl="1"/>
            <a:r>
              <a:rPr lang="zh-CN" altLang="en-US" dirty="0" smtClean="0"/>
              <a:t>若使一个向量与一个常数进行运算，则会将该向量的每个元素与常数进行运算</a:t>
            </a:r>
            <a:endParaRPr lang="en-US" altLang="zh-CN" dirty="0" smtClean="0"/>
          </a:p>
          <a:p>
            <a:pPr lvl="1"/>
            <a:r>
              <a:rPr lang="en-US" altLang="zh-CN" dirty="0" smtClean="0"/>
              <a:t>y&lt;-x+6:10; </a:t>
            </a:r>
          </a:p>
          <a:p>
            <a:pPr lvl="1"/>
            <a:r>
              <a:rPr lang="en-US" altLang="zh-CN" dirty="0" smtClean="0"/>
              <a:t>y&lt;-x+5:8</a:t>
            </a:r>
          </a:p>
          <a:p>
            <a:pPr lvl="1"/>
            <a:r>
              <a:rPr lang="zh-CN" altLang="en-US" dirty="0" smtClean="0"/>
              <a:t>向量</a:t>
            </a:r>
            <a:r>
              <a:rPr lang="zh-CN" altLang="en-US" dirty="0"/>
              <a:t>不能</a:t>
            </a:r>
            <a:r>
              <a:rPr lang="zh-CN" altLang="en-US" dirty="0" smtClean="0"/>
              <a:t>相加原因是其长度不同，长</a:t>
            </a:r>
            <a:r>
              <a:rPr lang="zh-CN" altLang="en-US" dirty="0"/>
              <a:t>的对象长度不是短的对象长度的整</a:t>
            </a:r>
            <a:r>
              <a:rPr lang="zh-CN" altLang="en-US" dirty="0" smtClean="0"/>
              <a:t>倍数</a:t>
            </a:r>
            <a:endParaRPr lang="en-US" altLang="zh-CN" dirty="0" smtClean="0"/>
          </a:p>
        </p:txBody>
      </p:sp>
    </p:spTree>
    <p:extLst>
      <p:ext uri="{BB962C8B-B14F-4D97-AF65-F5344CB8AC3E}">
        <p14:creationId xmlns:p14="http://schemas.microsoft.com/office/powerpoint/2010/main" val="393649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数值向量计算</a:t>
            </a:r>
            <a:endParaRPr lang="zh-CN" altLang="en-US" dirty="0"/>
          </a:p>
        </p:txBody>
      </p:sp>
      <p:sp>
        <p:nvSpPr>
          <p:cNvPr id="3" name="内容占位符 2"/>
          <p:cNvSpPr>
            <a:spLocks noGrp="1"/>
          </p:cNvSpPr>
          <p:nvPr>
            <p:ph idx="1"/>
          </p:nvPr>
        </p:nvSpPr>
        <p:spPr/>
        <p:txBody>
          <a:bodyPr/>
          <a:lstStyle/>
          <a:p>
            <a:r>
              <a:rPr lang="zh-CN" altLang="en-US" dirty="0" smtClean="0"/>
              <a:t>不同长度向量对象相乘</a:t>
            </a:r>
            <a:endParaRPr lang="en-US" altLang="zh-CN" dirty="0" smtClean="0"/>
          </a:p>
          <a:p>
            <a:pPr lvl="1"/>
            <a:r>
              <a:rPr lang="zh-CN" altLang="en-US" dirty="0" smtClean="0"/>
              <a:t>原则：长的向量对象是短的向量对象的倍数</a:t>
            </a:r>
            <a:endParaRPr lang="en-US" altLang="zh-CN" dirty="0" smtClean="0"/>
          </a:p>
          <a:p>
            <a:pPr lvl="1"/>
            <a:r>
              <a:rPr lang="en-US" altLang="zh-CN" dirty="0" smtClean="0"/>
              <a:t>x&lt;-c(1,2,3,4)</a:t>
            </a:r>
          </a:p>
          <a:p>
            <a:pPr lvl="1"/>
            <a:r>
              <a:rPr lang="en-US" altLang="zh-CN" dirty="0" smtClean="0"/>
              <a:t>y&lt;-c(1,2)</a:t>
            </a:r>
          </a:p>
          <a:p>
            <a:pPr lvl="1"/>
            <a:r>
              <a:rPr lang="en-US" altLang="zh-CN" dirty="0" smtClean="0"/>
              <a:t>z&lt;-x*y</a:t>
            </a:r>
          </a:p>
          <a:p>
            <a:pPr lvl="1"/>
            <a:r>
              <a:rPr lang="en-US" altLang="zh-CN" dirty="0" smtClean="0"/>
              <a:t>[1]1 4 3 8</a:t>
            </a:r>
            <a:endParaRPr lang="zh-CN" altLang="en-US" dirty="0"/>
          </a:p>
        </p:txBody>
      </p:sp>
    </p:spTree>
    <p:extLst>
      <p:ext uri="{BB962C8B-B14F-4D97-AF65-F5344CB8AC3E}">
        <p14:creationId xmlns:p14="http://schemas.microsoft.com/office/powerpoint/2010/main" val="2495566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常见向量对象的数学运算函数</a:t>
            </a:r>
            <a:endParaRPr lang="zh-CN" altLang="en-US" dirty="0"/>
          </a:p>
        </p:txBody>
      </p:sp>
      <p:sp>
        <p:nvSpPr>
          <p:cNvPr id="3" name="内容占位符 2"/>
          <p:cNvSpPr>
            <a:spLocks noGrp="1"/>
          </p:cNvSpPr>
          <p:nvPr>
            <p:ph idx="1"/>
          </p:nvPr>
        </p:nvSpPr>
        <p:spPr/>
        <p:txBody>
          <a:bodyPr>
            <a:normAutofit/>
          </a:bodyPr>
          <a:lstStyle/>
          <a:p>
            <a:r>
              <a:rPr lang="zh-CN" altLang="en-US" dirty="0" smtClean="0"/>
              <a:t>常见运算函数</a:t>
            </a:r>
            <a:endParaRPr lang="en-US" altLang="zh-CN" dirty="0" smtClean="0"/>
          </a:p>
          <a:p>
            <a:pPr lvl="1"/>
            <a:r>
              <a:rPr lang="en-US" altLang="zh-CN" dirty="0" smtClean="0"/>
              <a:t>sum()</a:t>
            </a:r>
          </a:p>
          <a:p>
            <a:pPr lvl="1"/>
            <a:r>
              <a:rPr lang="en-US" altLang="zh-CN" dirty="0" smtClean="0"/>
              <a:t>max()</a:t>
            </a:r>
          </a:p>
          <a:p>
            <a:pPr lvl="1"/>
            <a:r>
              <a:rPr lang="en-US" altLang="zh-CN" dirty="0" smtClean="0"/>
              <a:t>min()</a:t>
            </a:r>
          </a:p>
          <a:p>
            <a:r>
              <a:rPr lang="zh-CN" altLang="en-US" dirty="0"/>
              <a:t>计算向量对象长度函数</a:t>
            </a:r>
            <a:endParaRPr lang="en-US" altLang="zh-CN" dirty="0"/>
          </a:p>
          <a:p>
            <a:pPr lvl="1"/>
            <a:r>
              <a:rPr lang="en-US" altLang="zh-CN" dirty="0"/>
              <a:t>length()</a:t>
            </a:r>
          </a:p>
          <a:p>
            <a:pPr lvl="1"/>
            <a:r>
              <a:rPr lang="zh-CN" altLang="en-US" dirty="0"/>
              <a:t>结果为向量长度，即向量元素</a:t>
            </a:r>
            <a:r>
              <a:rPr lang="zh-CN" altLang="en-US" dirty="0" smtClean="0"/>
              <a:t>个数</a:t>
            </a:r>
            <a:endParaRPr lang="en-US" altLang="zh-CN" dirty="0"/>
          </a:p>
        </p:txBody>
      </p:sp>
    </p:spTree>
    <p:extLst>
      <p:ext uri="{BB962C8B-B14F-4D97-AF65-F5344CB8AC3E}">
        <p14:creationId xmlns:p14="http://schemas.microsoft.com/office/powerpoint/2010/main" val="2877913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常见向量对象的数学运算函数</a:t>
            </a:r>
          </a:p>
        </p:txBody>
      </p:sp>
      <p:sp>
        <p:nvSpPr>
          <p:cNvPr id="3" name="内容占位符 2"/>
          <p:cNvSpPr>
            <a:spLocks noGrp="1"/>
          </p:cNvSpPr>
          <p:nvPr>
            <p:ph idx="1"/>
          </p:nvPr>
        </p:nvSpPr>
        <p:spPr/>
        <p:txBody>
          <a:bodyPr/>
          <a:lstStyle/>
          <a:p>
            <a:r>
              <a:rPr lang="en-US" altLang="zh-CN" dirty="0" smtClean="0"/>
              <a:t>prod()</a:t>
            </a:r>
            <a:r>
              <a:rPr lang="zh-CN" altLang="en-US" dirty="0" smtClean="0"/>
              <a:t>函数</a:t>
            </a:r>
            <a:endParaRPr lang="en-US" altLang="zh-CN" dirty="0" smtClean="0"/>
          </a:p>
          <a:p>
            <a:pPr lvl="1"/>
            <a:r>
              <a:rPr lang="zh-CN" altLang="en-US" dirty="0" smtClean="0"/>
              <a:t>计算所有元素的积</a:t>
            </a:r>
            <a:endParaRPr lang="en-US" altLang="zh-CN" dirty="0" smtClean="0"/>
          </a:p>
          <a:p>
            <a:pPr lvl="1"/>
            <a:r>
              <a:rPr lang="zh-CN" altLang="en-US" dirty="0"/>
              <a:t>可用</a:t>
            </a:r>
            <a:r>
              <a:rPr lang="zh-CN" altLang="en-US" dirty="0" smtClean="0"/>
              <a:t>于计算阶乘或者排列</a:t>
            </a:r>
            <a:endParaRPr lang="en-US" altLang="zh-CN" dirty="0" smtClean="0"/>
          </a:p>
          <a:p>
            <a:pPr lvl="1"/>
            <a:r>
              <a:rPr lang="en-US" altLang="zh-CN" dirty="0" smtClean="0"/>
              <a:t>prod(1:2)</a:t>
            </a:r>
          </a:p>
          <a:p>
            <a:pPr lvl="1"/>
            <a:r>
              <a:rPr lang="en-US" altLang="zh-CN" dirty="0" smtClean="0"/>
              <a:t>prod(1:5)</a:t>
            </a:r>
            <a:endParaRPr lang="zh-CN" altLang="en-US" dirty="0"/>
          </a:p>
        </p:txBody>
      </p:sp>
    </p:spTree>
    <p:extLst>
      <p:ext uri="{BB962C8B-B14F-4D97-AF65-F5344CB8AC3E}">
        <p14:creationId xmlns:p14="http://schemas.microsoft.com/office/powerpoint/2010/main" val="2393353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常见向量对象的数学运算函数</a:t>
            </a:r>
          </a:p>
        </p:txBody>
      </p:sp>
      <p:sp>
        <p:nvSpPr>
          <p:cNvPr id="3" name="内容占位符 2"/>
          <p:cNvSpPr>
            <a:spLocks noGrp="1"/>
          </p:cNvSpPr>
          <p:nvPr>
            <p:ph idx="1"/>
          </p:nvPr>
        </p:nvSpPr>
        <p:spPr/>
        <p:txBody>
          <a:bodyPr/>
          <a:lstStyle/>
          <a:p>
            <a:r>
              <a:rPr lang="zh-CN" altLang="en-US" dirty="0" smtClean="0"/>
              <a:t>累积运算函数</a:t>
            </a:r>
            <a:endParaRPr lang="en-US" altLang="zh-CN" dirty="0" smtClean="0"/>
          </a:p>
          <a:p>
            <a:pPr lvl="1"/>
            <a:r>
              <a:rPr lang="en-US" altLang="zh-CN" dirty="0" err="1" smtClean="0"/>
              <a:t>cumsum</a:t>
            </a:r>
            <a:r>
              <a:rPr lang="en-US" altLang="zh-CN" dirty="0" smtClean="0"/>
              <a:t>():</a:t>
            </a:r>
          </a:p>
          <a:p>
            <a:pPr lvl="2"/>
            <a:r>
              <a:rPr lang="zh-CN" altLang="en-US" dirty="0" smtClean="0"/>
              <a:t>计算所有元素的累积和，即前一个元素加上后一个元素的和作为后一个元素的新值存入向量中。</a:t>
            </a:r>
            <a:endParaRPr lang="en-US" altLang="zh-CN" dirty="0" smtClean="0"/>
          </a:p>
          <a:p>
            <a:pPr lvl="1"/>
            <a:r>
              <a:rPr lang="en-US" altLang="zh-CN" dirty="0" err="1" smtClean="0"/>
              <a:t>cumprod</a:t>
            </a:r>
            <a:r>
              <a:rPr lang="en-US" altLang="zh-CN" dirty="0" smtClean="0"/>
              <a:t>():</a:t>
            </a:r>
          </a:p>
          <a:p>
            <a:pPr lvl="1"/>
            <a:r>
              <a:rPr lang="en-US" altLang="zh-CN" dirty="0" err="1" smtClean="0"/>
              <a:t>cummax</a:t>
            </a:r>
            <a:r>
              <a:rPr lang="en-US" altLang="zh-CN" dirty="0" smtClean="0"/>
              <a:t>():</a:t>
            </a:r>
          </a:p>
          <a:p>
            <a:pPr lvl="1"/>
            <a:r>
              <a:rPr lang="en-US" altLang="zh-CN" dirty="0" err="1" smtClean="0"/>
              <a:t>cummin</a:t>
            </a:r>
            <a:r>
              <a:rPr lang="en-US" altLang="zh-CN" dirty="0" smtClean="0"/>
              <a:t>():</a:t>
            </a:r>
            <a:endParaRPr lang="zh-CN" altLang="en-US" dirty="0"/>
          </a:p>
        </p:txBody>
      </p:sp>
    </p:spTree>
    <p:extLst>
      <p:ext uri="{BB962C8B-B14F-4D97-AF65-F5344CB8AC3E}">
        <p14:creationId xmlns:p14="http://schemas.microsoft.com/office/powerpoint/2010/main" val="1834932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r>
              <a:rPr lang="zh-CN" altLang="en-US" dirty="0" smtClean="0"/>
              <a:t>工作目录的获取和设定</a:t>
            </a:r>
            <a:endParaRPr lang="en-US" altLang="zh-CN" dirty="0" smtClean="0"/>
          </a:p>
          <a:p>
            <a:r>
              <a:rPr lang="zh-CN" altLang="en-US" dirty="0" smtClean="0"/>
              <a:t>对象命名原则</a:t>
            </a:r>
            <a:endParaRPr lang="en-US" altLang="zh-CN" dirty="0" smtClean="0"/>
          </a:p>
          <a:p>
            <a:r>
              <a:rPr lang="zh-CN" altLang="en-US" dirty="0"/>
              <a:t>数据</a:t>
            </a:r>
            <a:r>
              <a:rPr lang="zh-CN" altLang="en-US" dirty="0" smtClean="0"/>
              <a:t>对象的类型</a:t>
            </a:r>
            <a:endParaRPr lang="en-US" altLang="zh-CN" dirty="0" smtClean="0"/>
          </a:p>
          <a:p>
            <a:r>
              <a:rPr lang="zh-CN" altLang="en-US" dirty="0" smtClean="0"/>
              <a:t>变量的赋值、删除、显示</a:t>
            </a:r>
            <a:endParaRPr lang="en-US" altLang="zh-CN" dirty="0" smtClean="0"/>
          </a:p>
          <a:p>
            <a:r>
              <a:rPr lang="en-US" altLang="zh-CN" dirty="0" smtClean="0"/>
              <a:t>R</a:t>
            </a:r>
            <a:r>
              <a:rPr lang="zh-CN" altLang="en-US" dirty="0" smtClean="0"/>
              <a:t>语言的基本运算</a:t>
            </a:r>
            <a:endParaRPr lang="en-US" altLang="zh-CN" dirty="0" smtClean="0"/>
          </a:p>
          <a:p>
            <a:r>
              <a:rPr lang="zh-CN" altLang="en-US" dirty="0" smtClean="0"/>
              <a:t>运算优先级</a:t>
            </a:r>
            <a:endParaRPr lang="en-US" altLang="zh-CN" dirty="0" smtClean="0"/>
          </a:p>
          <a:p>
            <a:r>
              <a:rPr lang="zh-CN" altLang="en-US"/>
              <a:t>特殊变量</a:t>
            </a:r>
            <a:endParaRPr lang="en-US" altLang="zh-CN" dirty="0" smtClean="0"/>
          </a:p>
        </p:txBody>
      </p:sp>
    </p:spTree>
    <p:extLst>
      <p:ext uri="{BB962C8B-B14F-4D97-AF65-F5344CB8AC3E}">
        <p14:creationId xmlns:p14="http://schemas.microsoft.com/office/powerpoint/2010/main" val="2921485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常见向量对象的数学运算函数</a:t>
            </a:r>
          </a:p>
        </p:txBody>
      </p:sp>
      <p:sp>
        <p:nvSpPr>
          <p:cNvPr id="3" name="内容占位符 2"/>
          <p:cNvSpPr>
            <a:spLocks noGrp="1"/>
          </p:cNvSpPr>
          <p:nvPr>
            <p:ph idx="1"/>
          </p:nvPr>
        </p:nvSpPr>
        <p:spPr/>
        <p:txBody>
          <a:bodyPr/>
          <a:lstStyle/>
          <a:p>
            <a:r>
              <a:rPr lang="zh-CN" altLang="en-US" dirty="0" smtClean="0"/>
              <a:t>差值运算函数</a:t>
            </a:r>
            <a:endParaRPr lang="en-US" altLang="zh-CN" dirty="0" smtClean="0"/>
          </a:p>
          <a:p>
            <a:pPr lvl="1"/>
            <a:r>
              <a:rPr lang="en-US" altLang="zh-CN" dirty="0" smtClean="0"/>
              <a:t>diff()</a:t>
            </a:r>
          </a:p>
          <a:p>
            <a:pPr lvl="1"/>
            <a:r>
              <a:rPr lang="zh-CN" altLang="en-US" dirty="0" smtClean="0"/>
              <a:t>返回各元素与下一个元素的差</a:t>
            </a:r>
            <a:endParaRPr lang="en-US" altLang="zh-CN" dirty="0" smtClean="0"/>
          </a:p>
          <a:p>
            <a:pPr lvl="1"/>
            <a:r>
              <a:rPr lang="zh-CN" altLang="en-US" dirty="0" smtClean="0"/>
              <a:t>结果会比原先向量少一个元素</a:t>
            </a:r>
            <a:endParaRPr lang="en-US" altLang="zh-CN" dirty="0" smtClean="0"/>
          </a:p>
          <a:p>
            <a:pPr lvl="1"/>
            <a:r>
              <a:rPr lang="en-US" altLang="zh-CN" dirty="0" smtClean="0"/>
              <a:t>diff(x)</a:t>
            </a:r>
            <a:endParaRPr lang="zh-CN" altLang="en-US" dirty="0"/>
          </a:p>
        </p:txBody>
      </p:sp>
    </p:spTree>
    <p:extLst>
      <p:ext uri="{BB962C8B-B14F-4D97-AF65-F5344CB8AC3E}">
        <p14:creationId xmlns:p14="http://schemas.microsoft.com/office/powerpoint/2010/main" val="2606161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常见向量对象的数学运算函数</a:t>
            </a:r>
          </a:p>
        </p:txBody>
      </p:sp>
      <p:sp>
        <p:nvSpPr>
          <p:cNvPr id="3" name="内容占位符 2"/>
          <p:cNvSpPr>
            <a:spLocks noGrp="1"/>
          </p:cNvSpPr>
          <p:nvPr>
            <p:ph idx="1"/>
          </p:nvPr>
        </p:nvSpPr>
        <p:spPr/>
        <p:txBody>
          <a:bodyPr/>
          <a:lstStyle/>
          <a:p>
            <a:r>
              <a:rPr lang="zh-CN" altLang="en-US" dirty="0" smtClean="0"/>
              <a:t>排序函数</a:t>
            </a:r>
            <a:endParaRPr lang="en-US" altLang="zh-CN" dirty="0" smtClean="0"/>
          </a:p>
          <a:p>
            <a:pPr lvl="1"/>
            <a:r>
              <a:rPr lang="en-US" altLang="zh-CN" dirty="0" smtClean="0"/>
              <a:t>sort(x, decreasing = FALSE)</a:t>
            </a:r>
          </a:p>
          <a:p>
            <a:pPr lvl="2"/>
            <a:r>
              <a:rPr lang="zh-CN" altLang="en-US" dirty="0" smtClean="0"/>
              <a:t>从小到大排序</a:t>
            </a:r>
            <a:endParaRPr lang="en-US" altLang="zh-CN" dirty="0" smtClean="0"/>
          </a:p>
          <a:p>
            <a:pPr lvl="1"/>
            <a:r>
              <a:rPr lang="en-US" altLang="zh-CN" dirty="0" smtClean="0"/>
              <a:t>rank()</a:t>
            </a:r>
          </a:p>
          <a:p>
            <a:pPr lvl="2"/>
            <a:r>
              <a:rPr lang="zh-CN" altLang="en-US" dirty="0" smtClean="0"/>
              <a:t>传回向量对象，结果是原向量对象的各元素在元向量对象按从小到大排序后所得向量对象中的位次</a:t>
            </a:r>
            <a:endParaRPr lang="en-US" altLang="zh-CN" dirty="0" smtClean="0"/>
          </a:p>
          <a:p>
            <a:pPr lvl="1"/>
            <a:r>
              <a:rPr lang="en-US" altLang="zh-CN" dirty="0" smtClean="0"/>
              <a:t>rev()</a:t>
            </a:r>
            <a:endParaRPr lang="en-US" altLang="zh-CN" dirty="0"/>
          </a:p>
          <a:p>
            <a:pPr lvl="2"/>
            <a:r>
              <a:rPr lang="zh-CN" altLang="en-US" dirty="0" smtClean="0"/>
              <a:t>将向量对象颠倒排列</a:t>
            </a:r>
            <a:endParaRPr lang="zh-CN" altLang="en-US" dirty="0"/>
          </a:p>
        </p:txBody>
      </p:sp>
    </p:spTree>
    <p:extLst>
      <p:ext uri="{BB962C8B-B14F-4D97-AF65-F5344CB8AC3E}">
        <p14:creationId xmlns:p14="http://schemas.microsoft.com/office/powerpoint/2010/main" val="19204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常见向量对象的数学运算函数</a:t>
            </a:r>
          </a:p>
        </p:txBody>
      </p:sp>
      <p:sp>
        <p:nvSpPr>
          <p:cNvPr id="3" name="内容占位符 2"/>
          <p:cNvSpPr>
            <a:spLocks noGrp="1"/>
          </p:cNvSpPr>
          <p:nvPr>
            <p:ph idx="1"/>
          </p:nvPr>
        </p:nvSpPr>
        <p:spPr>
          <a:xfrm>
            <a:off x="609599" y="1574801"/>
            <a:ext cx="6347714" cy="3973146"/>
          </a:xfrm>
        </p:spPr>
        <p:txBody>
          <a:bodyPr>
            <a:normAutofit fontScale="92500"/>
          </a:bodyPr>
          <a:lstStyle/>
          <a:p>
            <a:r>
              <a:rPr lang="zh-CN" altLang="en-US" dirty="0" smtClean="0"/>
              <a:t>基本统计函数</a:t>
            </a:r>
            <a:endParaRPr lang="en-US" altLang="zh-CN" dirty="0"/>
          </a:p>
          <a:p>
            <a:pPr lvl="1"/>
            <a:r>
              <a:rPr lang="en-US" altLang="zh-CN" dirty="0"/>
              <a:t>mean()</a:t>
            </a:r>
            <a:r>
              <a:rPr lang="zh-CN" altLang="en-US" dirty="0" smtClean="0"/>
              <a:t>：</a:t>
            </a:r>
            <a:r>
              <a:rPr lang="zh-CN" altLang="en-US" dirty="0"/>
              <a:t>计算样本的</a:t>
            </a:r>
            <a:r>
              <a:rPr lang="zh-CN" altLang="en-US" dirty="0" smtClean="0"/>
              <a:t>平均值</a:t>
            </a:r>
            <a:endParaRPr lang="en-US" altLang="zh-CN" dirty="0"/>
          </a:p>
          <a:p>
            <a:pPr lvl="1"/>
            <a:r>
              <a:rPr lang="en-US" altLang="zh-CN" smtClean="0"/>
              <a:t>median()</a:t>
            </a:r>
            <a:r>
              <a:rPr lang="zh-CN" altLang="en-US" dirty="0" smtClean="0"/>
              <a:t>：</a:t>
            </a:r>
            <a:r>
              <a:rPr lang="zh-CN" altLang="en-US" dirty="0"/>
              <a:t>计算样本的</a:t>
            </a:r>
            <a:r>
              <a:rPr lang="zh-CN" altLang="en-US" dirty="0" smtClean="0"/>
              <a:t>中位数</a:t>
            </a:r>
            <a:endParaRPr lang="en-US" altLang="zh-CN" dirty="0"/>
          </a:p>
          <a:p>
            <a:pPr lvl="1"/>
            <a:r>
              <a:rPr lang="en-US" altLang="zh-CN" dirty="0" err="1" smtClean="0"/>
              <a:t>sd</a:t>
            </a:r>
            <a:r>
              <a:rPr lang="en-US" altLang="zh-CN" dirty="0" smtClean="0"/>
              <a:t>()</a:t>
            </a:r>
            <a:r>
              <a:rPr lang="zh-CN" altLang="en-US" dirty="0" smtClean="0"/>
              <a:t>：计算样本的标准偏差</a:t>
            </a:r>
            <a:endParaRPr lang="en-US" altLang="zh-CN" dirty="0" smtClean="0"/>
          </a:p>
          <a:p>
            <a:pPr lvl="1"/>
            <a:r>
              <a:rPr lang="en-US" altLang="zh-CN" dirty="0" err="1" smtClean="0"/>
              <a:t>var</a:t>
            </a:r>
            <a:r>
              <a:rPr lang="en-US" altLang="zh-CN" dirty="0" smtClean="0"/>
              <a:t>()</a:t>
            </a:r>
            <a:r>
              <a:rPr lang="zh-CN" altLang="en-US" dirty="0" smtClean="0"/>
              <a:t>：计算样本的方差</a:t>
            </a:r>
            <a:endParaRPr lang="en-US" altLang="zh-CN" dirty="0" smtClean="0"/>
          </a:p>
          <a:p>
            <a:pPr lvl="1"/>
            <a:r>
              <a:rPr lang="en-US" altLang="zh-CN" dirty="0" err="1" smtClean="0"/>
              <a:t>cor</a:t>
            </a:r>
            <a:r>
              <a:rPr lang="en-US" altLang="zh-CN" dirty="0" smtClean="0"/>
              <a:t>(x, y)</a:t>
            </a:r>
            <a:r>
              <a:rPr lang="zh-CN" altLang="en-US" dirty="0" smtClean="0"/>
              <a:t>：计算两变量间的相关系数</a:t>
            </a:r>
            <a:endParaRPr lang="en-US" altLang="zh-CN" dirty="0" smtClean="0"/>
          </a:p>
          <a:p>
            <a:pPr lvl="1"/>
            <a:r>
              <a:rPr lang="en-US" altLang="zh-CN" dirty="0" err="1" smtClean="0"/>
              <a:t>cov</a:t>
            </a:r>
            <a:r>
              <a:rPr lang="en-US" altLang="zh-CN" dirty="0" smtClean="0"/>
              <a:t>(x, y)</a:t>
            </a:r>
            <a:r>
              <a:rPr lang="zh-CN" altLang="en-US" dirty="0" smtClean="0"/>
              <a:t>：计算两变量间的协方差</a:t>
            </a:r>
            <a:endParaRPr lang="en-US" altLang="zh-CN" dirty="0" smtClean="0"/>
          </a:p>
        </p:txBody>
      </p:sp>
    </p:spTree>
    <p:extLst>
      <p:ext uri="{BB962C8B-B14F-4D97-AF65-F5344CB8AC3E}">
        <p14:creationId xmlns:p14="http://schemas.microsoft.com/office/powerpoint/2010/main" val="1930336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特殊数值向量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a:t>
            </a:r>
            <a:r>
              <a:rPr lang="en-US" altLang="zh-CN" dirty="0" err="1"/>
              <a:t>Inf</a:t>
            </a:r>
            <a:r>
              <a:rPr lang="zh-CN" altLang="en-US" dirty="0"/>
              <a:t>、</a:t>
            </a:r>
            <a:r>
              <a:rPr lang="en-US" altLang="zh-CN" dirty="0"/>
              <a:t>-</a:t>
            </a:r>
            <a:r>
              <a:rPr lang="en-US" altLang="zh-CN" dirty="0" err="1"/>
              <a:t>Inf</a:t>
            </a:r>
            <a:r>
              <a:rPr lang="zh-CN" altLang="en-US" dirty="0"/>
              <a:t>、</a:t>
            </a:r>
            <a:r>
              <a:rPr lang="en-US" altLang="zh-CN" dirty="0"/>
              <a:t>NA</a:t>
            </a:r>
            <a:r>
              <a:rPr lang="zh-CN" altLang="en-US" dirty="0"/>
              <a:t>的向量运算</a:t>
            </a:r>
            <a:endParaRPr lang="en-US" altLang="zh-CN" dirty="0" smtClean="0"/>
          </a:p>
          <a:p>
            <a:pPr lvl="1"/>
            <a:r>
              <a:rPr lang="zh-CN" altLang="en-US" dirty="0" smtClean="0"/>
              <a:t>任何整数或实数值与</a:t>
            </a:r>
            <a:r>
              <a:rPr lang="en-US" altLang="zh-CN" dirty="0" err="1" smtClean="0"/>
              <a:t>Inf</a:t>
            </a:r>
            <a:r>
              <a:rPr lang="zh-CN" altLang="en-US" dirty="0" smtClean="0"/>
              <a:t>相加，结果均是</a:t>
            </a:r>
            <a:r>
              <a:rPr lang="en-US" altLang="zh-CN" dirty="0" err="1" smtClean="0"/>
              <a:t>Inf</a:t>
            </a:r>
            <a:r>
              <a:rPr lang="zh-CN" altLang="en-US" dirty="0" smtClean="0"/>
              <a:t>。</a:t>
            </a:r>
            <a:endParaRPr lang="en-US" altLang="zh-CN" dirty="0" smtClean="0"/>
          </a:p>
          <a:p>
            <a:pPr lvl="1"/>
            <a:r>
              <a:rPr lang="zh-CN" altLang="en-US" dirty="0"/>
              <a:t>任何整数或实数值</a:t>
            </a:r>
            <a:r>
              <a:rPr lang="zh-CN" altLang="en-US" dirty="0" smtClean="0"/>
              <a:t>与</a:t>
            </a:r>
            <a:r>
              <a:rPr lang="en-US" altLang="zh-CN" dirty="0" smtClean="0"/>
              <a:t>-</a:t>
            </a:r>
            <a:r>
              <a:rPr lang="en-US" altLang="zh-CN" dirty="0" err="1" smtClean="0"/>
              <a:t>Inf</a:t>
            </a:r>
            <a:r>
              <a:rPr lang="zh-CN" altLang="en-US" dirty="0"/>
              <a:t>相加，结果均</a:t>
            </a:r>
            <a:r>
              <a:rPr lang="zh-CN" altLang="en-US" dirty="0" smtClean="0"/>
              <a:t>是</a:t>
            </a:r>
            <a:r>
              <a:rPr lang="en-US" altLang="zh-CN" dirty="0" smtClean="0"/>
              <a:t>-</a:t>
            </a:r>
            <a:r>
              <a:rPr lang="en-US" altLang="zh-CN" dirty="0" err="1" smtClean="0"/>
              <a:t>Inf</a:t>
            </a:r>
            <a:r>
              <a:rPr lang="zh-CN" altLang="en-US" dirty="0"/>
              <a:t>。</a:t>
            </a:r>
          </a:p>
          <a:p>
            <a:pPr lvl="1"/>
            <a:r>
              <a:rPr lang="zh-CN" altLang="en-US" dirty="0" smtClean="0"/>
              <a:t>函数中向量对象参数中有</a:t>
            </a:r>
            <a:r>
              <a:rPr lang="en-US" altLang="zh-CN" dirty="0" smtClean="0"/>
              <a:t>NA</a:t>
            </a:r>
            <a:r>
              <a:rPr lang="zh-CN" altLang="en-US" dirty="0" smtClean="0"/>
              <a:t>的，结果是</a:t>
            </a:r>
            <a:r>
              <a:rPr lang="en-US" altLang="zh-CN" dirty="0" smtClean="0"/>
              <a:t>NA</a:t>
            </a:r>
            <a:r>
              <a:rPr lang="zh-CN" altLang="en-US" dirty="0" smtClean="0"/>
              <a:t>。也可以使用</a:t>
            </a:r>
            <a:r>
              <a:rPr lang="en-US" altLang="zh-CN" dirty="0" smtClean="0"/>
              <a:t>na.rm=TURE</a:t>
            </a:r>
            <a:r>
              <a:rPr lang="zh-CN" altLang="en-US" dirty="0" smtClean="0"/>
              <a:t>去除</a:t>
            </a:r>
            <a:r>
              <a:rPr lang="en-US" altLang="zh-CN" dirty="0" smtClean="0"/>
              <a:t>NA</a:t>
            </a:r>
            <a:r>
              <a:rPr lang="zh-CN" altLang="en-US" dirty="0" smtClean="0"/>
              <a:t>，但</a:t>
            </a:r>
            <a:r>
              <a:rPr lang="en-US" altLang="zh-CN" dirty="0" smtClean="0"/>
              <a:t>diff()</a:t>
            </a:r>
            <a:r>
              <a:rPr lang="zh-CN" altLang="en-US" dirty="0" smtClean="0"/>
              <a:t>、</a:t>
            </a:r>
            <a:r>
              <a:rPr lang="en-US" altLang="zh-CN" dirty="0" err="1" smtClean="0"/>
              <a:t>cummax</a:t>
            </a:r>
            <a:r>
              <a:rPr lang="en-US" altLang="zh-CN" dirty="0" smtClean="0"/>
              <a:t>()</a:t>
            </a:r>
            <a:r>
              <a:rPr lang="zh-CN" altLang="en-US" dirty="0" smtClean="0"/>
              <a:t>、</a:t>
            </a:r>
            <a:r>
              <a:rPr lang="en-US" altLang="zh-CN" dirty="0" smtClean="0"/>
              <a:t>cumin()</a:t>
            </a:r>
            <a:r>
              <a:rPr lang="zh-CN" altLang="en-US" dirty="0" smtClean="0"/>
              <a:t>无法使用此方法。</a:t>
            </a:r>
            <a:endParaRPr lang="en-US" altLang="zh-CN" dirty="0" smtClean="0"/>
          </a:p>
          <a:p>
            <a:endParaRPr lang="zh-CN" altLang="en-US" dirty="0"/>
          </a:p>
        </p:txBody>
      </p:sp>
    </p:spTree>
    <p:extLst>
      <p:ext uri="{BB962C8B-B14F-4D97-AF65-F5344CB8AC3E}">
        <p14:creationId xmlns:p14="http://schemas.microsoft.com/office/powerpoint/2010/main" val="35828371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复习</a:t>
            </a:r>
            <a:endParaRPr lang="zh-CN" altLang="en-US" dirty="0"/>
          </a:p>
        </p:txBody>
      </p:sp>
      <p:sp>
        <p:nvSpPr>
          <p:cNvPr id="3" name="内容占位符 2"/>
          <p:cNvSpPr>
            <a:spLocks noGrp="1"/>
          </p:cNvSpPr>
          <p:nvPr>
            <p:ph idx="1"/>
          </p:nvPr>
        </p:nvSpPr>
        <p:spPr/>
        <p:txBody>
          <a:bodyPr/>
          <a:lstStyle/>
          <a:p>
            <a:r>
              <a:rPr lang="zh-CN" altLang="en-US" dirty="0" smtClean="0"/>
              <a:t>向量</a:t>
            </a:r>
            <a:endParaRPr lang="en-US" altLang="zh-CN" dirty="0" smtClean="0"/>
          </a:p>
          <a:p>
            <a:r>
              <a:rPr lang="zh-CN" altLang="en-US" dirty="0" smtClean="0"/>
              <a:t>向量的生成</a:t>
            </a:r>
            <a:endParaRPr lang="en-US" altLang="zh-CN" dirty="0" smtClean="0"/>
          </a:p>
          <a:p>
            <a:r>
              <a:rPr lang="zh-CN" altLang="en-US" dirty="0" smtClean="0"/>
              <a:t>向量的分类</a:t>
            </a:r>
            <a:endParaRPr lang="en-US" altLang="zh-CN" dirty="0" smtClean="0"/>
          </a:p>
          <a:p>
            <a:pPr lvl="1"/>
            <a:r>
              <a:rPr lang="zh-CN" altLang="en-US" dirty="0"/>
              <a:t>数值</a:t>
            </a:r>
            <a:r>
              <a:rPr lang="zh-CN" altLang="en-US" dirty="0" smtClean="0"/>
              <a:t>向量</a:t>
            </a:r>
            <a:endParaRPr lang="en-US" altLang="zh-CN" dirty="0" smtClean="0"/>
          </a:p>
          <a:p>
            <a:pPr lvl="1"/>
            <a:r>
              <a:rPr lang="zh-CN" altLang="en-US" dirty="0"/>
              <a:t>逻辑</a:t>
            </a:r>
            <a:r>
              <a:rPr lang="zh-CN" altLang="en-US" dirty="0" smtClean="0"/>
              <a:t>向量</a:t>
            </a:r>
            <a:endParaRPr lang="en-US" altLang="zh-CN" dirty="0" smtClean="0"/>
          </a:p>
          <a:p>
            <a:pPr lvl="1"/>
            <a:r>
              <a:rPr lang="zh-CN" altLang="en-US" dirty="0"/>
              <a:t>字符向量</a:t>
            </a:r>
          </a:p>
        </p:txBody>
      </p:sp>
    </p:spTree>
    <p:extLst>
      <p:ext uri="{BB962C8B-B14F-4D97-AF65-F5344CB8AC3E}">
        <p14:creationId xmlns:p14="http://schemas.microsoft.com/office/powerpoint/2010/main" val="4055253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逻辑向量</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logical()</a:t>
            </a:r>
            <a:r>
              <a:rPr lang="zh-CN" altLang="en-US" dirty="0" smtClean="0"/>
              <a:t>函数构造初始逻辑向量</a:t>
            </a:r>
            <a:endParaRPr lang="en-US" altLang="zh-CN" dirty="0"/>
          </a:p>
          <a:p>
            <a:pPr lvl="1"/>
            <a:r>
              <a:rPr lang="en-US" altLang="zh-CN" dirty="0" smtClean="0"/>
              <a:t>logical(3)</a:t>
            </a:r>
          </a:p>
          <a:p>
            <a:pPr lvl="1"/>
            <a:r>
              <a:rPr lang="en-US" altLang="zh-CN" dirty="0" smtClean="0"/>
              <a:t>[1] FALSE </a:t>
            </a:r>
            <a:r>
              <a:rPr lang="en-US" altLang="zh-CN" dirty="0" err="1" smtClean="0"/>
              <a:t>FALSE</a:t>
            </a:r>
            <a:r>
              <a:rPr lang="en-US" altLang="zh-CN" dirty="0" smtClean="0"/>
              <a:t> </a:t>
            </a:r>
            <a:r>
              <a:rPr lang="en-US" altLang="zh-CN" dirty="0" err="1" smtClean="0"/>
              <a:t>FALSE</a:t>
            </a:r>
            <a:endParaRPr lang="en-US" altLang="zh-CN" dirty="0" smtClean="0"/>
          </a:p>
          <a:p>
            <a:r>
              <a:rPr lang="zh-CN" altLang="en-US" dirty="0" smtClean="0"/>
              <a:t>对向量作逻辑运算，其返回值为逻辑向量</a:t>
            </a:r>
            <a:endParaRPr lang="en-US" altLang="zh-CN" dirty="0" smtClean="0"/>
          </a:p>
          <a:p>
            <a:r>
              <a:rPr lang="zh-CN" altLang="en-US" dirty="0" smtClean="0"/>
              <a:t>逻辑运算包括：</a:t>
            </a:r>
            <a:endParaRPr lang="en-US" altLang="zh-CN" dirty="0" smtClean="0"/>
          </a:p>
          <a:p>
            <a:pPr lvl="1"/>
            <a:r>
              <a:rPr lang="en-US" altLang="zh-CN" dirty="0" smtClean="0"/>
              <a:t>==</a:t>
            </a:r>
            <a:r>
              <a:rPr lang="zh-CN" altLang="en-US" dirty="0" smtClean="0"/>
              <a:t>、！</a:t>
            </a:r>
            <a:r>
              <a:rPr lang="en-US" altLang="zh-CN" dirty="0" smtClean="0"/>
              <a:t>=</a:t>
            </a:r>
            <a:r>
              <a:rPr lang="zh-CN" altLang="en-US" dirty="0" smtClean="0"/>
              <a:t>、</a:t>
            </a:r>
            <a:r>
              <a:rPr lang="en-US" altLang="zh-CN" dirty="0" smtClean="0"/>
              <a:t>&gt;</a:t>
            </a:r>
            <a:r>
              <a:rPr lang="zh-CN" altLang="en-US" dirty="0" smtClean="0"/>
              <a:t>、</a:t>
            </a:r>
            <a:r>
              <a:rPr lang="en-US" altLang="zh-CN" dirty="0" smtClean="0"/>
              <a:t>&gt;=</a:t>
            </a:r>
            <a:r>
              <a:rPr lang="zh-CN" altLang="en-US" dirty="0" smtClean="0"/>
              <a:t>、</a:t>
            </a:r>
            <a:r>
              <a:rPr lang="en-US" altLang="zh-CN" dirty="0" smtClean="0"/>
              <a:t>&lt;</a:t>
            </a:r>
            <a:r>
              <a:rPr lang="zh-CN" altLang="en-US" dirty="0" smtClean="0"/>
              <a:t>、</a:t>
            </a:r>
            <a:r>
              <a:rPr lang="en-US" altLang="zh-CN" dirty="0" smtClean="0"/>
              <a:t>&lt;=</a:t>
            </a:r>
          </a:p>
          <a:p>
            <a:pPr lvl="1"/>
            <a:r>
              <a:rPr lang="en-US" altLang="zh-CN" dirty="0" smtClean="0">
                <a:latin typeface="Times New Roman" panose="02020603050405020304" pitchFamily="18" charset="0"/>
                <a:cs typeface="Times New Roman" panose="02020603050405020304" pitchFamily="18" charset="0"/>
              </a:rPr>
              <a:t>&amp;</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lvl="1"/>
            <a:r>
              <a:rPr lang="en-US" altLang="zh-CN" dirty="0" err="1" smtClean="0">
                <a:latin typeface="Times New Roman" panose="02020603050405020304" pitchFamily="18" charset="0"/>
                <a:cs typeface="Times New Roman" panose="02020603050405020304" pitchFamily="18" charset="0"/>
              </a:rPr>
              <a:t>xor</a:t>
            </a:r>
            <a:r>
              <a:rPr lang="en-US" altLang="zh-CN" dirty="0" smtClean="0">
                <a:latin typeface="Times New Roman" panose="02020603050405020304" pitchFamily="18" charset="0"/>
                <a:cs typeface="Times New Roman" panose="02020603050405020304" pitchFamily="18" charset="0"/>
              </a:rPr>
              <a:t> (x, y)</a:t>
            </a:r>
            <a:r>
              <a:rPr lang="zh-CN" altLang="en-US" dirty="0" smtClean="0">
                <a:latin typeface="Times New Roman" panose="02020603050405020304" pitchFamily="18" charset="0"/>
                <a:cs typeface="Times New Roman" panose="02020603050405020304" pitchFamily="18" charset="0"/>
              </a:rPr>
              <a:t>如果</a:t>
            </a:r>
            <a:r>
              <a:rPr lang="en-US" altLang="zh-CN" dirty="0" smtClean="0">
                <a:latin typeface="Times New Roman" panose="02020603050405020304" pitchFamily="18" charset="0"/>
                <a:cs typeface="Times New Roman" panose="02020603050405020304" pitchFamily="18" charset="0"/>
              </a:rPr>
              <a:t>x</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不同，传回</a:t>
            </a:r>
            <a:r>
              <a:rPr lang="en-US" altLang="zh-CN" dirty="0" smtClean="0">
                <a:latin typeface="Times New Roman" panose="02020603050405020304" pitchFamily="18" charset="0"/>
                <a:cs typeface="Times New Roman" panose="02020603050405020304" pitchFamily="18" charset="0"/>
              </a:rPr>
              <a:t>TRUE</a:t>
            </a:r>
          </a:p>
        </p:txBody>
      </p:sp>
    </p:spTree>
    <p:extLst>
      <p:ext uri="{BB962C8B-B14F-4D97-AF65-F5344CB8AC3E}">
        <p14:creationId xmlns:p14="http://schemas.microsoft.com/office/powerpoint/2010/main" val="1996879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逻辑向量函数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which()</a:t>
            </a:r>
            <a:r>
              <a:rPr lang="zh-CN" altLang="en-US" dirty="0" smtClean="0"/>
              <a:t>函数</a:t>
            </a:r>
            <a:endParaRPr lang="en-US" altLang="zh-CN" dirty="0" smtClean="0"/>
          </a:p>
          <a:p>
            <a:pPr lvl="1"/>
            <a:r>
              <a:rPr lang="zh-CN" altLang="en-US" dirty="0"/>
              <a:t>可以</a:t>
            </a:r>
            <a:r>
              <a:rPr lang="zh-CN" altLang="en-US" dirty="0" smtClean="0"/>
              <a:t>得到符合条件的元素有哪些</a:t>
            </a:r>
            <a:endParaRPr lang="en-US" altLang="zh-CN" dirty="0" smtClean="0"/>
          </a:p>
          <a:p>
            <a:pPr lvl="2"/>
            <a:r>
              <a:rPr lang="en-US" altLang="zh-CN" dirty="0" smtClean="0"/>
              <a:t>x&lt;-c(5,6,7,8,8)</a:t>
            </a:r>
          </a:p>
          <a:p>
            <a:pPr lvl="2"/>
            <a:r>
              <a:rPr lang="en-US" altLang="zh-CN" dirty="0" smtClean="0"/>
              <a:t>which(x&gt;6)</a:t>
            </a:r>
          </a:p>
          <a:p>
            <a:pPr lvl="2"/>
            <a:r>
              <a:rPr lang="en-US" altLang="zh-CN" dirty="0" smtClean="0"/>
              <a:t>3,4,5</a:t>
            </a:r>
          </a:p>
          <a:p>
            <a:pPr lvl="1"/>
            <a:r>
              <a:rPr lang="en-US" altLang="zh-CN" dirty="0" err="1" smtClean="0"/>
              <a:t>which.max</a:t>
            </a:r>
            <a:r>
              <a:rPr lang="en-US" altLang="zh-CN" dirty="0" smtClean="0"/>
              <a:t>()</a:t>
            </a:r>
            <a:r>
              <a:rPr lang="zh-CN" altLang="en-US" dirty="0" smtClean="0"/>
              <a:t>最大值的第一个索引值</a:t>
            </a:r>
            <a:endParaRPr lang="en-US" altLang="zh-CN" dirty="0" smtClean="0"/>
          </a:p>
          <a:p>
            <a:pPr lvl="1"/>
            <a:r>
              <a:rPr lang="en-US" altLang="zh-CN" dirty="0" err="1" smtClean="0"/>
              <a:t>which.min</a:t>
            </a:r>
            <a:r>
              <a:rPr lang="en-US" altLang="zh-CN" dirty="0" smtClean="0"/>
              <a:t>()</a:t>
            </a:r>
          </a:p>
          <a:p>
            <a:pPr lvl="2"/>
            <a:r>
              <a:rPr lang="en-US" altLang="zh-CN" dirty="0" err="1" smtClean="0"/>
              <a:t>which.max</a:t>
            </a:r>
            <a:r>
              <a:rPr lang="en-US" altLang="zh-CN" dirty="0" smtClean="0"/>
              <a:t>(x)</a:t>
            </a:r>
          </a:p>
          <a:p>
            <a:pPr lvl="2"/>
            <a:r>
              <a:rPr lang="en-US" altLang="zh-CN" dirty="0"/>
              <a:t>4</a:t>
            </a:r>
            <a:endParaRPr lang="zh-CN" altLang="en-US" dirty="0"/>
          </a:p>
        </p:txBody>
      </p:sp>
    </p:spTree>
    <p:extLst>
      <p:ext uri="{BB962C8B-B14F-4D97-AF65-F5344CB8AC3E}">
        <p14:creationId xmlns:p14="http://schemas.microsoft.com/office/powerpoint/2010/main" val="3301059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逻辑向量函数</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all()</a:t>
            </a:r>
            <a:r>
              <a:rPr lang="zh-CN" altLang="en-US" dirty="0" smtClean="0"/>
              <a:t>函数</a:t>
            </a:r>
            <a:endParaRPr lang="en-US" altLang="zh-CN" dirty="0" smtClean="0"/>
          </a:p>
          <a:p>
            <a:pPr lvl="1"/>
            <a:r>
              <a:rPr lang="zh-CN" altLang="en-US" dirty="0" smtClean="0"/>
              <a:t>如果要判断一个逻辑向量中的每一个元素是否都为</a:t>
            </a:r>
            <a:r>
              <a:rPr lang="en-US" altLang="zh-CN" dirty="0" smtClean="0"/>
              <a:t>TRUE</a:t>
            </a:r>
            <a:r>
              <a:rPr lang="zh-CN" altLang="en-US" dirty="0" smtClean="0"/>
              <a:t>，可以用</a:t>
            </a:r>
            <a:r>
              <a:rPr lang="en-US" altLang="zh-CN" dirty="0" smtClean="0"/>
              <a:t>all()</a:t>
            </a:r>
          </a:p>
          <a:p>
            <a:pPr lvl="1"/>
            <a:r>
              <a:rPr lang="en-US" altLang="zh-CN" dirty="0" smtClean="0"/>
              <a:t>all(x, na.rm=FALSE)</a:t>
            </a:r>
          </a:p>
          <a:p>
            <a:r>
              <a:rPr lang="en-US" altLang="zh-CN" dirty="0" smtClean="0"/>
              <a:t>any()</a:t>
            </a:r>
            <a:r>
              <a:rPr lang="zh-CN" altLang="en-US" dirty="0" smtClean="0"/>
              <a:t>函数</a:t>
            </a:r>
            <a:endParaRPr lang="en-US" altLang="zh-CN" dirty="0" smtClean="0"/>
          </a:p>
          <a:p>
            <a:pPr lvl="1"/>
            <a:r>
              <a:rPr lang="zh-CN" altLang="en-US" dirty="0" smtClean="0"/>
              <a:t>如果要判断一个逻辑向量中是否存在未</a:t>
            </a:r>
            <a:r>
              <a:rPr lang="en-US" altLang="zh-CN" dirty="0" smtClean="0"/>
              <a:t>TRUE</a:t>
            </a:r>
            <a:r>
              <a:rPr lang="zh-CN" altLang="en-US" dirty="0" smtClean="0"/>
              <a:t>的元素，可以用</a:t>
            </a:r>
            <a:r>
              <a:rPr lang="en-US" altLang="zh-CN" dirty="0" smtClean="0"/>
              <a:t>any()</a:t>
            </a:r>
          </a:p>
          <a:p>
            <a:pPr lvl="1"/>
            <a:r>
              <a:rPr lang="en-US" altLang="zh-CN" dirty="0" smtClean="0"/>
              <a:t>any(x, na.rm=FALSE)</a:t>
            </a:r>
          </a:p>
          <a:p>
            <a:r>
              <a:rPr lang="en-US" altLang="zh-CN" dirty="0" smtClean="0"/>
              <a:t>all(x&gt;5)</a:t>
            </a:r>
          </a:p>
          <a:p>
            <a:r>
              <a:rPr lang="en-US" altLang="zh-CN" dirty="0" smtClean="0"/>
              <a:t>any(x&gt;5)</a:t>
            </a:r>
            <a:endParaRPr lang="zh-CN" altLang="en-US" dirty="0"/>
          </a:p>
        </p:txBody>
      </p:sp>
    </p:spTree>
    <p:extLst>
      <p:ext uri="{BB962C8B-B14F-4D97-AF65-F5344CB8AC3E}">
        <p14:creationId xmlns:p14="http://schemas.microsoft.com/office/powerpoint/2010/main" val="38151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特殊向量处理</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err="1" smtClean="0"/>
              <a:t>Inf</a:t>
            </a:r>
            <a:r>
              <a:rPr lang="zh-CN" altLang="en-US" dirty="0" smtClean="0"/>
              <a:t>、</a:t>
            </a:r>
            <a:r>
              <a:rPr lang="en-US" altLang="zh-CN" dirty="0" smtClean="0"/>
              <a:t>-</a:t>
            </a:r>
            <a:r>
              <a:rPr lang="en-US" altLang="zh-CN" dirty="0" err="1" smtClean="0"/>
              <a:t>Inf</a:t>
            </a:r>
            <a:r>
              <a:rPr lang="zh-CN" altLang="en-US" dirty="0" smtClean="0"/>
              <a:t>、</a:t>
            </a:r>
            <a:r>
              <a:rPr lang="en-US" altLang="zh-CN" dirty="0" smtClean="0"/>
              <a:t>NA</a:t>
            </a:r>
            <a:r>
              <a:rPr lang="zh-CN" altLang="en-US" dirty="0" smtClean="0"/>
              <a:t>的处理</a:t>
            </a:r>
            <a:endParaRPr lang="en-US" altLang="zh-CN" dirty="0" smtClean="0"/>
          </a:p>
          <a:p>
            <a:pPr lvl="1"/>
            <a:r>
              <a:rPr lang="zh-CN" altLang="en-US" dirty="0" smtClean="0"/>
              <a:t>任何与</a:t>
            </a:r>
            <a:r>
              <a:rPr lang="en-US" altLang="zh-CN" dirty="0" smtClean="0"/>
              <a:t>NA</a:t>
            </a:r>
            <a:r>
              <a:rPr lang="zh-CN" altLang="en-US" dirty="0" smtClean="0"/>
              <a:t>的比较均返回</a:t>
            </a:r>
            <a:r>
              <a:rPr lang="en-US" altLang="zh-CN" dirty="0" smtClean="0"/>
              <a:t>NA</a:t>
            </a:r>
          </a:p>
          <a:p>
            <a:pPr lvl="1"/>
            <a:r>
              <a:rPr lang="en-US" altLang="zh-CN" dirty="0" err="1" smtClean="0"/>
              <a:t>Inf</a:t>
            </a:r>
            <a:r>
              <a:rPr lang="zh-CN" altLang="en-US" dirty="0" smtClean="0"/>
              <a:t>和</a:t>
            </a:r>
            <a:r>
              <a:rPr lang="en-US" altLang="zh-CN" dirty="0" smtClean="0"/>
              <a:t>-</a:t>
            </a:r>
            <a:r>
              <a:rPr lang="en-US" altLang="zh-CN" dirty="0" err="1" smtClean="0"/>
              <a:t>Inf</a:t>
            </a:r>
            <a:r>
              <a:rPr lang="zh-CN" altLang="en-US" dirty="0" smtClean="0"/>
              <a:t>则按照实际进行比较，一般来说</a:t>
            </a:r>
            <a:r>
              <a:rPr lang="en-US" altLang="zh-CN" dirty="0" smtClean="0"/>
              <a:t>-</a:t>
            </a:r>
            <a:r>
              <a:rPr lang="en-US" altLang="zh-CN" dirty="0" err="1" smtClean="0"/>
              <a:t>Inf</a:t>
            </a:r>
            <a:r>
              <a:rPr lang="zh-CN" altLang="en-US" dirty="0" smtClean="0"/>
              <a:t>最小，</a:t>
            </a:r>
            <a:r>
              <a:rPr lang="en-US" altLang="zh-CN" dirty="0" err="1" smtClean="0"/>
              <a:t>Inf</a:t>
            </a:r>
            <a:r>
              <a:rPr lang="zh-CN" altLang="en-US" dirty="0" smtClean="0"/>
              <a:t>最大</a:t>
            </a:r>
            <a:endParaRPr lang="zh-CN" altLang="en-US" dirty="0"/>
          </a:p>
        </p:txBody>
      </p:sp>
    </p:spTree>
    <p:extLst>
      <p:ext uri="{BB962C8B-B14F-4D97-AF65-F5344CB8AC3E}">
        <p14:creationId xmlns:p14="http://schemas.microsoft.com/office/powerpoint/2010/main" val="882537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字符向量</a:t>
            </a:r>
          </a:p>
        </p:txBody>
      </p:sp>
      <p:sp>
        <p:nvSpPr>
          <p:cNvPr id="3" name="内容占位符 2"/>
          <p:cNvSpPr>
            <a:spLocks noGrp="1"/>
          </p:cNvSpPr>
          <p:nvPr>
            <p:ph idx="1"/>
          </p:nvPr>
        </p:nvSpPr>
        <p:spPr>
          <a:xfrm>
            <a:off x="609599" y="1574800"/>
            <a:ext cx="6637362" cy="3014785"/>
          </a:xfrm>
        </p:spPr>
        <p:txBody>
          <a:bodyPr>
            <a:normAutofit fontScale="92500"/>
          </a:bodyPr>
          <a:lstStyle/>
          <a:p>
            <a:r>
              <a:rPr lang="en-US" altLang="zh-CN" dirty="0" smtClean="0"/>
              <a:t>character()</a:t>
            </a:r>
            <a:r>
              <a:rPr lang="zh-CN" altLang="en-US" dirty="0" smtClean="0"/>
              <a:t>函数构造初始字符型向量</a:t>
            </a:r>
            <a:endParaRPr lang="en-US" altLang="zh-CN" dirty="0" smtClean="0"/>
          </a:p>
          <a:p>
            <a:r>
              <a:rPr lang="en-US" altLang="zh-CN" dirty="0" smtClean="0"/>
              <a:t>character(length=k)</a:t>
            </a:r>
          </a:p>
          <a:p>
            <a:pPr lvl="1"/>
            <a:r>
              <a:rPr lang="zh-CN" altLang="en-US" dirty="0" smtClean="0"/>
              <a:t>生成</a:t>
            </a:r>
            <a:r>
              <a:rPr lang="en-US" altLang="zh-CN" dirty="0" smtClean="0"/>
              <a:t>k</a:t>
            </a:r>
            <a:r>
              <a:rPr lang="zh-CN" altLang="en-US" dirty="0" smtClean="0"/>
              <a:t>个元素且元素内容为空的向量</a:t>
            </a:r>
            <a:endParaRPr lang="en-US" altLang="zh-CN" dirty="0" smtClean="0"/>
          </a:p>
          <a:p>
            <a:pPr lvl="1"/>
            <a:r>
              <a:rPr lang="en-US" altLang="zh-CN" dirty="0" smtClean="0"/>
              <a:t>character(length=3)</a:t>
            </a:r>
          </a:p>
          <a:p>
            <a:pPr lvl="1"/>
            <a:r>
              <a:rPr lang="en-US" altLang="zh-CN" dirty="0" smtClean="0"/>
              <a:t>"" "" "</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648905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向量不仅是</a:t>
            </a:r>
            <a:r>
              <a:rPr lang="en-US" altLang="zh-CN" dirty="0" smtClean="0"/>
              <a:t>R</a:t>
            </a:r>
            <a:r>
              <a:rPr lang="zh-CN" altLang="en-US" dirty="0" smtClean="0"/>
              <a:t>的一种数据结构，还是贯通</a:t>
            </a:r>
            <a:r>
              <a:rPr lang="en-US" altLang="zh-CN" dirty="0" smtClean="0"/>
              <a:t>R</a:t>
            </a:r>
            <a:r>
              <a:rPr lang="zh-CN" altLang="en-US" dirty="0" smtClean="0"/>
              <a:t>软件的重要组成部分。</a:t>
            </a:r>
            <a:endParaRPr lang="en-US" altLang="zh-CN" dirty="0" smtClean="0"/>
          </a:p>
          <a:p>
            <a:r>
              <a:rPr lang="zh-CN" altLang="en-US" dirty="0"/>
              <a:t>向量</a:t>
            </a:r>
            <a:r>
              <a:rPr lang="zh-CN" altLang="en-US" dirty="0" smtClean="0"/>
              <a:t>中可以包含数值、字符串或者逻辑值，但不能由多种格式混合组成。</a:t>
            </a:r>
            <a:endParaRPr lang="en-US" altLang="zh-CN" dirty="0" smtClean="0"/>
          </a:p>
          <a:p>
            <a:r>
              <a:rPr lang="zh-CN" altLang="en-US" dirty="0" smtClean="0"/>
              <a:t>其形式类似一</a:t>
            </a:r>
            <a:r>
              <a:rPr lang="zh-CN" altLang="en-US" dirty="0"/>
              <a:t>维数</a:t>
            </a:r>
            <a:r>
              <a:rPr lang="zh-CN" altLang="en-US" dirty="0" smtClean="0"/>
              <a:t>组，每个</a:t>
            </a:r>
            <a:r>
              <a:rPr lang="zh-CN" altLang="en-US" dirty="0"/>
              <a:t>元素的数据类型都</a:t>
            </a:r>
            <a:r>
              <a:rPr lang="zh-CN" altLang="en-US" dirty="0" smtClean="0"/>
              <a:t>相同，但下标从</a:t>
            </a:r>
            <a:r>
              <a:rPr lang="en-US" altLang="zh-CN" dirty="0" smtClean="0"/>
              <a:t>1</a:t>
            </a:r>
            <a:r>
              <a:rPr lang="zh-CN" altLang="en-US" dirty="0" smtClean="0"/>
              <a:t>开始计数。</a:t>
            </a:r>
            <a:endParaRPr lang="zh-CN" altLang="en-US" dirty="0"/>
          </a:p>
          <a:p>
            <a:r>
              <a:rPr lang="en-US" altLang="zh-CN" dirty="0"/>
              <a:t>R</a:t>
            </a:r>
            <a:r>
              <a:rPr lang="zh-CN" altLang="en-US" dirty="0"/>
              <a:t>语言的最小的工作单位是</a:t>
            </a:r>
            <a:r>
              <a:rPr lang="zh-CN" altLang="en-US" dirty="0" smtClean="0"/>
              <a:t>向量</a:t>
            </a:r>
            <a:endParaRPr lang="zh-CN" altLang="en-US" dirty="0"/>
          </a:p>
        </p:txBody>
      </p:sp>
    </p:spTree>
    <p:extLst>
      <p:ext uri="{BB962C8B-B14F-4D97-AF65-F5344CB8AC3E}">
        <p14:creationId xmlns:p14="http://schemas.microsoft.com/office/powerpoint/2010/main" val="3630411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获取字符串长度</a:t>
            </a:r>
            <a:endParaRPr lang="zh-CN" altLang="en-US" dirty="0"/>
          </a:p>
        </p:txBody>
      </p:sp>
      <p:sp>
        <p:nvSpPr>
          <p:cNvPr id="3" name="内容占位符 2"/>
          <p:cNvSpPr>
            <a:spLocks noGrp="1"/>
          </p:cNvSpPr>
          <p:nvPr>
            <p:ph idx="1"/>
          </p:nvPr>
        </p:nvSpPr>
        <p:spPr/>
        <p:txBody>
          <a:bodyPr>
            <a:normAutofit/>
          </a:bodyPr>
          <a:lstStyle/>
          <a:p>
            <a:r>
              <a:rPr lang="en-US" altLang="zh-CN" dirty="0" smtClean="0"/>
              <a:t>length()</a:t>
            </a:r>
            <a:r>
              <a:rPr lang="zh-CN" altLang="en-US" dirty="0" smtClean="0"/>
              <a:t>函数</a:t>
            </a:r>
            <a:endParaRPr lang="en-US" altLang="zh-CN" dirty="0" smtClean="0"/>
          </a:p>
          <a:p>
            <a:pPr lvl="1"/>
            <a:r>
              <a:rPr lang="zh-CN" altLang="en-US" dirty="0" smtClean="0"/>
              <a:t>返回字符串向量的长度</a:t>
            </a:r>
            <a:endParaRPr lang="en-US" altLang="zh-CN" dirty="0" smtClean="0"/>
          </a:p>
          <a:p>
            <a:pPr lvl="2"/>
            <a:r>
              <a:rPr lang="en-US" altLang="zh-CN" dirty="0"/>
              <a:t>length</a:t>
            </a:r>
            <a:r>
              <a:rPr lang="en-US" altLang="zh-CN" dirty="0" smtClean="0"/>
              <a:t>("More")</a:t>
            </a:r>
          </a:p>
          <a:p>
            <a:pPr lvl="2"/>
            <a:r>
              <a:rPr lang="en-US" altLang="zh-CN" dirty="0" smtClean="0"/>
              <a:t>1</a:t>
            </a:r>
          </a:p>
          <a:p>
            <a:pPr lvl="2"/>
            <a:r>
              <a:rPr lang="en-US" altLang="zh-CN" dirty="0" smtClean="0"/>
              <a:t>x&lt;-c("More", "and", "More")</a:t>
            </a:r>
          </a:p>
          <a:p>
            <a:pPr lvl="2"/>
            <a:r>
              <a:rPr lang="en-US" altLang="zh-CN" dirty="0" smtClean="0"/>
              <a:t>length(x)</a:t>
            </a:r>
          </a:p>
          <a:p>
            <a:pPr lvl="2"/>
            <a:r>
              <a:rPr lang="en-US" altLang="zh-CN" dirty="0" smtClean="0"/>
              <a:t>3</a:t>
            </a:r>
            <a:endParaRPr lang="zh-CN" altLang="en-US" dirty="0"/>
          </a:p>
        </p:txBody>
      </p:sp>
    </p:spTree>
    <p:extLst>
      <p:ext uri="{BB962C8B-B14F-4D97-AF65-F5344CB8AC3E}">
        <p14:creationId xmlns:p14="http://schemas.microsoft.com/office/powerpoint/2010/main" val="23711594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获取字符串长度</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err="1" smtClean="0"/>
              <a:t>nchar</a:t>
            </a:r>
            <a:r>
              <a:rPr lang="en-US" altLang="zh-CN" dirty="0" smtClean="0"/>
              <a:t>()</a:t>
            </a:r>
            <a:r>
              <a:rPr lang="zh-CN" altLang="en-US" dirty="0" smtClean="0"/>
              <a:t>函数</a:t>
            </a:r>
            <a:endParaRPr lang="en-US" altLang="zh-CN" dirty="0" smtClean="0"/>
          </a:p>
          <a:p>
            <a:pPr lvl="1"/>
            <a:r>
              <a:rPr lang="zh-CN" altLang="en-US" dirty="0" smtClean="0"/>
              <a:t>以一个字符串为参数，返回这个字符串中的字符数</a:t>
            </a:r>
            <a:endParaRPr lang="en-US" altLang="zh-CN" dirty="0" smtClean="0"/>
          </a:p>
          <a:p>
            <a:pPr lvl="2"/>
            <a:r>
              <a:rPr lang="en-US" altLang="zh-CN" dirty="0" err="1" smtClean="0"/>
              <a:t>nchar</a:t>
            </a:r>
            <a:r>
              <a:rPr lang="en-US" altLang="zh-CN" dirty="0" smtClean="0"/>
              <a:t>("More")</a:t>
            </a:r>
          </a:p>
          <a:p>
            <a:pPr lvl="2"/>
            <a:r>
              <a:rPr lang="en-US" altLang="zh-CN" dirty="0" smtClean="0"/>
              <a:t>[1]  4</a:t>
            </a:r>
            <a:endParaRPr lang="en-US" altLang="zh-CN" dirty="0"/>
          </a:p>
          <a:p>
            <a:pPr lvl="1"/>
            <a:r>
              <a:rPr lang="zh-CN" altLang="en-US" dirty="0" smtClean="0"/>
              <a:t>如果对一个字符向量运用</a:t>
            </a:r>
            <a:r>
              <a:rPr lang="en-US" altLang="zh-CN" dirty="0" err="1" smtClean="0"/>
              <a:t>nchar</a:t>
            </a:r>
            <a:r>
              <a:rPr lang="zh-CN" altLang="en-US" dirty="0" smtClean="0"/>
              <a:t>函数，返回每个字符串的长度</a:t>
            </a:r>
            <a:endParaRPr lang="en-US" altLang="zh-CN" dirty="0" smtClean="0"/>
          </a:p>
          <a:p>
            <a:pPr lvl="2"/>
            <a:r>
              <a:rPr lang="en-US" altLang="zh-CN" dirty="0" smtClean="0"/>
              <a:t>x&lt;-c</a:t>
            </a:r>
            <a:r>
              <a:rPr lang="en-US" altLang="zh-CN" dirty="0"/>
              <a:t>("</a:t>
            </a:r>
            <a:r>
              <a:rPr lang="en-US" altLang="zh-CN" dirty="0" smtClean="0"/>
              <a:t>More", </a:t>
            </a:r>
            <a:r>
              <a:rPr lang="en-US" altLang="zh-CN" dirty="0"/>
              <a:t>"</a:t>
            </a:r>
            <a:r>
              <a:rPr lang="en-US" altLang="zh-CN" dirty="0" smtClean="0"/>
              <a:t>and</a:t>
            </a:r>
            <a:r>
              <a:rPr lang="en-US" altLang="zh-CN" dirty="0"/>
              <a:t>", "</a:t>
            </a:r>
            <a:r>
              <a:rPr lang="en-US" altLang="zh-CN" dirty="0" smtClean="0"/>
              <a:t>More</a:t>
            </a:r>
            <a:r>
              <a:rPr lang="en-US" altLang="zh-CN" dirty="0"/>
              <a:t>")</a:t>
            </a:r>
            <a:endParaRPr lang="en-US" altLang="zh-CN" dirty="0" smtClean="0"/>
          </a:p>
          <a:p>
            <a:pPr lvl="2"/>
            <a:r>
              <a:rPr lang="en-US" altLang="zh-CN" dirty="0" err="1" smtClean="0"/>
              <a:t>nchar</a:t>
            </a:r>
            <a:r>
              <a:rPr lang="en-US" altLang="zh-CN" dirty="0" smtClean="0"/>
              <a:t>(x)</a:t>
            </a:r>
          </a:p>
          <a:p>
            <a:pPr lvl="2"/>
            <a:r>
              <a:rPr lang="en-US" altLang="zh-CN" dirty="0" smtClean="0"/>
              <a:t>4 3 4</a:t>
            </a:r>
            <a:endParaRPr lang="zh-CN" altLang="en-US" dirty="0"/>
          </a:p>
        </p:txBody>
      </p:sp>
    </p:spTree>
    <p:extLst>
      <p:ext uri="{BB962C8B-B14F-4D97-AF65-F5344CB8AC3E}">
        <p14:creationId xmlns:p14="http://schemas.microsoft.com/office/powerpoint/2010/main" val="479166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连接字符串</a:t>
            </a:r>
          </a:p>
        </p:txBody>
      </p:sp>
      <p:sp>
        <p:nvSpPr>
          <p:cNvPr id="3" name="内容占位符 2"/>
          <p:cNvSpPr>
            <a:spLocks noGrp="1"/>
          </p:cNvSpPr>
          <p:nvPr>
            <p:ph idx="1"/>
          </p:nvPr>
        </p:nvSpPr>
        <p:spPr/>
        <p:txBody>
          <a:bodyPr>
            <a:normAutofit fontScale="92500" lnSpcReduction="10000"/>
          </a:bodyPr>
          <a:lstStyle/>
          <a:p>
            <a:r>
              <a:rPr lang="en-US" altLang="zh-CN" dirty="0" smtClean="0"/>
              <a:t>paste()</a:t>
            </a:r>
          </a:p>
          <a:p>
            <a:pPr lvl="1"/>
            <a:r>
              <a:rPr lang="zh-CN" altLang="en-US" dirty="0" smtClean="0"/>
              <a:t> 通过</a:t>
            </a:r>
            <a:r>
              <a:rPr lang="zh-CN" altLang="en-US" dirty="0" smtClean="0"/>
              <a:t>首</a:t>
            </a:r>
            <a:r>
              <a:rPr lang="zh-CN" altLang="en-US" dirty="0"/>
              <a:t>尾</a:t>
            </a:r>
            <a:r>
              <a:rPr lang="zh-CN" altLang="en-US" dirty="0" smtClean="0"/>
              <a:t>连接</a:t>
            </a:r>
            <a:r>
              <a:rPr lang="zh-CN" altLang="en-US" dirty="0" smtClean="0"/>
              <a:t>，将多个对象连在一起，构成一个新对象</a:t>
            </a:r>
            <a:endParaRPr lang="en-US" altLang="zh-CN" dirty="0" smtClean="0"/>
          </a:p>
          <a:p>
            <a:pPr lvl="2"/>
            <a:r>
              <a:rPr lang="en-US" altLang="zh-CN" dirty="0"/>
              <a:t>paste("My", "Job")</a:t>
            </a:r>
          </a:p>
          <a:p>
            <a:pPr lvl="2"/>
            <a:r>
              <a:rPr lang="en-US" altLang="zh-CN" dirty="0"/>
              <a:t>[1] "My </a:t>
            </a:r>
            <a:r>
              <a:rPr lang="en-US" altLang="zh-CN" dirty="0" smtClean="0"/>
              <a:t>Job"</a:t>
            </a:r>
          </a:p>
          <a:p>
            <a:pPr lvl="1"/>
            <a:r>
              <a:rPr lang="zh-CN" altLang="en-US" dirty="0" smtClean="0"/>
              <a:t>默认情况下，函数</a:t>
            </a:r>
            <a:r>
              <a:rPr lang="en-US" altLang="zh-CN" dirty="0" smtClean="0"/>
              <a:t>paste</a:t>
            </a:r>
            <a:r>
              <a:rPr lang="zh-CN" altLang="en-US" dirty="0" smtClean="0"/>
              <a:t>在一对字符串中间插入一个空格</a:t>
            </a:r>
            <a:endParaRPr lang="zh-CN" altLang="en-US" dirty="0"/>
          </a:p>
          <a:p>
            <a:pPr lvl="1"/>
            <a:r>
              <a:rPr lang="en-US" altLang="zh-CN" dirty="0" smtClean="0"/>
              <a:t>paste(…, </a:t>
            </a:r>
            <a:r>
              <a:rPr lang="en-US" altLang="zh-CN" dirty="0" err="1" smtClean="0">
                <a:solidFill>
                  <a:srgbClr val="FF0000"/>
                </a:solidFill>
              </a:rPr>
              <a:t>sep</a:t>
            </a:r>
            <a:r>
              <a:rPr lang="en-US" altLang="zh-CN" dirty="0" smtClean="0"/>
              <a:t>="</a:t>
            </a:r>
            <a:r>
              <a:rPr lang="en-US" altLang="zh-CN" dirty="0"/>
              <a:t>"</a:t>
            </a:r>
            <a:r>
              <a:rPr lang="en-US" altLang="zh-CN" dirty="0" smtClean="0"/>
              <a:t>, collapse = NULL)</a:t>
            </a:r>
          </a:p>
          <a:p>
            <a:pPr lvl="2"/>
            <a:r>
              <a:rPr lang="en-US" altLang="zh-CN" dirty="0" smtClean="0"/>
              <a:t>paste("My", "Job", </a:t>
            </a:r>
            <a:r>
              <a:rPr lang="en-US" altLang="zh-CN" dirty="0" err="1" smtClean="0"/>
              <a:t>sep</a:t>
            </a:r>
            <a:r>
              <a:rPr lang="en-US" altLang="zh-CN" dirty="0" smtClean="0"/>
              <a:t>="-")</a:t>
            </a:r>
          </a:p>
          <a:p>
            <a:pPr lvl="2"/>
            <a:r>
              <a:rPr lang="en-US" altLang="zh-CN" dirty="0" smtClean="0"/>
              <a:t>[</a:t>
            </a:r>
            <a:r>
              <a:rPr lang="en-US" altLang="zh-CN" dirty="0"/>
              <a:t>1] "</a:t>
            </a:r>
            <a:r>
              <a:rPr lang="en-US" altLang="zh-CN" dirty="0" smtClean="0"/>
              <a:t>My-Job"</a:t>
            </a:r>
            <a:endParaRPr lang="en-US" altLang="zh-CN" dirty="0"/>
          </a:p>
        </p:txBody>
      </p:sp>
    </p:spTree>
    <p:extLst>
      <p:ext uri="{BB962C8B-B14F-4D97-AF65-F5344CB8AC3E}">
        <p14:creationId xmlns:p14="http://schemas.microsoft.com/office/powerpoint/2010/main" val="1124490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连接字符串</a:t>
            </a:r>
          </a:p>
        </p:txBody>
      </p:sp>
      <p:sp>
        <p:nvSpPr>
          <p:cNvPr id="3" name="内容占位符 2"/>
          <p:cNvSpPr>
            <a:spLocks noGrp="1"/>
          </p:cNvSpPr>
          <p:nvPr>
            <p:ph idx="1"/>
          </p:nvPr>
        </p:nvSpPr>
        <p:spPr/>
        <p:txBody>
          <a:bodyPr>
            <a:normAutofit fontScale="92500" lnSpcReduction="20000"/>
          </a:bodyPr>
          <a:lstStyle/>
          <a:p>
            <a:r>
              <a:rPr lang="en-US" altLang="zh-CN" dirty="0" smtClean="0"/>
              <a:t>paste()</a:t>
            </a:r>
          </a:p>
          <a:p>
            <a:pPr lvl="1"/>
            <a:r>
              <a:rPr lang="zh-CN" altLang="en-US" dirty="0" smtClean="0"/>
              <a:t> 如果参数是一个或多个字符串向量，则</a:t>
            </a:r>
            <a:r>
              <a:rPr lang="en-US" altLang="zh-CN" dirty="0" smtClean="0"/>
              <a:t>paste</a:t>
            </a:r>
            <a:r>
              <a:rPr lang="zh-CN" altLang="en-US" dirty="0" smtClean="0"/>
              <a:t>会生成所有参数的组合</a:t>
            </a:r>
            <a:endParaRPr lang="en-US" altLang="zh-CN" dirty="0" smtClean="0"/>
          </a:p>
          <a:p>
            <a:pPr lvl="2"/>
            <a:r>
              <a:rPr lang="en-US" altLang="zh-CN" dirty="0" smtClean="0"/>
              <a:t>x &lt;- c(</a:t>
            </a:r>
            <a:r>
              <a:rPr lang="en-US" altLang="zh-CN" dirty="0"/>
              <a:t>"</a:t>
            </a:r>
            <a:r>
              <a:rPr lang="en-US" altLang="zh-CN" dirty="0" smtClean="0"/>
              <a:t>Girls", </a:t>
            </a:r>
            <a:r>
              <a:rPr lang="en-US" altLang="zh-CN" dirty="0"/>
              <a:t>"</a:t>
            </a:r>
            <a:r>
              <a:rPr lang="en-US" altLang="zh-CN" dirty="0" smtClean="0"/>
              <a:t>Boys")</a:t>
            </a:r>
          </a:p>
          <a:p>
            <a:pPr lvl="2"/>
            <a:r>
              <a:rPr lang="en-US" altLang="zh-CN" dirty="0" smtClean="0"/>
              <a:t>paste</a:t>
            </a:r>
            <a:r>
              <a:rPr lang="en-US" altLang="zh-CN" dirty="0"/>
              <a:t>("My", </a:t>
            </a:r>
            <a:r>
              <a:rPr lang="en-US" altLang="zh-CN" dirty="0" smtClean="0"/>
              <a:t>x)</a:t>
            </a:r>
            <a:endParaRPr lang="en-US" altLang="zh-CN" dirty="0"/>
          </a:p>
          <a:p>
            <a:pPr lvl="2"/>
            <a:r>
              <a:rPr lang="en-US" altLang="zh-CN" dirty="0"/>
              <a:t>[1] "My </a:t>
            </a:r>
            <a:r>
              <a:rPr lang="en-US" altLang="zh-CN" dirty="0" smtClean="0"/>
              <a:t>Girls" "</a:t>
            </a:r>
            <a:r>
              <a:rPr lang="en-US" altLang="zh-CN" dirty="0"/>
              <a:t>My </a:t>
            </a:r>
            <a:r>
              <a:rPr lang="en-US" altLang="zh-CN" dirty="0" smtClean="0"/>
              <a:t>Boys"</a:t>
            </a:r>
          </a:p>
          <a:p>
            <a:pPr lvl="1"/>
            <a:r>
              <a:rPr lang="en-US" altLang="zh-CN" dirty="0"/>
              <a:t>collapse </a:t>
            </a:r>
            <a:r>
              <a:rPr lang="zh-CN" altLang="en-US" dirty="0" smtClean="0"/>
              <a:t>将多个字符串连接成一个大的字符串</a:t>
            </a:r>
            <a:endParaRPr lang="en-US" altLang="zh-CN" dirty="0" smtClean="0"/>
          </a:p>
          <a:p>
            <a:pPr lvl="1"/>
            <a:r>
              <a:rPr lang="en-US" altLang="zh-CN" dirty="0" smtClean="0"/>
              <a:t>paste(…, </a:t>
            </a:r>
            <a:r>
              <a:rPr lang="en-US" altLang="zh-CN" dirty="0" err="1" smtClean="0">
                <a:solidFill>
                  <a:srgbClr val="FF0000"/>
                </a:solidFill>
              </a:rPr>
              <a:t>sep</a:t>
            </a:r>
            <a:r>
              <a:rPr lang="en-US" altLang="zh-CN" dirty="0" smtClean="0"/>
              <a:t>="</a:t>
            </a:r>
            <a:r>
              <a:rPr lang="en-US" altLang="zh-CN" dirty="0"/>
              <a:t>"</a:t>
            </a:r>
            <a:r>
              <a:rPr lang="en-US" altLang="zh-CN" dirty="0" smtClean="0"/>
              <a:t>, collapse = NULL)</a:t>
            </a:r>
          </a:p>
          <a:p>
            <a:pPr lvl="2"/>
            <a:r>
              <a:rPr lang="en-US" altLang="zh-CN" dirty="0" smtClean="0"/>
              <a:t>paste(</a:t>
            </a:r>
            <a:r>
              <a:rPr lang="en-US" altLang="zh-CN" dirty="0"/>
              <a:t>"</a:t>
            </a:r>
            <a:r>
              <a:rPr lang="en-US" altLang="zh-CN" dirty="0" smtClean="0"/>
              <a:t>My</a:t>
            </a:r>
            <a:r>
              <a:rPr lang="en-US" altLang="zh-CN" dirty="0"/>
              <a:t>"</a:t>
            </a:r>
            <a:r>
              <a:rPr lang="en-US" altLang="zh-CN" dirty="0" smtClean="0"/>
              <a:t>, x, collapse=</a:t>
            </a:r>
            <a:r>
              <a:rPr lang="en-US" altLang="zh-CN" dirty="0"/>
              <a:t>"</a:t>
            </a:r>
            <a:r>
              <a:rPr lang="en-US" altLang="zh-CN" dirty="0" smtClean="0"/>
              <a:t> and ")</a:t>
            </a:r>
          </a:p>
          <a:p>
            <a:pPr lvl="2"/>
            <a:r>
              <a:rPr lang="en-US" altLang="zh-CN" dirty="0" smtClean="0"/>
              <a:t>[</a:t>
            </a:r>
            <a:r>
              <a:rPr lang="en-US" altLang="zh-CN" dirty="0"/>
              <a:t>1] "My </a:t>
            </a:r>
            <a:r>
              <a:rPr lang="en-US" altLang="zh-CN" dirty="0" smtClean="0"/>
              <a:t>Girls and My </a:t>
            </a:r>
            <a:r>
              <a:rPr lang="en-US" altLang="zh-CN" dirty="0"/>
              <a:t>Boys"</a:t>
            </a:r>
          </a:p>
        </p:txBody>
      </p:sp>
    </p:spTree>
    <p:extLst>
      <p:ext uri="{BB962C8B-B14F-4D97-AF65-F5344CB8AC3E}">
        <p14:creationId xmlns:p14="http://schemas.microsoft.com/office/powerpoint/2010/main" val="1814798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分割字符串</a:t>
            </a:r>
            <a:endParaRPr lang="zh-CN" altLang="en-US" dirty="0"/>
          </a:p>
        </p:txBody>
      </p:sp>
      <p:sp>
        <p:nvSpPr>
          <p:cNvPr id="3" name="内容占位符 2"/>
          <p:cNvSpPr>
            <a:spLocks noGrp="1"/>
          </p:cNvSpPr>
          <p:nvPr>
            <p:ph idx="1"/>
          </p:nvPr>
        </p:nvSpPr>
        <p:spPr/>
        <p:txBody>
          <a:bodyPr/>
          <a:lstStyle/>
          <a:p>
            <a:r>
              <a:rPr lang="en-US" altLang="zh-CN" dirty="0" err="1" smtClean="0"/>
              <a:t>strsplit</a:t>
            </a:r>
            <a:r>
              <a:rPr lang="en-US" altLang="zh-CN" dirty="0" smtClean="0"/>
              <a:t>()</a:t>
            </a:r>
          </a:p>
          <a:p>
            <a:pPr lvl="1"/>
            <a:r>
              <a:rPr lang="zh-CN" altLang="en-US" dirty="0" smtClean="0"/>
              <a:t>将字符型向量分解成多个字符串</a:t>
            </a:r>
            <a:endParaRPr lang="en-US" altLang="zh-CN" dirty="0" smtClean="0"/>
          </a:p>
          <a:p>
            <a:pPr lvl="2"/>
            <a:r>
              <a:rPr lang="en-US" altLang="zh-CN" dirty="0" err="1" smtClean="0"/>
              <a:t>strsplit</a:t>
            </a:r>
            <a:r>
              <a:rPr lang="en-US" altLang="zh-CN" dirty="0" smtClean="0"/>
              <a:t>(“ </a:t>
            </a:r>
            <a:r>
              <a:rPr lang="en-US" altLang="zh-CN" dirty="0"/>
              <a:t>My Job </a:t>
            </a:r>
            <a:r>
              <a:rPr lang="en-US" altLang="zh-CN" dirty="0" smtClean="0"/>
              <a:t>", " ")</a:t>
            </a:r>
          </a:p>
          <a:p>
            <a:pPr lvl="2"/>
            <a:r>
              <a:rPr lang="en-US" altLang="zh-CN" dirty="0" smtClean="0"/>
              <a:t>[[1]]</a:t>
            </a:r>
          </a:p>
          <a:p>
            <a:pPr lvl="2"/>
            <a:r>
              <a:rPr lang="en-US" altLang="zh-CN" dirty="0" smtClean="0"/>
              <a:t>[1] </a:t>
            </a:r>
            <a:r>
              <a:rPr lang="en-US" altLang="zh-CN" dirty="0"/>
              <a:t>" </a:t>
            </a:r>
            <a:r>
              <a:rPr lang="en-US" altLang="zh-CN" dirty="0" smtClean="0"/>
              <a:t>My </a:t>
            </a:r>
            <a:r>
              <a:rPr lang="en-US" altLang="zh-CN" dirty="0"/>
              <a:t>" " </a:t>
            </a:r>
            <a:r>
              <a:rPr lang="en-US" altLang="zh-CN" dirty="0" smtClean="0"/>
              <a:t>Job </a:t>
            </a:r>
            <a:r>
              <a:rPr lang="en-US" altLang="zh-CN" dirty="0"/>
              <a:t>"</a:t>
            </a:r>
            <a:endParaRPr lang="zh-CN" altLang="en-US" dirty="0"/>
          </a:p>
        </p:txBody>
      </p:sp>
    </p:spTree>
    <p:extLst>
      <p:ext uri="{BB962C8B-B14F-4D97-AF65-F5344CB8AC3E}">
        <p14:creationId xmlns:p14="http://schemas.microsoft.com/office/powerpoint/2010/main" val="25731801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提取子串</a:t>
            </a:r>
            <a:endParaRPr lang="zh-CN" altLang="en-US" dirty="0"/>
          </a:p>
        </p:txBody>
      </p:sp>
      <p:sp>
        <p:nvSpPr>
          <p:cNvPr id="3" name="内容占位符 2"/>
          <p:cNvSpPr>
            <a:spLocks noGrp="1"/>
          </p:cNvSpPr>
          <p:nvPr>
            <p:ph idx="1"/>
          </p:nvPr>
        </p:nvSpPr>
        <p:spPr>
          <a:xfrm>
            <a:off x="609599" y="1574800"/>
            <a:ext cx="6541828" cy="4466563"/>
          </a:xfrm>
        </p:spPr>
        <p:txBody>
          <a:bodyPr>
            <a:normAutofit fontScale="70000" lnSpcReduction="20000"/>
          </a:bodyPr>
          <a:lstStyle/>
          <a:p>
            <a:r>
              <a:rPr lang="en-US" altLang="zh-CN" dirty="0" err="1" smtClean="0"/>
              <a:t>substr</a:t>
            </a:r>
            <a:r>
              <a:rPr lang="en-US" altLang="zh-CN" dirty="0" smtClean="0"/>
              <a:t>(string, start, end)</a:t>
            </a:r>
          </a:p>
          <a:p>
            <a:pPr lvl="1"/>
            <a:r>
              <a:rPr lang="zh-CN" altLang="en-US" dirty="0" smtClean="0"/>
              <a:t> 提取或替换字符向量的部分子串，子串开始于</a:t>
            </a:r>
            <a:r>
              <a:rPr lang="en-US" altLang="zh-CN" dirty="0" smtClean="0"/>
              <a:t>start</a:t>
            </a:r>
            <a:r>
              <a:rPr lang="zh-CN" altLang="en-US" dirty="0" smtClean="0"/>
              <a:t>，结束于</a:t>
            </a:r>
            <a:r>
              <a:rPr lang="en-US" altLang="zh-CN" dirty="0" smtClean="0"/>
              <a:t>end</a:t>
            </a:r>
          </a:p>
          <a:p>
            <a:pPr lvl="2"/>
            <a:r>
              <a:rPr lang="en-US" altLang="zh-CN" dirty="0" err="1" smtClean="0"/>
              <a:t>substr</a:t>
            </a:r>
            <a:r>
              <a:rPr lang="en-US" altLang="zh-CN" dirty="0"/>
              <a:t>("</a:t>
            </a:r>
            <a:r>
              <a:rPr lang="en-US" altLang="zh-CN" dirty="0" smtClean="0"/>
              <a:t>Children", 1, 5)</a:t>
            </a:r>
          </a:p>
          <a:p>
            <a:pPr lvl="2"/>
            <a:r>
              <a:rPr lang="en-US" altLang="zh-CN" dirty="0" smtClean="0"/>
              <a:t>[1] Child</a:t>
            </a:r>
          </a:p>
          <a:p>
            <a:pPr lvl="1"/>
            <a:r>
              <a:rPr lang="zh-CN" altLang="en-US" dirty="0" smtClean="0"/>
              <a:t>如果参数是字符串向量，则应用于每个字符串元素并且返回一个子串向量</a:t>
            </a:r>
            <a:endParaRPr lang="en-US" altLang="zh-CN" dirty="0" smtClean="0"/>
          </a:p>
          <a:p>
            <a:pPr lvl="2"/>
            <a:r>
              <a:rPr lang="en-US" altLang="zh-CN" dirty="0"/>
              <a:t>x &lt;- c("Girls", "Boys")</a:t>
            </a:r>
          </a:p>
          <a:p>
            <a:pPr lvl="2"/>
            <a:r>
              <a:rPr lang="en-US" altLang="zh-CN" dirty="0" err="1" smtClean="0"/>
              <a:t>substr</a:t>
            </a:r>
            <a:r>
              <a:rPr lang="en-US" altLang="zh-CN" dirty="0" smtClean="0"/>
              <a:t>(x, 1, 3)</a:t>
            </a:r>
          </a:p>
          <a:p>
            <a:pPr lvl="2"/>
            <a:r>
              <a:rPr lang="en-US" altLang="zh-CN" dirty="0" smtClean="0"/>
              <a:t>[1]</a:t>
            </a:r>
            <a:r>
              <a:rPr lang="en-US" altLang="zh-CN" dirty="0"/>
              <a:t> "</a:t>
            </a:r>
            <a:r>
              <a:rPr lang="en-US" altLang="zh-CN" dirty="0" err="1" smtClean="0"/>
              <a:t>Gir</a:t>
            </a:r>
            <a:r>
              <a:rPr lang="en-US" altLang="zh-CN" dirty="0"/>
              <a:t>"  "</a:t>
            </a:r>
            <a:r>
              <a:rPr lang="en-US" altLang="zh-CN" dirty="0" smtClean="0"/>
              <a:t>Boy</a:t>
            </a:r>
            <a:r>
              <a:rPr lang="en-US" altLang="zh-CN" dirty="0"/>
              <a:t>" </a:t>
            </a:r>
          </a:p>
          <a:p>
            <a:pPr lvl="1"/>
            <a:r>
              <a:rPr lang="en-US" altLang="zh-CN" dirty="0" err="1" smtClean="0"/>
              <a:t>substr</a:t>
            </a:r>
            <a:r>
              <a:rPr lang="en-US" altLang="zh-CN" dirty="0" smtClean="0"/>
              <a:t>(x</a:t>
            </a:r>
            <a:r>
              <a:rPr lang="en-US" altLang="zh-CN" dirty="0"/>
              <a:t>, start, stop)&lt;-</a:t>
            </a:r>
            <a:r>
              <a:rPr lang="en-US" altLang="zh-CN" dirty="0" smtClean="0"/>
              <a:t>value</a:t>
            </a:r>
          </a:p>
          <a:p>
            <a:pPr lvl="2"/>
            <a:r>
              <a:rPr lang="en-US" altLang="zh-CN" dirty="0" err="1"/>
              <a:t>substr</a:t>
            </a:r>
            <a:r>
              <a:rPr lang="en-US" altLang="zh-CN" dirty="0"/>
              <a:t>(x, 1, 3</a:t>
            </a:r>
            <a:r>
              <a:rPr lang="en-US" altLang="zh-CN" dirty="0" smtClean="0"/>
              <a:t>)&lt;-c("</a:t>
            </a:r>
            <a:r>
              <a:rPr lang="en-US" altLang="zh-CN" dirty="0" err="1" smtClean="0"/>
              <a:t>abcd</a:t>
            </a:r>
            <a:r>
              <a:rPr lang="en-US" altLang="zh-CN" dirty="0" smtClean="0"/>
              <a:t>", "</a:t>
            </a:r>
            <a:r>
              <a:rPr lang="en-US" altLang="zh-CN" dirty="0" err="1" smtClean="0"/>
              <a:t>abcd</a:t>
            </a:r>
            <a:r>
              <a:rPr lang="en-US" altLang="zh-CN" dirty="0" smtClean="0"/>
              <a:t> </a:t>
            </a:r>
            <a:r>
              <a:rPr lang="en-US" altLang="zh-CN" dirty="0"/>
              <a:t>"</a:t>
            </a:r>
            <a:r>
              <a:rPr lang="en-US" altLang="zh-CN" dirty="0" smtClean="0"/>
              <a:t>)</a:t>
            </a:r>
            <a:endParaRPr lang="en-US" altLang="zh-CN" dirty="0"/>
          </a:p>
          <a:p>
            <a:pPr lvl="2"/>
            <a:r>
              <a:rPr lang="en-US" altLang="zh-CN" dirty="0"/>
              <a:t>[1] </a:t>
            </a:r>
            <a:r>
              <a:rPr lang="en-US" altLang="zh-CN" dirty="0" smtClean="0"/>
              <a:t>"</a:t>
            </a:r>
            <a:r>
              <a:rPr lang="en-US" altLang="zh-CN" dirty="0" err="1" smtClean="0"/>
              <a:t>abcls</a:t>
            </a:r>
            <a:r>
              <a:rPr lang="en-US" altLang="zh-CN" dirty="0" smtClean="0"/>
              <a:t>"  "</a:t>
            </a:r>
            <a:r>
              <a:rPr lang="en-US" altLang="zh-CN" dirty="0" err="1" smtClean="0"/>
              <a:t>abcs</a:t>
            </a:r>
            <a:r>
              <a:rPr lang="en-US" altLang="zh-CN" dirty="0" smtClean="0"/>
              <a:t>" </a:t>
            </a:r>
            <a:endParaRPr lang="en-US" altLang="zh-CN" dirty="0"/>
          </a:p>
          <a:p>
            <a:pPr lvl="1"/>
            <a:endParaRPr lang="zh-CN" altLang="en-US" dirty="0"/>
          </a:p>
        </p:txBody>
      </p:sp>
    </p:spTree>
    <p:extLst>
      <p:ext uri="{BB962C8B-B14F-4D97-AF65-F5344CB8AC3E}">
        <p14:creationId xmlns:p14="http://schemas.microsoft.com/office/powerpoint/2010/main" val="206961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替代子串</a:t>
            </a:r>
          </a:p>
        </p:txBody>
      </p:sp>
      <p:sp>
        <p:nvSpPr>
          <p:cNvPr id="3" name="内容占位符 2"/>
          <p:cNvSpPr>
            <a:spLocks noGrp="1"/>
          </p:cNvSpPr>
          <p:nvPr>
            <p:ph idx="1"/>
          </p:nvPr>
        </p:nvSpPr>
        <p:spPr/>
        <p:txBody>
          <a:bodyPr>
            <a:normAutofit fontScale="92500" lnSpcReduction="10000"/>
          </a:bodyPr>
          <a:lstStyle/>
          <a:p>
            <a:r>
              <a:rPr lang="en-US" altLang="zh-CN" dirty="0" smtClean="0"/>
              <a:t>sub</a:t>
            </a:r>
          </a:p>
          <a:p>
            <a:pPr lvl="1"/>
            <a:r>
              <a:rPr lang="zh-CN" altLang="en-US" dirty="0" smtClean="0"/>
              <a:t>替代字符串中的第一个子串实例</a:t>
            </a:r>
            <a:endParaRPr lang="en-US" altLang="zh-CN" dirty="0" smtClean="0"/>
          </a:p>
          <a:p>
            <a:pPr lvl="1"/>
            <a:r>
              <a:rPr lang="en-US" altLang="zh-CN" dirty="0" smtClean="0"/>
              <a:t>sub(old, new, string)</a:t>
            </a:r>
            <a:endParaRPr lang="en-US" altLang="zh-CN" dirty="0"/>
          </a:p>
          <a:p>
            <a:pPr lvl="2"/>
            <a:r>
              <a:rPr lang="en-US" altLang="zh-CN" dirty="0" smtClean="0"/>
              <a:t>y&lt;-c("More", "and", "More")</a:t>
            </a:r>
          </a:p>
          <a:p>
            <a:pPr lvl="2"/>
            <a:r>
              <a:rPr lang="en-US" altLang="zh-CN" dirty="0" smtClean="0"/>
              <a:t>sub("More", "Less", y)</a:t>
            </a:r>
          </a:p>
          <a:p>
            <a:r>
              <a:rPr lang="en-US" altLang="zh-CN" dirty="0" err="1" smtClean="0"/>
              <a:t>gsub</a:t>
            </a:r>
            <a:endParaRPr lang="en-US" altLang="zh-CN" dirty="0"/>
          </a:p>
          <a:p>
            <a:pPr lvl="1"/>
            <a:r>
              <a:rPr lang="zh-CN" altLang="en-US" dirty="0" smtClean="0"/>
              <a:t>替代字符串的所有子串实例</a:t>
            </a:r>
            <a:endParaRPr lang="en-US" altLang="zh-CN" dirty="0" smtClean="0"/>
          </a:p>
          <a:p>
            <a:pPr lvl="1"/>
            <a:r>
              <a:rPr lang="en-US" altLang="zh-CN" dirty="0" err="1" smtClean="0"/>
              <a:t>gsub</a:t>
            </a:r>
            <a:r>
              <a:rPr lang="en-US" altLang="zh-CN" dirty="0" smtClean="0"/>
              <a:t>(old</a:t>
            </a:r>
            <a:r>
              <a:rPr lang="en-US" altLang="zh-CN" dirty="0"/>
              <a:t>, new, string</a:t>
            </a:r>
            <a:r>
              <a:rPr lang="en-US" altLang="zh-CN" dirty="0" smtClean="0"/>
              <a:t>)</a:t>
            </a:r>
          </a:p>
          <a:p>
            <a:pPr lvl="2"/>
            <a:r>
              <a:rPr lang="en-US" altLang="zh-CN" dirty="0" err="1" smtClean="0"/>
              <a:t>gsub</a:t>
            </a:r>
            <a:r>
              <a:rPr lang="en-US" altLang="zh-CN" dirty="0"/>
              <a:t>("More", "Less", </a:t>
            </a:r>
            <a:r>
              <a:rPr lang="en-US" altLang="zh-CN"/>
              <a:t>y</a:t>
            </a:r>
            <a:r>
              <a:rPr lang="en-US" altLang="zh-CN" smtClean="0"/>
              <a:t>)</a:t>
            </a:r>
            <a:endParaRPr lang="en-US" altLang="zh-CN" dirty="0"/>
          </a:p>
        </p:txBody>
      </p:sp>
    </p:spTree>
    <p:extLst>
      <p:ext uri="{BB962C8B-B14F-4D97-AF65-F5344CB8AC3E}">
        <p14:creationId xmlns:p14="http://schemas.microsoft.com/office/powerpoint/2010/main" val="15777445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大小写</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err="1" smtClean="0"/>
              <a:t>toupper</a:t>
            </a:r>
            <a:r>
              <a:rPr lang="en-US" altLang="zh-CN" dirty="0" smtClean="0"/>
              <a:t>()</a:t>
            </a:r>
          </a:p>
          <a:p>
            <a:pPr lvl="1"/>
            <a:r>
              <a:rPr lang="zh-CN" altLang="en-US" dirty="0"/>
              <a:t>将</a:t>
            </a:r>
            <a:r>
              <a:rPr lang="zh-CN" altLang="en-US" dirty="0" smtClean="0"/>
              <a:t>字符串改成大写</a:t>
            </a:r>
            <a:endParaRPr lang="en-US" altLang="zh-CN" dirty="0" smtClean="0"/>
          </a:p>
          <a:p>
            <a:r>
              <a:rPr lang="en-US" altLang="zh-CN" dirty="0" err="1" smtClean="0"/>
              <a:t>tolower</a:t>
            </a:r>
            <a:r>
              <a:rPr lang="en-US" altLang="zh-CN" dirty="0" smtClean="0"/>
              <a:t>()</a:t>
            </a:r>
          </a:p>
          <a:p>
            <a:pPr lvl="1"/>
            <a:r>
              <a:rPr lang="zh-CN" altLang="en-US" dirty="0"/>
              <a:t>将</a:t>
            </a:r>
            <a:r>
              <a:rPr lang="zh-CN" altLang="en-US" dirty="0" smtClean="0"/>
              <a:t>字符串改成小写</a:t>
            </a:r>
            <a:endParaRPr lang="en-US" altLang="zh-CN" dirty="0" smtClean="0"/>
          </a:p>
          <a:p>
            <a:pPr lvl="2"/>
            <a:r>
              <a:rPr lang="en-US" altLang="zh-CN" dirty="0"/>
              <a:t>x &lt;- c("Girls", "Boys</a:t>
            </a:r>
            <a:r>
              <a:rPr lang="en-US" altLang="zh-CN" dirty="0" smtClean="0"/>
              <a:t>")</a:t>
            </a:r>
          </a:p>
          <a:p>
            <a:pPr lvl="2"/>
            <a:r>
              <a:rPr lang="en-US" altLang="zh-CN" dirty="0" err="1" smtClean="0"/>
              <a:t>toupper</a:t>
            </a:r>
            <a:r>
              <a:rPr lang="en-US" altLang="zh-CN" dirty="0" smtClean="0"/>
              <a:t>(x)</a:t>
            </a:r>
          </a:p>
          <a:p>
            <a:pPr lvl="2"/>
            <a:r>
              <a:rPr lang="en-US" altLang="zh-CN" dirty="0" smtClean="0"/>
              <a:t>“GIRLS" “BOYS" </a:t>
            </a:r>
          </a:p>
          <a:p>
            <a:pPr lvl="2"/>
            <a:r>
              <a:rPr lang="en-US" altLang="zh-CN" dirty="0" err="1" smtClean="0"/>
              <a:t>tolower</a:t>
            </a:r>
            <a:r>
              <a:rPr lang="en-US" altLang="zh-CN" dirty="0" smtClean="0"/>
              <a:t>(x</a:t>
            </a:r>
            <a:r>
              <a:rPr lang="en-US" altLang="zh-CN" dirty="0"/>
              <a:t>)</a:t>
            </a:r>
          </a:p>
          <a:p>
            <a:pPr lvl="2"/>
            <a:r>
              <a:rPr lang="en-US" altLang="zh-CN" dirty="0" smtClean="0"/>
              <a:t>"girls" "boys" </a:t>
            </a:r>
            <a:endParaRPr lang="zh-CN" altLang="en-US" dirty="0"/>
          </a:p>
        </p:txBody>
      </p:sp>
    </p:spTree>
    <p:extLst>
      <p:ext uri="{BB962C8B-B14F-4D97-AF65-F5344CB8AC3E}">
        <p14:creationId xmlns:p14="http://schemas.microsoft.com/office/powerpoint/2010/main" val="4971053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字符向量函数</a:t>
            </a:r>
            <a:endParaRPr lang="zh-CN" altLang="en-US" dirty="0"/>
          </a:p>
        </p:txBody>
      </p:sp>
      <p:sp>
        <p:nvSpPr>
          <p:cNvPr id="3" name="内容占位符 2"/>
          <p:cNvSpPr>
            <a:spLocks noGrp="1"/>
          </p:cNvSpPr>
          <p:nvPr>
            <p:ph idx="1"/>
          </p:nvPr>
        </p:nvSpPr>
        <p:spPr/>
        <p:txBody>
          <a:bodyPr/>
          <a:lstStyle/>
          <a:p>
            <a:r>
              <a:rPr lang="en-US" altLang="zh-CN" dirty="0" smtClean="0"/>
              <a:t>unique()</a:t>
            </a:r>
          </a:p>
          <a:p>
            <a:pPr lvl="1"/>
            <a:r>
              <a:rPr lang="zh-CN" altLang="en-US" dirty="0" smtClean="0"/>
              <a:t>让向量内容没有重复的出现</a:t>
            </a:r>
            <a:endParaRPr lang="en-US" altLang="zh-CN" dirty="0" smtClean="0"/>
          </a:p>
          <a:p>
            <a:pPr lvl="2"/>
            <a:r>
              <a:rPr lang="en-US" altLang="zh-CN" dirty="0" smtClean="0"/>
              <a:t>x&lt;-c(5,8,4,5)</a:t>
            </a:r>
          </a:p>
          <a:p>
            <a:pPr lvl="2"/>
            <a:r>
              <a:rPr lang="en-US" altLang="zh-CN" dirty="0" smtClean="0"/>
              <a:t>unique(x)</a:t>
            </a:r>
          </a:p>
          <a:p>
            <a:pPr lvl="2"/>
            <a:r>
              <a:rPr lang="en-US" altLang="zh-CN" dirty="0" smtClean="0"/>
              <a:t>[1] 5 8 4</a:t>
            </a:r>
          </a:p>
          <a:p>
            <a:r>
              <a:rPr lang="zh-CN" altLang="en-US" dirty="0" smtClean="0"/>
              <a:t>对于字符向量则需要先将分成个别单词，然后在处理重复单词</a:t>
            </a:r>
            <a:endParaRPr lang="zh-CN" altLang="en-US" dirty="0"/>
          </a:p>
        </p:txBody>
      </p:sp>
    </p:spTree>
    <p:extLst>
      <p:ext uri="{BB962C8B-B14F-4D97-AF65-F5344CB8AC3E}">
        <p14:creationId xmlns:p14="http://schemas.microsoft.com/office/powerpoint/2010/main" val="24012698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字符向量函数</a:t>
            </a:r>
            <a:endParaRPr lang="zh-CN" altLang="en-US" dirty="0"/>
          </a:p>
        </p:txBody>
      </p:sp>
      <p:sp>
        <p:nvSpPr>
          <p:cNvPr id="3" name="内容占位符 2"/>
          <p:cNvSpPr>
            <a:spLocks noGrp="1"/>
          </p:cNvSpPr>
          <p:nvPr>
            <p:ph idx="1"/>
          </p:nvPr>
        </p:nvSpPr>
        <p:spPr/>
        <p:txBody>
          <a:bodyPr/>
          <a:lstStyle/>
          <a:p>
            <a:r>
              <a:rPr lang="en-US" altLang="zh-CN" dirty="0" err="1" smtClean="0"/>
              <a:t>noquote</a:t>
            </a:r>
            <a:r>
              <a:rPr lang="en-US" altLang="zh-CN" dirty="0" smtClean="0"/>
              <a:t>()</a:t>
            </a:r>
          </a:p>
          <a:p>
            <a:pPr lvl="1"/>
            <a:r>
              <a:rPr lang="zh-CN" altLang="en-US" dirty="0" smtClean="0"/>
              <a:t>去掉字符型变量中的引号</a:t>
            </a:r>
            <a:endParaRPr lang="en-US" altLang="zh-CN" dirty="0" smtClean="0"/>
          </a:p>
          <a:p>
            <a:pPr lvl="1"/>
            <a:r>
              <a:rPr lang="en-US" altLang="zh-CN" dirty="0" err="1" smtClean="0"/>
              <a:t>noquote</a:t>
            </a:r>
            <a:r>
              <a:rPr lang="en-US" altLang="zh-CN" dirty="0" smtClean="0"/>
              <a:t>(x)</a:t>
            </a:r>
          </a:p>
          <a:p>
            <a:pPr lvl="1"/>
            <a:r>
              <a:rPr lang="en-US" altLang="zh-CN" dirty="0" smtClean="0"/>
              <a:t>[1]</a:t>
            </a:r>
            <a:r>
              <a:rPr lang="en-US" altLang="zh-CN" dirty="0"/>
              <a:t> </a:t>
            </a:r>
            <a:r>
              <a:rPr lang="en-US" altLang="zh-CN" dirty="0" smtClean="0"/>
              <a:t>girls boys</a:t>
            </a:r>
            <a:endParaRPr lang="zh-CN" altLang="en-US" dirty="0"/>
          </a:p>
        </p:txBody>
      </p:sp>
    </p:spTree>
    <p:extLst>
      <p:ext uri="{BB962C8B-B14F-4D97-AF65-F5344CB8AC3E}">
        <p14:creationId xmlns:p14="http://schemas.microsoft.com/office/powerpoint/2010/main" val="35728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生成向量</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c(…)</a:t>
            </a:r>
            <a:r>
              <a:rPr lang="zh-CN" altLang="en-US" dirty="0" smtClean="0"/>
              <a:t>命令</a:t>
            </a:r>
            <a:endParaRPr lang="en-US" altLang="zh-CN" dirty="0" smtClean="0"/>
          </a:p>
          <a:p>
            <a:pPr lvl="1"/>
            <a:r>
              <a:rPr lang="zh-CN" altLang="en-US" dirty="0" smtClean="0"/>
              <a:t>对给定的值构建一个向量</a:t>
            </a:r>
            <a:endParaRPr lang="en-US" altLang="zh-CN" dirty="0" smtClean="0"/>
          </a:p>
          <a:p>
            <a:pPr lvl="2"/>
            <a:r>
              <a:rPr lang="en-US" altLang="zh-CN" dirty="0" smtClean="0"/>
              <a:t>c(1, 1, 2, 3, 5, 8, 13, 21)</a:t>
            </a:r>
          </a:p>
          <a:p>
            <a:pPr lvl="2"/>
            <a:r>
              <a:rPr lang="en-US" altLang="zh-CN" dirty="0"/>
              <a:t>c</a:t>
            </a:r>
            <a:r>
              <a:rPr lang="en-US" altLang="zh-CN" dirty="0" smtClean="0"/>
              <a:t>("</a:t>
            </a:r>
            <a:r>
              <a:rPr lang="en-US" altLang="zh-CN" dirty="0"/>
              <a:t>Good", "</a:t>
            </a:r>
            <a:r>
              <a:rPr lang="en-US" altLang="zh-CN" dirty="0" smtClean="0"/>
              <a:t>Morning", "Everyone", "!</a:t>
            </a:r>
            <a:r>
              <a:rPr lang="en-US" altLang="zh-CN" dirty="0"/>
              <a:t> </a:t>
            </a:r>
            <a:r>
              <a:rPr lang="en-US" altLang="zh-CN" dirty="0" smtClean="0"/>
              <a:t>")</a:t>
            </a:r>
          </a:p>
          <a:p>
            <a:pPr lvl="2"/>
            <a:r>
              <a:rPr lang="en-US" altLang="zh-CN" dirty="0" smtClean="0"/>
              <a:t>c(TRUE, FALSE)</a:t>
            </a:r>
          </a:p>
          <a:p>
            <a:pPr lvl="1"/>
            <a:r>
              <a:rPr lang="zh-CN" altLang="en-US" dirty="0"/>
              <a:t>将多</a:t>
            </a:r>
            <a:r>
              <a:rPr lang="zh-CN" altLang="en-US" dirty="0" smtClean="0"/>
              <a:t>个向量合为一个向量</a:t>
            </a:r>
            <a:endParaRPr lang="en-US" altLang="zh-CN" dirty="0" smtClean="0"/>
          </a:p>
          <a:p>
            <a:pPr lvl="2"/>
            <a:r>
              <a:rPr lang="en-US" altLang="zh-CN" dirty="0" smtClean="0"/>
              <a:t>v1&lt;-c(1, 2, 3)</a:t>
            </a:r>
          </a:p>
          <a:p>
            <a:pPr lvl="2"/>
            <a:r>
              <a:rPr lang="en-US" altLang="zh-CN" dirty="0" smtClean="0"/>
              <a:t>v2&lt;-c(4, 5, 6)</a:t>
            </a:r>
          </a:p>
          <a:p>
            <a:pPr lvl="2"/>
            <a:r>
              <a:rPr lang="en-US" altLang="zh-CN" dirty="0" smtClean="0"/>
              <a:t>v3&lt;-c</a:t>
            </a:r>
            <a:r>
              <a:rPr lang="en-US" altLang="zh-CN" dirty="0"/>
              <a:t> ("Good", "</a:t>
            </a:r>
            <a:r>
              <a:rPr lang="en-US" altLang="zh-CN" dirty="0" smtClean="0"/>
              <a:t>Morning")</a:t>
            </a:r>
          </a:p>
          <a:p>
            <a:pPr lvl="2"/>
            <a:r>
              <a:rPr lang="en-US" altLang="zh-CN" dirty="0" smtClean="0"/>
              <a:t>c(v1,v2)</a:t>
            </a:r>
          </a:p>
          <a:p>
            <a:pPr lvl="2"/>
            <a:r>
              <a:rPr lang="en-US" altLang="zh-CN" dirty="0" smtClean="0"/>
              <a:t>c(v2,v3)</a:t>
            </a:r>
            <a:endParaRPr lang="zh-CN" altLang="en-US" dirty="0"/>
          </a:p>
        </p:txBody>
      </p:sp>
    </p:spTree>
    <p:extLst>
      <p:ext uri="{BB962C8B-B14F-4D97-AF65-F5344CB8AC3E}">
        <p14:creationId xmlns:p14="http://schemas.microsoft.com/office/powerpoint/2010/main" val="11128093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日期和时间的处理</a:t>
            </a:r>
            <a:endParaRPr lang="zh-CN" altLang="en-US" dirty="0"/>
          </a:p>
        </p:txBody>
      </p:sp>
      <p:sp>
        <p:nvSpPr>
          <p:cNvPr id="3" name="内容占位符 2"/>
          <p:cNvSpPr>
            <a:spLocks noGrp="1"/>
          </p:cNvSpPr>
          <p:nvPr>
            <p:ph idx="1"/>
          </p:nvPr>
        </p:nvSpPr>
        <p:spPr/>
        <p:txBody>
          <a:bodyPr/>
          <a:lstStyle/>
          <a:p>
            <a:r>
              <a:rPr lang="zh-CN" altLang="en-US" dirty="0" smtClean="0"/>
              <a:t>日期的设置与使用</a:t>
            </a:r>
            <a:endParaRPr lang="en-US" altLang="zh-CN" dirty="0" smtClean="0"/>
          </a:p>
          <a:p>
            <a:r>
              <a:rPr lang="zh-CN" altLang="en-US" dirty="0" smtClean="0"/>
              <a:t>时间的设置与使用</a:t>
            </a:r>
            <a:endParaRPr lang="en-US" altLang="zh-CN" dirty="0" smtClean="0"/>
          </a:p>
          <a:p>
            <a:r>
              <a:rPr lang="zh-CN" altLang="en-US" dirty="0" smtClean="0"/>
              <a:t>时间序列</a:t>
            </a:r>
            <a:endParaRPr lang="zh-CN" altLang="en-US" dirty="0"/>
          </a:p>
        </p:txBody>
      </p:sp>
    </p:spTree>
    <p:extLst>
      <p:ext uri="{BB962C8B-B14F-4D97-AF65-F5344CB8AC3E}">
        <p14:creationId xmlns:p14="http://schemas.microsoft.com/office/powerpoint/2010/main" val="36539379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日期的设置与使用</a:t>
            </a:r>
            <a:endParaRPr lang="zh-CN" altLang="en-US" dirty="0"/>
          </a:p>
        </p:txBody>
      </p:sp>
      <p:sp>
        <p:nvSpPr>
          <p:cNvPr id="3" name="内容占位符 2"/>
          <p:cNvSpPr>
            <a:spLocks noGrp="1"/>
          </p:cNvSpPr>
          <p:nvPr>
            <p:ph idx="1"/>
          </p:nvPr>
        </p:nvSpPr>
        <p:spPr/>
        <p:txBody>
          <a:bodyPr/>
          <a:lstStyle/>
          <a:p>
            <a:r>
              <a:rPr lang="en-US" altLang="zh-CN" dirty="0" err="1" smtClean="0"/>
              <a:t>as.Date</a:t>
            </a:r>
            <a:r>
              <a:rPr lang="en-US" altLang="zh-CN" dirty="0" smtClean="0"/>
              <a:t>()</a:t>
            </a:r>
            <a:r>
              <a:rPr lang="zh-CN" altLang="en-US" dirty="0" smtClean="0"/>
              <a:t>函数设置日期向量，</a:t>
            </a:r>
            <a:r>
              <a:rPr lang="en-US" altLang="zh-CN" dirty="0"/>
              <a:t> </a:t>
            </a:r>
            <a:r>
              <a:rPr lang="en-US" altLang="zh-CN" dirty="0" smtClean="0"/>
              <a:t>“YYYY-MM-DD”</a:t>
            </a:r>
          </a:p>
          <a:p>
            <a:pPr lvl="1"/>
            <a:r>
              <a:rPr lang="en-US" altLang="zh-CN" dirty="0" err="1" smtClean="0"/>
              <a:t>x.date</a:t>
            </a:r>
            <a:r>
              <a:rPr lang="en-US" altLang="zh-CN" dirty="0" smtClean="0"/>
              <a:t>&lt;-</a:t>
            </a:r>
            <a:r>
              <a:rPr lang="en-US" altLang="zh-CN" dirty="0" err="1" smtClean="0"/>
              <a:t>as.Date</a:t>
            </a:r>
            <a:r>
              <a:rPr lang="en-US" altLang="zh-CN" dirty="0" smtClean="0"/>
              <a:t>(“2017-8-30”)</a:t>
            </a:r>
          </a:p>
          <a:p>
            <a:pPr lvl="1"/>
            <a:r>
              <a:rPr lang="en-US" altLang="zh-CN" dirty="0" err="1"/>
              <a:t>x.date</a:t>
            </a:r>
            <a:r>
              <a:rPr lang="en-US" altLang="zh-CN" dirty="0"/>
              <a:t>&lt;-</a:t>
            </a:r>
            <a:r>
              <a:rPr lang="en-US" altLang="zh-CN" dirty="0" err="1"/>
              <a:t>as.Date</a:t>
            </a:r>
            <a:r>
              <a:rPr lang="en-US" altLang="zh-CN" dirty="0"/>
              <a:t>(“</a:t>
            </a:r>
            <a:r>
              <a:rPr lang="en-US" altLang="zh-CN" dirty="0" smtClean="0"/>
              <a:t>2017/8/30</a:t>
            </a:r>
            <a:r>
              <a:rPr lang="en-US" altLang="zh-CN" dirty="0"/>
              <a:t>”)</a:t>
            </a:r>
          </a:p>
          <a:p>
            <a:r>
              <a:rPr lang="zh-CN" altLang="en-US" dirty="0"/>
              <a:t>日期</a:t>
            </a:r>
            <a:r>
              <a:rPr lang="zh-CN" altLang="en-US" dirty="0" smtClean="0"/>
              <a:t>向量进行加减法运算，即加上几天或减去几天</a:t>
            </a:r>
            <a:endParaRPr lang="zh-CN" altLang="en-US" dirty="0"/>
          </a:p>
        </p:txBody>
      </p:sp>
    </p:spTree>
    <p:extLst>
      <p:ext uri="{BB962C8B-B14F-4D97-AF65-F5344CB8AC3E}">
        <p14:creationId xmlns:p14="http://schemas.microsoft.com/office/powerpoint/2010/main" val="23311375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日期的设置与使用</a:t>
            </a:r>
          </a:p>
        </p:txBody>
      </p:sp>
      <p:sp>
        <p:nvSpPr>
          <p:cNvPr id="3" name="内容占位符 2"/>
          <p:cNvSpPr>
            <a:spLocks noGrp="1"/>
          </p:cNvSpPr>
          <p:nvPr>
            <p:ph idx="1"/>
          </p:nvPr>
        </p:nvSpPr>
        <p:spPr>
          <a:xfrm>
            <a:off x="609598" y="1600200"/>
            <a:ext cx="6705601" cy="4441163"/>
          </a:xfrm>
        </p:spPr>
        <p:txBody>
          <a:bodyPr>
            <a:normAutofit fontScale="92500"/>
          </a:bodyPr>
          <a:lstStyle/>
          <a:p>
            <a:r>
              <a:rPr lang="en-US" altLang="zh-CN" dirty="0" smtClean="0"/>
              <a:t>weekdays()</a:t>
            </a:r>
            <a:r>
              <a:rPr lang="zh-CN" altLang="en-US" dirty="0" smtClean="0"/>
              <a:t>：返回某个日期是星期几</a:t>
            </a:r>
            <a:endParaRPr lang="en-US" altLang="zh-CN" dirty="0" smtClean="0"/>
          </a:p>
          <a:p>
            <a:pPr lvl="1"/>
            <a:r>
              <a:rPr lang="en-US" altLang="zh-CN" dirty="0" smtClean="0"/>
              <a:t>weekdays(</a:t>
            </a:r>
            <a:r>
              <a:rPr lang="en-US" altLang="zh-CN" dirty="0" err="1" smtClean="0"/>
              <a:t>x.date</a:t>
            </a:r>
            <a:r>
              <a:rPr lang="en-US" altLang="zh-CN" dirty="0" smtClean="0"/>
              <a:t>)</a:t>
            </a:r>
            <a:endParaRPr lang="en-US" altLang="zh-CN" dirty="0"/>
          </a:p>
          <a:p>
            <a:r>
              <a:rPr lang="en-US" altLang="zh-CN" dirty="0" smtClean="0"/>
              <a:t>months()</a:t>
            </a:r>
            <a:r>
              <a:rPr lang="zh-CN" altLang="en-US" dirty="0" smtClean="0"/>
              <a:t>：返回某个日期对象是几月</a:t>
            </a:r>
            <a:endParaRPr lang="en-US" altLang="zh-CN" dirty="0" smtClean="0"/>
          </a:p>
          <a:p>
            <a:pPr lvl="1"/>
            <a:r>
              <a:rPr lang="en-US" altLang="zh-CN" dirty="0" smtClean="0"/>
              <a:t>months(</a:t>
            </a:r>
            <a:r>
              <a:rPr lang="en-US" altLang="zh-CN" dirty="0" err="1" smtClean="0"/>
              <a:t>x.date</a:t>
            </a:r>
            <a:r>
              <a:rPr lang="en-US" altLang="zh-CN" dirty="0" smtClean="0"/>
              <a:t>)</a:t>
            </a:r>
            <a:endParaRPr lang="en-US" altLang="zh-CN" dirty="0"/>
          </a:p>
          <a:p>
            <a:r>
              <a:rPr lang="en-US" altLang="zh-CN" dirty="0" smtClean="0"/>
              <a:t>quarters()</a:t>
            </a:r>
            <a:r>
              <a:rPr lang="zh-CN" altLang="en-US" dirty="0" smtClean="0"/>
              <a:t>：返回某个日期对象是第几季</a:t>
            </a:r>
            <a:endParaRPr lang="en-US" altLang="zh-CN" dirty="0" smtClean="0"/>
          </a:p>
          <a:p>
            <a:pPr lvl="1"/>
            <a:r>
              <a:rPr lang="en-US" altLang="zh-CN" dirty="0" smtClean="0"/>
              <a:t>quarters(</a:t>
            </a:r>
            <a:r>
              <a:rPr lang="en-US" altLang="zh-CN" dirty="0" err="1" smtClean="0"/>
              <a:t>x.date</a:t>
            </a:r>
            <a:r>
              <a:rPr lang="en-US" altLang="zh-CN" dirty="0" smtClean="0"/>
              <a:t>)</a:t>
            </a:r>
          </a:p>
        </p:txBody>
      </p:sp>
    </p:spTree>
    <p:extLst>
      <p:ext uri="{BB962C8B-B14F-4D97-AF65-F5344CB8AC3E}">
        <p14:creationId xmlns:p14="http://schemas.microsoft.com/office/powerpoint/2010/main" val="18193331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日期的设置与使用</a:t>
            </a:r>
          </a:p>
        </p:txBody>
      </p:sp>
      <p:sp>
        <p:nvSpPr>
          <p:cNvPr id="3" name="内容占位符 2"/>
          <p:cNvSpPr>
            <a:spLocks noGrp="1"/>
          </p:cNvSpPr>
          <p:nvPr>
            <p:ph idx="1"/>
          </p:nvPr>
        </p:nvSpPr>
        <p:spPr/>
        <p:txBody>
          <a:bodyPr/>
          <a:lstStyle/>
          <a:p>
            <a:r>
              <a:rPr lang="en-US" altLang="zh-CN" dirty="0" err="1" smtClean="0"/>
              <a:t>Sys.localeconv</a:t>
            </a:r>
            <a:r>
              <a:rPr lang="en-US" altLang="zh-CN" dirty="0" smtClean="0"/>
              <a:t>()</a:t>
            </a:r>
          </a:p>
          <a:p>
            <a:pPr lvl="1"/>
            <a:r>
              <a:rPr lang="zh-CN" altLang="en-US" dirty="0" smtClean="0"/>
              <a:t>了解目前所使用系统的本地化的各项参数的使用格式。</a:t>
            </a:r>
            <a:endParaRPr lang="en-US" altLang="zh-CN" dirty="0" smtClean="0"/>
          </a:p>
          <a:p>
            <a:r>
              <a:rPr lang="en-US" altLang="zh-CN" dirty="0" err="1" smtClean="0"/>
              <a:t>Sys.Date</a:t>
            </a:r>
            <a:r>
              <a:rPr lang="en-US" altLang="zh-CN" dirty="0" smtClean="0"/>
              <a:t>()</a:t>
            </a:r>
          </a:p>
          <a:p>
            <a:pPr lvl="1"/>
            <a:r>
              <a:rPr lang="zh-CN" altLang="en-US" dirty="0" smtClean="0"/>
              <a:t>返回目前的系统日期</a:t>
            </a:r>
            <a:endParaRPr lang="en-US" altLang="zh-CN" dirty="0" smtClean="0"/>
          </a:p>
          <a:p>
            <a:r>
              <a:rPr lang="en-US" altLang="zh-CN" dirty="0" err="1" smtClean="0"/>
              <a:t>seq</a:t>
            </a:r>
            <a:r>
              <a:rPr lang="en-US" altLang="zh-CN" dirty="0" smtClean="0"/>
              <a:t>()</a:t>
            </a:r>
          </a:p>
          <a:p>
            <a:pPr lvl="1"/>
            <a:r>
              <a:rPr lang="en-US" altLang="zh-CN" dirty="0" err="1" smtClean="0"/>
              <a:t>seq</a:t>
            </a:r>
            <a:r>
              <a:rPr lang="en-US" altLang="zh-CN" dirty="0" smtClean="0"/>
              <a:t>(</a:t>
            </a:r>
            <a:r>
              <a:rPr lang="en-US" altLang="zh-CN" dirty="0" err="1" smtClean="0"/>
              <a:t>x.date</a:t>
            </a:r>
            <a:r>
              <a:rPr lang="en-US" altLang="zh-CN" dirty="0" smtClean="0"/>
              <a:t>, by=“1 months”, </a:t>
            </a:r>
            <a:r>
              <a:rPr lang="en-US" altLang="zh-CN" dirty="0" err="1" smtClean="0"/>
              <a:t>length.out</a:t>
            </a:r>
            <a:r>
              <a:rPr lang="en-US" altLang="zh-CN" dirty="0" smtClean="0"/>
              <a:t>=12)</a:t>
            </a:r>
            <a:endParaRPr lang="zh-CN" altLang="en-US" dirty="0"/>
          </a:p>
        </p:txBody>
      </p:sp>
    </p:spTree>
    <p:extLst>
      <p:ext uri="{BB962C8B-B14F-4D97-AF65-F5344CB8AC3E}">
        <p14:creationId xmlns:p14="http://schemas.microsoft.com/office/powerpoint/2010/main" val="29215914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使用不同格式表示日期</a:t>
            </a:r>
            <a:endParaRPr lang="zh-CN" altLang="en-US" dirty="0"/>
          </a:p>
        </p:txBody>
      </p:sp>
      <p:sp>
        <p:nvSpPr>
          <p:cNvPr id="3" name="内容占位符 2"/>
          <p:cNvSpPr>
            <a:spLocks noGrp="1"/>
          </p:cNvSpPr>
          <p:nvPr>
            <p:ph idx="1"/>
          </p:nvPr>
        </p:nvSpPr>
        <p:spPr/>
        <p:txBody>
          <a:bodyPr/>
          <a:lstStyle/>
          <a:p>
            <a:r>
              <a:rPr lang="en-US" altLang="zh-CN" dirty="0" err="1" smtClean="0"/>
              <a:t>as.Date</a:t>
            </a:r>
            <a:r>
              <a:rPr lang="en-US" altLang="zh-CN" dirty="0" smtClean="0"/>
              <a:t>(“11 </a:t>
            </a:r>
            <a:r>
              <a:rPr lang="en-US" altLang="zh-CN" dirty="0" smtClean="0"/>
              <a:t>9 2017”, format=“%d %m %Y”)</a:t>
            </a:r>
          </a:p>
          <a:p>
            <a:r>
              <a:rPr lang="en-US" altLang="zh-CN" dirty="0" smtClean="0"/>
              <a:t>%B</a:t>
            </a:r>
            <a:r>
              <a:rPr lang="zh-CN" altLang="en-US" dirty="0" smtClean="0"/>
              <a:t>、</a:t>
            </a:r>
            <a:r>
              <a:rPr lang="en-US" altLang="zh-CN" dirty="0" smtClean="0"/>
              <a:t>%b</a:t>
            </a:r>
          </a:p>
          <a:p>
            <a:r>
              <a:rPr lang="en-US" altLang="zh-CN" dirty="0" smtClean="0"/>
              <a:t>%d</a:t>
            </a:r>
            <a:r>
              <a:rPr lang="zh-CN" altLang="en-US" dirty="0" smtClean="0"/>
              <a:t>、</a:t>
            </a:r>
            <a:r>
              <a:rPr lang="en-US" altLang="zh-CN" dirty="0" smtClean="0"/>
              <a:t>%m</a:t>
            </a:r>
            <a:endParaRPr lang="en-US" altLang="zh-CN" dirty="0"/>
          </a:p>
          <a:p>
            <a:r>
              <a:rPr lang="en-US" altLang="zh-CN" dirty="0" smtClean="0"/>
              <a:t>%Y</a:t>
            </a:r>
            <a:r>
              <a:rPr lang="zh-CN" altLang="en-US" dirty="0" smtClean="0"/>
              <a:t>、</a:t>
            </a:r>
            <a:r>
              <a:rPr lang="en-US" altLang="zh-CN" dirty="0" smtClean="0"/>
              <a:t>%y</a:t>
            </a:r>
          </a:p>
          <a:p>
            <a:r>
              <a:rPr lang="en-US" altLang="zh-CN" dirty="0" smtClean="0"/>
              <a:t>help(</a:t>
            </a:r>
            <a:r>
              <a:rPr lang="en-US" altLang="zh-CN" dirty="0" err="1" smtClean="0"/>
              <a:t>strptime</a:t>
            </a:r>
            <a:r>
              <a:rPr lang="en-US" altLang="zh-CN" dirty="0" smtClean="0"/>
              <a:t>)</a:t>
            </a:r>
            <a:endParaRPr lang="zh-CN" altLang="en-US" dirty="0"/>
          </a:p>
        </p:txBody>
      </p:sp>
    </p:spTree>
    <p:extLst>
      <p:ext uri="{BB962C8B-B14F-4D97-AF65-F5344CB8AC3E}">
        <p14:creationId xmlns:p14="http://schemas.microsoft.com/office/powerpoint/2010/main" val="34504063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时间的</a:t>
            </a:r>
            <a:r>
              <a:rPr lang="zh-CN" altLang="en-US" dirty="0"/>
              <a:t>设置与使用</a:t>
            </a:r>
          </a:p>
        </p:txBody>
      </p:sp>
      <p:sp>
        <p:nvSpPr>
          <p:cNvPr id="3" name="内容占位符 2"/>
          <p:cNvSpPr>
            <a:spLocks noGrp="1"/>
          </p:cNvSpPr>
          <p:nvPr>
            <p:ph idx="1"/>
          </p:nvPr>
        </p:nvSpPr>
        <p:spPr/>
        <p:txBody>
          <a:bodyPr>
            <a:normAutofit fontScale="92500" lnSpcReduction="20000"/>
          </a:bodyPr>
          <a:lstStyle/>
          <a:p>
            <a:r>
              <a:rPr lang="en-US" altLang="zh-CN" dirty="0" err="1" smtClean="0"/>
              <a:t>Sys.time</a:t>
            </a:r>
            <a:r>
              <a:rPr lang="en-US" altLang="zh-CN" dirty="0" smtClean="0"/>
              <a:t>()</a:t>
            </a:r>
          </a:p>
          <a:p>
            <a:pPr lvl="1"/>
            <a:r>
              <a:rPr lang="zh-CN" altLang="en-US" dirty="0" smtClean="0"/>
              <a:t>返回目前的系统时间</a:t>
            </a:r>
            <a:endParaRPr lang="en-US" altLang="zh-CN" dirty="0"/>
          </a:p>
          <a:p>
            <a:r>
              <a:rPr lang="en-US" altLang="zh-CN" dirty="0" err="1" smtClean="0"/>
              <a:t>as.POSIXct</a:t>
            </a:r>
            <a:r>
              <a:rPr lang="en-US" altLang="zh-CN" dirty="0" smtClean="0"/>
              <a:t>()</a:t>
            </a:r>
          </a:p>
          <a:p>
            <a:pPr lvl="1"/>
            <a:r>
              <a:rPr lang="zh-CN" altLang="en-US" dirty="0" smtClean="0"/>
              <a:t>用于设定时间向量，默认由</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日开始计数，以秒为单位。</a:t>
            </a:r>
            <a:endParaRPr lang="en-US" altLang="zh-CN" dirty="0" smtClean="0"/>
          </a:p>
          <a:p>
            <a:pPr lvl="1"/>
            <a:r>
              <a:rPr lang="en-US" altLang="zh-CN" dirty="0" err="1" smtClean="0"/>
              <a:t>x.time</a:t>
            </a:r>
            <a:r>
              <a:rPr lang="en-US" altLang="zh-CN" dirty="0"/>
              <a:t>&lt;- “1 1 1970, 02:00:00”</a:t>
            </a:r>
          </a:p>
          <a:p>
            <a:pPr lvl="1"/>
            <a:r>
              <a:rPr lang="en-US" altLang="zh-CN" dirty="0" err="1" smtClean="0"/>
              <a:t>x.time.fmt</a:t>
            </a:r>
            <a:r>
              <a:rPr lang="en-US" altLang="zh-CN" dirty="0"/>
              <a:t>&lt;- “%d %m %Y, %H:%M:%S”</a:t>
            </a:r>
          </a:p>
          <a:p>
            <a:pPr lvl="1"/>
            <a:r>
              <a:rPr lang="en-US" altLang="zh-CN" dirty="0" err="1" smtClean="0"/>
              <a:t>x.Times</a:t>
            </a:r>
            <a:r>
              <a:rPr lang="en-US" altLang="zh-CN" dirty="0"/>
              <a:t>&lt;-</a:t>
            </a:r>
            <a:r>
              <a:rPr lang="en-US" altLang="zh-CN" dirty="0" err="1" smtClean="0"/>
              <a:t>as.POSIXct</a:t>
            </a:r>
            <a:r>
              <a:rPr lang="en-US" altLang="zh-CN" dirty="0" smtClean="0"/>
              <a:t>(</a:t>
            </a:r>
            <a:r>
              <a:rPr lang="en-US" altLang="zh-CN" dirty="0" err="1" smtClean="0"/>
              <a:t>x.time</a:t>
            </a:r>
            <a:r>
              <a:rPr lang="en-US" altLang="zh-CN" dirty="0"/>
              <a:t>, </a:t>
            </a:r>
            <a:r>
              <a:rPr lang="en-US" altLang="zh-CN" dirty="0" smtClean="0"/>
              <a:t>format=</a:t>
            </a:r>
            <a:r>
              <a:rPr lang="en-US" altLang="zh-CN" dirty="0" err="1" smtClean="0"/>
              <a:t>x.time.fmt</a:t>
            </a:r>
            <a:r>
              <a:rPr lang="en-US" altLang="zh-CN" dirty="0" smtClean="0"/>
              <a:t>)</a:t>
            </a:r>
          </a:p>
          <a:p>
            <a:pPr lvl="1"/>
            <a:r>
              <a:rPr lang="en-US" altLang="zh-CN" dirty="0" smtClean="0"/>
              <a:t>%H</a:t>
            </a:r>
            <a:r>
              <a:rPr lang="zh-CN" altLang="en-US" dirty="0" smtClean="0"/>
              <a:t>、</a:t>
            </a:r>
            <a:r>
              <a:rPr lang="en-US" altLang="zh-CN" dirty="0" smtClean="0"/>
              <a:t>%I</a:t>
            </a:r>
            <a:r>
              <a:rPr lang="zh-CN" altLang="en-US" dirty="0" smtClean="0"/>
              <a:t>、</a:t>
            </a:r>
            <a:r>
              <a:rPr lang="en-US" altLang="zh-CN" dirty="0" smtClean="0"/>
              <a:t>%M</a:t>
            </a:r>
            <a:r>
              <a:rPr lang="zh-CN" altLang="en-US" dirty="0" smtClean="0"/>
              <a:t>、</a:t>
            </a:r>
            <a:r>
              <a:rPr lang="en-US" altLang="zh-CN" dirty="0" smtClean="0"/>
              <a:t>%S</a:t>
            </a:r>
            <a:r>
              <a:rPr lang="zh-CN" altLang="en-US" smtClean="0"/>
              <a:t>、</a:t>
            </a:r>
            <a:r>
              <a:rPr lang="en-US" altLang="zh-CN" smtClean="0"/>
              <a:t>%</a:t>
            </a:r>
            <a:r>
              <a:rPr lang="en-US" altLang="zh-CN" dirty="0" smtClean="0"/>
              <a:t>p</a:t>
            </a:r>
            <a:r>
              <a:rPr lang="zh-CN" altLang="en-US" dirty="0" smtClean="0"/>
              <a:t>：</a:t>
            </a:r>
            <a:r>
              <a:rPr lang="en-US" altLang="zh-CN" dirty="0" smtClean="0"/>
              <a:t>AM/FM</a:t>
            </a:r>
          </a:p>
          <a:p>
            <a:endParaRPr lang="zh-CN" altLang="en-US" dirty="0"/>
          </a:p>
        </p:txBody>
      </p:sp>
    </p:spTree>
    <p:extLst>
      <p:ext uri="{BB962C8B-B14F-4D97-AF65-F5344CB8AC3E}">
        <p14:creationId xmlns:p14="http://schemas.microsoft.com/office/powerpoint/2010/main" val="26682032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时间的设置与使用</a:t>
            </a:r>
          </a:p>
        </p:txBody>
      </p:sp>
      <p:sp>
        <p:nvSpPr>
          <p:cNvPr id="3" name="内容占位符 2"/>
          <p:cNvSpPr>
            <a:spLocks noGrp="1"/>
          </p:cNvSpPr>
          <p:nvPr>
            <p:ph idx="1"/>
          </p:nvPr>
        </p:nvSpPr>
        <p:spPr/>
        <p:txBody>
          <a:bodyPr/>
          <a:lstStyle/>
          <a:p>
            <a:r>
              <a:rPr lang="zh-CN" altLang="en-US" dirty="0"/>
              <a:t>可进行加减运算，表示时间的前移或延后</a:t>
            </a:r>
            <a:endParaRPr lang="en-US" altLang="zh-CN" dirty="0"/>
          </a:p>
          <a:p>
            <a:r>
              <a:rPr lang="zh-CN" altLang="en-US" dirty="0" smtClean="0"/>
              <a:t>可进行比较运算，早晚</a:t>
            </a:r>
            <a:endParaRPr lang="en-US" altLang="zh-CN" dirty="0" smtClean="0"/>
          </a:p>
        </p:txBody>
      </p:sp>
    </p:spTree>
    <p:extLst>
      <p:ext uri="{BB962C8B-B14F-4D97-AF65-F5344CB8AC3E}">
        <p14:creationId xmlns:p14="http://schemas.microsoft.com/office/powerpoint/2010/main" val="37029700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时间的设置与使用</a:t>
            </a:r>
          </a:p>
        </p:txBody>
      </p:sp>
      <p:sp>
        <p:nvSpPr>
          <p:cNvPr id="3" name="内容占位符 2"/>
          <p:cNvSpPr>
            <a:spLocks noGrp="1"/>
          </p:cNvSpPr>
          <p:nvPr>
            <p:ph idx="1"/>
          </p:nvPr>
        </p:nvSpPr>
        <p:spPr/>
        <p:txBody>
          <a:bodyPr/>
          <a:lstStyle/>
          <a:p>
            <a:r>
              <a:rPr lang="en-US" altLang="zh-CN" dirty="0" err="1" smtClean="0"/>
              <a:t>seq</a:t>
            </a:r>
            <a:r>
              <a:rPr lang="en-US" altLang="zh-CN" dirty="0" smtClean="0"/>
              <a:t>()</a:t>
            </a:r>
          </a:p>
          <a:p>
            <a:pPr lvl="1"/>
            <a:r>
              <a:rPr lang="en-US" altLang="zh-CN" dirty="0" err="1" smtClean="0"/>
              <a:t>seq</a:t>
            </a:r>
            <a:r>
              <a:rPr lang="en-US" altLang="zh-CN" dirty="0" smtClean="0"/>
              <a:t>(</a:t>
            </a:r>
            <a:r>
              <a:rPr lang="en-US" altLang="zh-CN" dirty="0" err="1" smtClean="0"/>
              <a:t>x.Times</a:t>
            </a:r>
            <a:r>
              <a:rPr lang="en-US" altLang="zh-CN" dirty="0" smtClean="0"/>
              <a:t>, </a:t>
            </a:r>
            <a:r>
              <a:rPr lang="en-US" altLang="zh-CN" dirty="0"/>
              <a:t>by=“1 </a:t>
            </a:r>
            <a:r>
              <a:rPr lang="en-US" altLang="zh-CN" dirty="0" smtClean="0"/>
              <a:t>years</a:t>
            </a:r>
            <a:r>
              <a:rPr lang="en-US" altLang="zh-CN" dirty="0"/>
              <a:t>”, </a:t>
            </a:r>
            <a:r>
              <a:rPr lang="en-US" altLang="zh-CN" dirty="0" err="1" smtClean="0"/>
              <a:t>length.out</a:t>
            </a:r>
            <a:r>
              <a:rPr lang="en-US" altLang="zh-CN" dirty="0" smtClean="0"/>
              <a:t>=6)</a:t>
            </a:r>
            <a:endParaRPr lang="zh-CN" altLang="en-US" dirty="0"/>
          </a:p>
          <a:p>
            <a:endParaRPr lang="en-US" altLang="zh-CN" dirty="0" smtClean="0"/>
          </a:p>
          <a:p>
            <a:endParaRPr lang="zh-CN" altLang="en-US" dirty="0"/>
          </a:p>
        </p:txBody>
      </p:sp>
    </p:spTree>
    <p:extLst>
      <p:ext uri="{BB962C8B-B14F-4D97-AF65-F5344CB8AC3E}">
        <p14:creationId xmlns:p14="http://schemas.microsoft.com/office/powerpoint/2010/main" val="28028002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对</a:t>
            </a:r>
            <a:r>
              <a:rPr lang="en-US" altLang="zh-CN" dirty="0" smtClean="0"/>
              <a:t>islands</a:t>
            </a:r>
            <a:r>
              <a:rPr lang="zh-CN" altLang="en-US" dirty="0" smtClean="0"/>
              <a:t>数据集作向量相关操作，如大小，排序等</a:t>
            </a:r>
            <a:endParaRPr lang="en-US" altLang="zh-CN" dirty="0" smtClean="0"/>
          </a:p>
        </p:txBody>
      </p:sp>
    </p:spTree>
    <p:extLst>
      <p:ext uri="{BB962C8B-B14F-4D97-AF65-F5344CB8AC3E}">
        <p14:creationId xmlns:p14="http://schemas.microsoft.com/office/powerpoint/2010/main" val="1836016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00399" y="2161528"/>
            <a:ext cx="2913298" cy="1177245"/>
          </a:xfrm>
          <a:prstGeom prst="rect">
            <a:avLst/>
          </a:prstGeom>
          <a:noFill/>
        </p:spPr>
        <p:txBody>
          <a:bodyPr wrap="none" lIns="68580" tIns="34290" rIns="68580" bIns="34290">
            <a:spAutoFit/>
          </a:bodyPr>
          <a:lstStyle/>
          <a:p>
            <a:pPr algn="ctr"/>
            <a:r>
              <a:rPr lang="zh-CN" altLang="en-US" sz="7200" b="1" dirty="0">
                <a:ln w="6600">
                  <a:solidFill>
                    <a:schemeClr val="accent2"/>
                  </a:solidFill>
                  <a:prstDash val="solid"/>
                </a:ln>
                <a:solidFill>
                  <a:srgbClr val="FFFFFF"/>
                </a:solidFill>
                <a:effectLst>
                  <a:outerShdw dist="38100" dir="2700000" algn="tl" rotWithShape="0">
                    <a:schemeClr val="accent2"/>
                  </a:outerShdw>
                </a:effectLst>
              </a:rPr>
              <a:t>谢谢！</a:t>
            </a:r>
          </a:p>
        </p:txBody>
      </p:sp>
    </p:spTree>
    <p:extLst>
      <p:ext uri="{BB962C8B-B14F-4D97-AF65-F5344CB8AC3E}">
        <p14:creationId xmlns:p14="http://schemas.microsoft.com/office/powerpoint/2010/main" val="2943052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生成向量</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a:t>c(…)</a:t>
            </a:r>
            <a:r>
              <a:rPr lang="zh-CN" altLang="en-US" dirty="0"/>
              <a:t>命令</a:t>
            </a:r>
            <a:endParaRPr lang="en-US" altLang="zh-CN" dirty="0"/>
          </a:p>
          <a:p>
            <a:pPr lvl="1"/>
            <a:r>
              <a:rPr lang="zh-CN" altLang="en-US" dirty="0" smtClean="0"/>
              <a:t>当一个向量同时包含数值和字符串时，则</a:t>
            </a:r>
            <a:r>
              <a:rPr lang="en-US" altLang="zh-CN" dirty="0" smtClean="0"/>
              <a:t>R</a:t>
            </a:r>
            <a:r>
              <a:rPr lang="zh-CN" altLang="en-US" dirty="0" smtClean="0"/>
              <a:t>软件先将数值数据转换为字符串数据，使得两组数据的类型统一之后再合并为一个向量。</a:t>
            </a:r>
            <a:endParaRPr lang="en-US" altLang="zh-CN" dirty="0" smtClean="0"/>
          </a:p>
          <a:p>
            <a:pPr lvl="1"/>
            <a:r>
              <a:rPr lang="zh-CN" altLang="en-US" dirty="0"/>
              <a:t>数值</a:t>
            </a:r>
            <a:r>
              <a:rPr lang="zh-CN" altLang="en-US" dirty="0" smtClean="0"/>
              <a:t>型数据、字符串、逻辑数据一旦混合成一个向量，将执行逻辑数据转换成数值，数值转换成字符串</a:t>
            </a:r>
            <a:endParaRPr lang="en-US" altLang="zh-CN" dirty="0"/>
          </a:p>
          <a:p>
            <a:pPr lvl="2"/>
            <a:r>
              <a:rPr lang="en-US" altLang="zh-CN" dirty="0"/>
              <a:t>v1&lt;-</a:t>
            </a:r>
            <a:r>
              <a:rPr lang="en-US" altLang="zh-CN" dirty="0" smtClean="0"/>
              <a:t>c (</a:t>
            </a:r>
            <a:r>
              <a:rPr lang="en-US" altLang="zh-CN" dirty="0"/>
              <a:t>1, 2, 3)</a:t>
            </a:r>
          </a:p>
          <a:p>
            <a:pPr lvl="2"/>
            <a:r>
              <a:rPr lang="en-US" altLang="zh-CN" dirty="0" smtClean="0"/>
              <a:t>v3</a:t>
            </a:r>
            <a:r>
              <a:rPr lang="en-US" altLang="zh-CN" dirty="0"/>
              <a:t>&lt;-c ("Good", "Morning</a:t>
            </a:r>
            <a:r>
              <a:rPr lang="en-US" altLang="zh-CN" dirty="0" smtClean="0"/>
              <a:t>")</a:t>
            </a:r>
          </a:p>
          <a:p>
            <a:pPr lvl="2"/>
            <a:r>
              <a:rPr lang="en-US" altLang="zh-CN" dirty="0" smtClean="0"/>
              <a:t>v4&lt;-c (TRUE, FALSE)</a:t>
            </a:r>
          </a:p>
          <a:p>
            <a:pPr lvl="2"/>
            <a:r>
              <a:rPr lang="en-US" altLang="zh-CN" dirty="0" smtClean="0"/>
              <a:t>c(v1,v4)</a:t>
            </a:r>
          </a:p>
          <a:p>
            <a:pPr lvl="2"/>
            <a:r>
              <a:rPr lang="en-US" altLang="zh-CN" dirty="0" smtClean="0"/>
              <a:t>c(v1,v3,v4)</a:t>
            </a:r>
            <a:endParaRPr lang="en-US" altLang="zh-CN" dirty="0"/>
          </a:p>
          <a:p>
            <a:pPr lvl="2"/>
            <a:endParaRPr lang="en-US" altLang="zh-CN" dirty="0"/>
          </a:p>
          <a:p>
            <a:pPr marL="914400" lvl="2" indent="0">
              <a:buNone/>
            </a:pPr>
            <a:endParaRPr lang="en-US" altLang="zh-CN" dirty="0" smtClean="0"/>
          </a:p>
        </p:txBody>
      </p:sp>
    </p:spTree>
    <p:extLst>
      <p:ext uri="{BB962C8B-B14F-4D97-AF65-F5344CB8AC3E}">
        <p14:creationId xmlns:p14="http://schemas.microsoft.com/office/powerpoint/2010/main" val="1539091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向量赋值</a:t>
            </a:r>
            <a:endParaRPr lang="zh-CN" altLang="en-US" dirty="0"/>
          </a:p>
        </p:txBody>
      </p:sp>
      <p:sp>
        <p:nvSpPr>
          <p:cNvPr id="3" name="内容占位符 2"/>
          <p:cNvSpPr>
            <a:spLocks noGrp="1"/>
          </p:cNvSpPr>
          <p:nvPr>
            <p:ph idx="1"/>
          </p:nvPr>
        </p:nvSpPr>
        <p:spPr/>
        <p:txBody>
          <a:bodyPr/>
          <a:lstStyle/>
          <a:p>
            <a:r>
              <a:rPr lang="en-US" altLang="zh-CN" dirty="0" smtClean="0"/>
              <a:t>&lt;-</a:t>
            </a:r>
          </a:p>
          <a:p>
            <a:r>
              <a:rPr lang="en-US" altLang="zh-CN" dirty="0" smtClean="0"/>
              <a:t>assign()</a:t>
            </a:r>
          </a:p>
          <a:p>
            <a:pPr lvl="1"/>
            <a:r>
              <a:rPr lang="en-US" altLang="zh-CN" dirty="0" smtClean="0"/>
              <a:t>assign("v1", c(11.5,10,5,6))</a:t>
            </a:r>
            <a:endParaRPr lang="zh-CN" altLang="en-US" dirty="0"/>
          </a:p>
        </p:txBody>
      </p:sp>
    </p:spTree>
    <p:extLst>
      <p:ext uri="{BB962C8B-B14F-4D97-AF65-F5344CB8AC3E}">
        <p14:creationId xmlns:p14="http://schemas.microsoft.com/office/powerpoint/2010/main" val="2188997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选取向量中的元素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根据元素在向量中的位置使用方括号来选出元素，如</a:t>
            </a:r>
            <a:r>
              <a:rPr lang="en-US" altLang="zh-CN" dirty="0" smtClean="0"/>
              <a:t>v[3]</a:t>
            </a:r>
            <a:r>
              <a:rPr lang="zh-CN" altLang="en-US" dirty="0" smtClean="0"/>
              <a:t>代表了</a:t>
            </a:r>
            <a:r>
              <a:rPr lang="en-US" altLang="zh-CN" dirty="0" smtClean="0"/>
              <a:t>v</a:t>
            </a:r>
            <a:r>
              <a:rPr lang="zh-CN" altLang="en-US" dirty="0" smtClean="0"/>
              <a:t>向量中第三个元素</a:t>
            </a:r>
            <a:endParaRPr lang="en-US" altLang="zh-CN" dirty="0" smtClean="0"/>
          </a:p>
          <a:p>
            <a:r>
              <a:rPr lang="zh-CN" altLang="en-US" dirty="0" smtClean="0"/>
              <a:t>索引前加负号</a:t>
            </a:r>
            <a:r>
              <a:rPr lang="en-US" altLang="zh-CN" dirty="0" smtClean="0"/>
              <a:t>(-)</a:t>
            </a:r>
            <a:r>
              <a:rPr lang="zh-CN" altLang="en-US" dirty="0" smtClean="0"/>
              <a:t>，排除向量中相应位置的元素</a:t>
            </a:r>
            <a:endParaRPr lang="en-US" altLang="zh-CN" dirty="0" smtClean="0"/>
          </a:p>
          <a:p>
            <a:pPr lvl="1"/>
            <a:r>
              <a:rPr lang="en-US" altLang="zh-CN" dirty="0" smtClean="0"/>
              <a:t>x&lt;-c(1,5,8,9,6)</a:t>
            </a:r>
          </a:p>
          <a:p>
            <a:pPr lvl="1"/>
            <a:r>
              <a:rPr lang="en-US" altLang="zh-CN" dirty="0" smtClean="0"/>
              <a:t>x[3]</a:t>
            </a:r>
          </a:p>
          <a:p>
            <a:pPr lvl="1"/>
            <a:r>
              <a:rPr lang="en-US" altLang="zh-CN" dirty="0" smtClean="0"/>
              <a:t>[1] 8</a:t>
            </a:r>
          </a:p>
          <a:p>
            <a:pPr lvl="1"/>
            <a:r>
              <a:rPr lang="en-US" altLang="zh-CN" dirty="0" smtClean="0"/>
              <a:t>x[-1]</a:t>
            </a:r>
          </a:p>
          <a:p>
            <a:pPr lvl="1"/>
            <a:r>
              <a:rPr lang="en-US" altLang="zh-CN" dirty="0" smtClean="0"/>
              <a:t>[1] 5,8,9,6</a:t>
            </a:r>
          </a:p>
          <a:p>
            <a:endParaRPr lang="zh-CN" altLang="en-US" dirty="0"/>
          </a:p>
        </p:txBody>
      </p:sp>
    </p:spTree>
    <p:extLst>
      <p:ext uri="{BB962C8B-B14F-4D97-AF65-F5344CB8AC3E}">
        <p14:creationId xmlns:p14="http://schemas.microsoft.com/office/powerpoint/2010/main" val="862741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建立含元素名称的向量对象</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object&lt;-c(name1 = data1, name2 = data2, …)</a:t>
            </a:r>
          </a:p>
          <a:p>
            <a:pPr lvl="1"/>
            <a:r>
              <a:rPr lang="en-US" altLang="zh-CN" dirty="0" smtClean="0"/>
              <a:t>y&lt;-c(name1 = Monday, name2 = Tuesday)</a:t>
            </a:r>
          </a:p>
          <a:p>
            <a:r>
              <a:rPr lang="en-US" altLang="zh-CN" dirty="0" smtClean="0"/>
              <a:t>names()</a:t>
            </a:r>
          </a:p>
          <a:p>
            <a:pPr lvl="1"/>
            <a:r>
              <a:rPr lang="zh-CN" altLang="en-US" dirty="0" smtClean="0"/>
              <a:t>可查询向量对象元素的名称，也可更改向量对象元素的名称</a:t>
            </a:r>
            <a:endParaRPr lang="en-US" altLang="zh-CN" dirty="0" smtClean="0"/>
          </a:p>
          <a:p>
            <a:pPr lvl="1"/>
            <a:r>
              <a:rPr lang="zh-CN" altLang="en-US" dirty="0" smtClean="0"/>
              <a:t>如想删除某元素，则将其设置为</a:t>
            </a:r>
            <a:r>
              <a:rPr lang="en-US" altLang="zh-CN" dirty="0" smtClean="0"/>
              <a:t>NULL</a:t>
            </a:r>
          </a:p>
          <a:p>
            <a:pPr lvl="1"/>
            <a:r>
              <a:rPr lang="en-US" altLang="zh-CN" dirty="0" smtClean="0"/>
              <a:t>names(y)</a:t>
            </a:r>
          </a:p>
          <a:p>
            <a:pPr lvl="1"/>
            <a:r>
              <a:rPr lang="en-US" altLang="zh-CN" dirty="0" smtClean="0"/>
              <a:t>names(y) = c(“day1”, “day2”)</a:t>
            </a:r>
          </a:p>
          <a:p>
            <a:pPr lvl="1"/>
            <a:r>
              <a:rPr lang="en-US" altLang="zh-CN" dirty="0"/>
              <a:t>names(y</a:t>
            </a:r>
            <a:r>
              <a:rPr lang="en-US" altLang="zh-CN" dirty="0" smtClean="0"/>
              <a:t>)&lt;-NULL</a:t>
            </a:r>
            <a:endParaRPr lang="zh-CN" altLang="en-US" dirty="0"/>
          </a:p>
        </p:txBody>
      </p:sp>
    </p:spTree>
    <p:extLst>
      <p:ext uri="{BB962C8B-B14F-4D97-AF65-F5344CB8AC3E}">
        <p14:creationId xmlns:p14="http://schemas.microsoft.com/office/powerpoint/2010/main" val="785318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向量</a:t>
            </a:r>
          </a:p>
        </p:txBody>
      </p:sp>
      <p:sp>
        <p:nvSpPr>
          <p:cNvPr id="3" name="内容占位符 2"/>
          <p:cNvSpPr>
            <a:spLocks noGrp="1"/>
          </p:cNvSpPr>
          <p:nvPr>
            <p:ph idx="1"/>
          </p:nvPr>
        </p:nvSpPr>
        <p:spPr/>
        <p:txBody>
          <a:bodyPr/>
          <a:lstStyle/>
          <a:p>
            <a:r>
              <a:rPr lang="zh-CN" altLang="en-US" dirty="0" smtClean="0"/>
              <a:t>数值向量</a:t>
            </a:r>
            <a:endParaRPr lang="en-US" altLang="zh-CN" dirty="0" smtClean="0"/>
          </a:p>
          <a:p>
            <a:r>
              <a:rPr lang="zh-CN" altLang="en-US" dirty="0"/>
              <a:t>逻辑</a:t>
            </a:r>
            <a:r>
              <a:rPr lang="zh-CN" altLang="en-US" dirty="0" smtClean="0"/>
              <a:t>向量</a:t>
            </a:r>
            <a:endParaRPr lang="en-US" altLang="zh-CN" dirty="0" smtClean="0"/>
          </a:p>
          <a:p>
            <a:r>
              <a:rPr lang="zh-CN" altLang="en-US" dirty="0"/>
              <a:t>字符向量</a:t>
            </a:r>
          </a:p>
        </p:txBody>
      </p:sp>
    </p:spTree>
    <p:extLst>
      <p:ext uri="{BB962C8B-B14F-4D97-AF65-F5344CB8AC3E}">
        <p14:creationId xmlns:p14="http://schemas.microsoft.com/office/powerpoint/2010/main" val="2861906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1489</TotalTime>
  <Words>2145</Words>
  <Application>Microsoft Office PowerPoint</Application>
  <PresentationFormat>全屏显示(4:3)</PresentationFormat>
  <Paragraphs>331</Paragraphs>
  <Slides>49</Slides>
  <Notes>0</Notes>
  <HiddenSlides>0</HiddenSlides>
  <MMClips>0</MMClips>
  <ScaleCrop>false</ScaleCrop>
  <HeadingPairs>
    <vt:vector size="4" baseType="variant">
      <vt:variant>
        <vt:lpstr>主题</vt:lpstr>
      </vt:variant>
      <vt:variant>
        <vt:i4>1</vt:i4>
      </vt:variant>
      <vt:variant>
        <vt:lpstr>幻灯片标题</vt:lpstr>
      </vt:variant>
      <vt:variant>
        <vt:i4>49</vt:i4>
      </vt:variant>
    </vt:vector>
  </HeadingPairs>
  <TitlesOfParts>
    <vt:vector size="50" baseType="lpstr">
      <vt:lpstr>平面</vt:lpstr>
      <vt:lpstr>数据处理与智能决策</vt:lpstr>
      <vt:lpstr>复习</vt:lpstr>
      <vt:lpstr>向量</vt:lpstr>
      <vt:lpstr>生成向量</vt:lpstr>
      <vt:lpstr>生成向量</vt:lpstr>
      <vt:lpstr>向量赋值</vt:lpstr>
      <vt:lpstr>选取向量中的元素</vt:lpstr>
      <vt:lpstr>建立含元素名称的向量对象</vt:lpstr>
      <vt:lpstr>向量</vt:lpstr>
      <vt:lpstr>数值向量</vt:lpstr>
      <vt:lpstr>数值向量</vt:lpstr>
      <vt:lpstr>注意：</vt:lpstr>
      <vt:lpstr>数值向量</vt:lpstr>
      <vt:lpstr>数值向量</vt:lpstr>
      <vt:lpstr>数值向量计算</vt:lpstr>
      <vt:lpstr>数值向量计算</vt:lpstr>
      <vt:lpstr>常见向量对象的数学运算函数</vt:lpstr>
      <vt:lpstr>常见向量对象的数学运算函数</vt:lpstr>
      <vt:lpstr>常见向量对象的数学运算函数</vt:lpstr>
      <vt:lpstr>常见向量对象的数学运算函数</vt:lpstr>
      <vt:lpstr>常见向量对象的数学运算函数</vt:lpstr>
      <vt:lpstr>常见向量对象的数学运算函数</vt:lpstr>
      <vt:lpstr>特殊数值向量</vt:lpstr>
      <vt:lpstr>复习</vt:lpstr>
      <vt:lpstr>逻辑向量</vt:lpstr>
      <vt:lpstr>逻辑向量函数</vt:lpstr>
      <vt:lpstr>逻辑向量函数</vt:lpstr>
      <vt:lpstr>特殊向量处理</vt:lpstr>
      <vt:lpstr>字符向量</vt:lpstr>
      <vt:lpstr>获取字符串长度</vt:lpstr>
      <vt:lpstr>获取字符串长度</vt:lpstr>
      <vt:lpstr>连接字符串</vt:lpstr>
      <vt:lpstr>连接字符串</vt:lpstr>
      <vt:lpstr>分割字符串</vt:lpstr>
      <vt:lpstr>提取子串</vt:lpstr>
      <vt:lpstr>替代子串</vt:lpstr>
      <vt:lpstr>大小写</vt:lpstr>
      <vt:lpstr>字符向量函数</vt:lpstr>
      <vt:lpstr>字符向量函数</vt:lpstr>
      <vt:lpstr>日期和时间的处理</vt:lpstr>
      <vt:lpstr>日期的设置与使用</vt:lpstr>
      <vt:lpstr>日期的设置与使用</vt:lpstr>
      <vt:lpstr>日期的设置与使用</vt:lpstr>
      <vt:lpstr>使用不同格式表示日期</vt:lpstr>
      <vt:lpstr>时间的设置与使用</vt:lpstr>
      <vt:lpstr>时间的设置与使用</vt:lpstr>
      <vt:lpstr>时间的设置与使用</vt:lpstr>
      <vt:lpstr>练习</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王蕾</dc:creator>
  <cp:lastModifiedBy>User</cp:lastModifiedBy>
  <cp:revision>139</cp:revision>
  <dcterms:created xsi:type="dcterms:W3CDTF">2017-08-17T15:34:40Z</dcterms:created>
  <dcterms:modified xsi:type="dcterms:W3CDTF">2017-09-11T02:18:48Z</dcterms:modified>
</cp:coreProperties>
</file>