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8" r:id="rId3"/>
    <p:sldId id="286" r:id="rId4"/>
    <p:sldId id="259" r:id="rId5"/>
    <p:sldId id="260" r:id="rId6"/>
    <p:sldId id="261" r:id="rId7"/>
    <p:sldId id="289" r:id="rId8"/>
    <p:sldId id="290" r:id="rId9"/>
    <p:sldId id="291" r:id="rId10"/>
    <p:sldId id="292" r:id="rId11"/>
    <p:sldId id="262" r:id="rId12"/>
    <p:sldId id="263" r:id="rId13"/>
    <p:sldId id="264" r:id="rId14"/>
    <p:sldId id="293" r:id="rId15"/>
    <p:sldId id="294" r:id="rId16"/>
    <p:sldId id="268" r:id="rId17"/>
    <p:sldId id="269" r:id="rId18"/>
    <p:sldId id="270" r:id="rId19"/>
    <p:sldId id="271" r:id="rId20"/>
    <p:sldId id="272" r:id="rId21"/>
    <p:sldId id="25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5D3"/>
    <a:srgbClr val="76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9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0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9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360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00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8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/>
          </a:bodyPr>
          <a:lstStyle>
            <a:lvl1pPr>
              <a:defRPr sz="3600" baseline="0">
                <a:latin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73200"/>
            <a:ext cx="6347714" cy="4568163"/>
          </a:xfrm>
        </p:spPr>
        <p:txBody>
          <a:bodyPr/>
          <a:lstStyle>
            <a:lvl1pPr>
              <a:defRPr sz="3200" baseline="0">
                <a:latin typeface="Times New Roman" pitchFamily="18" charset="0"/>
              </a:defRPr>
            </a:lvl1pPr>
            <a:lvl2pPr>
              <a:defRPr sz="2800" baseline="0">
                <a:latin typeface="Times New Roman" pitchFamily="18" charset="0"/>
              </a:defRPr>
            </a:lvl2pPr>
            <a:lvl3pPr>
              <a:defRPr sz="2400" baseline="0">
                <a:latin typeface="Times New Roman" pitchFamily="18" charset="0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0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6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6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9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9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C5DD-C266-46A4-8FF2-BDC53468BA3B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E40A04-5FDA-4D0C-8159-6CEF04AE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9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594" y="2404534"/>
            <a:ext cx="6389321" cy="1646302"/>
          </a:xfrm>
        </p:spPr>
        <p:txBody>
          <a:bodyPr/>
          <a:lstStyle/>
          <a:p>
            <a:r>
              <a:rPr lang="zh-CN" altLang="en-US" dirty="0" smtClean="0"/>
              <a:t>数据处理与智能决策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7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修改矩阵的元素值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mat1[1,2]&lt;-15</a:t>
            </a:r>
          </a:p>
          <a:p>
            <a:r>
              <a:rPr lang="en-US" altLang="zh-CN" dirty="0" smtClean="0"/>
              <a:t>mat1[,2]&lt;-100</a:t>
            </a:r>
          </a:p>
          <a:p>
            <a:r>
              <a:rPr lang="en-US" altLang="zh-CN" dirty="0" smtClean="0"/>
              <a:t>mat1[1:2,2:3]&lt;-matrix(1:4)</a:t>
            </a:r>
          </a:p>
          <a:p>
            <a:r>
              <a:rPr lang="en-US" altLang="zh-CN" dirty="0" smtClean="0"/>
              <a:t>mat1[1,]&lt;-c(1,2,3)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21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矩阵的建立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多个</a:t>
            </a:r>
            <a:r>
              <a:rPr lang="zh-CN" altLang="en-US" dirty="0" smtClean="0"/>
              <a:t>向量合并成矩阵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rbind</a:t>
            </a:r>
            <a:r>
              <a:rPr lang="en-US" altLang="zh-CN" b="1" dirty="0" smtClean="0"/>
              <a:t>()</a:t>
            </a:r>
            <a:r>
              <a:rPr lang="zh-CN" altLang="en-US" dirty="0" smtClean="0"/>
              <a:t>：将两个或多个向量组成矩阵，每个向量各占用一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cbind</a:t>
            </a:r>
            <a:r>
              <a:rPr lang="en-US" altLang="zh-CN" dirty="0" smtClean="0"/>
              <a:t>()</a:t>
            </a:r>
            <a:r>
              <a:rPr lang="zh-CN" altLang="en-US" dirty="0"/>
              <a:t>：将两个或多个向量组成矩阵，每个向量各占用</a:t>
            </a:r>
            <a:r>
              <a:rPr lang="zh-CN" altLang="en-US" dirty="0" smtClean="0"/>
              <a:t>一</a:t>
            </a:r>
            <a:r>
              <a:rPr lang="zh-CN" altLang="en-US" dirty="0" smtClean="0">
                <a:solidFill>
                  <a:srgbClr val="FF0000"/>
                </a:solidFill>
              </a:rPr>
              <a:t>列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注意：向量长度相等。如向量对象类型不同，则会转换为字符或者数字。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v1&lt;-c(7,8,9)</a:t>
            </a:r>
          </a:p>
          <a:p>
            <a:pPr lvl="2"/>
            <a:r>
              <a:rPr lang="en-US" altLang="zh-CN" dirty="0" smtClean="0"/>
              <a:t>v2</a:t>
            </a:r>
            <a:r>
              <a:rPr lang="en-US" altLang="zh-CN" dirty="0"/>
              <a:t>&lt;-c(1,2,3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v3&lt;-c(‘a’, ‘b’, ‘c’)</a:t>
            </a:r>
          </a:p>
          <a:p>
            <a:pPr lvl="2"/>
            <a:r>
              <a:rPr lang="en-US" altLang="zh-CN" dirty="0" smtClean="0"/>
              <a:t>v4&lt;-c(FALSE,TRUE,TRUE)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1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矩阵的属性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：查看矩阵对象的结构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</a:t>
            </a:r>
            <a:r>
              <a:rPr lang="en-US" altLang="zh-CN" dirty="0" smtClean="0"/>
              <a:t>(mat1)</a:t>
            </a:r>
          </a:p>
          <a:p>
            <a:r>
              <a:rPr lang="en-US" altLang="zh-CN" dirty="0" err="1" smtClean="0"/>
              <a:t>nrow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：得到矩阵的行数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nrow</a:t>
            </a:r>
            <a:r>
              <a:rPr lang="en-US" altLang="zh-CN" dirty="0" smtClean="0"/>
              <a:t>(mat1)</a:t>
            </a:r>
          </a:p>
          <a:p>
            <a:r>
              <a:rPr lang="en-US" altLang="zh-CN" dirty="0" err="1" smtClean="0"/>
              <a:t>ncol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：得到矩阵的列数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ncol</a:t>
            </a:r>
            <a:r>
              <a:rPr lang="en-US" altLang="zh-CN" dirty="0" smtClean="0"/>
              <a:t>(mat1)</a:t>
            </a:r>
          </a:p>
          <a:p>
            <a:r>
              <a:rPr lang="en-US" altLang="zh-CN" dirty="0" smtClean="0"/>
              <a:t>dim()</a:t>
            </a:r>
            <a:r>
              <a:rPr lang="zh-CN" altLang="en-US" dirty="0" smtClean="0"/>
              <a:t>：</a:t>
            </a:r>
            <a:r>
              <a:rPr lang="zh-CN" altLang="en-US" dirty="0"/>
              <a:t>得到</a:t>
            </a:r>
            <a:r>
              <a:rPr lang="zh-CN" altLang="en-US" dirty="0" smtClean="0"/>
              <a:t>矩阵的行数和列数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dim(mat1)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2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矩阵的属性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473200"/>
            <a:ext cx="6623715" cy="45681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length()</a:t>
            </a:r>
            <a:r>
              <a:rPr lang="zh-CN" altLang="en-US" dirty="0" smtClean="0"/>
              <a:t>：取得矩阵或高维数组对象的元素个数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length(mat1)</a:t>
            </a:r>
          </a:p>
          <a:p>
            <a:r>
              <a:rPr lang="en-US" altLang="zh-CN" dirty="0" err="1" smtClean="0"/>
              <a:t>is.matrix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：检查对象是否是矩阵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is.matrix</a:t>
            </a:r>
            <a:r>
              <a:rPr lang="en-US" altLang="zh-CN" dirty="0" smtClean="0"/>
              <a:t>(mat1)</a:t>
            </a:r>
          </a:p>
          <a:p>
            <a:r>
              <a:rPr lang="en-US" altLang="zh-CN" dirty="0" err="1" smtClean="0"/>
              <a:t>is.array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：检查对象是否是</a:t>
            </a:r>
            <a:r>
              <a:rPr lang="en-US" altLang="zh-CN" dirty="0" smtClean="0"/>
              <a:t>Array</a:t>
            </a:r>
          </a:p>
          <a:p>
            <a:pPr lvl="1"/>
            <a:r>
              <a:rPr lang="en-US" altLang="zh-CN" dirty="0" err="1" smtClean="0"/>
              <a:t>is.array</a:t>
            </a:r>
            <a:r>
              <a:rPr lang="en-US" altLang="zh-CN" dirty="0" smtClean="0"/>
              <a:t>(mat1)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5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en-US" altLang="zh-CN" dirty="0" smtClean="0"/>
              <a:t>matrix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rbind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cbind</a:t>
            </a:r>
            <a:endParaRPr lang="en-US" altLang="zh-CN" dirty="0" smtClean="0"/>
          </a:p>
          <a:p>
            <a:r>
              <a:rPr lang="en-US" altLang="zh-CN" dirty="0" err="1" smtClean="0"/>
              <a:t>rownames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colnames</a:t>
            </a:r>
            <a:endParaRPr lang="en-US" altLang="zh-CN" dirty="0" smtClean="0"/>
          </a:p>
          <a:p>
            <a:r>
              <a:rPr lang="zh-CN" altLang="en-US" dirty="0" smtClean="0"/>
              <a:t>矩阵属性</a:t>
            </a:r>
            <a:endParaRPr lang="en-US" altLang="zh-CN" dirty="0" smtClean="0"/>
          </a:p>
          <a:p>
            <a:pPr lvl="1"/>
            <a:r>
              <a:rPr lang="en-US" altLang="zh-CN" dirty="0" err="1"/>
              <a:t>str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nrow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ncol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dim()</a:t>
            </a:r>
          </a:p>
          <a:p>
            <a:pPr lvl="1"/>
            <a:r>
              <a:rPr lang="en-US" altLang="zh-CN" dirty="0" err="1" smtClean="0"/>
              <a:t>is.matrix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is.array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50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学生信息表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74301"/>
              </p:ext>
            </p:extLst>
          </p:nvPr>
        </p:nvGraphicFramePr>
        <p:xfrm>
          <a:off x="609600" y="1473200"/>
          <a:ext cx="634726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816"/>
                <a:gridCol w="1586816"/>
                <a:gridCol w="1586816"/>
                <a:gridCol w="158681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JAVA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C#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ZS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95.5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LS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WW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56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7894" y="3434080"/>
            <a:ext cx="6493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语言这门课程的平均分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的学绩点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、为了获知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课程考试试卷的难易程度，请使用上述数据进行测试分析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、使用点图和直方图显示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这门课学生的成绩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6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矩阵的运算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当矩阵对象与一般常数进行计算时，只要将各个元素与该常数分别执行运算即可。</a:t>
            </a:r>
            <a:endParaRPr lang="en-US" altLang="zh-CN" dirty="0" smtClean="0"/>
          </a:p>
          <a:p>
            <a:r>
              <a:rPr lang="zh-CN" altLang="en-US" dirty="0"/>
              <a:t>矩阵的行数与向量长度</a:t>
            </a:r>
            <a:r>
              <a:rPr lang="zh-CN" altLang="en-US" dirty="0" smtClean="0"/>
              <a:t>相同时，矩阵对象与向量对象可以相加，相乘等运算。</a:t>
            </a:r>
            <a:endParaRPr lang="en-US" altLang="zh-CN" dirty="0" smtClean="0"/>
          </a:p>
          <a:p>
            <a:r>
              <a:rPr lang="zh-CN" altLang="en-US" dirty="0" smtClean="0"/>
              <a:t>当两个矩阵彼此的维度相同，则他们之间可以</a:t>
            </a:r>
            <a:r>
              <a:rPr lang="zh-CN" altLang="en-US" dirty="0"/>
              <a:t>按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进行四则运算。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矩阵的运算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473200"/>
            <a:ext cx="6705601" cy="4568163"/>
          </a:xfrm>
        </p:spPr>
        <p:txBody>
          <a:bodyPr/>
          <a:lstStyle/>
          <a:p>
            <a:r>
              <a:rPr lang="zh-CN" altLang="en-US" dirty="0" smtClean="0"/>
              <a:t>行和列的运算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rowSums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：计算行中元素的总和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colSums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：计算列中元素的总和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rowMeans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：计算行中元素的平均值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colMeans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：计算列中元素的平均值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0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矩阵的运算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转置矩阵</a:t>
            </a:r>
            <a:r>
              <a:rPr lang="en-US" altLang="zh-CN" dirty="0" smtClean="0"/>
              <a:t>t()</a:t>
            </a:r>
          </a:p>
          <a:p>
            <a:pPr lvl="1"/>
            <a:r>
              <a:rPr lang="zh-CN" altLang="en-US" dirty="0" smtClean="0"/>
              <a:t>实现矩阵的行列元素互相对调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t(a)</a:t>
            </a:r>
          </a:p>
          <a:p>
            <a:r>
              <a:rPr lang="en-US" altLang="zh-CN" dirty="0" smtClean="0"/>
              <a:t>%</a:t>
            </a:r>
            <a:r>
              <a:rPr lang="zh-CN" altLang="en-US" dirty="0" smtClean="0"/>
              <a:t>*</a:t>
            </a:r>
            <a:r>
              <a:rPr lang="en-US" altLang="zh-CN" dirty="0" smtClean="0"/>
              <a:t>%</a:t>
            </a:r>
            <a:r>
              <a:rPr lang="zh-CN" altLang="en-US" dirty="0" smtClean="0"/>
              <a:t>矩阵相乘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b&lt;-matrix(1:9, 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=3)</a:t>
            </a:r>
          </a:p>
          <a:p>
            <a:pPr lvl="1"/>
            <a:r>
              <a:rPr lang="en-US" altLang="zh-CN" dirty="0" smtClean="0"/>
              <a:t>a*b</a:t>
            </a:r>
          </a:p>
          <a:p>
            <a:pPr lvl="1"/>
            <a:r>
              <a:rPr lang="en-US" altLang="zh-CN" dirty="0" smtClean="0"/>
              <a:t>a%*%b</a:t>
            </a:r>
          </a:p>
        </p:txBody>
      </p:sp>
    </p:spTree>
    <p:extLst>
      <p:ext uri="{BB962C8B-B14F-4D97-AF65-F5344CB8AC3E}">
        <p14:creationId xmlns:p14="http://schemas.microsoft.com/office/powerpoint/2010/main" val="11637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矩阵的运算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diag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：当第一个参数是矩阵时，可传回矩阵对角线的向量值。</a:t>
            </a:r>
            <a:endParaRPr lang="en-US" altLang="zh-CN" dirty="0" smtClean="0"/>
          </a:p>
          <a:p>
            <a:r>
              <a:rPr lang="en-US" altLang="zh-CN" dirty="0" smtClean="0"/>
              <a:t>solve()</a:t>
            </a:r>
            <a:r>
              <a:rPr lang="zh-CN" altLang="en-US" dirty="0" smtClean="0"/>
              <a:t>：可传回反矩阵</a:t>
            </a:r>
            <a:endParaRPr lang="en-US" altLang="zh-CN" dirty="0" smtClean="0"/>
          </a:p>
          <a:p>
            <a:r>
              <a:rPr lang="en-US" altLang="zh-CN" dirty="0" err="1" smtClean="0"/>
              <a:t>det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：计算矩阵的行列式值。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49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向量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c()                    :                 rep()</a:t>
            </a:r>
          </a:p>
          <a:p>
            <a:pPr lvl="1"/>
            <a:r>
              <a:rPr lang="en-US" altLang="zh-CN" dirty="0" smtClean="0"/>
              <a:t>names()</a:t>
            </a:r>
          </a:p>
          <a:p>
            <a:r>
              <a:rPr lang="zh-CN" altLang="en-US" dirty="0" smtClean="0"/>
              <a:t>类型分类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数值向量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逻辑向量</a:t>
            </a:r>
            <a:endParaRPr lang="en-US" altLang="zh-CN" dirty="0" smtClean="0"/>
          </a:p>
          <a:p>
            <a:pPr lvl="1"/>
            <a:r>
              <a:rPr lang="zh-CN" altLang="en-US" dirty="0"/>
              <a:t>字符向量</a:t>
            </a:r>
            <a:endParaRPr lang="en-US" altLang="zh-CN" dirty="0" smtClean="0"/>
          </a:p>
          <a:p>
            <a:r>
              <a:rPr lang="zh-CN" altLang="en-US" dirty="0" smtClean="0"/>
              <a:t>向量运算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与常数的四则运算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数值向量之间的运算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字符向量的运算函数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paste()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strsplit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substr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sub()</a:t>
            </a:r>
          </a:p>
          <a:p>
            <a:pPr lvl="2"/>
            <a:r>
              <a:rPr lang="zh-CN" altLang="en-US" dirty="0"/>
              <a:t>大</a:t>
            </a:r>
            <a:r>
              <a:rPr lang="zh-CN" altLang="en-US" dirty="0" smtClean="0"/>
              <a:t>小写函数、去重函数</a:t>
            </a:r>
            <a:endParaRPr lang="en-US" altLang="zh-CN" dirty="0" smtClean="0"/>
          </a:p>
          <a:p>
            <a:r>
              <a:rPr lang="zh-CN" altLang="en-US" dirty="0" smtClean="0"/>
              <a:t>日期时间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2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三维或高维数组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array()</a:t>
            </a:r>
            <a:r>
              <a:rPr lang="zh-CN" altLang="en-US" dirty="0" smtClean="0"/>
              <a:t>可用于建立三维数组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array(1:24, dim=c(3,4,2))</a:t>
            </a:r>
            <a:endParaRPr lang="en-US" altLang="zh-CN" dirty="0"/>
          </a:p>
          <a:p>
            <a:r>
              <a:rPr lang="en-US" altLang="zh-CN" dirty="0" smtClean="0"/>
              <a:t>identical()</a:t>
            </a:r>
            <a:r>
              <a:rPr lang="zh-CN" altLang="en-US" dirty="0" smtClean="0"/>
              <a:t>比较两个对象是否完全相同。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7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0399" y="2161528"/>
            <a:ext cx="2913298" cy="11772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34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数据存储表示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202167"/>
              </p:ext>
            </p:extLst>
          </p:nvPr>
        </p:nvGraphicFramePr>
        <p:xfrm>
          <a:off x="609599" y="2160586"/>
          <a:ext cx="318448" cy="260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48"/>
              </a:tblGrid>
              <a:tr h="8674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224468"/>
              </p:ext>
            </p:extLst>
          </p:nvPr>
        </p:nvGraphicFramePr>
        <p:xfrm>
          <a:off x="1901246" y="2160586"/>
          <a:ext cx="1749186" cy="260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31"/>
                <a:gridCol w="291531"/>
                <a:gridCol w="291531"/>
                <a:gridCol w="291531"/>
                <a:gridCol w="291531"/>
                <a:gridCol w="291531"/>
              </a:tblGrid>
              <a:tr h="8674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5194479" y="1569494"/>
            <a:ext cx="1762833" cy="1746912"/>
            <a:chOff x="2756848" y="5377218"/>
            <a:chExt cx="1446662" cy="1282889"/>
          </a:xfrm>
          <a:scene3d>
            <a:camera prst="isometricOffAxis2Top">
              <a:rot lat="17559921" lon="3076842" rev="18600000"/>
            </a:camera>
            <a:lightRig rig="threePt" dir="t"/>
          </a:scene3d>
        </p:grpSpPr>
        <p:sp>
          <p:nvSpPr>
            <p:cNvPr id="12" name="矩形 11"/>
            <p:cNvSpPr/>
            <p:nvPr/>
          </p:nvSpPr>
          <p:spPr>
            <a:xfrm>
              <a:off x="2756848" y="5377218"/>
              <a:ext cx="1446662" cy="1282889"/>
            </a:xfrm>
            <a:prstGeom prst="rect">
              <a:avLst/>
            </a:prstGeom>
            <a:sp3d extrusionH="228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22269" y="5377218"/>
              <a:ext cx="7818" cy="1282889"/>
            </a:xfrm>
            <a:prstGeom prst="line">
              <a:avLst/>
            </a:prstGeom>
            <a:ln>
              <a:solidFill>
                <a:schemeClr val="tx1"/>
              </a:solidFill>
            </a:ln>
            <a:sp3d extrusionH="2286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241485" y="5377218"/>
              <a:ext cx="23741" cy="1282889"/>
            </a:xfrm>
            <a:prstGeom prst="line">
              <a:avLst/>
            </a:prstGeom>
            <a:ln>
              <a:solidFill>
                <a:schemeClr val="tx1"/>
              </a:solidFill>
            </a:ln>
            <a:sp3d extrusionH="2286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0"/>
            </p:cNvCxnSpPr>
            <p:nvPr/>
          </p:nvCxnSpPr>
          <p:spPr>
            <a:xfrm>
              <a:off x="3480179" y="5377218"/>
              <a:ext cx="8529" cy="1282889"/>
            </a:xfrm>
            <a:prstGeom prst="line">
              <a:avLst/>
            </a:prstGeom>
            <a:ln>
              <a:solidFill>
                <a:schemeClr val="tx1"/>
              </a:solidFill>
            </a:ln>
            <a:sp3d extrusionH="2286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723847" y="5377218"/>
              <a:ext cx="27296" cy="1282889"/>
            </a:xfrm>
            <a:prstGeom prst="line">
              <a:avLst/>
            </a:prstGeom>
            <a:ln>
              <a:solidFill>
                <a:schemeClr val="tx1"/>
              </a:solidFill>
            </a:ln>
            <a:sp3d extrusionH="2286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986282" y="5377218"/>
              <a:ext cx="27296" cy="1282889"/>
            </a:xfrm>
            <a:prstGeom prst="line">
              <a:avLst/>
            </a:prstGeom>
            <a:ln>
              <a:solidFill>
                <a:schemeClr val="tx1"/>
              </a:solidFill>
            </a:ln>
            <a:sp3d extrusionH="2286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756848" y="5854890"/>
              <a:ext cx="1446662" cy="0"/>
            </a:xfrm>
            <a:prstGeom prst="line">
              <a:avLst/>
            </a:prstGeom>
            <a:ln>
              <a:solidFill>
                <a:schemeClr val="tx1"/>
              </a:solidFill>
            </a:ln>
            <a:sp3d extrusionH="2286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756848" y="6266598"/>
              <a:ext cx="1446662" cy="0"/>
            </a:xfrm>
            <a:prstGeom prst="line">
              <a:avLst/>
            </a:prstGeom>
            <a:ln>
              <a:solidFill>
                <a:schemeClr val="tx1"/>
              </a:solidFill>
            </a:ln>
            <a:sp3d extrusionH="2286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213814" y="5293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向量一维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221841" y="5293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矩阵二维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939451" y="52938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数组三维或更高维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976684" y="2219941"/>
            <a:ext cx="2363191" cy="2724294"/>
            <a:chOff x="4976684" y="2219941"/>
            <a:chExt cx="2363191" cy="2724294"/>
          </a:xfrm>
        </p:grpSpPr>
        <p:graphicFrame>
          <p:nvGraphicFramePr>
            <p:cNvPr id="29" name="内容占位符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38918682"/>
                </p:ext>
              </p:extLst>
            </p:nvPr>
          </p:nvGraphicFramePr>
          <p:xfrm>
            <a:off x="4976684" y="2653089"/>
            <a:ext cx="1715922" cy="228740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85987"/>
                  <a:gridCol w="285987"/>
                  <a:gridCol w="285987"/>
                  <a:gridCol w="285987"/>
                  <a:gridCol w="285987"/>
                  <a:gridCol w="285987"/>
                </a:tblGrid>
                <a:tr h="762467"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762467">
                  <a:tc>
                    <a:txBody>
                      <a:bodyPr/>
                      <a:lstStyle/>
                      <a:p>
                        <a:endParaRPr lang="zh-CN" altLang="en-US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762467"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CN" altLang="en-US" dirty="0"/>
                      </a:p>
                    </a:txBody>
                    <a:tcPr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sp>
          <p:nvSpPr>
            <p:cNvPr id="34" name="流程图: 数据 33"/>
            <p:cNvSpPr/>
            <p:nvPr/>
          </p:nvSpPr>
          <p:spPr>
            <a:xfrm flipH="1">
              <a:off x="6676857" y="2219941"/>
              <a:ext cx="663018" cy="272429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9720 w 10000"/>
                <a:gd name="connsiteY3" fmla="*/ 10060 h 10060"/>
                <a:gd name="connsiteX4" fmla="*/ 0 w 10000"/>
                <a:gd name="connsiteY4" fmla="*/ 10000 h 10060"/>
                <a:gd name="connsiteX0" fmla="*/ 0 w 10000"/>
                <a:gd name="connsiteY0" fmla="*/ 11850 h 11910"/>
                <a:gd name="connsiteX1" fmla="*/ 5044 w 10000"/>
                <a:gd name="connsiteY1" fmla="*/ 0 h 11910"/>
                <a:gd name="connsiteX2" fmla="*/ 10000 w 10000"/>
                <a:gd name="connsiteY2" fmla="*/ 1850 h 11910"/>
                <a:gd name="connsiteX3" fmla="*/ 9720 w 10000"/>
                <a:gd name="connsiteY3" fmla="*/ 11910 h 11910"/>
                <a:gd name="connsiteX4" fmla="*/ 0 w 10000"/>
                <a:gd name="connsiteY4" fmla="*/ 11850 h 11910"/>
                <a:gd name="connsiteX0" fmla="*/ 0 w 5765"/>
                <a:gd name="connsiteY0" fmla="*/ 10418 h 11910"/>
                <a:gd name="connsiteX1" fmla="*/ 809 w 5765"/>
                <a:gd name="connsiteY1" fmla="*/ 0 h 11910"/>
                <a:gd name="connsiteX2" fmla="*/ 5765 w 5765"/>
                <a:gd name="connsiteY2" fmla="*/ 1850 h 11910"/>
                <a:gd name="connsiteX3" fmla="*/ 5485 w 5765"/>
                <a:gd name="connsiteY3" fmla="*/ 11910 h 11910"/>
                <a:gd name="connsiteX4" fmla="*/ 0 w 5765"/>
                <a:gd name="connsiteY4" fmla="*/ 10418 h 11910"/>
                <a:gd name="connsiteX0" fmla="*/ 0 w 10918"/>
                <a:gd name="connsiteY0" fmla="*/ 8346 h 10000"/>
                <a:gd name="connsiteX1" fmla="*/ 2321 w 10918"/>
                <a:gd name="connsiteY1" fmla="*/ 0 h 10000"/>
                <a:gd name="connsiteX2" fmla="*/ 10918 w 10918"/>
                <a:gd name="connsiteY2" fmla="*/ 1553 h 10000"/>
                <a:gd name="connsiteX3" fmla="*/ 10432 w 10918"/>
                <a:gd name="connsiteY3" fmla="*/ 10000 h 10000"/>
                <a:gd name="connsiteX4" fmla="*/ 0 w 10918"/>
                <a:gd name="connsiteY4" fmla="*/ 8346 h 10000"/>
                <a:gd name="connsiteX0" fmla="*/ 0 w 11152"/>
                <a:gd name="connsiteY0" fmla="*/ 8346 h 10000"/>
                <a:gd name="connsiteX1" fmla="*/ 2321 w 11152"/>
                <a:gd name="connsiteY1" fmla="*/ 0 h 10000"/>
                <a:gd name="connsiteX2" fmla="*/ 10918 w 11152"/>
                <a:gd name="connsiteY2" fmla="*/ 1553 h 10000"/>
                <a:gd name="connsiteX3" fmla="*/ 11121 w 11152"/>
                <a:gd name="connsiteY3" fmla="*/ 10000 h 10000"/>
                <a:gd name="connsiteX4" fmla="*/ 0 w 11152"/>
                <a:gd name="connsiteY4" fmla="*/ 834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52" h="10000">
                  <a:moveTo>
                    <a:pt x="0" y="8346"/>
                  </a:moveTo>
                  <a:cubicBezTo>
                    <a:pt x="468" y="5430"/>
                    <a:pt x="1853" y="2916"/>
                    <a:pt x="2321" y="0"/>
                  </a:cubicBezTo>
                  <a:lnTo>
                    <a:pt x="10918" y="1553"/>
                  </a:lnTo>
                  <a:cubicBezTo>
                    <a:pt x="10757" y="4369"/>
                    <a:pt x="11283" y="7185"/>
                    <a:pt x="11121" y="10000"/>
                  </a:cubicBezTo>
                  <a:lnTo>
                    <a:pt x="0" y="8346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882969" y="2509483"/>
              <a:ext cx="66213" cy="225358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7016035" y="2406187"/>
              <a:ext cx="159072" cy="2193109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6655165" y="2942980"/>
              <a:ext cx="588676" cy="5188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6676857" y="3749553"/>
              <a:ext cx="619485" cy="42666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70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矩阵及其相关运算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三维或高维数组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2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矩阵的建立</a:t>
            </a:r>
            <a:endParaRPr lang="en-US" altLang="zh-CN" dirty="0" smtClean="0"/>
          </a:p>
          <a:p>
            <a:r>
              <a:rPr lang="zh-CN" altLang="en-US" dirty="0" smtClean="0"/>
              <a:t>矩阵运算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7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矩阵的建立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73200"/>
            <a:ext cx="7019500" cy="45681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matrix()</a:t>
            </a:r>
          </a:p>
          <a:p>
            <a:pPr lvl="1"/>
            <a:r>
              <a:rPr lang="en-US" altLang="zh-CN" dirty="0" smtClean="0"/>
              <a:t>matrix(data, 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=?, </a:t>
            </a:r>
            <a:r>
              <a:rPr lang="en-US" altLang="zh-CN" dirty="0" err="1" smtClean="0"/>
              <a:t>nol</a:t>
            </a:r>
            <a:r>
              <a:rPr lang="en-US" altLang="zh-CN" dirty="0" smtClean="0"/>
              <a:t>=?, </a:t>
            </a:r>
            <a:r>
              <a:rPr lang="en-US" altLang="zh-CN" dirty="0" err="1" smtClean="0"/>
              <a:t>byrow</a:t>
            </a:r>
            <a:r>
              <a:rPr lang="en-US" altLang="zh-CN" dirty="0" smtClean="0"/>
              <a:t>=FALSE, </a:t>
            </a:r>
            <a:r>
              <a:rPr lang="en-US" altLang="zh-CN" dirty="0" err="1" smtClean="0"/>
              <a:t>dimnames</a:t>
            </a:r>
            <a:r>
              <a:rPr lang="en-US" altLang="zh-CN" dirty="0" smtClean="0"/>
              <a:t>=NULL)</a:t>
            </a:r>
          </a:p>
          <a:p>
            <a:pPr lvl="1"/>
            <a:r>
              <a:rPr lang="en-US" altLang="zh-CN" dirty="0" err="1" smtClean="0"/>
              <a:t>byrow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时，表示按列填充；</a:t>
            </a:r>
            <a:r>
              <a:rPr lang="en-US" altLang="zh-CN" dirty="0" err="1" smtClean="0"/>
              <a:t>byrow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时，表示按行填充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dimnames</a:t>
            </a:r>
            <a:r>
              <a:rPr lang="zh-CN" altLang="en-US" dirty="0" smtClean="0"/>
              <a:t>设置行名和列名</a:t>
            </a:r>
            <a:endParaRPr lang="en-US" altLang="zh-CN" dirty="0" smtClean="0"/>
          </a:p>
          <a:p>
            <a:pPr lvl="2"/>
            <a:r>
              <a:rPr lang="en-US" altLang="zh-CN" dirty="0" err="1"/>
              <a:t>dimnames</a:t>
            </a:r>
            <a:r>
              <a:rPr lang="en-US" altLang="zh-CN" dirty="0"/>
              <a:t> = </a:t>
            </a:r>
            <a:r>
              <a:rPr lang="en-US" altLang="zh-CN" dirty="0" smtClean="0"/>
              <a:t>list(c(</a:t>
            </a:r>
            <a:r>
              <a:rPr lang="en-US" altLang="zh-CN" dirty="0" err="1" smtClean="0"/>
              <a:t>colnames</a:t>
            </a:r>
            <a:r>
              <a:rPr lang="en-US" altLang="zh-CN" dirty="0" smtClean="0"/>
              <a:t>), c(</a:t>
            </a:r>
            <a:r>
              <a:rPr lang="en-US" altLang="zh-CN" dirty="0" err="1" smtClean="0"/>
              <a:t>rownames</a:t>
            </a:r>
            <a:r>
              <a:rPr lang="en-US" altLang="zh-CN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217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矩阵的建立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现有一向量</a:t>
            </a:r>
            <a:r>
              <a:rPr lang="en-US" altLang="zh-CN" dirty="0" smtClean="0"/>
              <a:t>(1,2,3,4,5,6)</a:t>
            </a:r>
            <a:r>
              <a:rPr lang="zh-CN" altLang="en-US" dirty="0" smtClean="0"/>
              <a:t>，希望得到一个</a:t>
            </a:r>
            <a:r>
              <a:rPr lang="en-US" altLang="zh-CN" dirty="0" smtClean="0"/>
              <a:t>2×3</a:t>
            </a:r>
            <a:r>
              <a:rPr lang="zh-CN" altLang="en-US" dirty="0" smtClean="0"/>
              <a:t>的矩阵。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theData</a:t>
            </a:r>
            <a:r>
              <a:rPr lang="en-US" altLang="zh-CN" dirty="0"/>
              <a:t> </a:t>
            </a:r>
            <a:r>
              <a:rPr lang="en-US" altLang="zh-CN" dirty="0" smtClean="0"/>
              <a:t>&lt;-c(1,2,3,4,5,6)</a:t>
            </a:r>
          </a:p>
          <a:p>
            <a:pPr lvl="1"/>
            <a:r>
              <a:rPr lang="en-US" altLang="zh-CN" dirty="0" smtClean="0"/>
              <a:t>mat1&lt;-matrix(</a:t>
            </a:r>
            <a:r>
              <a:rPr lang="en-US" altLang="zh-CN" dirty="0" err="1" smtClean="0"/>
              <a:t>theData</a:t>
            </a:r>
            <a:r>
              <a:rPr lang="en-US" altLang="zh-CN" dirty="0" smtClean="0"/>
              <a:t>, 2, 3)</a:t>
            </a:r>
          </a:p>
          <a:p>
            <a:pPr lvl="1"/>
            <a:r>
              <a:rPr lang="en-US" altLang="zh-CN" dirty="0" smtClean="0"/>
              <a:t>mat2&lt;-</a:t>
            </a:r>
            <a:r>
              <a:rPr lang="en-US" altLang="zh-CN" dirty="0"/>
              <a:t>matrix(</a:t>
            </a:r>
            <a:r>
              <a:rPr lang="en-US" altLang="zh-CN" dirty="0" err="1"/>
              <a:t>theData</a:t>
            </a:r>
            <a:r>
              <a:rPr lang="en-US" altLang="zh-CN" dirty="0"/>
              <a:t>, 2, </a:t>
            </a:r>
            <a:r>
              <a:rPr lang="en-US" altLang="zh-CN" dirty="0" smtClean="0"/>
              <a:t>3, </a:t>
            </a:r>
            <a:r>
              <a:rPr lang="en-US" altLang="zh-CN" dirty="0" err="1" smtClean="0"/>
              <a:t>byrow</a:t>
            </a:r>
            <a:r>
              <a:rPr lang="en-US" altLang="zh-CN" dirty="0" smtClean="0"/>
              <a:t>=FALSE)</a:t>
            </a:r>
            <a:endParaRPr lang="en-US" altLang="zh-CN" dirty="0"/>
          </a:p>
          <a:p>
            <a:pPr lvl="1"/>
            <a:r>
              <a:rPr lang="en-US" altLang="zh-CN" dirty="0" smtClean="0"/>
              <a:t>mat3&lt;-</a:t>
            </a:r>
            <a:r>
              <a:rPr lang="en-US" altLang="zh-CN" dirty="0"/>
              <a:t>matrix(</a:t>
            </a:r>
            <a:r>
              <a:rPr lang="en-US" altLang="zh-CN" dirty="0" err="1"/>
              <a:t>theData</a:t>
            </a:r>
            <a:r>
              <a:rPr lang="en-US" altLang="zh-CN" dirty="0"/>
              <a:t>, 2, 3, </a:t>
            </a:r>
            <a:r>
              <a:rPr lang="en-US" altLang="zh-CN" dirty="0" err="1" smtClean="0"/>
              <a:t>byrow</a:t>
            </a:r>
            <a:r>
              <a:rPr lang="en-US" altLang="zh-CN" dirty="0" smtClean="0"/>
              <a:t>=TRUE)</a:t>
            </a:r>
          </a:p>
          <a:p>
            <a:pPr lvl="1"/>
            <a:r>
              <a:rPr lang="en-US" altLang="zh-CN" dirty="0"/>
              <a:t>mat4&lt;-matrix(</a:t>
            </a:r>
            <a:r>
              <a:rPr lang="en-US" altLang="zh-CN" dirty="0" err="1"/>
              <a:t>theData</a:t>
            </a:r>
            <a:r>
              <a:rPr lang="en-US" altLang="zh-CN" dirty="0"/>
              <a:t>, 2, 3, </a:t>
            </a:r>
            <a:r>
              <a:rPr lang="en-US" altLang="zh-CN" dirty="0" err="1"/>
              <a:t>byrow</a:t>
            </a:r>
            <a:r>
              <a:rPr lang="en-US" altLang="zh-CN" dirty="0"/>
              <a:t>=TRUE, </a:t>
            </a:r>
            <a:r>
              <a:rPr lang="en-US" altLang="zh-CN" dirty="0" err="1"/>
              <a:t>dimnames</a:t>
            </a:r>
            <a:r>
              <a:rPr lang="en-US" altLang="zh-CN" dirty="0"/>
              <a:t> = list(c('1st','2nd'),   c('1st','2nd','3rd</a:t>
            </a:r>
            <a:r>
              <a:rPr lang="en-US" altLang="zh-CN" dirty="0" smtClean="0"/>
              <a:t>')))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0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取得或修改矩阵对象的行名和列名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rownames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：取得和修改矩阵对象的行名</a:t>
            </a:r>
            <a:endParaRPr lang="en-US" altLang="zh-CN" dirty="0" smtClean="0"/>
          </a:p>
          <a:p>
            <a:r>
              <a:rPr lang="en-US" altLang="zh-CN" dirty="0" err="1" smtClean="0"/>
              <a:t>colnames</a:t>
            </a:r>
            <a:r>
              <a:rPr lang="en-US" altLang="zh-CN" dirty="0" smtClean="0"/>
              <a:t>()</a:t>
            </a:r>
            <a:r>
              <a:rPr lang="zh-CN" altLang="en-US" dirty="0"/>
              <a:t> ：取得和修改矩阵对象</a:t>
            </a:r>
            <a:r>
              <a:rPr lang="zh-CN" altLang="en-US" dirty="0" smtClean="0"/>
              <a:t>的</a:t>
            </a:r>
            <a:r>
              <a:rPr lang="zh-CN" altLang="en-US" dirty="0"/>
              <a:t>列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rownames</a:t>
            </a:r>
            <a:r>
              <a:rPr lang="en-US" altLang="zh-CN" dirty="0" smtClean="0"/>
              <a:t>(mat3) &lt;- c(‘1st’, ‘2nd’)</a:t>
            </a:r>
          </a:p>
          <a:p>
            <a:pPr lvl="1"/>
            <a:r>
              <a:rPr lang="en-US" altLang="zh-CN" dirty="0" err="1" smtClean="0"/>
              <a:t>cownames</a:t>
            </a:r>
            <a:r>
              <a:rPr lang="en-US" altLang="zh-CN" dirty="0" smtClean="0"/>
              <a:t>(mat3) </a:t>
            </a:r>
            <a:r>
              <a:rPr lang="en-US" altLang="zh-CN" dirty="0"/>
              <a:t>&lt;- c(‘</a:t>
            </a:r>
            <a:r>
              <a:rPr lang="en-US" altLang="zh-CN" dirty="0" smtClean="0"/>
              <a:t>1st’, </a:t>
            </a:r>
            <a:r>
              <a:rPr lang="en-US" altLang="zh-CN" dirty="0"/>
              <a:t>‘</a:t>
            </a:r>
            <a:r>
              <a:rPr lang="en-US" altLang="zh-CN" dirty="0" smtClean="0"/>
              <a:t>2nd’, </a:t>
            </a:r>
            <a:r>
              <a:rPr lang="en-US" altLang="zh-CN" dirty="0"/>
              <a:t>‘</a:t>
            </a:r>
            <a:r>
              <a:rPr lang="en-US" altLang="zh-CN" dirty="0" smtClean="0"/>
              <a:t>3rd’)</a:t>
            </a:r>
          </a:p>
          <a:p>
            <a:pPr lvl="1"/>
            <a:r>
              <a:rPr lang="en-US" altLang="zh-CN" dirty="0" smtClean="0"/>
              <a:t>mat3[‘1st’, ‘2nd’]</a:t>
            </a:r>
          </a:p>
          <a:p>
            <a:r>
              <a:rPr lang="zh-CN" altLang="en-US" dirty="0" smtClean="0"/>
              <a:t>删除</a:t>
            </a:r>
            <a:r>
              <a:rPr lang="zh-CN" altLang="en-US" dirty="0"/>
              <a:t>行名或列名</a:t>
            </a:r>
            <a:endParaRPr lang="en-US" altLang="zh-CN" dirty="0"/>
          </a:p>
          <a:p>
            <a:pPr lvl="1"/>
            <a:r>
              <a:rPr lang="en-US" altLang="zh-CN" dirty="0" err="1" smtClean="0"/>
              <a:t>rownames</a:t>
            </a:r>
            <a:r>
              <a:rPr lang="en-US" altLang="zh-CN" dirty="0" smtClean="0"/>
              <a:t>(mat3) &lt;-NULL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4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使用索引取得矩阵元素的值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mat4[1,2]</a:t>
            </a:r>
          </a:p>
          <a:p>
            <a:r>
              <a:rPr lang="en-US" altLang="zh-CN" dirty="0" smtClean="0"/>
              <a:t>mat4[1,]</a:t>
            </a:r>
          </a:p>
          <a:p>
            <a:r>
              <a:rPr lang="en-US" altLang="zh-CN" dirty="0" smtClean="0"/>
              <a:t>mat4[,2]</a:t>
            </a:r>
          </a:p>
          <a:p>
            <a:r>
              <a:rPr lang="en-US" altLang="zh-CN" dirty="0" smtClean="0"/>
              <a:t>mat4[1,c(2,3)]</a:t>
            </a:r>
          </a:p>
          <a:p>
            <a:r>
              <a:rPr lang="en-US" altLang="zh-CN" dirty="0" smtClean="0"/>
              <a:t>mat4[1:2,]</a:t>
            </a:r>
          </a:p>
          <a:p>
            <a:r>
              <a:rPr lang="en-US" altLang="zh-CN" dirty="0" smtClean="0"/>
              <a:t>mat4[-1,-2]</a:t>
            </a:r>
          </a:p>
          <a:p>
            <a:r>
              <a:rPr lang="en-US" altLang="zh-CN" dirty="0" smtClean="0"/>
              <a:t>mat4[1, ,drop=FALSE]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0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821</Words>
  <Application>Microsoft Office PowerPoint</Application>
  <PresentationFormat>全屏显示(4:3)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平面</vt:lpstr>
      <vt:lpstr>数据处理与智能决策</vt:lpstr>
      <vt:lpstr>复习</vt:lpstr>
      <vt:lpstr>数据存储表示</vt:lpstr>
      <vt:lpstr>矩阵及其相关运算</vt:lpstr>
      <vt:lpstr>矩阵</vt:lpstr>
      <vt:lpstr>矩阵的建立</vt:lpstr>
      <vt:lpstr>矩阵的建立</vt:lpstr>
      <vt:lpstr>取得或修改矩阵对象的行名和列名</vt:lpstr>
      <vt:lpstr>使用索引取得矩阵元素的值</vt:lpstr>
      <vt:lpstr>修改矩阵的元素值</vt:lpstr>
      <vt:lpstr>矩阵的建立</vt:lpstr>
      <vt:lpstr>矩阵的属性</vt:lpstr>
      <vt:lpstr>矩阵的属性</vt:lpstr>
      <vt:lpstr>复习</vt:lpstr>
      <vt:lpstr>学生信息表</vt:lpstr>
      <vt:lpstr>矩阵的运算</vt:lpstr>
      <vt:lpstr>矩阵的运算</vt:lpstr>
      <vt:lpstr>矩阵的运算</vt:lpstr>
      <vt:lpstr>矩阵的运算</vt:lpstr>
      <vt:lpstr>三维或高维数组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王蕾</dc:creator>
  <cp:lastModifiedBy>User</cp:lastModifiedBy>
  <cp:revision>71</cp:revision>
  <dcterms:created xsi:type="dcterms:W3CDTF">2017-08-17T15:34:41Z</dcterms:created>
  <dcterms:modified xsi:type="dcterms:W3CDTF">2017-09-18T01:17:01Z</dcterms:modified>
</cp:coreProperties>
</file>