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6" r:id="rId2"/>
    <p:sldId id="279" r:id="rId3"/>
    <p:sldId id="290" r:id="rId4"/>
    <p:sldId id="291" r:id="rId5"/>
    <p:sldId id="285" r:id="rId6"/>
    <p:sldId id="286" r:id="rId7"/>
    <p:sldId id="287" r:id="rId8"/>
    <p:sldId id="288" r:id="rId9"/>
    <p:sldId id="289" r:id="rId10"/>
    <p:sldId id="280" r:id="rId11"/>
    <p:sldId id="281" r:id="rId12"/>
    <p:sldId id="282" r:id="rId13"/>
    <p:sldId id="283" r:id="rId14"/>
    <p:sldId id="284" r:id="rId15"/>
    <p:sldId id="292" r:id="rId16"/>
    <p:sldId id="293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94" r:id="rId25"/>
    <p:sldId id="25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5C9C3-5A3F-4132-B768-D68480A5B34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A633F-ED0C-45FC-B47C-2FACDB0B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A633F-ED0C-45FC-B47C-2FACDB0BBB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A633F-ED0C-45FC-B47C-2FACDB0BBB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A633F-ED0C-45FC-B47C-2FACDB0BBB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3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76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0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83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34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31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98600"/>
            <a:ext cx="6347714" cy="4542763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5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3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8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5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F603-0061-4666-A167-3A6B8407D251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4D0BD1-450F-422B-9A97-9ED50BD4D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2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594" y="2404534"/>
            <a:ext cx="6416617" cy="1646302"/>
          </a:xfrm>
        </p:spPr>
        <p:txBody>
          <a:bodyPr/>
          <a:lstStyle/>
          <a:p>
            <a:r>
              <a:rPr lang="zh-CN" altLang="en-US" dirty="0" smtClean="0"/>
              <a:t>数据处理与智能决策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学生成绩表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833844"/>
              </p:ext>
            </p:extLst>
          </p:nvPr>
        </p:nvGraphicFramePr>
        <p:xfrm>
          <a:off x="609600" y="1473200"/>
          <a:ext cx="634726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816"/>
                <a:gridCol w="1586816"/>
                <a:gridCol w="1586816"/>
                <a:gridCol w="15868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JAVA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ZS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95.5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WW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307388"/>
              </p:ext>
            </p:extLst>
          </p:nvPr>
        </p:nvGraphicFramePr>
        <p:xfrm>
          <a:off x="609599" y="3850185"/>
          <a:ext cx="6378055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216"/>
                <a:gridCol w="965362"/>
                <a:gridCol w="1428912"/>
                <a:gridCol w="774862"/>
                <a:gridCol w="1111793"/>
                <a:gridCol w="103491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JAVA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stu1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1401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ZS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95.5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stu2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1402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stu3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1403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WW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</a:tbl>
          </a:graphicData>
        </a:graphic>
      </p:graphicFrame>
      <p:sp>
        <p:nvSpPr>
          <p:cNvPr id="3" name="下箭头 2"/>
          <p:cNvSpPr/>
          <p:nvPr/>
        </p:nvSpPr>
        <p:spPr>
          <a:xfrm>
            <a:off x="3783232" y="3180080"/>
            <a:ext cx="311096" cy="670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列表是一种具有很大弹性的对象，在同一列表内可以有不同属性的元素，例如：字符、字符串或数值。也可以拥有不同的对象，例如：向量、矩阵、因子、数据框或其他列表。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5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98600"/>
            <a:ext cx="7115034" cy="45427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list()</a:t>
            </a:r>
          </a:p>
          <a:p>
            <a:pPr lvl="1"/>
            <a:r>
              <a:rPr lang="en-US" altLang="zh-CN" dirty="0" smtClean="0"/>
              <a:t>stu.inf1&lt;-list(“2014</a:t>
            </a:r>
            <a:r>
              <a:rPr lang="zh-CN" altLang="en-US" dirty="0" smtClean="0"/>
              <a:t>级学生成绩单</a:t>
            </a:r>
            <a:r>
              <a:rPr lang="en-US" altLang="zh-CN" dirty="0" smtClean="0"/>
              <a:t>”, mat)</a:t>
            </a:r>
          </a:p>
          <a:p>
            <a:pPr lvl="1"/>
            <a:r>
              <a:rPr lang="en-US" altLang="zh-CN" dirty="0" smtClean="0"/>
              <a:t>stu.inf1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names()</a:t>
            </a:r>
            <a:r>
              <a:rPr lang="zh-CN" altLang="en-US" dirty="0" smtClean="0"/>
              <a:t>添加元素名称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names(stu.inf1)[1]=“Year”</a:t>
            </a:r>
          </a:p>
          <a:p>
            <a:pPr lvl="1"/>
            <a:r>
              <a:rPr lang="en-US" altLang="zh-CN" dirty="0" smtClean="0"/>
              <a:t>stu.inf2&lt;-list(Year=“2017</a:t>
            </a:r>
            <a:r>
              <a:rPr lang="en-US" altLang="zh-CN" dirty="0"/>
              <a:t>”, </a:t>
            </a:r>
            <a:r>
              <a:rPr lang="en-US" altLang="zh-CN" dirty="0" smtClean="0"/>
              <a:t>stu.info=stu.info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stu.inf2</a:t>
            </a:r>
          </a:p>
          <a:p>
            <a:r>
              <a:rPr lang="en-US" altLang="zh-CN" dirty="0" smtClean="0"/>
              <a:t>length()</a:t>
            </a:r>
            <a:r>
              <a:rPr lang="zh-CN" altLang="en-US" dirty="0" smtClean="0"/>
              <a:t>函数获取列表的元素个数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2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获得列表内对象的元素内容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$</a:t>
            </a:r>
          </a:p>
          <a:p>
            <a:pPr lvl="1"/>
            <a:r>
              <a:rPr lang="en-US" altLang="zh-CN" dirty="0" smtClean="0"/>
              <a:t>stu.inf2$Year</a:t>
            </a:r>
          </a:p>
          <a:p>
            <a:r>
              <a:rPr lang="en-US" altLang="zh-CN" dirty="0" smtClean="0"/>
              <a:t>[[]]</a:t>
            </a:r>
          </a:p>
          <a:p>
            <a:pPr lvl="1"/>
            <a:r>
              <a:rPr lang="en-US" altLang="zh-CN" dirty="0" smtClean="0"/>
              <a:t>stu.inf2[[1]]</a:t>
            </a:r>
          </a:p>
          <a:p>
            <a:pPr lvl="1"/>
            <a:r>
              <a:rPr lang="en-US" altLang="zh-CN" dirty="0" smtClean="0"/>
              <a:t>stu.inf2[[3]][2,4]</a:t>
            </a:r>
          </a:p>
          <a:p>
            <a:r>
              <a:rPr lang="en-US" altLang="zh-CN" dirty="0" smtClean="0"/>
              <a:t>[]</a:t>
            </a:r>
          </a:p>
          <a:p>
            <a:pPr lvl="1"/>
            <a:r>
              <a:rPr lang="en-US" altLang="zh-CN" dirty="0" smtClean="0"/>
              <a:t>stu.inf2[1:2]</a:t>
            </a:r>
          </a:p>
          <a:p>
            <a:pPr lvl="1"/>
            <a:r>
              <a:rPr lang="en-US" altLang="zh-CN" dirty="0" smtClean="0"/>
              <a:t>stu.inf2[2:3]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编辑列表内对象的元素值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修改和添加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[[]]</a:t>
            </a:r>
          </a:p>
          <a:p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将元素设为</a:t>
            </a:r>
            <a:r>
              <a:rPr lang="en-US" altLang="zh-CN" dirty="0" smtClean="0"/>
              <a:t>NULL</a:t>
            </a:r>
          </a:p>
          <a:p>
            <a:pPr lvl="1"/>
            <a:r>
              <a:rPr lang="zh-CN" altLang="en-US" dirty="0" smtClean="0"/>
              <a:t>后面的元素向前移动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0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factor()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as.factor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不同数据类型的数据放在一起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list()</a:t>
            </a:r>
          </a:p>
          <a:p>
            <a:pPr lvl="1"/>
            <a:r>
              <a:rPr lang="en-US" altLang="zh-CN" dirty="0" smtClean="0"/>
              <a:t>$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[[]]</a:t>
            </a:r>
          </a:p>
          <a:p>
            <a:pPr lvl="1"/>
            <a:r>
              <a:rPr lang="en-US" altLang="zh-CN" dirty="0" smtClean="0"/>
              <a:t>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0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学生成绩表</a:t>
            </a:r>
            <a:endParaRPr lang="zh-CN" altLang="en-US" dirty="0"/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43340"/>
              </p:ext>
            </p:extLst>
          </p:nvPr>
        </p:nvGraphicFramePr>
        <p:xfrm>
          <a:off x="609599" y="1744260"/>
          <a:ext cx="6378055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216"/>
                <a:gridCol w="965362"/>
                <a:gridCol w="1428912"/>
                <a:gridCol w="774862"/>
                <a:gridCol w="1111793"/>
                <a:gridCol w="103491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JAVA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stu1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1401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ZS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95.5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stu2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1402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stu3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1403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WW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1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数据框是由一系列的列向量所组成的，不同列的向量的元素类型可以不同。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列皆有一个名称，如果没有设置，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语言默认该列的名称是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V2……</a:t>
            </a:r>
            <a:r>
              <a:rPr lang="zh-CN" altLang="en-US" dirty="0" smtClean="0"/>
              <a:t>等，可使用</a:t>
            </a:r>
            <a:r>
              <a:rPr lang="en-US" altLang="zh-CN" dirty="0" smtClean="0"/>
              <a:t>names()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colnames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函数查询或设置数据框列名称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一行也要有一个名称，默认为“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2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等，可使用</a:t>
            </a:r>
            <a:r>
              <a:rPr lang="en-US" altLang="zh-CN" dirty="0" err="1" smtClean="0"/>
              <a:t>row</a:t>
            </a:r>
            <a:r>
              <a:rPr lang="en-US" altLang="zh-CN" dirty="0" err="1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/>
              <a:t>names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函数查询或设定行的名称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4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建立第一个数据框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altLang="zh-CN" dirty="0"/>
              <a:t>ZS&lt;-c(95.5,85,78)</a:t>
            </a:r>
          </a:p>
          <a:p>
            <a:r>
              <a:rPr lang="de-DE" altLang="zh-CN" dirty="0"/>
              <a:t>LS&lt;-c(80,85,75)</a:t>
            </a:r>
          </a:p>
          <a:p>
            <a:r>
              <a:rPr lang="de-DE" altLang="zh-CN" dirty="0"/>
              <a:t>WW&lt;-c(82,56,70</a:t>
            </a:r>
            <a:r>
              <a:rPr lang="de-DE" altLang="zh-CN" dirty="0" smtClean="0"/>
              <a:t>)</a:t>
            </a:r>
          </a:p>
          <a:p>
            <a:r>
              <a:rPr lang="en-US" altLang="zh-CN" dirty="0" smtClean="0"/>
              <a:t>stu.inf2&lt;-</a:t>
            </a:r>
            <a:r>
              <a:rPr lang="en-US" altLang="zh-CN" dirty="0" err="1" smtClean="0">
                <a:solidFill>
                  <a:srgbClr val="FF0000"/>
                </a:solidFill>
              </a:rPr>
              <a:t>data.frame</a:t>
            </a:r>
            <a:r>
              <a:rPr lang="en-US" altLang="zh-CN" dirty="0"/>
              <a:t>(ZS</a:t>
            </a:r>
            <a:r>
              <a:rPr lang="en-US" altLang="zh-CN" dirty="0" smtClean="0"/>
              <a:t>, LS, WW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smtClean="0"/>
              <a:t>stu.inf2</a:t>
            </a:r>
          </a:p>
          <a:p>
            <a:r>
              <a:rPr lang="pt-BR" altLang="zh-CN" dirty="0"/>
              <a:t>C&lt;-c(95.5,80,82)</a:t>
            </a:r>
          </a:p>
          <a:p>
            <a:r>
              <a:rPr lang="pt-BR" altLang="zh-CN" dirty="0"/>
              <a:t>JAVA&lt;-c(85,85,56)</a:t>
            </a:r>
          </a:p>
          <a:p>
            <a:r>
              <a:rPr lang="pt-BR" altLang="zh-CN" dirty="0"/>
              <a:t>R&lt;-c(78,75,70</a:t>
            </a:r>
            <a:r>
              <a:rPr lang="pt-BR" altLang="zh-CN" dirty="0" smtClean="0"/>
              <a:t>)</a:t>
            </a:r>
          </a:p>
          <a:p>
            <a:r>
              <a:rPr lang="en-US" altLang="zh-CN" dirty="0" smtClean="0"/>
              <a:t>stu.inf2</a:t>
            </a:r>
            <a:r>
              <a:rPr lang="en-US" altLang="zh-CN" dirty="0"/>
              <a:t>&lt;-</a:t>
            </a:r>
            <a:r>
              <a:rPr lang="en-US" altLang="zh-CN" dirty="0" err="1" smtClean="0">
                <a:solidFill>
                  <a:srgbClr val="FF0000"/>
                </a:solidFill>
              </a:rPr>
              <a:t>data.frame</a:t>
            </a:r>
            <a:r>
              <a:rPr lang="en-US" altLang="zh-CN" dirty="0" smtClean="0"/>
              <a:t>(C, JAVA, R)</a:t>
            </a:r>
            <a:endParaRPr lang="en-US" altLang="zh-CN" dirty="0"/>
          </a:p>
          <a:p>
            <a:r>
              <a:rPr lang="en-US" altLang="zh-CN" dirty="0"/>
              <a:t>stu.inf2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认识数据框的结构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(stu.inf2)</a:t>
            </a:r>
          </a:p>
          <a:p>
            <a:pPr lvl="1"/>
            <a:r>
              <a:rPr lang="en-US" altLang="zh-CN" dirty="0"/>
              <a:t>'</a:t>
            </a:r>
            <a:r>
              <a:rPr lang="en-US" altLang="zh-CN" dirty="0" err="1"/>
              <a:t>data.frame</a:t>
            </a:r>
            <a:r>
              <a:rPr lang="en-US" altLang="zh-CN" dirty="0"/>
              <a:t>':   3 obs. of  3 variables:</a:t>
            </a:r>
          </a:p>
          <a:p>
            <a:pPr lvl="1"/>
            <a:r>
              <a:rPr lang="en-US" altLang="zh-CN" dirty="0"/>
              <a:t> $ </a:t>
            </a:r>
            <a:r>
              <a:rPr lang="en-US" altLang="zh-CN" dirty="0" smtClean="0"/>
              <a:t>C: </a:t>
            </a:r>
            <a:r>
              <a:rPr lang="en-US" altLang="zh-CN" dirty="0" err="1"/>
              <a:t>num</a:t>
            </a:r>
            <a:r>
              <a:rPr lang="en-US" altLang="zh-CN" dirty="0"/>
              <a:t>  95.5 85 78</a:t>
            </a:r>
          </a:p>
          <a:p>
            <a:pPr lvl="1"/>
            <a:r>
              <a:rPr lang="en-US" altLang="zh-CN" dirty="0"/>
              <a:t> $ </a:t>
            </a:r>
            <a:r>
              <a:rPr lang="en-US" altLang="zh-CN" dirty="0" smtClean="0"/>
              <a:t>JAVA: </a:t>
            </a:r>
            <a:r>
              <a:rPr lang="en-US" altLang="zh-CN" dirty="0" err="1"/>
              <a:t>num</a:t>
            </a:r>
            <a:r>
              <a:rPr lang="en-US" altLang="zh-CN" dirty="0"/>
              <a:t>  80 85 75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$ R: </a:t>
            </a:r>
            <a:r>
              <a:rPr lang="en-US" altLang="zh-CN" dirty="0" err="1"/>
              <a:t>num</a:t>
            </a:r>
            <a:r>
              <a:rPr lang="en-US" altLang="zh-CN" dirty="0"/>
              <a:t>  82 56 </a:t>
            </a:r>
            <a:r>
              <a:rPr lang="en-US" altLang="zh-CN" dirty="0" smtClean="0"/>
              <a:t>70</a:t>
            </a:r>
          </a:p>
          <a:p>
            <a:r>
              <a:rPr lang="en-US" altLang="zh-CN" dirty="0" smtClean="0">
                <a:cs typeface="Times New Roman" panose="02020603050405020304" pitchFamily="18" charset="0"/>
              </a:rPr>
              <a:t>$</a:t>
            </a:r>
            <a:r>
              <a:rPr lang="zh-CN" altLang="en-US" dirty="0" smtClean="0">
                <a:cs typeface="Times New Roman" panose="02020603050405020304" pitchFamily="18" charset="0"/>
              </a:rPr>
              <a:t>符号方便读取数据框的列名内的数据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如不想字符串向量变为因子变量，则建立数据框时，增加参数“</a:t>
            </a:r>
            <a:r>
              <a:rPr lang="en-US" altLang="zh-CN" dirty="0" err="1" smtClean="0"/>
              <a:t>stringsAsFactors</a:t>
            </a:r>
            <a:r>
              <a:rPr lang="en-US" altLang="zh-CN" dirty="0" smtClean="0"/>
              <a:t> = FALSE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7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en-US" altLang="zh-CN" dirty="0" smtClean="0"/>
              <a:t>matrix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rbind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cbind</a:t>
            </a:r>
            <a:endParaRPr lang="en-US" altLang="zh-CN" dirty="0" smtClean="0"/>
          </a:p>
          <a:p>
            <a:r>
              <a:rPr lang="en-US" altLang="zh-CN" dirty="0" err="1" smtClean="0"/>
              <a:t>rownames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colnames</a:t>
            </a:r>
            <a:endParaRPr lang="en-US" altLang="zh-CN" dirty="0" smtClean="0"/>
          </a:p>
          <a:p>
            <a:r>
              <a:rPr lang="zh-CN" altLang="en-US" dirty="0" smtClean="0"/>
              <a:t>矩阵属性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str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nrow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dim()</a:t>
            </a:r>
          </a:p>
          <a:p>
            <a:pPr lvl="1"/>
            <a:r>
              <a:rPr lang="en-US" altLang="zh-CN" dirty="0" err="1" smtClean="0"/>
              <a:t>is.matrix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is.array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矩阵的运算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5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获取数据框数据内容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stu</a:t>
            </a:r>
            <a:r>
              <a:rPr lang="en-US" altLang="zh-CN" dirty="0" smtClean="0"/>
              <a:t>. inf2[, “C”]</a:t>
            </a:r>
          </a:p>
          <a:p>
            <a:r>
              <a:rPr lang="en-US" altLang="zh-CN" dirty="0" err="1" smtClean="0"/>
              <a:t>stu</a:t>
            </a:r>
            <a:r>
              <a:rPr lang="en-US" altLang="zh-CN" dirty="0" smtClean="0"/>
              <a:t>. inf2[2,]</a:t>
            </a:r>
          </a:p>
          <a:p>
            <a:r>
              <a:rPr lang="en-US" altLang="zh-CN" dirty="0" err="1" smtClean="0"/>
              <a:t>stu</a:t>
            </a:r>
            <a:r>
              <a:rPr lang="en-US" altLang="zh-CN" dirty="0" smtClean="0"/>
              <a:t>. inf2[2]</a:t>
            </a:r>
            <a:endParaRPr lang="en-US" altLang="zh-CN" dirty="0"/>
          </a:p>
          <a:p>
            <a:r>
              <a:rPr lang="en-US" altLang="zh-CN" dirty="0" err="1" smtClean="0"/>
              <a:t>stu</a:t>
            </a:r>
            <a:r>
              <a:rPr lang="en-US" altLang="zh-CN" dirty="0" smtClean="0"/>
              <a:t>. inf2[-2]</a:t>
            </a:r>
          </a:p>
        </p:txBody>
      </p:sp>
    </p:spTree>
    <p:extLst>
      <p:ext uri="{BB962C8B-B14F-4D97-AF65-F5344CB8AC3E}">
        <p14:creationId xmlns:p14="http://schemas.microsoft.com/office/powerpoint/2010/main" val="19553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特殊符号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读取数据框列名内的数据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stu.newinfo$stu.name</a:t>
            </a:r>
          </a:p>
          <a:p>
            <a:r>
              <a:rPr lang="zh-CN" altLang="en-US" dirty="0" smtClean="0"/>
              <a:t>添加一条列记录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weight&lt;-c(65,71,58,55)</a:t>
            </a:r>
          </a:p>
          <a:p>
            <a:pPr lvl="1"/>
            <a:r>
              <a:rPr lang="en-US" altLang="zh-CN" dirty="0" err="1" smtClean="0"/>
              <a:t>stu.newinfo$stu.weight</a:t>
            </a:r>
            <a:r>
              <a:rPr lang="en-US" altLang="zh-CN" dirty="0" smtClean="0"/>
              <a:t>&lt;-weight</a:t>
            </a:r>
          </a:p>
          <a:p>
            <a:pPr lvl="1"/>
            <a:r>
              <a:rPr lang="en-US" altLang="zh-CN" dirty="0" err="1" smtClean="0"/>
              <a:t>stu.newinfo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添加行数据和列数据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r>
              <a:rPr lang="zh-CN" altLang="en-US" dirty="0" smtClean="0"/>
              <a:t>添加单行数据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stu.newinfo1&lt;-</a:t>
            </a:r>
            <a:r>
              <a:rPr lang="en-US" altLang="zh-CN" dirty="0" err="1" smtClean="0"/>
              <a:t>rbind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stu.newinfo</a:t>
            </a:r>
            <a:r>
              <a:rPr lang="en-US" altLang="zh-CN" dirty="0" smtClean="0"/>
              <a:t>, c(“Sun QI”, “F”, “161”))</a:t>
            </a:r>
          </a:p>
          <a:p>
            <a:pPr lvl="1"/>
            <a:r>
              <a:rPr lang="en-US" altLang="zh-CN" dirty="0" smtClean="0"/>
              <a:t>stu.newinfo1</a:t>
            </a:r>
          </a:p>
          <a:p>
            <a:r>
              <a:rPr lang="zh-CN" altLang="en-US" dirty="0" smtClean="0"/>
              <a:t>添加多行数据，现将这些数据组合成数据框，在使用</a:t>
            </a:r>
            <a:r>
              <a:rPr lang="en-US" altLang="zh-CN" dirty="0" err="1" smtClean="0"/>
              <a:t>rbind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函数将来给你个数据框组合即可。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添加单列数据</a:t>
            </a:r>
            <a:endParaRPr lang="en-US" altLang="zh-CN" dirty="0" smtClean="0"/>
          </a:p>
          <a:p>
            <a:pPr lvl="1"/>
            <a:r>
              <a:rPr lang="en-US" altLang="zh-CN" dirty="0"/>
              <a:t>stu.info1&lt;-</a:t>
            </a:r>
            <a:r>
              <a:rPr lang="en-US" altLang="zh-CN" dirty="0" err="1"/>
              <a:t>cbind</a:t>
            </a:r>
            <a:r>
              <a:rPr lang="en-US" altLang="zh-CN" dirty="0"/>
              <a:t>(</a:t>
            </a:r>
            <a:r>
              <a:rPr lang="en-US" altLang="zh-CN" dirty="0" err="1"/>
              <a:t>stu.info,Weight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添加多列数据，同</a:t>
            </a:r>
            <a:r>
              <a:rPr lang="en-US" altLang="zh-CN" dirty="0" err="1" smtClean="0"/>
              <a:t>rbind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，建立数据框，再添加。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3-4</a:t>
            </a:r>
            <a:r>
              <a:rPr lang="zh-CN" altLang="en-US" dirty="0" smtClean="0"/>
              <a:t>人结成小组，完成一项目，可做为上机作业二</a:t>
            </a:r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贴近生活、数据处理类问题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文档描述：描述项目的背景、要解决的问题，解决方法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问题设置不少于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个，附结果</a:t>
            </a:r>
            <a:endParaRPr lang="en-US" altLang="zh-CN" dirty="0" smtClean="0"/>
          </a:p>
          <a:p>
            <a:r>
              <a:rPr lang="zh-CN" altLang="en-US" dirty="0" smtClean="0"/>
              <a:t>后期：逐步完善小组想法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19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0399" y="2161528"/>
            <a:ext cx="2913298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5300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学生成绩表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695350"/>
              </p:ext>
            </p:extLst>
          </p:nvPr>
        </p:nvGraphicFramePr>
        <p:xfrm>
          <a:off x="609600" y="1473200"/>
          <a:ext cx="634726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816"/>
                <a:gridCol w="1586816"/>
                <a:gridCol w="1586816"/>
                <a:gridCol w="15868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JAVA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C#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ZS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95.5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WW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7894" y="3434080"/>
            <a:ext cx="6493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语言这门课程的平均分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的学绩点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、为了获知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课程考试试卷的难易程度，请使用上述数据进行测试分析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、使用点图和直方图显示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这门课学生的成绩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学生成绩表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358333"/>
              </p:ext>
            </p:extLst>
          </p:nvPr>
        </p:nvGraphicFramePr>
        <p:xfrm>
          <a:off x="609600" y="1473200"/>
          <a:ext cx="634726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816"/>
                <a:gridCol w="1586816"/>
                <a:gridCol w="1586816"/>
                <a:gridCol w="15868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JAVA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ZS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95.5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WW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528670"/>
              </p:ext>
            </p:extLst>
          </p:nvPr>
        </p:nvGraphicFramePr>
        <p:xfrm>
          <a:off x="609599" y="3850185"/>
          <a:ext cx="6378055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216"/>
                <a:gridCol w="965362"/>
                <a:gridCol w="1428912"/>
                <a:gridCol w="774862"/>
                <a:gridCol w="1111793"/>
                <a:gridCol w="103491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JAVA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stu1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1401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ZS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95.5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stu2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1402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stu3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1403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 panose="02020603050405020304" pitchFamily="18" charset="0"/>
                        </a:rPr>
                        <a:t>WW</a:t>
                      </a:r>
                      <a:endParaRPr lang="zh-CN" sz="2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sz="24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631" marR="82631" marT="0" marB="0"/>
                </a:tc>
              </a:tr>
            </a:tbl>
          </a:graphicData>
        </a:graphic>
      </p:graphicFrame>
      <p:sp>
        <p:nvSpPr>
          <p:cNvPr id="3" name="下箭头 2"/>
          <p:cNvSpPr/>
          <p:nvPr/>
        </p:nvSpPr>
        <p:spPr>
          <a:xfrm>
            <a:off x="3783232" y="3180080"/>
            <a:ext cx="311096" cy="670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</a:t>
            </a:r>
            <a:r>
              <a:rPr lang="en-US" altLang="zh-CN" dirty="0" smtClean="0"/>
              <a:t>Factor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形容天气，可用“晴天”“阴天”“雨天”</a:t>
            </a:r>
            <a:endParaRPr lang="en-US" altLang="zh-CN" dirty="0" smtClean="0"/>
          </a:p>
          <a:p>
            <a:r>
              <a:rPr lang="zh-CN" altLang="en-US" dirty="0" smtClean="0"/>
              <a:t>列举球类运动，可用“篮球”“棒球”“足球”</a:t>
            </a:r>
            <a:endParaRPr lang="en-US" altLang="zh-CN" dirty="0" smtClean="0"/>
          </a:p>
          <a:p>
            <a:r>
              <a:rPr lang="zh-CN" altLang="en-US" dirty="0" smtClean="0"/>
              <a:t>比如学生信息中学号，性别等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语言中，只能用来分类或计数的数据结构称为因子，其不能用来计算</a:t>
            </a:r>
            <a:endParaRPr lang="en-US" altLang="zh-CN" dirty="0" smtClean="0"/>
          </a:p>
          <a:p>
            <a:r>
              <a:rPr lang="zh-CN" altLang="en-US" dirty="0" smtClean="0"/>
              <a:t>不论是字符数据或是数值数据，皆可转换成因子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498600"/>
            <a:ext cx="6569123" cy="45427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factor()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as.factor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factor(x, levels, labels, ordered=TURE)</a:t>
            </a:r>
          </a:p>
          <a:p>
            <a:pPr marL="400050" lvl="1" indent="0">
              <a:buNone/>
            </a:pPr>
            <a:r>
              <a:rPr lang="zh-CN" altLang="en-US" dirty="0" smtClean="0"/>
              <a:t>或 </a:t>
            </a:r>
            <a:r>
              <a:rPr lang="en-US" altLang="zh-CN" dirty="0" err="1" smtClean="0"/>
              <a:t>as.factor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向量是欲转换为因子的向量。</a:t>
            </a:r>
            <a:r>
              <a:rPr lang="en-US" altLang="zh-CN" dirty="0" smtClean="0"/>
              <a:t>levels</a:t>
            </a:r>
            <a:r>
              <a:rPr lang="zh-CN" altLang="en-US" dirty="0" smtClean="0"/>
              <a:t>是原</a:t>
            </a:r>
            <a:r>
              <a:rPr lang="en-US" altLang="zh-CN" dirty="0" smtClean="0"/>
              <a:t>x</a:t>
            </a:r>
            <a:r>
              <a:rPr lang="zh-CN" altLang="en-US" dirty="0" smtClean="0"/>
              <a:t>向量内元素的可能值。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yesorno</a:t>
            </a:r>
            <a:r>
              <a:rPr lang="en-US" altLang="zh-CN" dirty="0" smtClean="0"/>
              <a:t>&lt;-c(“yes”, “yes”, “no”, “yes”)</a:t>
            </a:r>
          </a:p>
          <a:p>
            <a:pPr lvl="1"/>
            <a:r>
              <a:rPr lang="en-US" altLang="zh-CN" dirty="0" smtClean="0"/>
              <a:t>factor(</a:t>
            </a:r>
            <a:r>
              <a:rPr lang="en-US" altLang="zh-CN" dirty="0" err="1" smtClean="0"/>
              <a:t>yesorno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factor(</a:t>
            </a:r>
            <a:r>
              <a:rPr lang="en-US" altLang="zh-CN" dirty="0" err="1" smtClean="0"/>
              <a:t>yesorno</a:t>
            </a:r>
            <a:r>
              <a:rPr lang="en-US" altLang="zh-CN" dirty="0" smtClean="0"/>
              <a:t>, levels=c(“yes”, “no”))</a:t>
            </a:r>
          </a:p>
          <a:p>
            <a:pPr lvl="1"/>
            <a:r>
              <a:rPr lang="en-US" altLang="zh-CN" dirty="0"/>
              <a:t>factor(</a:t>
            </a:r>
            <a:r>
              <a:rPr lang="en-US" altLang="zh-CN" dirty="0" err="1"/>
              <a:t>yesorno</a:t>
            </a:r>
            <a:r>
              <a:rPr lang="en-US" altLang="zh-CN" dirty="0"/>
              <a:t>, levels=c(“yes”, “no</a:t>
            </a:r>
            <a:r>
              <a:rPr lang="en-US" altLang="zh-CN" dirty="0" smtClean="0"/>
              <a:t>”), labels=c(“Y”, “N”))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21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98600"/>
            <a:ext cx="6528180" cy="45427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as.character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：将因子转换成字符串向量</a:t>
            </a:r>
            <a:endParaRPr lang="en-US" altLang="zh-CN" dirty="0" smtClean="0"/>
          </a:p>
          <a:p>
            <a:r>
              <a:rPr lang="en-US" altLang="zh-CN" dirty="0" err="1" smtClean="0"/>
              <a:t>as.numeric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：将因子转换成数值向量</a:t>
            </a:r>
            <a:endParaRPr lang="en-US" altLang="zh-CN" dirty="0" smtClean="0"/>
          </a:p>
          <a:p>
            <a:pPr lvl="1"/>
            <a:r>
              <a:rPr lang="en-US" altLang="zh-CN" dirty="0" err="1"/>
              <a:t>f.factor</a:t>
            </a:r>
            <a:r>
              <a:rPr lang="en-US" altLang="zh-CN" dirty="0"/>
              <a:t>&lt;-factor(</a:t>
            </a:r>
            <a:r>
              <a:rPr lang="en-US" altLang="zh-CN" dirty="0" err="1"/>
              <a:t>yon,levels</a:t>
            </a:r>
            <a:r>
              <a:rPr lang="en-US" altLang="zh-CN" dirty="0"/>
              <a:t> = c("</a:t>
            </a:r>
            <a:r>
              <a:rPr lang="en-US" altLang="zh-CN" dirty="0" err="1"/>
              <a:t>y","n</a:t>
            </a:r>
            <a:r>
              <a:rPr lang="en-US" altLang="zh-CN" dirty="0"/>
              <a:t>"),labels = c("</a:t>
            </a:r>
            <a:r>
              <a:rPr lang="en-US" altLang="zh-CN" dirty="0" err="1"/>
              <a:t>yes","no</a:t>
            </a:r>
            <a:r>
              <a:rPr lang="en-US" altLang="zh-CN" dirty="0"/>
              <a:t>"))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as.character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f.factor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as.numeric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f.factor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f.factor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当要转换的因子为数值型因子时，可以使用</a:t>
            </a:r>
            <a:r>
              <a:rPr lang="en-US" altLang="zh-CN" dirty="0" err="1"/>
              <a:t>as.numeric</a:t>
            </a:r>
            <a:r>
              <a:rPr lang="en-US" altLang="zh-CN" dirty="0"/>
              <a:t>(</a:t>
            </a:r>
            <a:r>
              <a:rPr lang="en-US" altLang="zh-CN" dirty="0" err="1"/>
              <a:t>as.character</a:t>
            </a:r>
            <a:r>
              <a:rPr lang="en-US" altLang="zh-CN" dirty="0" smtClean="0"/>
              <a:t>())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56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函数查看此因子的结构</a:t>
            </a:r>
            <a:endParaRPr lang="en-US" altLang="zh-CN" dirty="0" smtClean="0"/>
          </a:p>
          <a:p>
            <a:r>
              <a:rPr lang="en-US" altLang="zh-CN" dirty="0" smtClean="0"/>
              <a:t>levels()</a:t>
            </a:r>
            <a:r>
              <a:rPr lang="zh-CN" altLang="en-US" dirty="0" smtClean="0"/>
              <a:t>函数查看此因子的</a:t>
            </a:r>
            <a:r>
              <a:rPr lang="en-US" altLang="zh-CN" dirty="0" smtClean="0"/>
              <a:t>levels</a:t>
            </a:r>
          </a:p>
          <a:p>
            <a:r>
              <a:rPr lang="en-US" altLang="zh-CN" dirty="0" err="1" smtClean="0"/>
              <a:t>nlevels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函数可返回</a:t>
            </a:r>
            <a:r>
              <a:rPr lang="en-US" altLang="zh-CN" dirty="0" smtClean="0"/>
              <a:t>Levels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r>
              <a:rPr lang="en-US" altLang="zh-CN" dirty="0" smtClean="0"/>
              <a:t>table()</a:t>
            </a:r>
            <a:r>
              <a:rPr lang="zh-CN" altLang="en-US" dirty="0" smtClean="0"/>
              <a:t>函数自动统计在因子的所有元素中，</a:t>
            </a:r>
            <a:r>
              <a:rPr lang="en-US" altLang="zh-CN" dirty="0" smtClean="0"/>
              <a:t>levels</a:t>
            </a:r>
            <a:r>
              <a:rPr lang="zh-CN" altLang="en-US" dirty="0" smtClean="0"/>
              <a:t>中各值出现的次数，其结果按照</a:t>
            </a:r>
            <a:r>
              <a:rPr lang="en-US" altLang="zh-CN" dirty="0" smtClean="0"/>
              <a:t>levels</a:t>
            </a:r>
            <a:r>
              <a:rPr lang="zh-CN" altLang="en-US" dirty="0" smtClean="0"/>
              <a:t>的顺序显示。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9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有序因子主要是处理有序的数据</a:t>
            </a:r>
            <a:endParaRPr lang="en-US" altLang="zh-CN" dirty="0" smtClean="0"/>
          </a:p>
          <a:p>
            <a:r>
              <a:rPr lang="zh-CN" altLang="en-US" dirty="0" smtClean="0"/>
              <a:t>可用两种方法建立：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factor()</a:t>
            </a:r>
            <a:r>
              <a:rPr lang="zh-CN" altLang="en-US" dirty="0" smtClean="0"/>
              <a:t>函数，增加参数“</a:t>
            </a:r>
            <a:r>
              <a:rPr lang="en-US" altLang="zh-CN" dirty="0" smtClean="0"/>
              <a:t>ordered=TRUE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ordered()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str1&lt;-c(“A”, “B”, “A”, “C”, “D”, “B”, “D”)</a:t>
            </a:r>
          </a:p>
          <a:p>
            <a:pPr lvl="2"/>
            <a:r>
              <a:rPr lang="en-US" altLang="zh-CN" dirty="0" smtClean="0"/>
              <a:t>str1.order&lt;-order(str1)</a:t>
            </a:r>
          </a:p>
          <a:p>
            <a:pPr lvl="2"/>
            <a:r>
              <a:rPr lang="en-US" altLang="zh-CN" dirty="0" smtClean="0"/>
              <a:t>str1.order</a:t>
            </a:r>
          </a:p>
          <a:p>
            <a:pPr lvl="2"/>
            <a:r>
              <a:rPr lang="en-US" altLang="zh-CN" dirty="0" smtClean="0"/>
              <a:t>[1] A B A C D B D</a:t>
            </a:r>
          </a:p>
          <a:p>
            <a:pPr lvl="2"/>
            <a:r>
              <a:rPr lang="en-US" altLang="zh-CN" dirty="0" smtClean="0"/>
              <a:t>Levels: A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B&lt;C&lt;D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2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CCE8C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1121</Words>
  <Application>Microsoft Office PowerPoint</Application>
  <PresentationFormat>全屏显示(4:3)</PresentationFormat>
  <Paragraphs>264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数据处理与智能决策</vt:lpstr>
      <vt:lpstr>复习</vt:lpstr>
      <vt:lpstr>学生成绩表</vt:lpstr>
      <vt:lpstr>学生成绩表</vt:lpstr>
      <vt:lpstr>因子Factor</vt:lpstr>
      <vt:lpstr>因子的建立</vt:lpstr>
      <vt:lpstr>因子的转换</vt:lpstr>
      <vt:lpstr>因子参数</vt:lpstr>
      <vt:lpstr>有序因子</vt:lpstr>
      <vt:lpstr>学生成绩表</vt:lpstr>
      <vt:lpstr>列表</vt:lpstr>
      <vt:lpstr>建立列表</vt:lpstr>
      <vt:lpstr>获得列表内对象的元素内容</vt:lpstr>
      <vt:lpstr>编辑列表内对象的元素值</vt:lpstr>
      <vt:lpstr>复习</vt:lpstr>
      <vt:lpstr>学生成绩表</vt:lpstr>
      <vt:lpstr>数据框</vt:lpstr>
      <vt:lpstr>建立第一个数据框</vt:lpstr>
      <vt:lpstr>认识数据框的结构</vt:lpstr>
      <vt:lpstr>获取数据框数据内容</vt:lpstr>
      <vt:lpstr>特殊符号$</vt:lpstr>
      <vt:lpstr>添加行数据和列数据</vt:lpstr>
      <vt:lpstr>PowerPoint 演示文稿</vt:lpstr>
      <vt:lpstr>练习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王蕾</dc:creator>
  <cp:lastModifiedBy>王蕾</cp:lastModifiedBy>
  <cp:revision>72</cp:revision>
  <dcterms:created xsi:type="dcterms:W3CDTF">2017-08-17T15:34:42Z</dcterms:created>
  <dcterms:modified xsi:type="dcterms:W3CDTF">2017-09-24T14:04:49Z</dcterms:modified>
</cp:coreProperties>
</file>