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86" r:id="rId16"/>
    <p:sldId id="271" r:id="rId17"/>
    <p:sldId id="272" r:id="rId18"/>
    <p:sldId id="273" r:id="rId19"/>
    <p:sldId id="292"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9" r:id="rId33"/>
    <p:sldId id="288" r:id="rId34"/>
    <p:sldId id="287" r:id="rId35"/>
    <p:sldId id="290" r:id="rId36"/>
    <p:sldId id="257" r:id="rId3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94" autoAdjust="0"/>
  </p:normalViewPr>
  <p:slideViewPr>
    <p:cSldViewPr snapToGrid="0">
      <p:cViewPr varScale="1">
        <p:scale>
          <a:sx n="107" d="100"/>
          <a:sy n="107" d="100"/>
        </p:scale>
        <p:origin x="-173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B0BD057-79A5-4EF7-8B79-4D3E7695FE1C}" type="datetimeFigureOut">
              <a:rPr lang="zh-CN" altLang="en-US" smtClean="0"/>
              <a:t>2017/9/27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49A305-F405-41E8-9D50-16E01496E68B}" type="slidenum">
              <a:rPr lang="zh-CN" altLang="en-US" smtClean="0"/>
              <a:t>‹#›</a:t>
            </a:fld>
            <a:endParaRPr lang="zh-CN" altLang="en-US"/>
          </a:p>
        </p:txBody>
      </p:sp>
    </p:spTree>
    <p:extLst>
      <p:ext uri="{BB962C8B-B14F-4D97-AF65-F5344CB8AC3E}">
        <p14:creationId xmlns:p14="http://schemas.microsoft.com/office/powerpoint/2010/main" val="2326909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B0BD057-79A5-4EF7-8B79-4D3E7695FE1C}" type="datetimeFigureOut">
              <a:rPr lang="zh-CN" altLang="en-US" smtClean="0"/>
              <a:t>2017/9/27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49A305-F405-41E8-9D50-16E01496E68B}" type="slidenum">
              <a:rPr lang="zh-CN" altLang="en-US" smtClean="0"/>
              <a:t>‹#›</a:t>
            </a:fld>
            <a:endParaRPr lang="zh-CN" altLang="en-US"/>
          </a:p>
        </p:txBody>
      </p:sp>
    </p:spTree>
    <p:extLst>
      <p:ext uri="{BB962C8B-B14F-4D97-AF65-F5344CB8AC3E}">
        <p14:creationId xmlns:p14="http://schemas.microsoft.com/office/powerpoint/2010/main" val="591651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B0BD057-79A5-4EF7-8B79-4D3E7695FE1C}" type="datetimeFigureOut">
              <a:rPr lang="zh-CN" altLang="en-US" smtClean="0"/>
              <a:t>2017/9/27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49A305-F405-41E8-9D50-16E01496E68B}" type="slidenum">
              <a:rPr lang="zh-CN" altLang="en-US" smtClean="0"/>
              <a:t>‹#›</a:t>
            </a:fld>
            <a:endParaRPr lang="zh-CN"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575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B0BD057-79A5-4EF7-8B79-4D3E7695FE1C}" type="datetimeFigureOut">
              <a:rPr lang="zh-CN" altLang="en-US" smtClean="0"/>
              <a:t>2017/9/27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49A305-F405-41E8-9D50-16E01496E68B}" type="slidenum">
              <a:rPr lang="zh-CN" altLang="en-US" smtClean="0"/>
              <a:t>‹#›</a:t>
            </a:fld>
            <a:endParaRPr lang="zh-CN" altLang="en-US"/>
          </a:p>
        </p:txBody>
      </p:sp>
    </p:spTree>
    <p:extLst>
      <p:ext uri="{BB962C8B-B14F-4D97-AF65-F5344CB8AC3E}">
        <p14:creationId xmlns:p14="http://schemas.microsoft.com/office/powerpoint/2010/main" val="635048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B0BD057-79A5-4EF7-8B79-4D3E7695FE1C}" type="datetimeFigureOut">
              <a:rPr lang="zh-CN" altLang="en-US" smtClean="0"/>
              <a:t>2017/9/27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49A305-F405-41E8-9D50-16E01496E68B}" type="slidenum">
              <a:rPr lang="zh-CN" altLang="en-US" smtClean="0"/>
              <a:t>‹#›</a:t>
            </a:fld>
            <a:endParaRPr lang="zh-CN"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91383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B0BD057-79A5-4EF7-8B79-4D3E7695FE1C}" type="datetimeFigureOut">
              <a:rPr lang="zh-CN" altLang="en-US" smtClean="0"/>
              <a:t>2017/9/27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49A305-F405-41E8-9D50-16E01496E68B}" type="slidenum">
              <a:rPr lang="zh-CN" altLang="en-US" smtClean="0"/>
              <a:t>‹#›</a:t>
            </a:fld>
            <a:endParaRPr lang="zh-CN" altLang="en-US"/>
          </a:p>
        </p:txBody>
      </p:sp>
    </p:spTree>
    <p:extLst>
      <p:ext uri="{BB962C8B-B14F-4D97-AF65-F5344CB8AC3E}">
        <p14:creationId xmlns:p14="http://schemas.microsoft.com/office/powerpoint/2010/main" val="2188901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B0BD057-79A5-4EF7-8B79-4D3E7695FE1C}" type="datetimeFigureOut">
              <a:rPr lang="zh-CN" altLang="en-US" smtClean="0"/>
              <a:t>2017/9/27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49A305-F405-41E8-9D50-16E01496E68B}" type="slidenum">
              <a:rPr lang="zh-CN" altLang="en-US" smtClean="0"/>
              <a:t>‹#›</a:t>
            </a:fld>
            <a:endParaRPr lang="zh-CN" altLang="en-US"/>
          </a:p>
        </p:txBody>
      </p:sp>
    </p:spTree>
    <p:extLst>
      <p:ext uri="{BB962C8B-B14F-4D97-AF65-F5344CB8AC3E}">
        <p14:creationId xmlns:p14="http://schemas.microsoft.com/office/powerpoint/2010/main" val="3109538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B0BD057-79A5-4EF7-8B79-4D3E7695FE1C}" type="datetimeFigureOut">
              <a:rPr lang="zh-CN" altLang="en-US" smtClean="0"/>
              <a:t>2017/9/27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49A305-F405-41E8-9D50-16E01496E68B}" type="slidenum">
              <a:rPr lang="zh-CN" altLang="en-US" smtClean="0"/>
              <a:t>‹#›</a:t>
            </a:fld>
            <a:endParaRPr lang="zh-CN" altLang="en-US"/>
          </a:p>
        </p:txBody>
      </p:sp>
    </p:spTree>
    <p:extLst>
      <p:ext uri="{BB962C8B-B14F-4D97-AF65-F5344CB8AC3E}">
        <p14:creationId xmlns:p14="http://schemas.microsoft.com/office/powerpoint/2010/main" val="2361626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67310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609599" y="1536700"/>
            <a:ext cx="6347714" cy="4504663"/>
          </a:xfrm>
        </p:spPr>
        <p:txBody>
          <a:bodyPr/>
          <a:lstStyle>
            <a:lvl1pPr>
              <a:defRPr sz="3200" b="0" baseline="0">
                <a:latin typeface="Times New Roman" panose="02020603050405020304" pitchFamily="18" charset="0"/>
              </a:defRPr>
            </a:lvl1pPr>
            <a:lvl2pPr>
              <a:defRPr sz="2800" b="0" baseline="0">
                <a:latin typeface="Times New Roman" panose="02020603050405020304" pitchFamily="18" charset="0"/>
              </a:defRPr>
            </a:lvl2pPr>
            <a:lvl3pPr>
              <a:defRPr sz="2400" b="0" baseline="0">
                <a:latin typeface="Times New Roman" panose="02020603050405020304" pitchFamily="18" charset="0"/>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AB0BD057-79A5-4EF7-8B79-4D3E7695FE1C}" type="datetimeFigureOut">
              <a:rPr lang="zh-CN" altLang="en-US" smtClean="0"/>
              <a:t>2017/9/27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49A305-F405-41E8-9D50-16E01496E68B}" type="slidenum">
              <a:rPr lang="zh-CN" altLang="en-US" smtClean="0"/>
              <a:t>‹#›</a:t>
            </a:fld>
            <a:endParaRPr lang="zh-CN" altLang="en-US"/>
          </a:p>
        </p:txBody>
      </p:sp>
    </p:spTree>
    <p:extLst>
      <p:ext uri="{BB962C8B-B14F-4D97-AF65-F5344CB8AC3E}">
        <p14:creationId xmlns:p14="http://schemas.microsoft.com/office/powerpoint/2010/main" val="4027020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B0BD057-79A5-4EF7-8B79-4D3E7695FE1C}" type="datetimeFigureOut">
              <a:rPr lang="zh-CN" altLang="en-US" smtClean="0"/>
              <a:t>2017/9/27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49A305-F405-41E8-9D50-16E01496E68B}" type="slidenum">
              <a:rPr lang="zh-CN" altLang="en-US" smtClean="0"/>
              <a:t>‹#›</a:t>
            </a:fld>
            <a:endParaRPr lang="zh-CN" altLang="en-US"/>
          </a:p>
        </p:txBody>
      </p:sp>
    </p:spTree>
    <p:extLst>
      <p:ext uri="{BB962C8B-B14F-4D97-AF65-F5344CB8AC3E}">
        <p14:creationId xmlns:p14="http://schemas.microsoft.com/office/powerpoint/2010/main" val="2632577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B0BD057-79A5-4EF7-8B79-4D3E7695FE1C}" type="datetimeFigureOut">
              <a:rPr lang="zh-CN" altLang="en-US" smtClean="0"/>
              <a:t>2017/9/27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49A305-F405-41E8-9D50-16E01496E68B}" type="slidenum">
              <a:rPr lang="zh-CN" altLang="en-US" smtClean="0"/>
              <a:t>‹#›</a:t>
            </a:fld>
            <a:endParaRPr lang="zh-CN" altLang="en-US"/>
          </a:p>
        </p:txBody>
      </p:sp>
    </p:spTree>
    <p:extLst>
      <p:ext uri="{BB962C8B-B14F-4D97-AF65-F5344CB8AC3E}">
        <p14:creationId xmlns:p14="http://schemas.microsoft.com/office/powerpoint/2010/main" val="104041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B0BD057-79A5-4EF7-8B79-4D3E7695FE1C}" type="datetimeFigureOut">
              <a:rPr lang="zh-CN" altLang="en-US" smtClean="0"/>
              <a:t>2017/9/27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F49A305-F405-41E8-9D50-16E01496E68B}" type="slidenum">
              <a:rPr lang="zh-CN" altLang="en-US" smtClean="0"/>
              <a:t>‹#›</a:t>
            </a:fld>
            <a:endParaRPr lang="zh-CN" altLang="en-US"/>
          </a:p>
        </p:txBody>
      </p:sp>
    </p:spTree>
    <p:extLst>
      <p:ext uri="{BB962C8B-B14F-4D97-AF65-F5344CB8AC3E}">
        <p14:creationId xmlns:p14="http://schemas.microsoft.com/office/powerpoint/2010/main" val="2043641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B0BD057-79A5-4EF7-8B79-4D3E7695FE1C}" type="datetimeFigureOut">
              <a:rPr lang="zh-CN" altLang="en-US" smtClean="0"/>
              <a:t>2017/9/27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F49A305-F405-41E8-9D50-16E01496E68B}" type="slidenum">
              <a:rPr lang="zh-CN" altLang="en-US" smtClean="0"/>
              <a:t>‹#›</a:t>
            </a:fld>
            <a:endParaRPr lang="zh-CN" altLang="en-US"/>
          </a:p>
        </p:txBody>
      </p:sp>
    </p:spTree>
    <p:extLst>
      <p:ext uri="{BB962C8B-B14F-4D97-AF65-F5344CB8AC3E}">
        <p14:creationId xmlns:p14="http://schemas.microsoft.com/office/powerpoint/2010/main" val="159508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0BD057-79A5-4EF7-8B79-4D3E7695FE1C}" type="datetimeFigureOut">
              <a:rPr lang="zh-CN" altLang="en-US" smtClean="0"/>
              <a:t>2017/9/27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F49A305-F405-41E8-9D50-16E01496E68B}" type="slidenum">
              <a:rPr lang="zh-CN" altLang="en-US" smtClean="0"/>
              <a:t>‹#›</a:t>
            </a:fld>
            <a:endParaRPr lang="zh-CN" altLang="en-US"/>
          </a:p>
        </p:txBody>
      </p:sp>
    </p:spTree>
    <p:extLst>
      <p:ext uri="{BB962C8B-B14F-4D97-AF65-F5344CB8AC3E}">
        <p14:creationId xmlns:p14="http://schemas.microsoft.com/office/powerpoint/2010/main" val="2414162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B0BD057-79A5-4EF7-8B79-4D3E7695FE1C}" type="datetimeFigureOut">
              <a:rPr lang="zh-CN" altLang="en-US" smtClean="0"/>
              <a:t>2017/9/27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49A305-F405-41E8-9D50-16E01496E68B}" type="slidenum">
              <a:rPr lang="zh-CN" altLang="en-US" smtClean="0"/>
              <a:t>‹#›</a:t>
            </a:fld>
            <a:endParaRPr lang="zh-CN" altLang="en-US"/>
          </a:p>
        </p:txBody>
      </p:sp>
    </p:spTree>
    <p:extLst>
      <p:ext uri="{BB962C8B-B14F-4D97-AF65-F5344CB8AC3E}">
        <p14:creationId xmlns:p14="http://schemas.microsoft.com/office/powerpoint/2010/main" val="1377785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B0BD057-79A5-4EF7-8B79-4D3E7695FE1C}" type="datetimeFigureOut">
              <a:rPr lang="zh-CN" altLang="en-US" smtClean="0"/>
              <a:t>2017/9/27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49A305-F405-41E8-9D50-16E01496E68B}" type="slidenum">
              <a:rPr lang="zh-CN" altLang="en-US" smtClean="0"/>
              <a:t>‹#›</a:t>
            </a:fld>
            <a:endParaRPr lang="zh-CN" altLang="en-US"/>
          </a:p>
        </p:txBody>
      </p:sp>
    </p:spTree>
    <p:extLst>
      <p:ext uri="{BB962C8B-B14F-4D97-AF65-F5344CB8AC3E}">
        <p14:creationId xmlns:p14="http://schemas.microsoft.com/office/powerpoint/2010/main" val="311476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0BD057-79A5-4EF7-8B79-4D3E7695FE1C}" type="datetimeFigureOut">
              <a:rPr lang="zh-CN" altLang="en-US" smtClean="0"/>
              <a:t>2017/9/27</a:t>
            </a:fld>
            <a:endParaRPr lang="zh-CN"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0F49A305-F405-41E8-9D50-16E01496E68B}" type="slidenum">
              <a:rPr lang="zh-CN" altLang="en-US" smtClean="0"/>
              <a:t>‹#›</a:t>
            </a:fld>
            <a:endParaRPr lang="zh-CN" altLang="en-US"/>
          </a:p>
        </p:txBody>
      </p:sp>
    </p:spTree>
    <p:extLst>
      <p:ext uri="{BB962C8B-B14F-4D97-AF65-F5344CB8AC3E}">
        <p14:creationId xmlns:p14="http://schemas.microsoft.com/office/powerpoint/2010/main" val="5114088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30594" y="2404534"/>
            <a:ext cx="6539447" cy="1646302"/>
          </a:xfrm>
        </p:spPr>
        <p:txBody>
          <a:bodyPr/>
          <a:lstStyle/>
          <a:p>
            <a:r>
              <a:rPr lang="zh-CN" altLang="en-US" dirty="0" smtClean="0"/>
              <a:t>数据处理与智能决策</a:t>
            </a:r>
            <a:endParaRPr lang="zh-CN" altLang="en-US" dirty="0"/>
          </a:p>
        </p:txBody>
      </p:sp>
      <p:sp>
        <p:nvSpPr>
          <p:cNvPr id="3" name="副标题 2"/>
          <p:cNvSpPr>
            <a:spLocks noGrp="1"/>
          </p:cNvSpPr>
          <p:nvPr>
            <p:ph type="subTitle" idx="1"/>
          </p:nvPr>
        </p:nvSpPr>
        <p:spPr/>
        <p:txBody>
          <a:bodyPr/>
          <a:lstStyle/>
          <a:p>
            <a:r>
              <a:rPr lang="zh-CN" altLang="en-US" dirty="0" smtClean="0"/>
              <a:t>王蕾</a:t>
            </a:r>
            <a:endParaRPr lang="zh-CN" altLang="en-US" dirty="0"/>
          </a:p>
        </p:txBody>
      </p:sp>
    </p:spTree>
    <p:extLst>
      <p:ext uri="{BB962C8B-B14F-4D97-AF65-F5344CB8AC3E}">
        <p14:creationId xmlns:p14="http://schemas.microsoft.com/office/powerpoint/2010/main" val="20933162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r>
              <a:rPr lang="en-US" altLang="zh-CN" dirty="0" smtClean="0"/>
              <a:t>1</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假设</a:t>
            </a:r>
            <a:r>
              <a:rPr lang="en-US" altLang="zh-CN" dirty="0" smtClean="0"/>
              <a:t>1</a:t>
            </a:r>
            <a:r>
              <a:rPr lang="zh-CN" altLang="en-US" dirty="0" smtClean="0"/>
              <a:t>度电费是</a:t>
            </a:r>
            <a:r>
              <a:rPr lang="en-US" altLang="zh-CN" dirty="0" smtClean="0"/>
              <a:t>50</a:t>
            </a:r>
            <a:r>
              <a:rPr lang="zh-CN" altLang="en-US" dirty="0" smtClean="0"/>
              <a:t>元，为了鼓励节约能源，如果一个月使用超过</a:t>
            </a:r>
            <a:r>
              <a:rPr lang="en-US" altLang="zh-CN" dirty="0" smtClean="0"/>
              <a:t>200</a:t>
            </a:r>
            <a:r>
              <a:rPr lang="zh-CN" altLang="en-US" dirty="0" smtClean="0"/>
              <a:t>度，电费将再加收总价的</a:t>
            </a:r>
            <a:r>
              <a:rPr lang="en-US" altLang="zh-CN" dirty="0" smtClean="0"/>
              <a:t>15%</a:t>
            </a:r>
            <a:r>
              <a:rPr lang="zh-CN" altLang="en-US" dirty="0" smtClean="0"/>
              <a:t>。如果电费小于</a:t>
            </a:r>
            <a:r>
              <a:rPr lang="en-US" altLang="zh-CN" dirty="0" smtClean="0"/>
              <a:t>1</a:t>
            </a:r>
            <a:r>
              <a:rPr lang="zh-CN" altLang="en-US" dirty="0" smtClean="0"/>
              <a:t>元，以四舍五入处理。</a:t>
            </a:r>
            <a:endParaRPr lang="en-US" altLang="zh-CN" dirty="0" smtClean="0"/>
          </a:p>
          <a:p>
            <a:r>
              <a:rPr lang="en-US" altLang="zh-CN" dirty="0" smtClean="0"/>
              <a:t>example1&lt;-function(</a:t>
            </a:r>
            <a:r>
              <a:rPr lang="en-US" altLang="zh-CN" dirty="0" err="1" smtClean="0"/>
              <a:t>deg,unitPrice</a:t>
            </a:r>
            <a:r>
              <a:rPr lang="en-US" altLang="zh-CN" dirty="0" smtClean="0"/>
              <a:t>=50){</a:t>
            </a:r>
          </a:p>
          <a:p>
            <a:r>
              <a:rPr lang="en-US" altLang="zh-CN" dirty="0" smtClean="0"/>
              <a:t>    </a:t>
            </a:r>
            <a:r>
              <a:rPr lang="en-US" altLang="zh-CN" dirty="0" err="1" smtClean="0"/>
              <a:t>net.price</a:t>
            </a:r>
            <a:r>
              <a:rPr lang="en-US" altLang="zh-CN" dirty="0" smtClean="0"/>
              <a:t>&lt;-</a:t>
            </a:r>
            <a:r>
              <a:rPr lang="en-US" altLang="zh-CN" dirty="0" err="1" smtClean="0"/>
              <a:t>deg</a:t>
            </a:r>
            <a:r>
              <a:rPr lang="en-US" altLang="zh-CN" dirty="0" smtClean="0"/>
              <a:t>*</a:t>
            </a:r>
            <a:r>
              <a:rPr lang="en-US" altLang="zh-CN" dirty="0" err="1" smtClean="0"/>
              <a:t>unitPrice</a:t>
            </a:r>
            <a:endParaRPr lang="en-US" altLang="zh-CN" dirty="0"/>
          </a:p>
          <a:p>
            <a:r>
              <a:rPr lang="en-US" altLang="zh-CN" dirty="0" smtClean="0"/>
              <a:t>    if(</a:t>
            </a:r>
            <a:r>
              <a:rPr lang="en-US" altLang="zh-CN" dirty="0" err="1" smtClean="0"/>
              <a:t>deg</a:t>
            </a:r>
            <a:r>
              <a:rPr lang="en-US" altLang="zh-CN" dirty="0" smtClean="0"/>
              <a:t>&gt;200)</a:t>
            </a:r>
          </a:p>
          <a:p>
            <a:r>
              <a:rPr lang="en-US" altLang="zh-CN" dirty="0" smtClean="0"/>
              <a:t>       </a:t>
            </a:r>
            <a:r>
              <a:rPr lang="en-US" altLang="zh-CN" dirty="0" err="1" smtClean="0"/>
              <a:t>net.price</a:t>
            </a:r>
            <a:r>
              <a:rPr lang="en-US" altLang="zh-CN" dirty="0" smtClean="0"/>
              <a:t>&lt;-</a:t>
            </a:r>
            <a:r>
              <a:rPr lang="en-US" altLang="zh-CN" dirty="0" err="1" smtClean="0"/>
              <a:t>net.price</a:t>
            </a:r>
            <a:r>
              <a:rPr lang="en-US" altLang="zh-CN" dirty="0" smtClean="0"/>
              <a:t>*1.15</a:t>
            </a:r>
            <a:endParaRPr lang="en-US" altLang="zh-CN" dirty="0"/>
          </a:p>
          <a:p>
            <a:r>
              <a:rPr lang="en-US" altLang="zh-CN" dirty="0" smtClean="0"/>
              <a:t>    round(</a:t>
            </a:r>
            <a:r>
              <a:rPr lang="en-US" altLang="zh-CN" dirty="0" err="1" smtClean="0"/>
              <a:t>net.price</a:t>
            </a:r>
            <a:r>
              <a:rPr lang="en-US" altLang="zh-CN" dirty="0" smtClean="0"/>
              <a:t>)</a:t>
            </a:r>
          </a:p>
          <a:p>
            <a:r>
              <a:rPr lang="en-US" altLang="zh-CN" dirty="0" smtClean="0"/>
              <a:t>}</a:t>
            </a:r>
          </a:p>
        </p:txBody>
      </p:sp>
    </p:spTree>
    <p:extLst>
      <p:ext uri="{BB962C8B-B14F-4D97-AF65-F5344CB8AC3E}">
        <p14:creationId xmlns:p14="http://schemas.microsoft.com/office/powerpoint/2010/main" val="2502801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r>
              <a:rPr lang="en-US" altLang="zh-CN" dirty="0" smtClean="0"/>
              <a:t>2</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实例</a:t>
            </a:r>
            <a:r>
              <a:rPr lang="en-US" altLang="zh-CN" dirty="0" smtClean="0"/>
              <a:t>1</a:t>
            </a:r>
            <a:r>
              <a:rPr lang="zh-CN" altLang="en-US" dirty="0" smtClean="0"/>
              <a:t>中条件改为，</a:t>
            </a:r>
            <a:r>
              <a:rPr lang="zh-CN" altLang="en-US" dirty="0"/>
              <a:t>如果一个月使用</a:t>
            </a:r>
            <a:r>
              <a:rPr lang="zh-CN" altLang="en-US" dirty="0" smtClean="0"/>
              <a:t>超过</a:t>
            </a:r>
            <a:r>
              <a:rPr lang="en-US" altLang="zh-CN" dirty="0" smtClean="0"/>
              <a:t>100</a:t>
            </a:r>
            <a:r>
              <a:rPr lang="zh-CN" altLang="en-US" dirty="0"/>
              <a:t>度，电费将再加收总价的</a:t>
            </a:r>
            <a:r>
              <a:rPr lang="en-US" altLang="zh-CN" dirty="0"/>
              <a:t>15%</a:t>
            </a:r>
            <a:r>
              <a:rPr lang="zh-CN" altLang="en-US" dirty="0" smtClean="0"/>
              <a:t>。如果用电度数在</a:t>
            </a:r>
            <a:r>
              <a:rPr lang="en-US" altLang="zh-CN" dirty="0" smtClean="0"/>
              <a:t>100</a:t>
            </a:r>
            <a:r>
              <a:rPr lang="zh-CN" altLang="en-US" dirty="0" smtClean="0"/>
              <a:t>度</a:t>
            </a:r>
            <a:r>
              <a:rPr lang="en-US" altLang="zh-CN" dirty="0" smtClean="0"/>
              <a:t>(</a:t>
            </a:r>
            <a:r>
              <a:rPr lang="zh-CN" altLang="en-US" dirty="0" smtClean="0"/>
              <a:t>含</a:t>
            </a:r>
            <a:r>
              <a:rPr lang="en-US" altLang="zh-CN" dirty="0" smtClean="0"/>
              <a:t>)</a:t>
            </a:r>
            <a:r>
              <a:rPr lang="zh-CN" altLang="en-US" dirty="0" smtClean="0"/>
              <a:t>，则电费享受八五折。</a:t>
            </a:r>
            <a:r>
              <a:rPr lang="en-US" altLang="zh-CN" dirty="0" smtClean="0"/>
              <a:t>example2&lt;-</a:t>
            </a:r>
            <a:r>
              <a:rPr lang="en-US" altLang="zh-CN" dirty="0"/>
              <a:t>function(</a:t>
            </a:r>
            <a:r>
              <a:rPr lang="en-US" altLang="zh-CN" dirty="0" err="1"/>
              <a:t>deg,unitPrice</a:t>
            </a:r>
            <a:r>
              <a:rPr lang="en-US" altLang="zh-CN" dirty="0"/>
              <a:t>=50){</a:t>
            </a:r>
          </a:p>
          <a:p>
            <a:r>
              <a:rPr lang="en-US" altLang="zh-CN" dirty="0"/>
              <a:t>    </a:t>
            </a:r>
            <a:r>
              <a:rPr lang="en-US" altLang="zh-CN" dirty="0" err="1"/>
              <a:t>net.price</a:t>
            </a:r>
            <a:r>
              <a:rPr lang="en-US" altLang="zh-CN" dirty="0"/>
              <a:t>&lt;-</a:t>
            </a:r>
            <a:r>
              <a:rPr lang="en-US" altLang="zh-CN" dirty="0" err="1"/>
              <a:t>deg</a:t>
            </a:r>
            <a:r>
              <a:rPr lang="en-US" altLang="zh-CN" dirty="0"/>
              <a:t>*</a:t>
            </a:r>
            <a:r>
              <a:rPr lang="en-US" altLang="zh-CN" dirty="0" err="1"/>
              <a:t>unitPrice</a:t>
            </a:r>
            <a:endParaRPr lang="en-US" altLang="zh-CN" dirty="0"/>
          </a:p>
          <a:p>
            <a:r>
              <a:rPr lang="en-US" altLang="zh-CN" dirty="0"/>
              <a:t>    </a:t>
            </a:r>
            <a:r>
              <a:rPr lang="en-US" altLang="zh-CN" dirty="0" smtClean="0"/>
              <a:t>if(</a:t>
            </a:r>
            <a:r>
              <a:rPr lang="en-US" altLang="zh-CN" dirty="0" err="1" smtClean="0"/>
              <a:t>deg</a:t>
            </a:r>
            <a:r>
              <a:rPr lang="en-US" altLang="zh-CN" dirty="0" smtClean="0"/>
              <a:t>&gt;100</a:t>
            </a:r>
            <a:r>
              <a:rPr lang="en-US" altLang="zh-CN" dirty="0"/>
              <a:t>)</a:t>
            </a:r>
          </a:p>
          <a:p>
            <a:r>
              <a:rPr lang="en-US" altLang="zh-CN" dirty="0"/>
              <a:t>       </a:t>
            </a:r>
            <a:r>
              <a:rPr lang="en-US" altLang="zh-CN" dirty="0" err="1"/>
              <a:t>net.price</a:t>
            </a:r>
            <a:r>
              <a:rPr lang="en-US" altLang="zh-CN" dirty="0"/>
              <a:t>&lt;-</a:t>
            </a:r>
            <a:r>
              <a:rPr lang="en-US" altLang="zh-CN" dirty="0" err="1" smtClean="0"/>
              <a:t>net.price</a:t>
            </a:r>
            <a:r>
              <a:rPr lang="en-US" altLang="zh-CN" dirty="0" smtClean="0"/>
              <a:t>*1.15</a:t>
            </a:r>
          </a:p>
          <a:p>
            <a:r>
              <a:rPr lang="en-US" altLang="zh-CN" dirty="0"/>
              <a:t> </a:t>
            </a:r>
            <a:r>
              <a:rPr lang="en-US" altLang="zh-CN" dirty="0" smtClean="0"/>
              <a:t>   else</a:t>
            </a:r>
          </a:p>
          <a:p>
            <a:r>
              <a:rPr lang="en-US" altLang="zh-CN" dirty="0"/>
              <a:t> </a:t>
            </a:r>
            <a:r>
              <a:rPr lang="en-US" altLang="zh-CN" dirty="0" smtClean="0"/>
              <a:t>      </a:t>
            </a:r>
            <a:r>
              <a:rPr lang="en-US" altLang="zh-CN" dirty="0" err="1" smtClean="0"/>
              <a:t>net.price</a:t>
            </a:r>
            <a:r>
              <a:rPr lang="en-US" altLang="zh-CN" dirty="0" smtClean="0"/>
              <a:t>&lt;-</a:t>
            </a:r>
            <a:r>
              <a:rPr lang="en-US" altLang="zh-CN" dirty="0" err="1" smtClean="0"/>
              <a:t>net.price</a:t>
            </a:r>
            <a:r>
              <a:rPr lang="en-US" altLang="zh-CN" dirty="0" smtClean="0"/>
              <a:t>*0.85</a:t>
            </a:r>
            <a:endParaRPr lang="en-US" altLang="zh-CN" dirty="0"/>
          </a:p>
          <a:p>
            <a:r>
              <a:rPr lang="en-US" altLang="zh-CN" dirty="0"/>
              <a:t>    round(</a:t>
            </a:r>
            <a:r>
              <a:rPr lang="en-US" altLang="zh-CN" dirty="0" err="1"/>
              <a:t>net.price</a:t>
            </a:r>
            <a:r>
              <a:rPr lang="en-US" altLang="zh-CN" dirty="0"/>
              <a:t>)</a:t>
            </a:r>
          </a:p>
          <a:p>
            <a:r>
              <a:rPr lang="en-US" altLang="zh-CN" dirty="0"/>
              <a:t>}</a:t>
            </a:r>
          </a:p>
          <a:p>
            <a:endParaRPr lang="zh-CN" altLang="en-US" dirty="0"/>
          </a:p>
        </p:txBody>
      </p:sp>
    </p:spTree>
    <p:extLst>
      <p:ext uri="{BB962C8B-B14F-4D97-AF65-F5344CB8AC3E}">
        <p14:creationId xmlns:p14="http://schemas.microsoft.com/office/powerpoint/2010/main" val="2881630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r>
              <a:rPr lang="en-US" altLang="zh-CN" dirty="0" smtClean="0"/>
              <a:t>3</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a:t>实例</a:t>
            </a:r>
            <a:r>
              <a:rPr lang="en-US" altLang="zh-CN" dirty="0"/>
              <a:t>1</a:t>
            </a:r>
            <a:r>
              <a:rPr lang="zh-CN" altLang="en-US" dirty="0"/>
              <a:t>中条件改为，如果一个月使用超过</a:t>
            </a:r>
            <a:r>
              <a:rPr lang="en-US" altLang="zh-CN" dirty="0" smtClean="0"/>
              <a:t>120</a:t>
            </a:r>
            <a:r>
              <a:rPr lang="zh-CN" altLang="en-US" dirty="0"/>
              <a:t>度，电费将再加收总价的</a:t>
            </a:r>
            <a:r>
              <a:rPr lang="en-US" altLang="zh-CN" dirty="0"/>
              <a:t>15%</a:t>
            </a:r>
            <a:r>
              <a:rPr lang="zh-CN" altLang="en-US" dirty="0"/>
              <a:t>。如果用电</a:t>
            </a:r>
            <a:r>
              <a:rPr lang="zh-CN" altLang="en-US" dirty="0" smtClean="0"/>
              <a:t>度数小于</a:t>
            </a:r>
            <a:r>
              <a:rPr lang="en-US" altLang="zh-CN" dirty="0" smtClean="0"/>
              <a:t>80</a:t>
            </a:r>
            <a:r>
              <a:rPr lang="zh-CN" altLang="en-US" dirty="0" smtClean="0"/>
              <a:t>度，</a:t>
            </a:r>
            <a:r>
              <a:rPr lang="zh-CN" altLang="en-US" dirty="0"/>
              <a:t>则</a:t>
            </a:r>
            <a:r>
              <a:rPr lang="zh-CN" altLang="en-US" dirty="0" smtClean="0"/>
              <a:t>电费可以减免</a:t>
            </a:r>
            <a:r>
              <a:rPr lang="en-US" altLang="zh-CN" dirty="0" smtClean="0"/>
              <a:t>15%</a:t>
            </a:r>
            <a:r>
              <a:rPr lang="zh-CN" altLang="en-US" dirty="0" smtClean="0"/>
              <a:t>。</a:t>
            </a:r>
            <a:endParaRPr lang="en-US" altLang="zh-CN" dirty="0" smtClean="0"/>
          </a:p>
          <a:p>
            <a:r>
              <a:rPr lang="en-US" altLang="zh-CN" dirty="0" smtClean="0"/>
              <a:t>example3&lt;-</a:t>
            </a:r>
            <a:r>
              <a:rPr lang="en-US" altLang="zh-CN" dirty="0"/>
              <a:t>function(</a:t>
            </a:r>
            <a:r>
              <a:rPr lang="en-US" altLang="zh-CN" dirty="0" err="1"/>
              <a:t>deg,unitPrice</a:t>
            </a:r>
            <a:r>
              <a:rPr lang="en-US" altLang="zh-CN" dirty="0"/>
              <a:t>=50){</a:t>
            </a:r>
          </a:p>
          <a:p>
            <a:r>
              <a:rPr lang="en-US" altLang="zh-CN" dirty="0"/>
              <a:t>    </a:t>
            </a:r>
            <a:r>
              <a:rPr lang="en-US" altLang="zh-CN" dirty="0" smtClean="0"/>
              <a:t>if(</a:t>
            </a:r>
            <a:r>
              <a:rPr lang="en-US" altLang="zh-CN" dirty="0" err="1" smtClean="0"/>
              <a:t>deg</a:t>
            </a:r>
            <a:r>
              <a:rPr lang="en-US" altLang="zh-CN" dirty="0" smtClean="0"/>
              <a:t>&gt;120</a:t>
            </a:r>
            <a:r>
              <a:rPr lang="en-US" altLang="zh-CN" dirty="0"/>
              <a:t>)</a:t>
            </a:r>
          </a:p>
          <a:p>
            <a:r>
              <a:rPr lang="en-US" altLang="zh-CN" dirty="0"/>
              <a:t>       </a:t>
            </a:r>
            <a:r>
              <a:rPr lang="en-US" altLang="zh-CN" dirty="0" err="1"/>
              <a:t>net.price</a:t>
            </a:r>
            <a:r>
              <a:rPr lang="en-US" altLang="zh-CN" dirty="0"/>
              <a:t>&lt;-</a:t>
            </a:r>
            <a:r>
              <a:rPr lang="en-US" altLang="zh-CN" dirty="0" err="1"/>
              <a:t>net.price</a:t>
            </a:r>
            <a:r>
              <a:rPr lang="en-US" altLang="zh-CN" dirty="0"/>
              <a:t>*1.15</a:t>
            </a:r>
          </a:p>
          <a:p>
            <a:r>
              <a:rPr lang="en-US" altLang="zh-CN" dirty="0"/>
              <a:t>    </a:t>
            </a:r>
            <a:r>
              <a:rPr lang="en-US" altLang="zh-CN" dirty="0" smtClean="0"/>
              <a:t>else if(</a:t>
            </a:r>
            <a:r>
              <a:rPr lang="en-US" altLang="zh-CN" dirty="0" err="1" smtClean="0"/>
              <a:t>deg</a:t>
            </a:r>
            <a:r>
              <a:rPr lang="en-US" altLang="zh-CN" dirty="0" smtClean="0"/>
              <a:t>&lt;80)</a:t>
            </a:r>
            <a:endParaRPr lang="en-US" altLang="zh-CN" dirty="0"/>
          </a:p>
          <a:p>
            <a:r>
              <a:rPr lang="en-US" altLang="zh-CN" dirty="0"/>
              <a:t>       </a:t>
            </a:r>
            <a:r>
              <a:rPr lang="en-US" altLang="zh-CN" dirty="0" err="1"/>
              <a:t>net.price</a:t>
            </a:r>
            <a:r>
              <a:rPr lang="en-US" altLang="zh-CN" dirty="0"/>
              <a:t>&lt;-</a:t>
            </a:r>
            <a:r>
              <a:rPr lang="en-US" altLang="zh-CN" dirty="0" err="1" smtClean="0"/>
              <a:t>net.price</a:t>
            </a:r>
            <a:r>
              <a:rPr lang="en-US" altLang="zh-CN" dirty="0" smtClean="0"/>
              <a:t>*0.85</a:t>
            </a:r>
          </a:p>
          <a:p>
            <a:r>
              <a:rPr lang="en-US" altLang="zh-CN" dirty="0"/>
              <a:t> </a:t>
            </a:r>
            <a:r>
              <a:rPr lang="en-US" altLang="zh-CN" dirty="0" smtClean="0"/>
              <a:t>   else</a:t>
            </a:r>
          </a:p>
          <a:p>
            <a:r>
              <a:rPr lang="en-US" altLang="zh-CN" dirty="0" smtClean="0"/>
              <a:t>       </a:t>
            </a:r>
            <a:r>
              <a:rPr lang="en-US" altLang="zh-CN" dirty="0" err="1"/>
              <a:t>net.price</a:t>
            </a:r>
            <a:r>
              <a:rPr lang="en-US" altLang="zh-CN" dirty="0"/>
              <a:t>&lt;-</a:t>
            </a:r>
            <a:r>
              <a:rPr lang="en-US" altLang="zh-CN" dirty="0" err="1"/>
              <a:t>deg</a:t>
            </a:r>
            <a:r>
              <a:rPr lang="en-US" altLang="zh-CN" dirty="0"/>
              <a:t>*</a:t>
            </a:r>
            <a:r>
              <a:rPr lang="en-US" altLang="zh-CN" dirty="0" err="1"/>
              <a:t>unitPrice</a:t>
            </a:r>
            <a:endParaRPr lang="en-US" altLang="zh-CN" dirty="0"/>
          </a:p>
          <a:p>
            <a:r>
              <a:rPr lang="en-US" altLang="zh-CN" dirty="0"/>
              <a:t>    round(</a:t>
            </a:r>
            <a:r>
              <a:rPr lang="en-US" altLang="zh-CN" dirty="0" err="1"/>
              <a:t>net.price</a:t>
            </a:r>
            <a:r>
              <a:rPr lang="en-US" altLang="zh-CN" dirty="0"/>
              <a:t>)</a:t>
            </a:r>
          </a:p>
          <a:p>
            <a:r>
              <a:rPr lang="en-US" altLang="zh-CN" dirty="0" smtClean="0"/>
              <a:t>}</a:t>
            </a:r>
            <a:endParaRPr lang="en-US" altLang="zh-CN" dirty="0"/>
          </a:p>
        </p:txBody>
      </p:sp>
    </p:spTree>
    <p:extLst>
      <p:ext uri="{BB962C8B-B14F-4D97-AF65-F5344CB8AC3E}">
        <p14:creationId xmlns:p14="http://schemas.microsoft.com/office/powerpoint/2010/main" val="33042411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r>
              <a:rPr lang="en-US" altLang="zh-CN" dirty="0" smtClean="0"/>
              <a:t>4</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在实例</a:t>
            </a:r>
            <a:r>
              <a:rPr lang="en-US" altLang="zh-CN" dirty="0" smtClean="0"/>
              <a:t>2</a:t>
            </a:r>
            <a:r>
              <a:rPr lang="zh-CN" altLang="en-US" dirty="0" smtClean="0"/>
              <a:t>的基础上增加条件：如果一个家庭有贫困证明，同时用电度数小于</a:t>
            </a:r>
            <a:r>
              <a:rPr lang="en-US" altLang="zh-CN" dirty="0" smtClean="0"/>
              <a:t>100</a:t>
            </a:r>
            <a:r>
              <a:rPr lang="zh-CN" altLang="en-US" dirty="0" smtClean="0"/>
              <a:t>度，电费可以再减免</a:t>
            </a:r>
            <a:r>
              <a:rPr lang="en-US" altLang="zh-CN" dirty="0" smtClean="0"/>
              <a:t>3</a:t>
            </a:r>
            <a:r>
              <a:rPr lang="zh-CN" altLang="en-US" dirty="0" smtClean="0"/>
              <a:t>成。</a:t>
            </a:r>
            <a:endParaRPr lang="en-US" altLang="zh-CN" dirty="0" smtClean="0"/>
          </a:p>
          <a:p>
            <a:r>
              <a:rPr lang="en-US" altLang="zh-CN" dirty="0" smtClean="0"/>
              <a:t>example4&lt;-function(</a:t>
            </a:r>
            <a:r>
              <a:rPr lang="en-US" altLang="zh-CN" dirty="0" err="1" smtClean="0"/>
              <a:t>deg</a:t>
            </a:r>
            <a:r>
              <a:rPr lang="en-US" altLang="zh-CN" dirty="0" smtClean="0"/>
              <a:t>, poor=FALSE, </a:t>
            </a:r>
            <a:r>
              <a:rPr lang="en-US" altLang="zh-CN" dirty="0" err="1" smtClean="0"/>
              <a:t>unitPrice</a:t>
            </a:r>
            <a:r>
              <a:rPr lang="en-US" altLang="zh-CN" dirty="0" smtClean="0"/>
              <a:t>=50</a:t>
            </a:r>
            <a:r>
              <a:rPr lang="en-US" altLang="zh-CN" dirty="0"/>
              <a:t>){</a:t>
            </a:r>
          </a:p>
          <a:p>
            <a:r>
              <a:rPr lang="en-US" altLang="zh-CN" dirty="0"/>
              <a:t>    </a:t>
            </a:r>
            <a:r>
              <a:rPr lang="en-US" altLang="zh-CN" dirty="0" err="1"/>
              <a:t>net.price</a:t>
            </a:r>
            <a:r>
              <a:rPr lang="en-US" altLang="zh-CN" dirty="0"/>
              <a:t>&lt;-</a:t>
            </a:r>
            <a:r>
              <a:rPr lang="en-US" altLang="zh-CN" dirty="0" err="1"/>
              <a:t>deg</a:t>
            </a:r>
            <a:r>
              <a:rPr lang="en-US" altLang="zh-CN" dirty="0"/>
              <a:t>*</a:t>
            </a:r>
            <a:r>
              <a:rPr lang="en-US" altLang="zh-CN" dirty="0" err="1"/>
              <a:t>unitPrice</a:t>
            </a:r>
            <a:endParaRPr lang="en-US" altLang="zh-CN" dirty="0"/>
          </a:p>
          <a:p>
            <a:r>
              <a:rPr lang="en-US" altLang="zh-CN" dirty="0"/>
              <a:t>    if(</a:t>
            </a:r>
            <a:r>
              <a:rPr lang="en-US" altLang="zh-CN" dirty="0" err="1"/>
              <a:t>deg</a:t>
            </a:r>
            <a:r>
              <a:rPr lang="en-US" altLang="zh-CN" dirty="0"/>
              <a:t>&gt;100)</a:t>
            </a:r>
          </a:p>
          <a:p>
            <a:r>
              <a:rPr lang="en-US" altLang="zh-CN" dirty="0"/>
              <a:t>       </a:t>
            </a:r>
            <a:r>
              <a:rPr lang="en-US" altLang="zh-CN" dirty="0" err="1"/>
              <a:t>net.price</a:t>
            </a:r>
            <a:r>
              <a:rPr lang="en-US" altLang="zh-CN" dirty="0"/>
              <a:t>&lt;-</a:t>
            </a:r>
            <a:r>
              <a:rPr lang="en-US" altLang="zh-CN" dirty="0" err="1"/>
              <a:t>net.price</a:t>
            </a:r>
            <a:r>
              <a:rPr lang="en-US" altLang="zh-CN" dirty="0"/>
              <a:t>*1.15</a:t>
            </a:r>
          </a:p>
          <a:p>
            <a:r>
              <a:rPr lang="en-US" altLang="zh-CN" dirty="0"/>
              <a:t>    </a:t>
            </a:r>
            <a:r>
              <a:rPr lang="en-US" altLang="zh-CN" dirty="0" smtClean="0"/>
              <a:t>else{</a:t>
            </a:r>
            <a:endParaRPr lang="en-US" altLang="zh-CN" dirty="0"/>
          </a:p>
          <a:p>
            <a:r>
              <a:rPr lang="en-US" altLang="zh-CN" dirty="0"/>
              <a:t>       </a:t>
            </a:r>
            <a:r>
              <a:rPr lang="en-US" altLang="zh-CN" dirty="0" smtClean="0"/>
              <a:t> </a:t>
            </a:r>
            <a:r>
              <a:rPr lang="en-US" altLang="zh-CN" dirty="0" err="1" smtClean="0"/>
              <a:t>net.price</a:t>
            </a:r>
            <a:r>
              <a:rPr lang="en-US" altLang="zh-CN" dirty="0"/>
              <a:t>&lt;-</a:t>
            </a:r>
            <a:r>
              <a:rPr lang="en-US" altLang="zh-CN" dirty="0" err="1" smtClean="0"/>
              <a:t>net.price</a:t>
            </a:r>
            <a:r>
              <a:rPr lang="en-US" altLang="zh-CN" dirty="0" smtClean="0"/>
              <a:t>*0.85</a:t>
            </a:r>
          </a:p>
          <a:p>
            <a:r>
              <a:rPr lang="en-US" altLang="zh-CN" dirty="0"/>
              <a:t> </a:t>
            </a:r>
            <a:r>
              <a:rPr lang="en-US" altLang="zh-CN" dirty="0" smtClean="0"/>
              <a:t>       if(poor==TURE)</a:t>
            </a:r>
          </a:p>
          <a:p>
            <a:r>
              <a:rPr lang="en-US" altLang="zh-CN" dirty="0"/>
              <a:t> </a:t>
            </a:r>
            <a:r>
              <a:rPr lang="en-US" altLang="zh-CN" dirty="0" smtClean="0"/>
              <a:t>            </a:t>
            </a:r>
            <a:r>
              <a:rPr lang="en-US" altLang="zh-CN" dirty="0" err="1" smtClean="0"/>
              <a:t>net.price</a:t>
            </a:r>
            <a:r>
              <a:rPr lang="en-US" altLang="zh-CN" dirty="0"/>
              <a:t>&lt;-</a:t>
            </a:r>
            <a:r>
              <a:rPr lang="en-US" altLang="zh-CN" dirty="0" err="1" smtClean="0"/>
              <a:t>net.price</a:t>
            </a:r>
            <a:r>
              <a:rPr lang="en-US" altLang="zh-CN" dirty="0" smtClean="0"/>
              <a:t>*0.7</a:t>
            </a:r>
          </a:p>
          <a:p>
            <a:r>
              <a:rPr lang="en-US" altLang="zh-CN" dirty="0"/>
              <a:t> </a:t>
            </a:r>
            <a:r>
              <a:rPr lang="en-US" altLang="zh-CN" dirty="0" smtClean="0"/>
              <a:t>   }</a:t>
            </a:r>
          </a:p>
          <a:p>
            <a:r>
              <a:rPr lang="en-US" altLang="zh-CN" dirty="0" smtClean="0"/>
              <a:t>    </a:t>
            </a:r>
            <a:r>
              <a:rPr lang="en-US" altLang="zh-CN" dirty="0"/>
              <a:t>round(</a:t>
            </a:r>
            <a:r>
              <a:rPr lang="en-US" altLang="zh-CN" dirty="0" err="1"/>
              <a:t>net.price</a:t>
            </a:r>
            <a:r>
              <a:rPr lang="en-US" altLang="zh-CN" dirty="0"/>
              <a:t>)</a:t>
            </a:r>
          </a:p>
          <a:p>
            <a:r>
              <a:rPr lang="en-US" altLang="zh-CN" dirty="0" smtClean="0"/>
              <a:t>}</a:t>
            </a:r>
            <a:endParaRPr lang="zh-CN" altLang="en-US" dirty="0"/>
          </a:p>
        </p:txBody>
      </p:sp>
    </p:spTree>
    <p:extLst>
      <p:ext uri="{BB962C8B-B14F-4D97-AF65-F5344CB8AC3E}">
        <p14:creationId xmlns:p14="http://schemas.microsoft.com/office/powerpoint/2010/main" val="202363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r>
              <a:rPr lang="en-US" altLang="zh-CN" dirty="0" smtClean="0"/>
              <a:t>5</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阶乘求解</a:t>
            </a:r>
            <a:endParaRPr lang="en-US" altLang="zh-CN" dirty="0" smtClean="0"/>
          </a:p>
          <a:p>
            <a:pPr lvl="1"/>
            <a:r>
              <a:rPr lang="en-US" altLang="zh-CN" dirty="0" smtClean="0"/>
              <a:t>example5&lt;-function(x){</a:t>
            </a:r>
          </a:p>
          <a:p>
            <a:pPr lvl="1"/>
            <a:r>
              <a:rPr lang="en-US" altLang="zh-CN" dirty="0"/>
              <a:t> </a:t>
            </a:r>
            <a:r>
              <a:rPr lang="en-US" altLang="zh-CN" dirty="0" smtClean="0"/>
              <a:t>   if(x==0)</a:t>
            </a:r>
            <a:endParaRPr lang="en-US" altLang="zh-CN" dirty="0"/>
          </a:p>
          <a:p>
            <a:pPr lvl="1"/>
            <a:r>
              <a:rPr lang="en-US" altLang="zh-CN" dirty="0" smtClean="0"/>
              <a:t>        </a:t>
            </a:r>
            <a:r>
              <a:rPr lang="en-US" altLang="zh-CN" dirty="0" err="1" smtClean="0"/>
              <a:t>x_sum</a:t>
            </a:r>
            <a:r>
              <a:rPr lang="en-US" altLang="zh-CN" dirty="0" smtClean="0"/>
              <a:t> = 1</a:t>
            </a:r>
          </a:p>
          <a:p>
            <a:pPr lvl="1"/>
            <a:r>
              <a:rPr lang="en-US" altLang="zh-CN" dirty="0" smtClean="0"/>
              <a:t>    else</a:t>
            </a:r>
            <a:endParaRPr lang="en-US" altLang="zh-CN" dirty="0"/>
          </a:p>
          <a:p>
            <a:pPr lvl="1"/>
            <a:r>
              <a:rPr lang="en-US" altLang="zh-CN" dirty="0" smtClean="0"/>
              <a:t>        </a:t>
            </a:r>
            <a:r>
              <a:rPr lang="en-US" altLang="zh-CN" dirty="0" err="1" smtClean="0"/>
              <a:t>x_sum</a:t>
            </a:r>
            <a:r>
              <a:rPr lang="en-US" altLang="zh-CN" dirty="0" smtClean="0"/>
              <a:t> = x * example5(x-1)</a:t>
            </a:r>
          </a:p>
          <a:p>
            <a:pPr lvl="1"/>
            <a:r>
              <a:rPr lang="en-US" altLang="zh-CN" dirty="0"/>
              <a:t> </a:t>
            </a:r>
            <a:r>
              <a:rPr lang="en-US" altLang="zh-CN" dirty="0" smtClean="0"/>
              <a:t>   return (</a:t>
            </a:r>
            <a:r>
              <a:rPr lang="en-US" altLang="zh-CN" dirty="0" err="1" smtClean="0"/>
              <a:t>x_sum</a:t>
            </a:r>
            <a:r>
              <a:rPr lang="en-US" altLang="zh-CN" dirty="0" smtClean="0"/>
              <a:t>)</a:t>
            </a:r>
          </a:p>
          <a:p>
            <a:pPr lvl="1"/>
            <a:r>
              <a:rPr lang="en-US" altLang="zh-CN" dirty="0" smtClean="0"/>
              <a:t>}</a:t>
            </a:r>
          </a:p>
          <a:p>
            <a:r>
              <a:rPr lang="zh-CN" altLang="en-US" dirty="0" smtClean="0"/>
              <a:t>其实可以直接使用</a:t>
            </a:r>
            <a:r>
              <a:rPr lang="en-US" altLang="zh-CN" dirty="0" smtClean="0"/>
              <a:t>factorial()</a:t>
            </a:r>
            <a:r>
              <a:rPr lang="zh-CN" altLang="en-US" dirty="0" smtClean="0"/>
              <a:t>函数</a:t>
            </a:r>
            <a:endParaRPr lang="en-US" altLang="zh-CN" dirty="0" smtClean="0"/>
          </a:p>
        </p:txBody>
      </p:sp>
    </p:spTree>
    <p:extLst>
      <p:ext uri="{BB962C8B-B14F-4D97-AF65-F5344CB8AC3E}">
        <p14:creationId xmlns:p14="http://schemas.microsoft.com/office/powerpoint/2010/main" val="798327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r>
              <a:rPr lang="en-US" altLang="zh-CN" dirty="0" smtClean="0"/>
              <a:t>6 </a:t>
            </a:r>
            <a:r>
              <a:rPr lang="zh-CN" altLang="en-US" dirty="0" smtClean="0"/>
              <a:t>向量数据处理</a:t>
            </a:r>
            <a:endParaRPr lang="zh-CN" altLang="en-US" dirty="0"/>
          </a:p>
        </p:txBody>
      </p:sp>
      <p:sp>
        <p:nvSpPr>
          <p:cNvPr id="3" name="内容占位符 2"/>
          <p:cNvSpPr>
            <a:spLocks noGrp="1"/>
          </p:cNvSpPr>
          <p:nvPr>
            <p:ph idx="1"/>
          </p:nvPr>
        </p:nvSpPr>
        <p:spPr>
          <a:xfrm>
            <a:off x="609598" y="1536701"/>
            <a:ext cx="7869383" cy="3838864"/>
          </a:xfrm>
        </p:spPr>
        <p:txBody>
          <a:bodyPr>
            <a:normAutofit fontScale="85000" lnSpcReduction="20000"/>
          </a:bodyPr>
          <a:lstStyle/>
          <a:p>
            <a:r>
              <a:rPr lang="en-US" altLang="zh-CN" dirty="0" err="1" smtClean="0"/>
              <a:t>ifelse</a:t>
            </a:r>
            <a:r>
              <a:rPr lang="en-US" altLang="zh-CN" dirty="0" smtClean="0"/>
              <a:t>(</a:t>
            </a:r>
            <a:r>
              <a:rPr lang="zh-CN" altLang="en-US" dirty="0" smtClean="0"/>
              <a:t>逻辑判断</a:t>
            </a:r>
            <a:r>
              <a:rPr lang="en-US" altLang="zh-CN" dirty="0" smtClean="0"/>
              <a:t>,TURE</a:t>
            </a:r>
            <a:r>
              <a:rPr lang="zh-CN" altLang="en-US" dirty="0" smtClean="0"/>
              <a:t>表达式</a:t>
            </a:r>
            <a:r>
              <a:rPr lang="en-US" altLang="zh-CN" dirty="0" smtClean="0"/>
              <a:t>,FALSE</a:t>
            </a:r>
            <a:r>
              <a:rPr lang="zh-CN" altLang="en-US" dirty="0" smtClean="0"/>
              <a:t>表达式</a:t>
            </a:r>
            <a:r>
              <a:rPr lang="en-US" altLang="zh-CN" dirty="0" smtClean="0"/>
              <a:t>)</a:t>
            </a:r>
          </a:p>
          <a:p>
            <a:pPr lvl="1"/>
            <a:r>
              <a:rPr lang="en-US" altLang="zh-CN" dirty="0" err="1" smtClean="0"/>
              <a:t>ifelse</a:t>
            </a:r>
            <a:r>
              <a:rPr lang="en-US" altLang="zh-CN" dirty="0" smtClean="0"/>
              <a:t>(c(1,5)&gt;3,10,1)</a:t>
            </a:r>
          </a:p>
          <a:p>
            <a:r>
              <a:rPr lang="zh-CN" altLang="en-US" dirty="0" smtClean="0"/>
              <a:t>实例</a:t>
            </a:r>
            <a:r>
              <a:rPr lang="en-US" altLang="zh-CN" dirty="0" smtClean="0"/>
              <a:t>2</a:t>
            </a:r>
          </a:p>
          <a:p>
            <a:r>
              <a:rPr lang="en-US" altLang="zh-CN" dirty="0" smtClean="0"/>
              <a:t>example6&lt;-</a:t>
            </a:r>
            <a:r>
              <a:rPr lang="en-US" altLang="zh-CN" dirty="0"/>
              <a:t>function(</a:t>
            </a:r>
            <a:r>
              <a:rPr lang="en-US" altLang="zh-CN" dirty="0" err="1"/>
              <a:t>deg,unitPrice</a:t>
            </a:r>
            <a:r>
              <a:rPr lang="en-US" altLang="zh-CN" dirty="0"/>
              <a:t>=50){</a:t>
            </a:r>
          </a:p>
          <a:p>
            <a:r>
              <a:rPr lang="en-US" altLang="zh-CN" dirty="0"/>
              <a:t>    </a:t>
            </a:r>
            <a:r>
              <a:rPr lang="en-US" altLang="zh-CN" dirty="0" err="1"/>
              <a:t>net.price</a:t>
            </a:r>
            <a:r>
              <a:rPr lang="en-US" altLang="zh-CN" dirty="0"/>
              <a:t>&lt;-</a:t>
            </a:r>
            <a:r>
              <a:rPr lang="en-US" altLang="zh-CN" dirty="0" err="1"/>
              <a:t>deg</a:t>
            </a:r>
            <a:r>
              <a:rPr lang="en-US" altLang="zh-CN" dirty="0"/>
              <a:t>*</a:t>
            </a:r>
            <a:r>
              <a:rPr lang="en-US" altLang="zh-CN" dirty="0" err="1"/>
              <a:t>unitPrice</a:t>
            </a:r>
            <a:endParaRPr lang="en-US" altLang="zh-CN" dirty="0"/>
          </a:p>
          <a:p>
            <a:r>
              <a:rPr lang="en-US" altLang="zh-CN" dirty="0" smtClean="0"/>
              <a:t>    </a:t>
            </a:r>
            <a:r>
              <a:rPr lang="en-US" altLang="zh-CN" dirty="0" err="1" smtClean="0"/>
              <a:t>net.price</a:t>
            </a:r>
            <a:r>
              <a:rPr lang="en-US" altLang="zh-CN" dirty="0"/>
              <a:t>&lt;-</a:t>
            </a:r>
            <a:r>
              <a:rPr lang="en-US" altLang="zh-CN" dirty="0" err="1"/>
              <a:t>net.price</a:t>
            </a:r>
            <a:r>
              <a:rPr lang="en-US" altLang="zh-CN" dirty="0" smtClean="0"/>
              <a:t>* </a:t>
            </a:r>
            <a:r>
              <a:rPr lang="en-US" altLang="zh-CN" dirty="0" err="1" smtClean="0"/>
              <a:t>ifelse</a:t>
            </a:r>
            <a:r>
              <a:rPr lang="en-US" altLang="zh-CN" dirty="0" smtClean="0"/>
              <a:t>((</a:t>
            </a:r>
            <a:r>
              <a:rPr lang="en-US" altLang="zh-CN" dirty="0" err="1" smtClean="0"/>
              <a:t>deg</a:t>
            </a:r>
            <a:r>
              <a:rPr lang="en-US" altLang="zh-CN" dirty="0" smtClean="0"/>
              <a:t>&gt;100),1.15,0.85)</a:t>
            </a:r>
            <a:endParaRPr lang="en-US" altLang="zh-CN" dirty="0"/>
          </a:p>
          <a:p>
            <a:r>
              <a:rPr lang="en-US" altLang="zh-CN" dirty="0" smtClean="0"/>
              <a:t>round(</a:t>
            </a:r>
            <a:r>
              <a:rPr lang="en-US" altLang="zh-CN" dirty="0" err="1" smtClean="0"/>
              <a:t>net.price</a:t>
            </a:r>
            <a:r>
              <a:rPr lang="en-US" altLang="zh-CN" dirty="0"/>
              <a:t>)</a:t>
            </a:r>
          </a:p>
          <a:p>
            <a:r>
              <a:rPr lang="en-US" altLang="zh-CN" dirty="0"/>
              <a:t>}</a:t>
            </a:r>
          </a:p>
          <a:p>
            <a:pPr lvl="1"/>
            <a:endParaRPr lang="zh-CN" altLang="en-US" dirty="0"/>
          </a:p>
        </p:txBody>
      </p:sp>
    </p:spTree>
    <p:extLst>
      <p:ext uri="{BB962C8B-B14F-4D97-AF65-F5344CB8AC3E}">
        <p14:creationId xmlns:p14="http://schemas.microsoft.com/office/powerpoint/2010/main" val="29917476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switch</a:t>
            </a:r>
            <a:r>
              <a:rPr lang="zh-CN" altLang="en-US" dirty="0" smtClean="0"/>
              <a:t>语句</a:t>
            </a:r>
            <a:endParaRPr lang="zh-CN" altLang="en-US" dirty="0"/>
          </a:p>
        </p:txBody>
      </p:sp>
      <p:sp>
        <p:nvSpPr>
          <p:cNvPr id="3" name="内容占位符 2"/>
          <p:cNvSpPr>
            <a:spLocks noGrp="1"/>
          </p:cNvSpPr>
          <p:nvPr>
            <p:ph idx="1"/>
          </p:nvPr>
        </p:nvSpPr>
        <p:spPr>
          <a:xfrm>
            <a:off x="609599" y="1536701"/>
            <a:ext cx="6636328" cy="4143664"/>
          </a:xfrm>
        </p:spPr>
        <p:txBody>
          <a:bodyPr>
            <a:normAutofit fontScale="92500"/>
          </a:bodyPr>
          <a:lstStyle/>
          <a:p>
            <a:r>
              <a:rPr lang="en-US" altLang="zh-CN" dirty="0" smtClean="0"/>
              <a:t>switch(</a:t>
            </a:r>
            <a:r>
              <a:rPr lang="zh-CN" altLang="en-US" dirty="0" smtClean="0"/>
              <a:t>判断运算</a:t>
            </a:r>
            <a:r>
              <a:rPr lang="en-US" altLang="zh-CN" dirty="0" smtClean="0"/>
              <a:t>,</a:t>
            </a:r>
            <a:r>
              <a:rPr lang="zh-CN" altLang="en-US" dirty="0" smtClean="0"/>
              <a:t>表达式</a:t>
            </a:r>
            <a:r>
              <a:rPr lang="en-US" altLang="zh-CN" dirty="0" smtClean="0"/>
              <a:t>1,</a:t>
            </a:r>
            <a:r>
              <a:rPr lang="zh-CN" altLang="en-US" dirty="0" smtClean="0"/>
              <a:t>表达式</a:t>
            </a:r>
            <a:r>
              <a:rPr lang="en-US" altLang="zh-CN" dirty="0" smtClean="0"/>
              <a:t>2,…)</a:t>
            </a:r>
          </a:p>
          <a:p>
            <a:r>
              <a:rPr lang="zh-CN" altLang="en-US" dirty="0" smtClean="0"/>
              <a:t>判断运算的最终值可能是数字或文字，如果最终值是</a:t>
            </a:r>
            <a:r>
              <a:rPr lang="en-US" altLang="zh-CN" dirty="0" smtClean="0"/>
              <a:t>1</a:t>
            </a:r>
            <a:r>
              <a:rPr lang="zh-CN" altLang="en-US" dirty="0" smtClean="0"/>
              <a:t>，则执行表达式</a:t>
            </a:r>
            <a:r>
              <a:rPr lang="en-US" altLang="zh-CN" dirty="0" smtClean="0"/>
              <a:t>1</a:t>
            </a:r>
            <a:r>
              <a:rPr lang="zh-CN" altLang="en-US" dirty="0" smtClean="0"/>
              <a:t>，如果最终值是</a:t>
            </a:r>
            <a:r>
              <a:rPr lang="en-US" altLang="zh-CN" dirty="0" smtClean="0"/>
              <a:t>2</a:t>
            </a:r>
            <a:r>
              <a:rPr lang="zh-CN" altLang="en-US" dirty="0" smtClean="0"/>
              <a:t>，则执行表达式</a:t>
            </a:r>
            <a:r>
              <a:rPr lang="en-US" altLang="zh-CN" dirty="0" smtClean="0"/>
              <a:t>2</a:t>
            </a:r>
            <a:r>
              <a:rPr lang="zh-CN" altLang="en-US" dirty="0" smtClean="0"/>
              <a:t>，以此类推。如果最终值是文字，则执行相应的表达式。</a:t>
            </a:r>
            <a:endParaRPr lang="en-US" altLang="zh-CN" dirty="0" smtClean="0"/>
          </a:p>
          <a:p>
            <a:r>
              <a:rPr lang="zh-CN" altLang="en-US" dirty="0" smtClean="0"/>
              <a:t>注意：</a:t>
            </a:r>
            <a:r>
              <a:rPr lang="en-US" altLang="zh-CN" dirty="0" smtClean="0"/>
              <a:t>switch</a:t>
            </a:r>
            <a:r>
              <a:rPr lang="zh-CN" altLang="en-US" dirty="0" smtClean="0"/>
              <a:t>语句无法处理向量数据</a:t>
            </a:r>
            <a:endParaRPr lang="en-US" altLang="zh-CN" dirty="0" smtClean="0"/>
          </a:p>
          <a:p>
            <a:endParaRPr lang="zh-CN" altLang="en-US" dirty="0"/>
          </a:p>
        </p:txBody>
      </p:sp>
    </p:spTree>
    <p:extLst>
      <p:ext uri="{BB962C8B-B14F-4D97-AF65-F5344CB8AC3E}">
        <p14:creationId xmlns:p14="http://schemas.microsoft.com/office/powerpoint/2010/main" val="34913789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r>
              <a:rPr lang="en-US" altLang="zh-CN" dirty="0" smtClean="0"/>
              <a:t>7</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a:t>假设</a:t>
            </a:r>
            <a:r>
              <a:rPr lang="en-US" altLang="zh-CN" dirty="0"/>
              <a:t>1</a:t>
            </a:r>
            <a:r>
              <a:rPr lang="zh-CN" altLang="en-US" dirty="0"/>
              <a:t>度电费是</a:t>
            </a:r>
            <a:r>
              <a:rPr lang="en-US" altLang="zh-CN" dirty="0"/>
              <a:t>50</a:t>
            </a:r>
            <a:r>
              <a:rPr lang="zh-CN" altLang="en-US" dirty="0"/>
              <a:t>元，为了鼓励节约能源</a:t>
            </a:r>
            <a:r>
              <a:rPr lang="zh-CN" altLang="en-US" dirty="0" smtClean="0"/>
              <a:t>，</a:t>
            </a:r>
            <a:r>
              <a:rPr lang="zh-CN" altLang="en-US" dirty="0"/>
              <a:t>如果一个月使用超过</a:t>
            </a:r>
            <a:r>
              <a:rPr lang="en-US" altLang="zh-CN" dirty="0"/>
              <a:t>120</a:t>
            </a:r>
            <a:r>
              <a:rPr lang="zh-CN" altLang="en-US" dirty="0"/>
              <a:t>度，电费将再加收总价的</a:t>
            </a:r>
            <a:r>
              <a:rPr lang="en-US" altLang="zh-CN" dirty="0"/>
              <a:t>15%</a:t>
            </a:r>
            <a:r>
              <a:rPr lang="zh-CN" altLang="en-US" dirty="0"/>
              <a:t>。如果用电度数小于</a:t>
            </a:r>
            <a:r>
              <a:rPr lang="en-US" altLang="zh-CN" dirty="0"/>
              <a:t>80</a:t>
            </a:r>
            <a:r>
              <a:rPr lang="zh-CN" altLang="en-US" dirty="0"/>
              <a:t>度，则电费可以减免</a:t>
            </a:r>
            <a:r>
              <a:rPr lang="en-US" altLang="zh-CN" dirty="0"/>
              <a:t>15%</a:t>
            </a:r>
            <a:r>
              <a:rPr lang="zh-CN" altLang="en-US" dirty="0" smtClean="0"/>
              <a:t>。如果</a:t>
            </a:r>
            <a:r>
              <a:rPr lang="zh-CN" altLang="en-US" dirty="0"/>
              <a:t>电费小于</a:t>
            </a:r>
            <a:r>
              <a:rPr lang="en-US" altLang="zh-CN" dirty="0"/>
              <a:t>1</a:t>
            </a:r>
            <a:r>
              <a:rPr lang="zh-CN" altLang="en-US" dirty="0"/>
              <a:t>元，以四舍五入处理</a:t>
            </a:r>
            <a:r>
              <a:rPr lang="zh-CN" altLang="en-US" dirty="0" smtClean="0"/>
              <a:t>。</a:t>
            </a:r>
            <a:endParaRPr lang="en-US" altLang="zh-CN" dirty="0" smtClean="0"/>
          </a:p>
          <a:p>
            <a:r>
              <a:rPr lang="en-US" altLang="zh-CN" dirty="0" smtClean="0"/>
              <a:t>example7&lt;-</a:t>
            </a:r>
            <a:r>
              <a:rPr lang="en-US" altLang="zh-CN" dirty="0"/>
              <a:t>function(</a:t>
            </a:r>
            <a:r>
              <a:rPr lang="en-US" altLang="zh-CN" dirty="0" err="1"/>
              <a:t>deg,unitPrice</a:t>
            </a:r>
            <a:r>
              <a:rPr lang="en-US" altLang="zh-CN" dirty="0"/>
              <a:t>=50){</a:t>
            </a:r>
          </a:p>
          <a:p>
            <a:r>
              <a:rPr lang="en-US" altLang="zh-CN" dirty="0"/>
              <a:t>    if(</a:t>
            </a:r>
            <a:r>
              <a:rPr lang="en-US" altLang="zh-CN" dirty="0" err="1"/>
              <a:t>deg</a:t>
            </a:r>
            <a:r>
              <a:rPr lang="en-US" altLang="zh-CN" dirty="0"/>
              <a:t>&gt;120</a:t>
            </a:r>
            <a:r>
              <a:rPr lang="en-US" altLang="zh-CN" dirty="0" smtClean="0"/>
              <a:t>) index&lt;-1</a:t>
            </a:r>
          </a:p>
          <a:p>
            <a:r>
              <a:rPr lang="en-US" altLang="zh-CN" dirty="0"/>
              <a:t> </a:t>
            </a:r>
            <a:r>
              <a:rPr lang="en-US" altLang="zh-CN" dirty="0" smtClean="0"/>
              <a:t>   if(</a:t>
            </a:r>
            <a:r>
              <a:rPr lang="en-US" altLang="zh-CN" dirty="0" err="1" smtClean="0"/>
              <a:t>deg</a:t>
            </a:r>
            <a:r>
              <a:rPr lang="en-US" altLang="zh-CN" dirty="0" smtClean="0"/>
              <a:t>&lt;=120 &amp; </a:t>
            </a:r>
            <a:r>
              <a:rPr lang="en-US" altLang="zh-CN" dirty="0" err="1" smtClean="0"/>
              <a:t>deg</a:t>
            </a:r>
            <a:r>
              <a:rPr lang="en-US" altLang="zh-CN" dirty="0" smtClean="0"/>
              <a:t> &gt;=80) index&lt;-2</a:t>
            </a:r>
            <a:endParaRPr lang="en-US" altLang="zh-CN" dirty="0"/>
          </a:p>
          <a:p>
            <a:r>
              <a:rPr lang="en-US" altLang="zh-CN" dirty="0" smtClean="0"/>
              <a:t>    if(</a:t>
            </a:r>
            <a:r>
              <a:rPr lang="en-US" altLang="zh-CN" dirty="0" err="1" smtClean="0"/>
              <a:t>deg</a:t>
            </a:r>
            <a:r>
              <a:rPr lang="en-US" altLang="zh-CN" dirty="0" smtClean="0"/>
              <a:t>&lt;80) index&lt;-3</a:t>
            </a:r>
          </a:p>
          <a:p>
            <a:r>
              <a:rPr lang="en-US" altLang="zh-CN" dirty="0"/>
              <a:t> </a:t>
            </a:r>
            <a:r>
              <a:rPr lang="en-US" altLang="zh-CN" dirty="0" smtClean="0"/>
              <a:t>   switch(index,</a:t>
            </a:r>
            <a:endParaRPr lang="en-US" altLang="zh-CN" dirty="0"/>
          </a:p>
          <a:p>
            <a:r>
              <a:rPr lang="en-US" altLang="zh-CN" dirty="0" smtClean="0"/>
              <a:t>        </a:t>
            </a:r>
            <a:r>
              <a:rPr lang="en-US" altLang="zh-CN" dirty="0" err="1" smtClean="0"/>
              <a:t>net.price</a:t>
            </a:r>
            <a:r>
              <a:rPr lang="en-US" altLang="zh-CN" dirty="0" smtClean="0"/>
              <a:t>&lt;- </a:t>
            </a:r>
            <a:r>
              <a:rPr lang="en-US" altLang="zh-CN" dirty="0" err="1" smtClean="0"/>
              <a:t>deg</a:t>
            </a:r>
            <a:r>
              <a:rPr lang="en-US" altLang="zh-CN" dirty="0" smtClean="0"/>
              <a:t> * </a:t>
            </a:r>
            <a:r>
              <a:rPr lang="en-US" altLang="zh-CN" dirty="0" err="1" smtClean="0"/>
              <a:t>unitprice</a:t>
            </a:r>
            <a:r>
              <a:rPr lang="en-US" altLang="zh-CN" dirty="0" smtClean="0"/>
              <a:t> * 1.15,</a:t>
            </a:r>
            <a:endParaRPr lang="en-US" altLang="zh-CN" dirty="0"/>
          </a:p>
          <a:p>
            <a:r>
              <a:rPr lang="en-US" altLang="zh-CN" dirty="0"/>
              <a:t>       </a:t>
            </a:r>
            <a:r>
              <a:rPr lang="en-US" altLang="zh-CN" dirty="0" smtClean="0"/>
              <a:t> </a:t>
            </a:r>
            <a:r>
              <a:rPr lang="en-US" altLang="zh-CN" dirty="0" err="1" smtClean="0"/>
              <a:t>net.price</a:t>
            </a:r>
            <a:r>
              <a:rPr lang="en-US" altLang="zh-CN" dirty="0" smtClean="0"/>
              <a:t>&lt;- </a:t>
            </a:r>
            <a:r>
              <a:rPr lang="en-US" altLang="zh-CN" dirty="0" err="1" smtClean="0"/>
              <a:t>deg</a:t>
            </a:r>
            <a:r>
              <a:rPr lang="en-US" altLang="zh-CN" dirty="0" smtClean="0"/>
              <a:t> * </a:t>
            </a:r>
            <a:r>
              <a:rPr lang="en-US" altLang="zh-CN" dirty="0" err="1" smtClean="0"/>
              <a:t>unitPrice</a:t>
            </a:r>
            <a:r>
              <a:rPr lang="en-US" altLang="zh-CN" dirty="0" smtClean="0"/>
              <a:t>,</a:t>
            </a:r>
          </a:p>
          <a:p>
            <a:r>
              <a:rPr lang="en-US" altLang="zh-CN" dirty="0"/>
              <a:t> </a:t>
            </a:r>
            <a:r>
              <a:rPr lang="en-US" altLang="zh-CN" dirty="0" smtClean="0"/>
              <a:t>       </a:t>
            </a:r>
            <a:r>
              <a:rPr lang="en-US" altLang="zh-CN" dirty="0" err="1" smtClean="0"/>
              <a:t>net.price</a:t>
            </a:r>
            <a:r>
              <a:rPr lang="en-US" altLang="zh-CN" dirty="0" smtClean="0"/>
              <a:t>&lt;-</a:t>
            </a:r>
            <a:r>
              <a:rPr lang="en-US" altLang="zh-CN" dirty="0"/>
              <a:t> </a:t>
            </a:r>
            <a:r>
              <a:rPr lang="en-US" altLang="zh-CN" dirty="0" err="1"/>
              <a:t>deg</a:t>
            </a:r>
            <a:r>
              <a:rPr lang="en-US" altLang="zh-CN" dirty="0"/>
              <a:t> * </a:t>
            </a:r>
            <a:r>
              <a:rPr lang="en-US" altLang="zh-CN" dirty="0" err="1"/>
              <a:t>unitprice</a:t>
            </a:r>
            <a:r>
              <a:rPr lang="en-US" altLang="zh-CN" dirty="0"/>
              <a:t> </a:t>
            </a:r>
            <a:r>
              <a:rPr lang="en-US" altLang="zh-CN" dirty="0" smtClean="0"/>
              <a:t>* 0.85)</a:t>
            </a:r>
            <a:endParaRPr lang="en-US" altLang="zh-CN" dirty="0"/>
          </a:p>
          <a:p>
            <a:r>
              <a:rPr lang="en-US" altLang="zh-CN" dirty="0"/>
              <a:t>    round(</a:t>
            </a:r>
            <a:r>
              <a:rPr lang="en-US" altLang="zh-CN" dirty="0" err="1"/>
              <a:t>net.price</a:t>
            </a:r>
            <a:r>
              <a:rPr lang="en-US" altLang="zh-CN" dirty="0"/>
              <a:t>)</a:t>
            </a:r>
          </a:p>
          <a:p>
            <a:r>
              <a:rPr lang="en-US" altLang="zh-CN" dirty="0"/>
              <a:t>}</a:t>
            </a:r>
          </a:p>
          <a:p>
            <a:endParaRPr lang="en-US" altLang="zh-CN" dirty="0" smtClean="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8206636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r>
              <a:rPr lang="en-US" altLang="zh-CN" dirty="0" smtClean="0"/>
              <a:t>8</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输入非期待值的处理</a:t>
            </a:r>
            <a:endParaRPr lang="en-US" altLang="zh-CN" dirty="0" smtClean="0"/>
          </a:p>
          <a:p>
            <a:r>
              <a:rPr lang="zh-CN" altLang="en-US" dirty="0" smtClean="0"/>
              <a:t>依据输入的字符串做适当响应，输入“</a:t>
            </a:r>
            <a:r>
              <a:rPr lang="en-US" altLang="zh-CN" dirty="0" smtClean="0"/>
              <a:t>iPhone</a:t>
            </a:r>
            <a:r>
              <a:rPr lang="zh-CN" altLang="en-US" dirty="0" smtClean="0"/>
              <a:t>”则返回“</a:t>
            </a:r>
            <a:r>
              <a:rPr lang="en-US" altLang="zh-CN" dirty="0" smtClean="0"/>
              <a:t>Apple</a:t>
            </a:r>
            <a:r>
              <a:rPr lang="zh-CN" altLang="en-US" dirty="0" smtClean="0"/>
              <a:t>”，输入“</a:t>
            </a:r>
            <a:r>
              <a:rPr lang="en-US" altLang="zh-CN" dirty="0" smtClean="0"/>
              <a:t>TV</a:t>
            </a:r>
            <a:r>
              <a:rPr lang="zh-CN" altLang="en-US" dirty="0" smtClean="0"/>
              <a:t>”则返回“</a:t>
            </a:r>
            <a:r>
              <a:rPr lang="en-US" altLang="zh-CN" dirty="0" smtClean="0"/>
              <a:t>TCL</a:t>
            </a:r>
            <a:r>
              <a:rPr lang="zh-CN" altLang="en-US" dirty="0" smtClean="0"/>
              <a:t>”，输入“</a:t>
            </a:r>
            <a:r>
              <a:rPr lang="en-US" altLang="zh-CN" dirty="0" smtClean="0"/>
              <a:t>PC</a:t>
            </a:r>
            <a:r>
              <a:rPr lang="zh-CN" altLang="en-US" dirty="0" smtClean="0"/>
              <a:t>”则返回“</a:t>
            </a:r>
            <a:r>
              <a:rPr lang="en-US" altLang="zh-CN" dirty="0" smtClean="0"/>
              <a:t>Dell</a:t>
            </a:r>
            <a:r>
              <a:rPr lang="zh-CN" altLang="en-US" dirty="0" smtClean="0"/>
              <a:t>”。</a:t>
            </a:r>
            <a:endParaRPr lang="en-US" altLang="zh-CN" dirty="0" smtClean="0"/>
          </a:p>
          <a:p>
            <a:r>
              <a:rPr lang="en-US" altLang="zh-CN" dirty="0" smtClean="0"/>
              <a:t>example8&lt;-function(type){</a:t>
            </a:r>
          </a:p>
          <a:p>
            <a:r>
              <a:rPr lang="en-US" altLang="zh-CN" dirty="0" smtClean="0"/>
              <a:t>    switch (type, </a:t>
            </a:r>
          </a:p>
          <a:p>
            <a:r>
              <a:rPr lang="en-US" altLang="zh-CN" dirty="0"/>
              <a:t> </a:t>
            </a:r>
            <a:r>
              <a:rPr lang="en-US" altLang="zh-CN" dirty="0" smtClean="0"/>
              <a:t>       </a:t>
            </a:r>
            <a:r>
              <a:rPr lang="en-US" altLang="zh-CN" dirty="0" err="1" smtClean="0"/>
              <a:t>iphone</a:t>
            </a:r>
            <a:r>
              <a:rPr lang="en-US" altLang="zh-CN" dirty="0" smtClean="0"/>
              <a:t> = “Apple”, </a:t>
            </a:r>
          </a:p>
          <a:p>
            <a:r>
              <a:rPr lang="en-US" altLang="zh-CN" dirty="0"/>
              <a:t> </a:t>
            </a:r>
            <a:r>
              <a:rPr lang="en-US" altLang="zh-CN" dirty="0" smtClean="0"/>
              <a:t>       TV = “TCL”, </a:t>
            </a:r>
          </a:p>
          <a:p>
            <a:r>
              <a:rPr lang="en-US" altLang="zh-CN" dirty="0"/>
              <a:t> </a:t>
            </a:r>
            <a:r>
              <a:rPr lang="en-US" altLang="zh-CN" dirty="0" smtClean="0"/>
              <a:t>       PC = “Dell”)</a:t>
            </a:r>
          </a:p>
          <a:p>
            <a:endParaRPr lang="en-US" altLang="zh-CN" dirty="0"/>
          </a:p>
          <a:p>
            <a:r>
              <a:rPr lang="en-US" altLang="zh-CN" dirty="0" smtClean="0"/>
              <a:t>}</a:t>
            </a:r>
            <a:endParaRPr lang="zh-CN" altLang="en-US" dirty="0"/>
          </a:p>
        </p:txBody>
      </p:sp>
      <p:sp>
        <p:nvSpPr>
          <p:cNvPr id="4" name="矩形 3"/>
          <p:cNvSpPr/>
          <p:nvPr/>
        </p:nvSpPr>
        <p:spPr>
          <a:xfrm>
            <a:off x="609599" y="4383523"/>
            <a:ext cx="2869696" cy="897682"/>
          </a:xfrm>
          <a:prstGeom prst="rect">
            <a:avLst/>
          </a:prstGeom>
          <a:solidFill>
            <a:srgbClr val="FFFFFF"/>
          </a:solidFill>
        </p:spPr>
        <p:txBody>
          <a:bodyPr wrap="none">
            <a:spAutoFit/>
          </a:bodyPr>
          <a:lstStyle/>
          <a:p>
            <a:pPr marL="342900" lvl="0" indent="-342900" defTabSz="457200">
              <a:spcBef>
                <a:spcPts val="1000"/>
              </a:spcBef>
              <a:buClr>
                <a:srgbClr val="90C226"/>
              </a:buClr>
              <a:buSzPct val="80000"/>
              <a:buFont typeface="Wingdings 3" charset="2"/>
              <a:buChar char=""/>
            </a:pPr>
            <a:r>
              <a:rPr lang="en-US" altLang="zh-CN" sz="2200" dirty="0" smtClean="0">
                <a:solidFill>
                  <a:prstClr val="black">
                    <a:lumMod val="75000"/>
                    <a:lumOff val="25000"/>
                  </a:prstClr>
                </a:solidFill>
                <a:latin typeface="Times New Roman" panose="02020603050405020304" pitchFamily="18" charset="0"/>
              </a:rPr>
              <a:t>        PC = “Dell”,</a:t>
            </a:r>
          </a:p>
          <a:p>
            <a:pPr marL="342900" lvl="0" indent="-342900" defTabSz="457200">
              <a:spcBef>
                <a:spcPts val="1000"/>
              </a:spcBef>
              <a:buClr>
                <a:srgbClr val="90C226"/>
              </a:buClr>
              <a:buSzPct val="80000"/>
              <a:buFont typeface="Wingdings 3" charset="2"/>
              <a:buChar char=""/>
            </a:pPr>
            <a:r>
              <a:rPr lang="en-US" altLang="zh-CN" sz="2200" dirty="0">
                <a:solidFill>
                  <a:prstClr val="black">
                    <a:lumMod val="75000"/>
                    <a:lumOff val="25000"/>
                  </a:prstClr>
                </a:solidFill>
                <a:latin typeface="Times New Roman" panose="02020603050405020304" pitchFamily="18" charset="0"/>
              </a:rPr>
              <a:t> </a:t>
            </a:r>
            <a:r>
              <a:rPr lang="en-US" altLang="zh-CN" sz="2200" dirty="0" smtClean="0">
                <a:solidFill>
                  <a:prstClr val="black">
                    <a:lumMod val="75000"/>
                    <a:lumOff val="25000"/>
                  </a:prstClr>
                </a:solidFill>
                <a:latin typeface="Times New Roman" panose="02020603050405020304" pitchFamily="18" charset="0"/>
              </a:rPr>
              <a:t>        “Input Error!”)</a:t>
            </a:r>
            <a:endParaRPr lang="en-US" altLang="zh-CN" sz="2200" dirty="0">
              <a:solidFill>
                <a:prstClr val="black">
                  <a:lumMod val="75000"/>
                  <a:lumOff val="25000"/>
                </a:prstClr>
              </a:solidFill>
              <a:latin typeface="Times New Roman" panose="02020603050405020304" pitchFamily="18" charset="0"/>
            </a:endParaRPr>
          </a:p>
        </p:txBody>
      </p:sp>
    </p:spTree>
    <p:extLst>
      <p:ext uri="{BB962C8B-B14F-4D97-AF65-F5344CB8AC3E}">
        <p14:creationId xmlns:p14="http://schemas.microsoft.com/office/powerpoint/2010/main" val="186253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0399" y="2161528"/>
            <a:ext cx="2913298" cy="1177245"/>
          </a:xfrm>
          <a:prstGeom prst="rect">
            <a:avLst/>
          </a:prstGeom>
          <a:noFill/>
        </p:spPr>
        <p:txBody>
          <a:bodyPr wrap="none" lIns="68580" tIns="34290" rIns="68580" bIns="34290">
            <a:spAutoFit/>
          </a:bodyPr>
          <a:lstStyle/>
          <a:p>
            <a:pPr algn="ctr"/>
            <a:r>
              <a:rPr lang="zh-CN" altLang="en-US" sz="7200" b="1" dirty="0">
                <a:ln w="6600">
                  <a:solidFill>
                    <a:schemeClr val="accent2"/>
                  </a:solidFill>
                  <a:prstDash val="solid"/>
                </a:ln>
                <a:solidFill>
                  <a:srgbClr val="FFFFFF"/>
                </a:solidFill>
                <a:effectLst>
                  <a:outerShdw dist="38100" dir="2700000" algn="tl" rotWithShape="0">
                    <a:schemeClr val="accent2"/>
                  </a:outerShdw>
                </a:effectLst>
              </a:rPr>
              <a:t>谢谢！</a:t>
            </a:r>
          </a:p>
        </p:txBody>
      </p:sp>
    </p:spTree>
    <p:extLst>
      <p:ext uri="{BB962C8B-B14F-4D97-AF65-F5344CB8AC3E}">
        <p14:creationId xmlns:p14="http://schemas.microsoft.com/office/powerpoint/2010/main" val="4147909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复习</a:t>
            </a:r>
            <a:endParaRPr lang="zh-CN" altLang="en-US" dirty="0"/>
          </a:p>
        </p:txBody>
      </p:sp>
      <p:sp>
        <p:nvSpPr>
          <p:cNvPr id="3" name="内容占位符 2"/>
          <p:cNvSpPr>
            <a:spLocks noGrp="1"/>
          </p:cNvSpPr>
          <p:nvPr>
            <p:ph idx="1"/>
          </p:nvPr>
        </p:nvSpPr>
        <p:spPr/>
        <p:txBody>
          <a:bodyPr/>
          <a:lstStyle/>
          <a:p>
            <a:r>
              <a:rPr lang="en-US" altLang="zh-CN" dirty="0" smtClean="0"/>
              <a:t>R</a:t>
            </a:r>
            <a:r>
              <a:rPr lang="zh-CN" altLang="en-US" dirty="0" smtClean="0"/>
              <a:t>下载与安装</a:t>
            </a:r>
            <a:endParaRPr lang="en-US" altLang="zh-CN" dirty="0" smtClean="0"/>
          </a:p>
          <a:p>
            <a:r>
              <a:rPr lang="zh-CN" altLang="en-US" dirty="0" smtClean="0"/>
              <a:t>数据类型</a:t>
            </a:r>
            <a:endParaRPr lang="en-US" altLang="zh-CN" dirty="0" smtClean="0"/>
          </a:p>
          <a:p>
            <a:r>
              <a:rPr lang="zh-CN" altLang="en-US" dirty="0"/>
              <a:t>数据结构</a:t>
            </a:r>
          </a:p>
        </p:txBody>
      </p:sp>
    </p:spTree>
    <p:extLst>
      <p:ext uri="{BB962C8B-B14F-4D97-AF65-F5344CB8AC3E}">
        <p14:creationId xmlns:p14="http://schemas.microsoft.com/office/powerpoint/2010/main" val="6708208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a:t>
            </a:r>
            <a:r>
              <a:rPr lang="zh-CN" altLang="en-US" dirty="0" smtClean="0"/>
              <a:t>循环</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for</a:t>
            </a:r>
            <a:r>
              <a:rPr lang="zh-CN" altLang="en-US" dirty="0" smtClean="0"/>
              <a:t>循环可用于向量对象的操作</a:t>
            </a:r>
            <a:endParaRPr lang="en-US" altLang="zh-CN" dirty="0" smtClean="0"/>
          </a:p>
          <a:p>
            <a:r>
              <a:rPr lang="zh-CN" altLang="en-US" dirty="0" smtClean="0"/>
              <a:t>格式</a:t>
            </a:r>
            <a:r>
              <a:rPr lang="en-US" altLang="zh-CN" dirty="0" smtClean="0"/>
              <a:t>1</a:t>
            </a:r>
            <a:r>
              <a:rPr lang="zh-CN" altLang="en-US" dirty="0" smtClean="0"/>
              <a:t>：</a:t>
            </a:r>
            <a:endParaRPr lang="en-US" altLang="zh-CN" dirty="0" smtClean="0"/>
          </a:p>
          <a:p>
            <a:pPr lvl="1"/>
            <a:r>
              <a:rPr lang="en-US" altLang="zh-CN" dirty="0" smtClean="0"/>
              <a:t>for(</a:t>
            </a:r>
            <a:r>
              <a:rPr lang="zh-CN" altLang="en-US" dirty="0" smtClean="0"/>
              <a:t>循环索引</a:t>
            </a:r>
            <a:r>
              <a:rPr lang="en-US" altLang="zh-CN" dirty="0" smtClean="0"/>
              <a:t>in</a:t>
            </a:r>
            <a:r>
              <a:rPr lang="zh-CN" altLang="en-US" dirty="0" smtClean="0"/>
              <a:t>区间</a:t>
            </a:r>
            <a:r>
              <a:rPr lang="en-US" altLang="zh-CN" dirty="0" smtClean="0"/>
              <a:t>) </a:t>
            </a:r>
          </a:p>
          <a:p>
            <a:pPr lvl="1"/>
            <a:r>
              <a:rPr lang="en-US" altLang="zh-CN" dirty="0"/>
              <a:t> </a:t>
            </a:r>
            <a:r>
              <a:rPr lang="en-US" altLang="zh-CN" dirty="0" smtClean="0"/>
              <a:t>   </a:t>
            </a:r>
            <a:r>
              <a:rPr lang="zh-CN" altLang="en-US" dirty="0" smtClean="0"/>
              <a:t>单一运算命令</a:t>
            </a:r>
            <a:endParaRPr lang="en-US" altLang="zh-CN" dirty="0" smtClean="0"/>
          </a:p>
          <a:p>
            <a:r>
              <a:rPr lang="zh-CN" altLang="en-US" dirty="0" smtClean="0"/>
              <a:t>格式</a:t>
            </a:r>
            <a:r>
              <a:rPr lang="en-US" altLang="zh-CN" dirty="0" smtClean="0"/>
              <a:t>2</a:t>
            </a:r>
            <a:r>
              <a:rPr lang="zh-CN" altLang="en-US" dirty="0" smtClean="0"/>
              <a:t>：</a:t>
            </a:r>
            <a:endParaRPr lang="en-US" altLang="zh-CN" dirty="0" smtClean="0"/>
          </a:p>
          <a:p>
            <a:pPr lvl="1"/>
            <a:r>
              <a:rPr lang="en-US" altLang="zh-CN" dirty="0" smtClean="0"/>
              <a:t>for(</a:t>
            </a:r>
            <a:r>
              <a:rPr lang="zh-CN" altLang="en-US" dirty="0" smtClean="0"/>
              <a:t>循环索引</a:t>
            </a:r>
            <a:r>
              <a:rPr lang="en-US" altLang="zh-CN" dirty="0" smtClean="0"/>
              <a:t>in</a:t>
            </a:r>
            <a:r>
              <a:rPr lang="zh-CN" altLang="en-US" dirty="0" smtClean="0"/>
              <a:t>区间</a:t>
            </a:r>
            <a:r>
              <a:rPr lang="en-US" altLang="zh-CN" dirty="0" smtClean="0"/>
              <a:t>){</a:t>
            </a:r>
          </a:p>
          <a:p>
            <a:pPr lvl="1"/>
            <a:r>
              <a:rPr lang="en-US" altLang="zh-CN" dirty="0" smtClean="0"/>
              <a:t>    </a:t>
            </a:r>
            <a:r>
              <a:rPr lang="zh-CN" altLang="en-US" dirty="0" smtClean="0"/>
              <a:t>系列运算命令</a:t>
            </a:r>
            <a:endParaRPr lang="en-US" altLang="zh-CN" dirty="0"/>
          </a:p>
          <a:p>
            <a:pPr lvl="1"/>
            <a:r>
              <a:rPr lang="en-US" altLang="zh-CN" dirty="0" smtClean="0"/>
              <a:t>}</a:t>
            </a:r>
            <a:endParaRPr lang="zh-CN" altLang="en-US" dirty="0"/>
          </a:p>
        </p:txBody>
      </p:sp>
    </p:spTree>
    <p:extLst>
      <p:ext uri="{BB962C8B-B14F-4D97-AF65-F5344CB8AC3E}">
        <p14:creationId xmlns:p14="http://schemas.microsoft.com/office/powerpoint/2010/main" val="18277769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r>
              <a:rPr lang="en-US" altLang="zh-CN" dirty="0" smtClean="0"/>
              <a:t>9</a:t>
            </a:r>
            <a:endParaRPr lang="zh-CN" altLang="en-US" dirty="0"/>
          </a:p>
        </p:txBody>
      </p:sp>
      <p:sp>
        <p:nvSpPr>
          <p:cNvPr id="3" name="内容占位符 2"/>
          <p:cNvSpPr>
            <a:spLocks noGrp="1"/>
          </p:cNvSpPr>
          <p:nvPr>
            <p:ph idx="1"/>
          </p:nvPr>
        </p:nvSpPr>
        <p:spPr/>
        <p:txBody>
          <a:bodyPr/>
          <a:lstStyle/>
          <a:p>
            <a:r>
              <a:rPr lang="zh-CN" altLang="en-US" dirty="0" smtClean="0"/>
              <a:t>计算</a:t>
            </a:r>
            <a:r>
              <a:rPr lang="en-US" altLang="zh-CN" dirty="0" smtClean="0"/>
              <a:t>1</a:t>
            </a:r>
            <a:r>
              <a:rPr lang="zh-CN" altLang="en-US" dirty="0" smtClean="0"/>
              <a:t>到</a:t>
            </a:r>
            <a:r>
              <a:rPr lang="en-US" altLang="zh-CN" dirty="0" smtClean="0"/>
              <a:t>n</a:t>
            </a:r>
            <a:r>
              <a:rPr lang="zh-CN" altLang="en-US" dirty="0" smtClean="0"/>
              <a:t>的总和</a:t>
            </a:r>
            <a:endParaRPr lang="en-US" altLang="zh-CN" dirty="0" smtClean="0"/>
          </a:p>
          <a:p>
            <a:pPr lvl="1"/>
            <a:r>
              <a:rPr lang="en-US" altLang="zh-CN" dirty="0" smtClean="0"/>
              <a:t>example9_1&lt;-function(n){</a:t>
            </a:r>
          </a:p>
          <a:p>
            <a:pPr lvl="1"/>
            <a:r>
              <a:rPr lang="en-US" altLang="zh-CN" dirty="0" smtClean="0"/>
              <a:t>    </a:t>
            </a:r>
            <a:r>
              <a:rPr lang="en-US" altLang="zh-CN" dirty="0" err="1" smtClean="0"/>
              <a:t>sumx</a:t>
            </a:r>
            <a:r>
              <a:rPr lang="en-US" altLang="zh-CN" dirty="0" smtClean="0"/>
              <a:t>&lt;-0</a:t>
            </a:r>
            <a:endParaRPr lang="en-US" altLang="zh-CN" dirty="0"/>
          </a:p>
          <a:p>
            <a:pPr lvl="1"/>
            <a:r>
              <a:rPr lang="en-US" altLang="zh-CN" dirty="0" smtClean="0"/>
              <a:t>    for(</a:t>
            </a:r>
            <a:r>
              <a:rPr lang="en-US" altLang="zh-CN" dirty="0" err="1" smtClean="0"/>
              <a:t>i</a:t>
            </a:r>
            <a:r>
              <a:rPr lang="en-US" altLang="zh-CN" dirty="0" smtClean="0"/>
              <a:t> in n) </a:t>
            </a:r>
            <a:r>
              <a:rPr lang="en-US" altLang="zh-CN" dirty="0" err="1" smtClean="0"/>
              <a:t>sumx</a:t>
            </a:r>
            <a:r>
              <a:rPr lang="en-US" altLang="zh-CN" dirty="0" smtClean="0"/>
              <a:t> &lt;-</a:t>
            </a:r>
            <a:r>
              <a:rPr lang="en-US" altLang="zh-CN" dirty="0" err="1" smtClean="0"/>
              <a:t>sumx+i</a:t>
            </a:r>
            <a:endParaRPr lang="en-US" altLang="zh-CN" dirty="0" smtClean="0"/>
          </a:p>
          <a:p>
            <a:pPr lvl="1"/>
            <a:r>
              <a:rPr lang="en-US" altLang="zh-CN" dirty="0"/>
              <a:t> </a:t>
            </a:r>
            <a:r>
              <a:rPr lang="en-US" altLang="zh-CN" dirty="0" smtClean="0"/>
              <a:t>   print(</a:t>
            </a:r>
            <a:r>
              <a:rPr lang="en-US" altLang="zh-CN" dirty="0" err="1" smtClean="0"/>
              <a:t>sumx</a:t>
            </a:r>
            <a:r>
              <a:rPr lang="en-US" altLang="zh-CN" dirty="0" smtClean="0"/>
              <a:t>)</a:t>
            </a:r>
          </a:p>
          <a:p>
            <a:pPr lvl="1"/>
            <a:r>
              <a:rPr lang="en-US" altLang="zh-CN" dirty="0" smtClean="0"/>
              <a:t>}</a:t>
            </a:r>
          </a:p>
          <a:p>
            <a:r>
              <a:rPr lang="zh-CN" altLang="en-US" dirty="0" smtClean="0"/>
              <a:t>其实，可以</a:t>
            </a:r>
            <a:r>
              <a:rPr lang="en-US" altLang="zh-CN" dirty="0" smtClean="0"/>
              <a:t>sum(1:10)</a:t>
            </a:r>
            <a:r>
              <a:rPr lang="zh-CN" altLang="en-US" dirty="0" smtClean="0"/>
              <a:t>等完成</a:t>
            </a:r>
            <a:endParaRPr lang="zh-CN" altLang="en-US" dirty="0"/>
          </a:p>
        </p:txBody>
      </p:sp>
    </p:spTree>
    <p:extLst>
      <p:ext uri="{BB962C8B-B14F-4D97-AF65-F5344CB8AC3E}">
        <p14:creationId xmlns:p14="http://schemas.microsoft.com/office/powerpoint/2010/main" val="3940899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while</a:t>
            </a:r>
            <a:r>
              <a:rPr lang="zh-CN" altLang="en-US" dirty="0" smtClean="0"/>
              <a:t>循环</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smtClean="0"/>
              <a:t>while(</a:t>
            </a:r>
            <a:r>
              <a:rPr lang="zh-CN" altLang="en-US" dirty="0" smtClean="0"/>
              <a:t>逻辑表达式</a:t>
            </a:r>
            <a:r>
              <a:rPr lang="en-US" altLang="zh-CN" dirty="0" smtClean="0"/>
              <a:t>){</a:t>
            </a:r>
          </a:p>
          <a:p>
            <a:r>
              <a:rPr lang="en-US" altLang="zh-CN" dirty="0" smtClean="0"/>
              <a:t>    </a:t>
            </a:r>
            <a:r>
              <a:rPr lang="zh-CN" altLang="en-US" dirty="0" smtClean="0"/>
              <a:t>系列运算命令</a:t>
            </a:r>
            <a:endParaRPr lang="en-US" altLang="zh-CN" dirty="0"/>
          </a:p>
          <a:p>
            <a:r>
              <a:rPr lang="en-US" altLang="zh-CN" dirty="0" smtClean="0"/>
              <a:t>}</a:t>
            </a:r>
          </a:p>
          <a:p>
            <a:r>
              <a:rPr lang="zh-CN" altLang="en-US" dirty="0" smtClean="0"/>
              <a:t>实例</a:t>
            </a:r>
            <a:r>
              <a:rPr lang="en-US" altLang="zh-CN" dirty="0" smtClean="0"/>
              <a:t>9</a:t>
            </a:r>
          </a:p>
          <a:p>
            <a:r>
              <a:rPr lang="en-US" altLang="zh-CN" dirty="0" smtClean="0"/>
              <a:t>example9_2&lt;-function(x){</a:t>
            </a:r>
          </a:p>
          <a:p>
            <a:r>
              <a:rPr lang="en-US" altLang="zh-CN" dirty="0" smtClean="0"/>
              <a:t>    </a:t>
            </a:r>
            <a:r>
              <a:rPr lang="en-US" altLang="zh-CN" dirty="0" err="1" smtClean="0"/>
              <a:t>sumx</a:t>
            </a:r>
            <a:r>
              <a:rPr lang="en-US" altLang="zh-CN" dirty="0" smtClean="0"/>
              <a:t>&lt;-0</a:t>
            </a:r>
            <a:endParaRPr lang="en-US" altLang="zh-CN" dirty="0"/>
          </a:p>
          <a:p>
            <a:r>
              <a:rPr lang="en-US" altLang="zh-CN" dirty="0" smtClean="0"/>
              <a:t>    while(x&gt;=0){</a:t>
            </a:r>
          </a:p>
          <a:p>
            <a:r>
              <a:rPr lang="en-US" altLang="zh-CN" dirty="0" smtClean="0"/>
              <a:t>        </a:t>
            </a:r>
            <a:r>
              <a:rPr lang="en-US" altLang="zh-CN" dirty="0" err="1" smtClean="0"/>
              <a:t>sumx</a:t>
            </a:r>
            <a:r>
              <a:rPr lang="en-US" altLang="zh-CN" dirty="0" smtClean="0"/>
              <a:t>&lt;-</a:t>
            </a:r>
            <a:r>
              <a:rPr lang="en-US" altLang="zh-CN" dirty="0" err="1" smtClean="0"/>
              <a:t>sumx+x</a:t>
            </a:r>
            <a:endParaRPr lang="en-US" altLang="zh-CN" dirty="0"/>
          </a:p>
          <a:p>
            <a:r>
              <a:rPr lang="en-US" altLang="zh-CN" dirty="0" smtClean="0"/>
              <a:t>        x&lt;-x-1</a:t>
            </a:r>
          </a:p>
          <a:p>
            <a:r>
              <a:rPr lang="en-US" altLang="zh-CN" dirty="0" smtClean="0"/>
              <a:t>    }</a:t>
            </a:r>
          </a:p>
          <a:p>
            <a:r>
              <a:rPr lang="en-US" altLang="zh-CN" dirty="0"/>
              <a:t> </a:t>
            </a:r>
            <a:r>
              <a:rPr lang="en-US" altLang="zh-CN" dirty="0" smtClean="0"/>
              <a:t>   return(</a:t>
            </a:r>
            <a:r>
              <a:rPr lang="en-US" altLang="zh-CN" dirty="0" err="1" smtClean="0"/>
              <a:t>sumx</a:t>
            </a:r>
            <a:r>
              <a:rPr lang="en-US" altLang="zh-CN" dirty="0" smtClean="0"/>
              <a:t>)</a:t>
            </a:r>
          </a:p>
          <a:p>
            <a:r>
              <a:rPr lang="en-US" altLang="zh-CN" dirty="0" smtClean="0"/>
              <a:t>}</a:t>
            </a:r>
            <a:endParaRPr lang="zh-CN" altLang="en-US" dirty="0"/>
          </a:p>
        </p:txBody>
      </p:sp>
    </p:spTree>
    <p:extLst>
      <p:ext uri="{BB962C8B-B14F-4D97-AF65-F5344CB8AC3E}">
        <p14:creationId xmlns:p14="http://schemas.microsoft.com/office/powerpoint/2010/main" val="25518735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repeat</a:t>
            </a:r>
            <a:r>
              <a:rPr lang="zh-CN" altLang="en-US" dirty="0" smtClean="0"/>
              <a:t>循环</a:t>
            </a:r>
            <a:endParaRPr lang="zh-CN" altLang="en-US" dirty="0"/>
          </a:p>
        </p:txBody>
      </p:sp>
      <p:sp>
        <p:nvSpPr>
          <p:cNvPr id="3" name="内容占位符 2"/>
          <p:cNvSpPr>
            <a:spLocks noGrp="1"/>
          </p:cNvSpPr>
          <p:nvPr>
            <p:ph idx="1"/>
          </p:nvPr>
        </p:nvSpPr>
        <p:spPr>
          <a:xfrm>
            <a:off x="609599" y="1536700"/>
            <a:ext cx="6347714" cy="5030355"/>
          </a:xfrm>
        </p:spPr>
        <p:txBody>
          <a:bodyPr>
            <a:normAutofit fontScale="55000" lnSpcReduction="20000"/>
          </a:bodyPr>
          <a:lstStyle/>
          <a:p>
            <a:r>
              <a:rPr lang="en-US" altLang="zh-CN" dirty="0" smtClean="0"/>
              <a:t>repeat{</a:t>
            </a:r>
          </a:p>
          <a:p>
            <a:r>
              <a:rPr lang="en-US" altLang="zh-CN" dirty="0"/>
              <a:t> </a:t>
            </a:r>
            <a:r>
              <a:rPr lang="en-US" altLang="zh-CN" dirty="0" smtClean="0"/>
              <a:t>   </a:t>
            </a:r>
            <a:r>
              <a:rPr lang="zh-CN" altLang="en-US" dirty="0" smtClean="0"/>
              <a:t>单一或系列运算命令</a:t>
            </a:r>
            <a:endParaRPr lang="en-US" altLang="zh-CN" dirty="0"/>
          </a:p>
          <a:p>
            <a:r>
              <a:rPr lang="en-US" altLang="zh-CN" dirty="0" smtClean="0"/>
              <a:t>    if(</a:t>
            </a:r>
            <a:r>
              <a:rPr lang="zh-CN" altLang="en-US" dirty="0" smtClean="0"/>
              <a:t>逻辑表达式</a:t>
            </a:r>
            <a:r>
              <a:rPr lang="en-US" altLang="zh-CN" dirty="0" smtClean="0"/>
              <a:t>) break</a:t>
            </a:r>
          </a:p>
          <a:p>
            <a:r>
              <a:rPr lang="en-US" altLang="zh-CN" dirty="0" smtClean="0"/>
              <a:t>    </a:t>
            </a:r>
            <a:r>
              <a:rPr lang="zh-CN" altLang="en-US" dirty="0" smtClean="0"/>
              <a:t>其他运算命令</a:t>
            </a:r>
            <a:endParaRPr lang="en-US" altLang="zh-CN" dirty="0"/>
          </a:p>
          <a:p>
            <a:r>
              <a:rPr lang="en-US" altLang="zh-CN" dirty="0" smtClean="0"/>
              <a:t>}</a:t>
            </a:r>
          </a:p>
          <a:p>
            <a:r>
              <a:rPr lang="zh-CN" altLang="en-US" dirty="0" smtClean="0"/>
              <a:t>实例</a:t>
            </a:r>
            <a:r>
              <a:rPr lang="en-US" altLang="zh-CN" dirty="0" smtClean="0"/>
              <a:t>9</a:t>
            </a:r>
          </a:p>
          <a:p>
            <a:r>
              <a:rPr lang="en-US" altLang="zh-CN" dirty="0" smtClean="0"/>
              <a:t>example9_3&lt;-function(x){</a:t>
            </a:r>
          </a:p>
          <a:p>
            <a:r>
              <a:rPr lang="en-US" altLang="zh-CN" dirty="0" smtClean="0"/>
              <a:t>    </a:t>
            </a:r>
            <a:r>
              <a:rPr lang="en-US" altLang="zh-CN" dirty="0" err="1" smtClean="0"/>
              <a:t>sumx</a:t>
            </a:r>
            <a:r>
              <a:rPr lang="en-US" altLang="zh-CN" dirty="0" smtClean="0"/>
              <a:t>&lt;-0</a:t>
            </a:r>
          </a:p>
          <a:p>
            <a:r>
              <a:rPr lang="en-US" altLang="zh-CN" dirty="0"/>
              <a:t> </a:t>
            </a:r>
            <a:r>
              <a:rPr lang="en-US" altLang="zh-CN" dirty="0" smtClean="0"/>
              <a:t>   repeat{</a:t>
            </a:r>
          </a:p>
          <a:p>
            <a:r>
              <a:rPr lang="en-US" altLang="zh-CN" dirty="0"/>
              <a:t> </a:t>
            </a:r>
            <a:r>
              <a:rPr lang="en-US" altLang="zh-CN" dirty="0" smtClean="0"/>
              <a:t>       </a:t>
            </a:r>
            <a:r>
              <a:rPr lang="en-US" altLang="zh-CN" dirty="0" err="1" smtClean="0"/>
              <a:t>sumx</a:t>
            </a:r>
            <a:r>
              <a:rPr lang="en-US" altLang="zh-CN" dirty="0" smtClean="0"/>
              <a:t>&lt;-</a:t>
            </a:r>
            <a:r>
              <a:rPr lang="en-US" altLang="zh-CN" dirty="0" err="1" smtClean="0"/>
              <a:t>sumx+x</a:t>
            </a:r>
            <a:endParaRPr lang="en-US" altLang="zh-CN" dirty="0"/>
          </a:p>
          <a:p>
            <a:r>
              <a:rPr lang="en-US" altLang="zh-CN" dirty="0" smtClean="0"/>
              <a:t>        if(x==0) break</a:t>
            </a:r>
          </a:p>
          <a:p>
            <a:r>
              <a:rPr lang="en-US" altLang="zh-CN" dirty="0" smtClean="0"/>
              <a:t>        x&lt;-x-1            }</a:t>
            </a:r>
          </a:p>
          <a:p>
            <a:r>
              <a:rPr lang="en-US" altLang="zh-CN" dirty="0"/>
              <a:t> </a:t>
            </a:r>
            <a:r>
              <a:rPr lang="en-US" altLang="zh-CN" dirty="0" smtClean="0"/>
              <a:t>   return(</a:t>
            </a:r>
            <a:r>
              <a:rPr lang="en-US" altLang="zh-CN" dirty="0" err="1" smtClean="0"/>
              <a:t>sumx</a:t>
            </a:r>
            <a:r>
              <a:rPr lang="en-US" altLang="zh-CN" dirty="0" smtClean="0"/>
              <a:t>)</a:t>
            </a:r>
          </a:p>
          <a:p>
            <a:r>
              <a:rPr lang="en-US" altLang="zh-CN" dirty="0" smtClean="0"/>
              <a:t>}</a:t>
            </a:r>
            <a:endParaRPr lang="zh-CN" altLang="en-US" dirty="0"/>
          </a:p>
        </p:txBody>
      </p:sp>
    </p:spTree>
    <p:extLst>
      <p:ext uri="{BB962C8B-B14F-4D97-AF65-F5344CB8AC3E}">
        <p14:creationId xmlns:p14="http://schemas.microsoft.com/office/powerpoint/2010/main" val="14810840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break</a:t>
            </a:r>
            <a:r>
              <a:rPr lang="zh-CN" altLang="en-US" dirty="0" smtClean="0"/>
              <a:t>、</a:t>
            </a:r>
            <a:r>
              <a:rPr lang="en-US" altLang="zh-CN" dirty="0" smtClean="0"/>
              <a:t>next</a:t>
            </a:r>
            <a:endParaRPr lang="zh-CN" altLang="en-US" dirty="0"/>
          </a:p>
        </p:txBody>
      </p:sp>
      <p:sp>
        <p:nvSpPr>
          <p:cNvPr id="3" name="内容占位符 2"/>
          <p:cNvSpPr>
            <a:spLocks noGrp="1"/>
          </p:cNvSpPr>
          <p:nvPr>
            <p:ph idx="1"/>
          </p:nvPr>
        </p:nvSpPr>
        <p:spPr/>
        <p:txBody>
          <a:bodyPr/>
          <a:lstStyle/>
          <a:p>
            <a:r>
              <a:rPr lang="en-US" altLang="zh-CN" dirty="0" smtClean="0"/>
              <a:t>break</a:t>
            </a:r>
            <a:r>
              <a:rPr lang="zh-CN" altLang="en-US" dirty="0" smtClean="0"/>
              <a:t>语句</a:t>
            </a:r>
            <a:endParaRPr lang="en-US" altLang="zh-CN" dirty="0" smtClean="0"/>
          </a:p>
          <a:p>
            <a:pPr lvl="1"/>
            <a:r>
              <a:rPr lang="zh-CN" altLang="en-US" dirty="0" smtClean="0"/>
              <a:t>和循环语句一起用，跳出循环</a:t>
            </a:r>
            <a:endParaRPr lang="en-US" altLang="zh-CN" dirty="0" smtClean="0"/>
          </a:p>
          <a:p>
            <a:r>
              <a:rPr lang="en-US" altLang="zh-CN" dirty="0" smtClean="0"/>
              <a:t>next</a:t>
            </a:r>
            <a:r>
              <a:rPr lang="zh-CN" altLang="en-US" dirty="0" smtClean="0"/>
              <a:t>语句</a:t>
            </a:r>
            <a:endParaRPr lang="en-US" altLang="zh-CN" dirty="0" smtClean="0"/>
          </a:p>
          <a:p>
            <a:pPr lvl="1"/>
            <a:r>
              <a:rPr lang="zh-CN" altLang="en-US" dirty="0" smtClean="0"/>
              <a:t>需与</a:t>
            </a:r>
            <a:r>
              <a:rPr lang="en-US" altLang="zh-CN" dirty="0" smtClean="0"/>
              <a:t>if</a:t>
            </a:r>
            <a:r>
              <a:rPr lang="zh-CN" altLang="en-US" dirty="0" smtClean="0"/>
              <a:t>语句，也就是逻辑表达式配合使用，但跳出目前这次循环的剩下的命令，直接进入下一轮循环</a:t>
            </a:r>
            <a:endParaRPr lang="en-US" altLang="zh-CN" dirty="0"/>
          </a:p>
          <a:p>
            <a:endParaRPr lang="zh-CN" altLang="en-US" dirty="0"/>
          </a:p>
        </p:txBody>
      </p:sp>
    </p:spTree>
    <p:extLst>
      <p:ext uri="{BB962C8B-B14F-4D97-AF65-F5344CB8AC3E}">
        <p14:creationId xmlns:p14="http://schemas.microsoft.com/office/powerpoint/2010/main" val="3545818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输入与输出</a:t>
            </a:r>
            <a:endParaRPr lang="zh-CN" altLang="en-US" dirty="0"/>
          </a:p>
        </p:txBody>
      </p:sp>
      <p:sp>
        <p:nvSpPr>
          <p:cNvPr id="3" name="内容占位符 2"/>
          <p:cNvSpPr>
            <a:spLocks noGrp="1"/>
          </p:cNvSpPr>
          <p:nvPr>
            <p:ph idx="1"/>
          </p:nvPr>
        </p:nvSpPr>
        <p:spPr/>
        <p:txBody>
          <a:bodyPr/>
          <a:lstStyle/>
          <a:p>
            <a:r>
              <a:rPr lang="zh-CN" altLang="en-US" dirty="0" smtClean="0"/>
              <a:t>认识文件夹</a:t>
            </a:r>
            <a:endParaRPr lang="en-US" altLang="zh-CN" dirty="0" smtClean="0"/>
          </a:p>
          <a:p>
            <a:r>
              <a:rPr lang="zh-CN" altLang="en-US" dirty="0" smtClean="0"/>
              <a:t>数据输出</a:t>
            </a:r>
            <a:r>
              <a:rPr lang="en-US" altLang="zh-CN" dirty="0" smtClean="0"/>
              <a:t>cat()</a:t>
            </a:r>
            <a:r>
              <a:rPr lang="zh-CN" altLang="en-US" dirty="0" smtClean="0"/>
              <a:t>函数</a:t>
            </a:r>
            <a:endParaRPr lang="en-US" altLang="zh-CN" dirty="0" smtClean="0"/>
          </a:p>
          <a:p>
            <a:r>
              <a:rPr lang="zh-CN" altLang="en-US" dirty="0" smtClean="0"/>
              <a:t>读取数据</a:t>
            </a:r>
            <a:r>
              <a:rPr lang="en-US" altLang="zh-CN" dirty="0" smtClean="0"/>
              <a:t>scan()</a:t>
            </a:r>
            <a:r>
              <a:rPr lang="zh-CN" altLang="en-US" dirty="0" smtClean="0"/>
              <a:t>函数</a:t>
            </a:r>
            <a:endParaRPr lang="en-US" altLang="zh-CN" dirty="0" smtClean="0"/>
          </a:p>
          <a:p>
            <a:r>
              <a:rPr lang="zh-CN" altLang="en-US" dirty="0" smtClean="0"/>
              <a:t>输出数据</a:t>
            </a:r>
            <a:r>
              <a:rPr lang="en-US" altLang="zh-CN" dirty="0" smtClean="0"/>
              <a:t>write()</a:t>
            </a:r>
            <a:r>
              <a:rPr lang="zh-CN" altLang="en-US" dirty="0" smtClean="0"/>
              <a:t>函数</a:t>
            </a:r>
            <a:endParaRPr lang="en-US" altLang="zh-CN" dirty="0" smtClean="0"/>
          </a:p>
          <a:p>
            <a:r>
              <a:rPr lang="zh-CN" altLang="en-US" dirty="0" smtClean="0"/>
              <a:t>其他输入输出</a:t>
            </a:r>
            <a:endParaRPr lang="en-US" altLang="zh-CN" dirty="0" smtClean="0"/>
          </a:p>
          <a:p>
            <a:endParaRPr lang="zh-CN" altLang="en-US" dirty="0"/>
          </a:p>
        </p:txBody>
      </p:sp>
    </p:spTree>
    <p:extLst>
      <p:ext uri="{BB962C8B-B14F-4D97-AF65-F5344CB8AC3E}">
        <p14:creationId xmlns:p14="http://schemas.microsoft.com/office/powerpoint/2010/main" val="25200209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认识文件夹</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在进行程序设计时，可能常需要将执行结果储存至某个文件夹</a:t>
            </a:r>
            <a:endParaRPr lang="en-US" altLang="zh-CN" dirty="0" smtClean="0"/>
          </a:p>
          <a:p>
            <a:r>
              <a:rPr lang="en-US" altLang="zh-CN" dirty="0" err="1" smtClean="0"/>
              <a:t>getwd</a:t>
            </a:r>
            <a:r>
              <a:rPr lang="en-US" altLang="zh-CN" dirty="0" smtClean="0"/>
              <a:t>()</a:t>
            </a:r>
            <a:r>
              <a:rPr lang="zh-CN" altLang="en-US" dirty="0" smtClean="0"/>
              <a:t>：获得目前的工作目录</a:t>
            </a:r>
            <a:endParaRPr lang="en-US" altLang="zh-CN" dirty="0" smtClean="0"/>
          </a:p>
          <a:p>
            <a:r>
              <a:rPr lang="en-US" altLang="zh-CN" dirty="0" err="1" smtClean="0"/>
              <a:t>setwd</a:t>
            </a:r>
            <a:r>
              <a:rPr lang="en-US" altLang="zh-CN" dirty="0" smtClean="0"/>
              <a:t>()</a:t>
            </a:r>
            <a:r>
              <a:rPr lang="zh-CN" altLang="en-US" dirty="0" smtClean="0"/>
              <a:t>：更改目前的工作目录</a:t>
            </a:r>
            <a:endParaRPr lang="en-US" altLang="zh-CN" dirty="0" smtClean="0"/>
          </a:p>
          <a:p>
            <a:r>
              <a:rPr lang="en-US" altLang="zh-CN" dirty="0" err="1" smtClean="0"/>
              <a:t>file.path</a:t>
            </a:r>
            <a:r>
              <a:rPr lang="en-US" altLang="zh-CN" dirty="0" smtClean="0"/>
              <a:t>()</a:t>
            </a:r>
            <a:r>
              <a:rPr lang="zh-CN" altLang="en-US" dirty="0" smtClean="0"/>
              <a:t>：将片段数据路径组合起来变成一个完整的路径</a:t>
            </a:r>
            <a:endParaRPr lang="en-US" altLang="zh-CN" dirty="0" smtClean="0"/>
          </a:p>
          <a:p>
            <a:r>
              <a:rPr lang="en-US" altLang="zh-CN" dirty="0" err="1" smtClean="0"/>
              <a:t>dir</a:t>
            </a:r>
            <a:r>
              <a:rPr lang="en-US" altLang="zh-CN" dirty="0" smtClean="0"/>
              <a:t>()</a:t>
            </a:r>
            <a:r>
              <a:rPr lang="zh-CN" altLang="en-US" dirty="0" smtClean="0"/>
              <a:t>：列出某个工作目录下的所有文件名以及子目录名称</a:t>
            </a:r>
            <a:endParaRPr lang="en-US" altLang="zh-CN" dirty="0" smtClean="0"/>
          </a:p>
          <a:p>
            <a:r>
              <a:rPr lang="en-US" altLang="zh-CN" dirty="0" err="1"/>
              <a:t>list.files</a:t>
            </a:r>
            <a:r>
              <a:rPr lang="en-US" altLang="zh-CN" dirty="0"/>
              <a:t>()</a:t>
            </a:r>
            <a:r>
              <a:rPr lang="zh-CN" altLang="en-US" dirty="0"/>
              <a:t>：列出某个工作目录底下的所有文件名以及子目录</a:t>
            </a:r>
            <a:r>
              <a:rPr lang="zh-CN" altLang="en-US" dirty="0" smtClean="0"/>
              <a:t>名称</a:t>
            </a:r>
            <a:endParaRPr lang="en-US" altLang="zh-CN" dirty="0"/>
          </a:p>
        </p:txBody>
      </p:sp>
    </p:spTree>
    <p:extLst>
      <p:ext uri="{BB962C8B-B14F-4D97-AF65-F5344CB8AC3E}">
        <p14:creationId xmlns:p14="http://schemas.microsoft.com/office/powerpoint/2010/main" val="14177028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认识文件夹</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err="1" smtClean="0"/>
              <a:t>file.exist</a:t>
            </a:r>
            <a:r>
              <a:rPr lang="en-US" altLang="zh-CN" dirty="0" smtClean="0"/>
              <a:t>()</a:t>
            </a:r>
            <a:r>
              <a:rPr lang="zh-CN" altLang="en-US" dirty="0" smtClean="0"/>
              <a:t>：检查指定的文件是否存在，如果是则返回</a:t>
            </a:r>
            <a:r>
              <a:rPr lang="en-US" altLang="zh-CN" dirty="0" smtClean="0"/>
              <a:t>TRUE</a:t>
            </a:r>
            <a:r>
              <a:rPr lang="zh-CN" altLang="en-US" dirty="0" smtClean="0"/>
              <a:t>，否则返回</a:t>
            </a:r>
            <a:r>
              <a:rPr lang="en-US" altLang="zh-CN" dirty="0" smtClean="0"/>
              <a:t>FLASE</a:t>
            </a:r>
            <a:endParaRPr lang="en-US" altLang="zh-CN" dirty="0"/>
          </a:p>
          <a:p>
            <a:r>
              <a:rPr lang="en-US" altLang="zh-CN" dirty="0" err="1" smtClean="0"/>
              <a:t>file.rename</a:t>
            </a:r>
            <a:r>
              <a:rPr lang="en-US" altLang="zh-CN" dirty="0" smtClean="0"/>
              <a:t>()</a:t>
            </a:r>
            <a:r>
              <a:rPr lang="zh-CN" altLang="en-US" dirty="0" smtClean="0"/>
              <a:t>：更改文件名</a:t>
            </a:r>
            <a:endParaRPr lang="en-US" altLang="zh-CN" dirty="0" smtClean="0"/>
          </a:p>
          <a:p>
            <a:r>
              <a:rPr lang="en-US" altLang="zh-CN" dirty="0" err="1" smtClean="0"/>
              <a:t>file.create</a:t>
            </a:r>
            <a:r>
              <a:rPr lang="en-US" altLang="zh-CN" dirty="0" smtClean="0"/>
              <a:t>()</a:t>
            </a:r>
            <a:r>
              <a:rPr lang="zh-CN" altLang="en-US" dirty="0" smtClean="0"/>
              <a:t>：建立文件</a:t>
            </a:r>
            <a:endParaRPr lang="en-US" altLang="zh-CN" dirty="0" smtClean="0"/>
          </a:p>
          <a:p>
            <a:r>
              <a:rPr lang="en-US" altLang="zh-CN" dirty="0" err="1" smtClean="0"/>
              <a:t>file.copy</a:t>
            </a:r>
            <a:r>
              <a:rPr lang="en-US" altLang="zh-CN" dirty="0" smtClean="0"/>
              <a:t>()</a:t>
            </a:r>
            <a:r>
              <a:rPr lang="zh-CN" altLang="en-US" dirty="0" smtClean="0"/>
              <a:t>：进行文件的复制。这个函数会将第一个参数的原目录文件复制到第二个参数的目的目录文件</a:t>
            </a:r>
            <a:endParaRPr lang="en-US" altLang="zh-CN" dirty="0" smtClean="0"/>
          </a:p>
          <a:p>
            <a:r>
              <a:rPr lang="en-US" altLang="zh-CN" dirty="0" err="1" smtClean="0"/>
              <a:t>file.remove</a:t>
            </a:r>
            <a:r>
              <a:rPr lang="en-US" altLang="zh-CN" dirty="0" smtClean="0"/>
              <a:t>()</a:t>
            </a:r>
            <a:r>
              <a:rPr lang="zh-CN" altLang="en-US" dirty="0" smtClean="0"/>
              <a:t>：删除指定的文件，须填写绝对地址</a:t>
            </a:r>
            <a:endParaRPr lang="zh-CN" altLang="en-US" dirty="0"/>
          </a:p>
        </p:txBody>
      </p:sp>
    </p:spTree>
    <p:extLst>
      <p:ext uri="{BB962C8B-B14F-4D97-AF65-F5344CB8AC3E}">
        <p14:creationId xmlns:p14="http://schemas.microsoft.com/office/powerpoint/2010/main" val="26143736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数据输出</a:t>
            </a:r>
            <a:r>
              <a:rPr lang="en-US" altLang="zh-CN" dirty="0" smtClean="0"/>
              <a:t>cat()</a:t>
            </a:r>
            <a:r>
              <a:rPr lang="zh-CN" altLang="en-US" dirty="0" smtClean="0"/>
              <a:t>函数</a:t>
            </a:r>
            <a:endParaRPr lang="zh-CN" altLang="en-US" dirty="0"/>
          </a:p>
        </p:txBody>
      </p:sp>
      <p:sp>
        <p:nvSpPr>
          <p:cNvPr id="3" name="内容占位符 2"/>
          <p:cNvSpPr>
            <a:spLocks noGrp="1"/>
          </p:cNvSpPr>
          <p:nvPr>
            <p:ph idx="1"/>
          </p:nvPr>
        </p:nvSpPr>
        <p:spPr/>
        <p:txBody>
          <a:bodyPr/>
          <a:lstStyle/>
          <a:p>
            <a:r>
              <a:rPr lang="en-US" altLang="zh-CN" dirty="0" smtClean="0"/>
              <a:t>cat()</a:t>
            </a:r>
            <a:r>
              <a:rPr lang="zh-CN" altLang="en-US" dirty="0" smtClean="0"/>
              <a:t>可以在屏幕或文件输出</a:t>
            </a:r>
            <a:r>
              <a:rPr lang="en-US" altLang="zh-CN" dirty="0" smtClean="0"/>
              <a:t>R</a:t>
            </a:r>
            <a:r>
              <a:rPr lang="zh-CN" altLang="en-US" dirty="0" smtClean="0"/>
              <a:t>语言的计算结果数据或是一般输出数据</a:t>
            </a:r>
            <a:endParaRPr lang="en-US" altLang="zh-CN" dirty="0" smtClean="0"/>
          </a:p>
          <a:p>
            <a:r>
              <a:rPr lang="en-US" altLang="zh-CN" dirty="0" smtClean="0"/>
              <a:t>cat(</a:t>
            </a:r>
            <a:r>
              <a:rPr lang="zh-CN" altLang="en-US" dirty="0" smtClean="0"/>
              <a:t>系列变量或字符串</a:t>
            </a:r>
            <a:r>
              <a:rPr lang="en-US" altLang="zh-CN" dirty="0" smtClean="0"/>
              <a:t>, file=“”, </a:t>
            </a:r>
            <a:r>
              <a:rPr lang="en-US" altLang="zh-CN" dirty="0" err="1" smtClean="0"/>
              <a:t>sep</a:t>
            </a:r>
            <a:r>
              <a:rPr lang="en-US" altLang="zh-CN" dirty="0" smtClean="0"/>
              <a:t>=“”, append=FALSE)</a:t>
            </a:r>
            <a:endParaRPr lang="zh-CN" altLang="en-US" dirty="0"/>
          </a:p>
        </p:txBody>
      </p:sp>
    </p:spTree>
    <p:extLst>
      <p:ext uri="{BB962C8B-B14F-4D97-AF65-F5344CB8AC3E}">
        <p14:creationId xmlns:p14="http://schemas.microsoft.com/office/powerpoint/2010/main" val="30458776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r>
              <a:rPr lang="en-US" altLang="zh-CN" dirty="0" smtClean="0"/>
              <a:t>10</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屏幕打印</a:t>
            </a:r>
            <a:endParaRPr lang="en-US" altLang="zh-CN" dirty="0" smtClean="0"/>
          </a:p>
          <a:p>
            <a:pPr lvl="1"/>
            <a:r>
              <a:rPr lang="en-US" altLang="zh-CN" dirty="0" smtClean="0"/>
              <a:t>example10&lt;-function{</a:t>
            </a:r>
          </a:p>
          <a:p>
            <a:pPr lvl="1"/>
            <a:r>
              <a:rPr lang="en-US" altLang="zh-CN" dirty="0" smtClean="0"/>
              <a:t>    cat(“R Language”)</a:t>
            </a:r>
          </a:p>
          <a:p>
            <a:pPr lvl="1"/>
            <a:r>
              <a:rPr lang="en-US" altLang="zh-CN" dirty="0"/>
              <a:t> </a:t>
            </a:r>
            <a:r>
              <a:rPr lang="en-US" altLang="zh-CN" dirty="0" smtClean="0"/>
              <a:t>   cat(“\n”)</a:t>
            </a:r>
            <a:endParaRPr lang="en-US" altLang="zh-CN" dirty="0"/>
          </a:p>
          <a:p>
            <a:pPr lvl="1"/>
            <a:r>
              <a:rPr lang="en-US" altLang="zh-CN" dirty="0"/>
              <a:t> </a:t>
            </a:r>
            <a:r>
              <a:rPr lang="en-US" altLang="zh-CN" dirty="0" smtClean="0"/>
              <a:t>   cat(5,6,sep = “      ”)</a:t>
            </a:r>
            <a:endParaRPr lang="en-US" altLang="zh-CN" dirty="0"/>
          </a:p>
          <a:p>
            <a:pPr lvl="1"/>
            <a:r>
              <a:rPr lang="en-US" altLang="zh-CN" dirty="0" smtClean="0"/>
              <a:t>}</a:t>
            </a:r>
            <a:endParaRPr lang="en-US" altLang="zh-CN" dirty="0"/>
          </a:p>
          <a:p>
            <a:r>
              <a:rPr lang="zh-CN" altLang="en-US" dirty="0" smtClean="0"/>
              <a:t>输出到文件</a:t>
            </a:r>
            <a:endParaRPr lang="en-US" altLang="zh-CN" dirty="0" smtClean="0"/>
          </a:p>
          <a:p>
            <a:pPr lvl="1"/>
            <a:r>
              <a:rPr lang="en-US" altLang="zh-CN" dirty="0" smtClean="0"/>
              <a:t>cat(“R Language”, file=“~/example.txt”)</a:t>
            </a:r>
            <a:endParaRPr lang="zh-CN" altLang="en-US" dirty="0"/>
          </a:p>
        </p:txBody>
      </p:sp>
    </p:spTree>
    <p:extLst>
      <p:ext uri="{BB962C8B-B14F-4D97-AF65-F5344CB8AC3E}">
        <p14:creationId xmlns:p14="http://schemas.microsoft.com/office/powerpoint/2010/main" val="831567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t>
            </a:r>
            <a:r>
              <a:rPr lang="zh-CN" altLang="zh-CN" dirty="0"/>
              <a:t>程序设计</a:t>
            </a:r>
            <a:endParaRPr lang="zh-CN" altLang="en-US" dirty="0"/>
          </a:p>
        </p:txBody>
      </p:sp>
      <p:sp>
        <p:nvSpPr>
          <p:cNvPr id="3" name="内容占位符 2"/>
          <p:cNvSpPr>
            <a:spLocks noGrp="1"/>
          </p:cNvSpPr>
          <p:nvPr>
            <p:ph idx="1"/>
          </p:nvPr>
        </p:nvSpPr>
        <p:spPr/>
        <p:txBody>
          <a:bodyPr/>
          <a:lstStyle/>
          <a:p>
            <a:r>
              <a:rPr lang="zh-CN" altLang="en-US" dirty="0" smtClean="0"/>
              <a:t>函数</a:t>
            </a:r>
            <a:endParaRPr lang="en-US" altLang="zh-CN" dirty="0" smtClean="0"/>
          </a:p>
          <a:p>
            <a:r>
              <a:rPr lang="zh-CN" altLang="en-US" dirty="0" smtClean="0"/>
              <a:t>程序的流程控制</a:t>
            </a:r>
            <a:endParaRPr lang="en-US" altLang="zh-CN" dirty="0" smtClean="0"/>
          </a:p>
          <a:p>
            <a:r>
              <a:rPr lang="zh-CN" altLang="en-US" dirty="0" smtClean="0"/>
              <a:t>输入与输出</a:t>
            </a:r>
            <a:endParaRPr lang="zh-CN" altLang="en-US" dirty="0"/>
          </a:p>
        </p:txBody>
      </p:sp>
    </p:spTree>
    <p:extLst>
      <p:ext uri="{BB962C8B-B14F-4D97-AF65-F5344CB8AC3E}">
        <p14:creationId xmlns:p14="http://schemas.microsoft.com/office/powerpoint/2010/main" val="14737292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读取数据</a:t>
            </a:r>
            <a:r>
              <a:rPr lang="en-US" altLang="zh-CN" dirty="0" smtClean="0"/>
              <a:t>scan()</a:t>
            </a:r>
            <a:r>
              <a:rPr lang="zh-CN" altLang="en-US" dirty="0" smtClean="0"/>
              <a:t>函数</a:t>
            </a:r>
            <a:endParaRPr lang="zh-CN" altLang="en-US" dirty="0"/>
          </a:p>
        </p:txBody>
      </p:sp>
      <p:sp>
        <p:nvSpPr>
          <p:cNvPr id="3" name="内容占位符 2"/>
          <p:cNvSpPr>
            <a:spLocks noGrp="1"/>
          </p:cNvSpPr>
          <p:nvPr>
            <p:ph idx="1"/>
          </p:nvPr>
        </p:nvSpPr>
        <p:spPr/>
        <p:txBody>
          <a:bodyPr/>
          <a:lstStyle/>
          <a:p>
            <a:r>
              <a:rPr lang="en-US" altLang="zh-CN" dirty="0" smtClean="0"/>
              <a:t>scan()</a:t>
            </a:r>
            <a:r>
              <a:rPr lang="zh-CN" altLang="en-US" dirty="0" smtClean="0"/>
              <a:t>：读取屏幕输入或外部文件的数据，结束读取屏幕输入时可以直接按回车键</a:t>
            </a:r>
            <a:endParaRPr lang="en-US" altLang="zh-CN" dirty="0" smtClean="0"/>
          </a:p>
          <a:p>
            <a:r>
              <a:rPr lang="en-US" altLang="zh-CN" dirty="0" smtClean="0"/>
              <a:t>scan(file=“”,what=double(), </a:t>
            </a:r>
            <a:r>
              <a:rPr lang="en-US" altLang="zh-CN" dirty="0" err="1" smtClean="0"/>
              <a:t>namx</a:t>
            </a:r>
            <a:r>
              <a:rPr lang="en-US" altLang="zh-CN" dirty="0" smtClean="0"/>
              <a:t>=-1, n=-1, </a:t>
            </a:r>
            <a:r>
              <a:rPr lang="en-US" altLang="zh-CN" dirty="0" err="1" smtClean="0"/>
              <a:t>sep</a:t>
            </a:r>
            <a:r>
              <a:rPr lang="en-US" altLang="zh-CN" dirty="0" smtClean="0"/>
              <a:t>=“”, skip=0, </a:t>
            </a:r>
            <a:r>
              <a:rPr lang="en-US" altLang="zh-CN" dirty="0" err="1" smtClean="0"/>
              <a:t>nlines</a:t>
            </a:r>
            <a:r>
              <a:rPr lang="en-US" altLang="zh-CN" dirty="0" smtClean="0"/>
              <a:t>=0, </a:t>
            </a:r>
            <a:r>
              <a:rPr lang="en-US" altLang="zh-CN" dirty="0" err="1" smtClean="0"/>
              <a:t>na.strings</a:t>
            </a:r>
            <a:r>
              <a:rPr lang="en-US" altLang="zh-CN" dirty="0" smtClean="0"/>
              <a:t>=“NA”)</a:t>
            </a:r>
            <a:endParaRPr lang="zh-CN" altLang="en-US" dirty="0"/>
          </a:p>
        </p:txBody>
      </p:sp>
    </p:spTree>
    <p:extLst>
      <p:ext uri="{BB962C8B-B14F-4D97-AF65-F5344CB8AC3E}">
        <p14:creationId xmlns:p14="http://schemas.microsoft.com/office/powerpoint/2010/main" val="3913343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r>
              <a:rPr lang="en-US" altLang="zh-CN" dirty="0" smtClean="0"/>
              <a:t>11</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输入数值与字符</a:t>
            </a:r>
            <a:endParaRPr lang="en-US" altLang="zh-CN" dirty="0" smtClean="0"/>
          </a:p>
          <a:p>
            <a:r>
              <a:rPr lang="en-US" altLang="zh-CN" dirty="0" smtClean="0"/>
              <a:t>example11&lt;-function(){</a:t>
            </a:r>
          </a:p>
          <a:p>
            <a:r>
              <a:rPr lang="en-US" altLang="zh-CN" dirty="0" smtClean="0"/>
              <a:t>    cat(“</a:t>
            </a:r>
            <a:r>
              <a:rPr lang="zh-CN" altLang="en-US" dirty="0" smtClean="0"/>
              <a:t>输入数值数据，回车结束</a:t>
            </a:r>
            <a:r>
              <a:rPr lang="en-US" altLang="zh-CN" dirty="0" smtClean="0"/>
              <a:t>”)</a:t>
            </a:r>
            <a:endParaRPr lang="en-US" altLang="zh-CN" dirty="0"/>
          </a:p>
          <a:p>
            <a:r>
              <a:rPr lang="en-US" altLang="zh-CN" dirty="0" smtClean="0"/>
              <a:t>    x1=scan()</a:t>
            </a:r>
          </a:p>
          <a:p>
            <a:r>
              <a:rPr lang="en-US" altLang="zh-CN" dirty="0" smtClean="0"/>
              <a:t>    cat(x1, “\n”)</a:t>
            </a:r>
            <a:endParaRPr lang="en-US" altLang="zh-CN" dirty="0"/>
          </a:p>
          <a:p>
            <a:r>
              <a:rPr lang="en-US" altLang="zh-CN" dirty="0" smtClean="0"/>
              <a:t>    cat(“</a:t>
            </a:r>
            <a:r>
              <a:rPr lang="zh-CN" altLang="en-US" dirty="0" smtClean="0"/>
              <a:t>输入字符数据，回车结束</a:t>
            </a:r>
            <a:r>
              <a:rPr lang="en-US" altLang="zh-CN" dirty="0" smtClean="0"/>
              <a:t>”)</a:t>
            </a:r>
          </a:p>
          <a:p>
            <a:r>
              <a:rPr lang="en-US" altLang="zh-CN" dirty="0"/>
              <a:t> </a:t>
            </a:r>
            <a:r>
              <a:rPr lang="en-US" altLang="zh-CN" dirty="0" smtClean="0"/>
              <a:t>   x2&lt;-scan(what=character())</a:t>
            </a:r>
          </a:p>
          <a:p>
            <a:r>
              <a:rPr lang="en-US" altLang="zh-CN" dirty="0"/>
              <a:t> </a:t>
            </a:r>
            <a:r>
              <a:rPr lang="en-US" altLang="zh-CN" dirty="0" smtClean="0"/>
              <a:t>   cat(x2)</a:t>
            </a:r>
          </a:p>
          <a:p>
            <a:r>
              <a:rPr lang="en-US" altLang="zh-CN" dirty="0" smtClean="0"/>
              <a:t>}</a:t>
            </a:r>
            <a:endParaRPr lang="zh-CN" altLang="en-US" dirty="0"/>
          </a:p>
        </p:txBody>
      </p:sp>
    </p:spTree>
    <p:extLst>
      <p:ext uri="{BB962C8B-B14F-4D97-AF65-F5344CB8AC3E}">
        <p14:creationId xmlns:p14="http://schemas.microsoft.com/office/powerpoint/2010/main" val="38043490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输出数据</a:t>
            </a:r>
            <a:r>
              <a:rPr lang="en-US" altLang="zh-CN" dirty="0" smtClean="0"/>
              <a:t>write()</a:t>
            </a:r>
            <a:r>
              <a:rPr lang="zh-CN" altLang="en-US" dirty="0" smtClean="0"/>
              <a:t>函数</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write()</a:t>
            </a:r>
            <a:r>
              <a:rPr lang="zh-CN" altLang="en-US" dirty="0" smtClean="0"/>
              <a:t>：将一般向量或矩阵数据输出到屏幕或外部文件</a:t>
            </a:r>
            <a:endParaRPr lang="en-US" altLang="zh-CN" dirty="0" smtClean="0"/>
          </a:p>
          <a:p>
            <a:r>
              <a:rPr lang="en-US" altLang="zh-CN" dirty="0" smtClean="0"/>
              <a:t>write(x, file=“data”, </a:t>
            </a:r>
            <a:r>
              <a:rPr lang="en-US" altLang="zh-CN" dirty="0" err="1" smtClean="0"/>
              <a:t>ncolumns</a:t>
            </a:r>
            <a:r>
              <a:rPr lang="en-US" altLang="zh-CN" dirty="0" smtClean="0"/>
              <a:t>=k, append=FALSE, </a:t>
            </a:r>
            <a:r>
              <a:rPr lang="en-US" altLang="zh-CN" dirty="0" err="1" smtClean="0"/>
              <a:t>sep</a:t>
            </a:r>
            <a:r>
              <a:rPr lang="en-US" altLang="zh-CN" dirty="0" smtClean="0"/>
              <a:t>=“”)</a:t>
            </a:r>
          </a:p>
          <a:p>
            <a:pPr lvl="1"/>
            <a:r>
              <a:rPr lang="en-US" altLang="zh-CN" dirty="0" smtClean="0"/>
              <a:t>write(letters, file=“”, </a:t>
            </a:r>
            <a:r>
              <a:rPr lang="en-US" altLang="zh-CN" dirty="0" err="1" smtClean="0"/>
              <a:t>ncolumns</a:t>
            </a:r>
            <a:r>
              <a:rPr lang="en-US" altLang="zh-CN" dirty="0" smtClean="0"/>
              <a:t>=4)</a:t>
            </a:r>
          </a:p>
          <a:p>
            <a:pPr lvl="1"/>
            <a:r>
              <a:rPr lang="en-US" altLang="zh-CN" dirty="0" smtClean="0"/>
              <a:t>write(letters, file=“~/example12.txt”)</a:t>
            </a:r>
          </a:p>
          <a:p>
            <a:pPr lvl="1"/>
            <a:r>
              <a:rPr lang="en-US" altLang="zh-CN" dirty="0" smtClean="0"/>
              <a:t>x1&lt;-1:10</a:t>
            </a:r>
          </a:p>
          <a:p>
            <a:pPr lvl="1"/>
            <a:r>
              <a:rPr lang="en-US" altLang="zh-CN" dirty="0" smtClean="0"/>
              <a:t>write(x1, “”, </a:t>
            </a:r>
            <a:r>
              <a:rPr lang="en-US" altLang="zh-CN" dirty="0" err="1" smtClean="0"/>
              <a:t>ncolumns</a:t>
            </a:r>
            <a:r>
              <a:rPr lang="en-US" altLang="zh-CN" dirty="0" smtClean="0"/>
              <a:t>=5, </a:t>
            </a:r>
            <a:r>
              <a:rPr lang="en-US" altLang="zh-CN" dirty="0" err="1" smtClean="0"/>
              <a:t>sep</a:t>
            </a:r>
            <a:r>
              <a:rPr lang="en-US" altLang="zh-CN" dirty="0" smtClean="0"/>
              <a:t>=“,”)</a:t>
            </a:r>
          </a:p>
          <a:p>
            <a:pPr lvl="1"/>
            <a:r>
              <a:rPr lang="en-US" altLang="zh-CN" dirty="0" smtClean="0"/>
              <a:t>x2&lt;-matrix(1:10,nrow=2)</a:t>
            </a:r>
          </a:p>
          <a:p>
            <a:pPr lvl="1"/>
            <a:r>
              <a:rPr lang="en-US" altLang="zh-CN" dirty="0" smtClean="0"/>
              <a:t>write(x2, file=“”, </a:t>
            </a:r>
            <a:r>
              <a:rPr lang="en-US" altLang="zh-CN" dirty="0" err="1" smtClean="0"/>
              <a:t>ncolumns</a:t>
            </a:r>
            <a:r>
              <a:rPr lang="en-US" altLang="zh-CN" dirty="0" smtClean="0"/>
              <a:t>=5)</a:t>
            </a:r>
            <a:endParaRPr lang="zh-CN" altLang="en-US" dirty="0"/>
          </a:p>
        </p:txBody>
      </p:sp>
    </p:spTree>
    <p:extLst>
      <p:ext uri="{BB962C8B-B14F-4D97-AF65-F5344CB8AC3E}">
        <p14:creationId xmlns:p14="http://schemas.microsoft.com/office/powerpoint/2010/main" val="26004012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其他输入输出</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err="1" smtClean="0"/>
              <a:t>readClipboard</a:t>
            </a:r>
            <a:r>
              <a:rPr lang="en-US" altLang="zh-CN" dirty="0" smtClean="0"/>
              <a:t>()</a:t>
            </a:r>
            <a:r>
              <a:rPr lang="zh-CN" altLang="en-US" dirty="0" smtClean="0"/>
              <a:t>：读取剪贴板数据，不能用于</a:t>
            </a:r>
            <a:r>
              <a:rPr lang="en-US" altLang="zh-CN" dirty="0" smtClean="0"/>
              <a:t>Mac OS</a:t>
            </a:r>
            <a:r>
              <a:rPr lang="zh-CN" altLang="en-US" dirty="0" smtClean="0"/>
              <a:t>系统</a:t>
            </a:r>
            <a:endParaRPr lang="en-US" altLang="zh-CN" dirty="0" smtClean="0"/>
          </a:p>
          <a:p>
            <a:r>
              <a:rPr lang="en-US" altLang="zh-CN" dirty="0" err="1" smtClean="0"/>
              <a:t>read.table</a:t>
            </a:r>
            <a:r>
              <a:rPr lang="en-US" altLang="zh-CN" dirty="0" smtClean="0"/>
              <a:t>()</a:t>
            </a:r>
            <a:r>
              <a:rPr lang="zh-CN" altLang="en-US" dirty="0" smtClean="0"/>
              <a:t>：读取表格形式的文件</a:t>
            </a:r>
            <a:endParaRPr lang="en-US" altLang="zh-CN" dirty="0" smtClean="0"/>
          </a:p>
          <a:p>
            <a:r>
              <a:rPr lang="zh-CN" altLang="en-US" dirty="0" smtClean="0"/>
              <a:t>读取</a:t>
            </a:r>
            <a:r>
              <a:rPr lang="en-US" altLang="zh-CN" dirty="0" smtClean="0"/>
              <a:t>Excel</a:t>
            </a:r>
            <a:r>
              <a:rPr lang="zh-CN" altLang="en-US" dirty="0" smtClean="0"/>
              <a:t>文件，使用</a:t>
            </a:r>
            <a:r>
              <a:rPr lang="en-US" altLang="zh-CN" dirty="0" err="1" smtClean="0"/>
              <a:t>XLConnect</a:t>
            </a:r>
            <a:r>
              <a:rPr lang="zh-CN" altLang="en-US" dirty="0" smtClean="0"/>
              <a:t>扩展包，再进行路径定位，读取</a:t>
            </a:r>
            <a:endParaRPr lang="en-US" altLang="zh-CN" dirty="0" smtClean="0"/>
          </a:p>
          <a:p>
            <a:pPr lvl="1"/>
            <a:r>
              <a:rPr lang="en-US" altLang="zh-CN" dirty="0" smtClean="0"/>
              <a:t>library(“</a:t>
            </a:r>
            <a:r>
              <a:rPr lang="en-US" altLang="zh-CN" dirty="0" err="1" smtClean="0"/>
              <a:t>XLConnect</a:t>
            </a:r>
            <a:r>
              <a:rPr lang="en-US" altLang="zh-CN" dirty="0" smtClean="0"/>
              <a:t>”)</a:t>
            </a:r>
          </a:p>
          <a:p>
            <a:pPr lvl="1"/>
            <a:r>
              <a:rPr lang="en-US" altLang="zh-CN" dirty="0" smtClean="0"/>
              <a:t>excel1&lt;-</a:t>
            </a:r>
            <a:r>
              <a:rPr lang="en-US" altLang="zh-CN" dirty="0" err="1" smtClean="0"/>
              <a:t>file.path</a:t>
            </a:r>
            <a:r>
              <a:rPr lang="en-US" altLang="zh-CN" dirty="0" smtClean="0"/>
              <a:t>(“”)</a:t>
            </a:r>
          </a:p>
          <a:p>
            <a:pPr lvl="1"/>
            <a:r>
              <a:rPr lang="en-US" altLang="zh-CN" dirty="0" err="1" smtClean="0"/>
              <a:t>readWorksheetFromFile</a:t>
            </a:r>
            <a:r>
              <a:rPr lang="en-US" altLang="zh-CN" dirty="0" smtClean="0"/>
              <a:t>(excel1, sheet=“sheet1”)</a:t>
            </a:r>
          </a:p>
          <a:p>
            <a:r>
              <a:rPr lang="en-US" altLang="zh-CN" dirty="0" smtClean="0"/>
              <a:t>read.csv()</a:t>
            </a:r>
            <a:r>
              <a:rPr lang="zh-CN" altLang="en-US" dirty="0" smtClean="0"/>
              <a:t>：读取</a:t>
            </a:r>
            <a:r>
              <a:rPr lang="en-US" altLang="zh-CN" dirty="0" smtClean="0"/>
              <a:t>.CSV</a:t>
            </a:r>
            <a:r>
              <a:rPr lang="zh-CN" altLang="en-US" dirty="0" smtClean="0"/>
              <a:t>文件数据</a:t>
            </a:r>
            <a:endParaRPr lang="en-US" altLang="zh-CN" dirty="0" smtClean="0"/>
          </a:p>
          <a:p>
            <a:r>
              <a:rPr lang="en-US" altLang="zh-CN" dirty="0" err="1" smtClean="0"/>
              <a:t>read.delim</a:t>
            </a:r>
            <a:r>
              <a:rPr lang="en-US" altLang="zh-CN" dirty="0" smtClean="0"/>
              <a:t>()</a:t>
            </a:r>
            <a:r>
              <a:rPr lang="zh-CN" altLang="en-US" dirty="0" smtClean="0"/>
              <a:t>：读取</a:t>
            </a:r>
            <a:r>
              <a:rPr lang="en-US" altLang="zh-CN" dirty="0" smtClean="0"/>
              <a:t>.txt</a:t>
            </a:r>
            <a:r>
              <a:rPr lang="zh-CN" altLang="en-US" dirty="0" smtClean="0"/>
              <a:t>文本数据</a:t>
            </a:r>
            <a:endParaRPr lang="zh-CN" altLang="en-US" dirty="0"/>
          </a:p>
        </p:txBody>
      </p:sp>
    </p:spTree>
    <p:extLst>
      <p:ext uri="{BB962C8B-B14F-4D97-AF65-F5344CB8AC3E}">
        <p14:creationId xmlns:p14="http://schemas.microsoft.com/office/powerpoint/2010/main" val="5660062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其他输入输出</a:t>
            </a:r>
            <a:endParaRPr lang="zh-CN" altLang="en-US" dirty="0"/>
          </a:p>
        </p:txBody>
      </p:sp>
      <p:sp>
        <p:nvSpPr>
          <p:cNvPr id="3" name="内容占位符 2"/>
          <p:cNvSpPr>
            <a:spLocks noGrp="1"/>
          </p:cNvSpPr>
          <p:nvPr>
            <p:ph idx="1"/>
          </p:nvPr>
        </p:nvSpPr>
        <p:spPr/>
        <p:txBody>
          <a:bodyPr>
            <a:normAutofit/>
          </a:bodyPr>
          <a:lstStyle/>
          <a:p>
            <a:r>
              <a:rPr lang="en-US" altLang="zh-CN" dirty="0" err="1" smtClean="0"/>
              <a:t>writeClipboard</a:t>
            </a:r>
            <a:r>
              <a:rPr lang="en-US" altLang="zh-CN" dirty="0" smtClean="0"/>
              <a:t>()</a:t>
            </a:r>
            <a:r>
              <a:rPr lang="zh-CN" altLang="en-US" dirty="0" smtClean="0"/>
              <a:t>：将数据输出至剪贴板</a:t>
            </a:r>
            <a:endParaRPr lang="en-US" altLang="zh-CN" dirty="0" smtClean="0"/>
          </a:p>
          <a:p>
            <a:r>
              <a:rPr lang="en-US" altLang="zh-CN" dirty="0" err="1" smtClean="0"/>
              <a:t>write.table</a:t>
            </a:r>
            <a:r>
              <a:rPr lang="en-US" altLang="zh-CN" dirty="0" smtClean="0"/>
              <a:t>()</a:t>
            </a:r>
            <a:r>
              <a:rPr lang="zh-CN" altLang="en-US" dirty="0" smtClean="0"/>
              <a:t>：将数据写成表格形式的文本文件</a:t>
            </a:r>
            <a:endParaRPr lang="en-US" altLang="zh-CN" dirty="0" smtClean="0"/>
          </a:p>
          <a:p>
            <a:r>
              <a:rPr lang="en-US" altLang="zh-CN" dirty="0" err="1" smtClean="0"/>
              <a:t>write.table</a:t>
            </a:r>
            <a:r>
              <a:rPr lang="en-US" altLang="zh-CN" dirty="0" smtClean="0"/>
              <a:t>(x, </a:t>
            </a:r>
            <a:r>
              <a:rPr lang="en-US" altLang="zh-CN" dirty="0"/>
              <a:t>file</a:t>
            </a:r>
            <a:r>
              <a:rPr lang="en-US" altLang="zh-CN" dirty="0" smtClean="0"/>
              <a:t>=“”, quote=TURE, </a:t>
            </a:r>
            <a:r>
              <a:rPr lang="en-US" altLang="zh-CN" dirty="0" err="1"/>
              <a:t>sep</a:t>
            </a:r>
            <a:r>
              <a:rPr lang="en-US" altLang="zh-CN" dirty="0" smtClean="0"/>
              <a:t>=“”, </a:t>
            </a:r>
            <a:r>
              <a:rPr lang="en-US" altLang="zh-CN" dirty="0" err="1" smtClean="0"/>
              <a:t>eol</a:t>
            </a:r>
            <a:r>
              <a:rPr lang="en-US" altLang="zh-CN" dirty="0" smtClean="0"/>
              <a:t>=“\n”, </a:t>
            </a:r>
            <a:r>
              <a:rPr lang="en-US" altLang="zh-CN" dirty="0" err="1" smtClean="0"/>
              <a:t>na</a:t>
            </a:r>
            <a:r>
              <a:rPr lang="en-US" altLang="zh-CN" dirty="0" smtClean="0"/>
              <a:t>=“NA”, </a:t>
            </a:r>
            <a:r>
              <a:rPr lang="en-US" altLang="zh-CN" dirty="0" err="1" smtClean="0"/>
              <a:t>dec</a:t>
            </a:r>
            <a:r>
              <a:rPr lang="en-US" altLang="zh-CN" dirty="0" smtClean="0"/>
              <a:t>=“.”, </a:t>
            </a:r>
            <a:r>
              <a:rPr lang="en-US" altLang="zh-CN" dirty="0" err="1" smtClean="0"/>
              <a:t>row.names</a:t>
            </a:r>
            <a:r>
              <a:rPr lang="en-US" altLang="zh-CN" dirty="0" smtClean="0"/>
              <a:t>=TURE, </a:t>
            </a:r>
            <a:r>
              <a:rPr lang="en-US" altLang="zh-CN" dirty="0" err="1" smtClean="0"/>
              <a:t>col.names</a:t>
            </a:r>
            <a:r>
              <a:rPr lang="en-US" altLang="zh-CN" dirty="0" smtClean="0"/>
              <a:t>=TURE) </a:t>
            </a:r>
            <a:endParaRPr lang="zh-CN" altLang="en-US" dirty="0"/>
          </a:p>
        </p:txBody>
      </p:sp>
    </p:spTree>
    <p:extLst>
      <p:ext uri="{BB962C8B-B14F-4D97-AF65-F5344CB8AC3E}">
        <p14:creationId xmlns:p14="http://schemas.microsoft.com/office/powerpoint/2010/main" val="13663377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其他输入输出</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SAS</a:t>
            </a:r>
            <a:r>
              <a:rPr lang="zh-CN" altLang="en-US" dirty="0" smtClean="0"/>
              <a:t>、</a:t>
            </a:r>
            <a:r>
              <a:rPr lang="en-US" altLang="zh-CN" dirty="0" smtClean="0"/>
              <a:t>SPSS</a:t>
            </a:r>
            <a:r>
              <a:rPr lang="zh-CN" altLang="en-US" dirty="0" smtClean="0"/>
              <a:t>等</a:t>
            </a:r>
            <a:endParaRPr lang="en-US" altLang="zh-CN" dirty="0" smtClean="0"/>
          </a:p>
          <a:p>
            <a:pPr lvl="1"/>
            <a:r>
              <a:rPr lang="en-US" altLang="zh-CN" dirty="0" smtClean="0"/>
              <a:t>library(foreign)</a:t>
            </a:r>
          </a:p>
          <a:p>
            <a:r>
              <a:rPr lang="zh-CN" altLang="en-US" dirty="0" smtClean="0"/>
              <a:t>读取数据</a:t>
            </a:r>
            <a:endParaRPr lang="en-US" altLang="zh-CN" dirty="0" smtClean="0"/>
          </a:p>
          <a:p>
            <a:pPr lvl="1"/>
            <a:r>
              <a:rPr lang="en-US" altLang="zh-CN" dirty="0" err="1" smtClean="0"/>
              <a:t>read.S</a:t>
            </a:r>
            <a:r>
              <a:rPr lang="en-US" altLang="zh-CN" dirty="0" smtClean="0"/>
              <a:t>()    </a:t>
            </a:r>
            <a:r>
              <a:rPr lang="en-US" altLang="zh-CN" dirty="0" err="1" smtClean="0"/>
              <a:t>read.spss</a:t>
            </a:r>
            <a:r>
              <a:rPr lang="en-US" altLang="zh-CN" dirty="0" smtClean="0"/>
              <a:t>()    </a:t>
            </a:r>
            <a:r>
              <a:rPr lang="en-US" altLang="zh-CN" dirty="0" err="1" smtClean="0"/>
              <a:t>read.ssd</a:t>
            </a:r>
            <a:r>
              <a:rPr lang="en-US" altLang="zh-CN" dirty="0" smtClean="0"/>
              <a:t>()</a:t>
            </a:r>
          </a:p>
          <a:p>
            <a:pPr lvl="1"/>
            <a:r>
              <a:rPr lang="en-US" altLang="zh-CN" dirty="0" err="1" smtClean="0"/>
              <a:t>read.xport</a:t>
            </a:r>
            <a:r>
              <a:rPr lang="en-US" altLang="zh-CN" dirty="0" smtClean="0"/>
              <a:t>()    </a:t>
            </a:r>
            <a:r>
              <a:rPr lang="en-US" altLang="zh-CN" dirty="0" err="1" smtClean="0"/>
              <a:t>read.mtp</a:t>
            </a:r>
            <a:r>
              <a:rPr lang="en-US" altLang="zh-CN" dirty="0" smtClean="0"/>
              <a:t>()</a:t>
            </a:r>
          </a:p>
          <a:p>
            <a:r>
              <a:rPr lang="zh-CN" altLang="en-US" smtClean="0"/>
              <a:t>输出数据</a:t>
            </a:r>
            <a:endParaRPr lang="en-US" altLang="zh-CN" dirty="0" smtClean="0"/>
          </a:p>
          <a:p>
            <a:pPr lvl="1"/>
            <a:r>
              <a:rPr lang="en-US" altLang="zh-CN" dirty="0" err="1" smtClean="0"/>
              <a:t>write.foreign</a:t>
            </a:r>
            <a:r>
              <a:rPr lang="en-US" altLang="zh-CN" dirty="0" smtClean="0"/>
              <a:t>(</a:t>
            </a:r>
            <a:r>
              <a:rPr lang="en-US" altLang="zh-CN" dirty="0" err="1" smtClean="0"/>
              <a:t>df</a:t>
            </a:r>
            <a:r>
              <a:rPr lang="en-US" altLang="zh-CN" dirty="0" smtClean="0"/>
              <a:t>, </a:t>
            </a:r>
            <a:r>
              <a:rPr lang="en-US" altLang="zh-CN" dirty="0" err="1" smtClean="0"/>
              <a:t>datafile</a:t>
            </a:r>
            <a:r>
              <a:rPr lang="en-US" altLang="zh-CN" dirty="0" smtClean="0"/>
              <a:t>, </a:t>
            </a:r>
            <a:r>
              <a:rPr lang="en-US" altLang="zh-CN" dirty="0" err="1" smtClean="0"/>
              <a:t>codefile</a:t>
            </a:r>
            <a:r>
              <a:rPr lang="en-US" altLang="zh-CN" dirty="0" smtClean="0"/>
              <a:t>, package=c(“SPSS”, “Stata”, “SAS”), …)</a:t>
            </a:r>
          </a:p>
          <a:p>
            <a:pPr lvl="1"/>
            <a:endParaRPr lang="zh-CN" altLang="en-US" dirty="0"/>
          </a:p>
        </p:txBody>
      </p:sp>
    </p:spTree>
    <p:extLst>
      <p:ext uri="{BB962C8B-B14F-4D97-AF65-F5344CB8AC3E}">
        <p14:creationId xmlns:p14="http://schemas.microsoft.com/office/powerpoint/2010/main" val="1764921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0399" y="2161528"/>
            <a:ext cx="2913298" cy="1177245"/>
          </a:xfrm>
          <a:prstGeom prst="rect">
            <a:avLst/>
          </a:prstGeom>
          <a:noFill/>
        </p:spPr>
        <p:txBody>
          <a:bodyPr wrap="none" lIns="68580" tIns="34290" rIns="68580" bIns="34290">
            <a:spAutoFit/>
          </a:bodyPr>
          <a:lstStyle/>
          <a:p>
            <a:pPr algn="ctr"/>
            <a:r>
              <a:rPr lang="zh-CN" altLang="en-US" sz="7200" b="1" dirty="0">
                <a:ln w="6600">
                  <a:solidFill>
                    <a:schemeClr val="accent2"/>
                  </a:solidFill>
                  <a:prstDash val="solid"/>
                </a:ln>
                <a:solidFill>
                  <a:srgbClr val="FFFFFF"/>
                </a:solidFill>
                <a:effectLst>
                  <a:outerShdw dist="38100" dir="2700000" algn="tl" rotWithShape="0">
                    <a:schemeClr val="accent2"/>
                  </a:outerShdw>
                </a:effectLst>
              </a:rPr>
              <a:t>谢谢！</a:t>
            </a:r>
          </a:p>
        </p:txBody>
      </p:sp>
    </p:spTree>
    <p:extLst>
      <p:ext uri="{BB962C8B-B14F-4D97-AF65-F5344CB8AC3E}">
        <p14:creationId xmlns:p14="http://schemas.microsoft.com/office/powerpoint/2010/main" val="2702641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a:t>
            </a:r>
            <a:endParaRPr lang="zh-CN" altLang="en-US" dirty="0"/>
          </a:p>
        </p:txBody>
      </p:sp>
      <p:sp>
        <p:nvSpPr>
          <p:cNvPr id="3" name="内容占位符 2"/>
          <p:cNvSpPr>
            <a:spLocks noGrp="1"/>
          </p:cNvSpPr>
          <p:nvPr>
            <p:ph idx="1"/>
          </p:nvPr>
        </p:nvSpPr>
        <p:spPr/>
        <p:txBody>
          <a:bodyPr/>
          <a:lstStyle/>
          <a:p>
            <a:r>
              <a:rPr lang="en-US" altLang="zh-CN" dirty="0" smtClean="0"/>
              <a:t>R</a:t>
            </a:r>
            <a:r>
              <a:rPr lang="zh-CN" altLang="en-US" dirty="0" smtClean="0"/>
              <a:t>语言拥有丰富的内建函数，或一些</a:t>
            </a:r>
            <a:r>
              <a:rPr lang="en-US" altLang="zh-CN" dirty="0" smtClean="0"/>
              <a:t>R</a:t>
            </a:r>
            <a:r>
              <a:rPr lang="zh-CN" altLang="en-US" dirty="0" smtClean="0"/>
              <a:t>语言专家提供的额外的数据集。</a:t>
            </a:r>
            <a:endParaRPr lang="en-US" altLang="zh-CN" dirty="0" smtClean="0"/>
          </a:p>
          <a:p>
            <a:r>
              <a:rPr lang="zh-CN" altLang="en-US" dirty="0" smtClean="0"/>
              <a:t>根据需要解决的问题，编写函数</a:t>
            </a:r>
            <a:endParaRPr lang="en-US" altLang="zh-CN" dirty="0" smtClean="0"/>
          </a:p>
        </p:txBody>
      </p:sp>
      <p:sp>
        <p:nvSpPr>
          <p:cNvPr id="4" name="矩形 3"/>
          <p:cNvSpPr/>
          <p:nvPr/>
        </p:nvSpPr>
        <p:spPr>
          <a:xfrm>
            <a:off x="2206257" y="4394693"/>
            <a:ext cx="2965877" cy="584775"/>
          </a:xfrm>
          <a:prstGeom prst="rect">
            <a:avLst/>
          </a:prstGeom>
        </p:spPr>
        <p:txBody>
          <a:bodyPr wrap="none">
            <a:spAutoFit/>
          </a:bodyPr>
          <a:lstStyle/>
          <a:p>
            <a:pPr lvl="0" defTabSz="457200">
              <a:spcBef>
                <a:spcPts val="1000"/>
              </a:spcBef>
              <a:buClr>
                <a:srgbClr val="90C226"/>
              </a:buClr>
              <a:buSzPct val="80000"/>
            </a:pPr>
            <a:r>
              <a:rPr lang="zh-CN" altLang="en-US" sz="3200" dirty="0">
                <a:solidFill>
                  <a:prstClr val="black">
                    <a:lumMod val="75000"/>
                    <a:lumOff val="25000"/>
                  </a:prstClr>
                </a:solidFill>
                <a:latin typeface="Times New Roman" panose="02020603050405020304" pitchFamily="18" charset="0"/>
              </a:rPr>
              <a:t>程序脚本</a:t>
            </a:r>
            <a:r>
              <a:rPr lang="en-US" altLang="zh-CN" sz="3200" dirty="0">
                <a:solidFill>
                  <a:prstClr val="black">
                    <a:lumMod val="75000"/>
                    <a:lumOff val="25000"/>
                  </a:prstClr>
                </a:solidFill>
                <a:latin typeface="Times New Roman" panose="02020603050405020304" pitchFamily="18" charset="0"/>
              </a:rPr>
              <a:t>Source</a:t>
            </a:r>
          </a:p>
        </p:txBody>
      </p:sp>
      <p:sp>
        <p:nvSpPr>
          <p:cNvPr id="5" name="下箭头 4"/>
          <p:cNvSpPr/>
          <p:nvPr/>
        </p:nvSpPr>
        <p:spPr>
          <a:xfrm>
            <a:off x="3630304" y="3714678"/>
            <a:ext cx="153151" cy="6414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a:t>
            </a:r>
            <a:endParaRPr lang="zh-CN" altLang="en-US" dirty="0"/>
          </a:p>
        </p:txBody>
      </p:sp>
      <p:sp>
        <p:nvSpPr>
          <p:cNvPr id="3" name="内容占位符 2"/>
          <p:cNvSpPr>
            <a:spLocks noGrp="1"/>
          </p:cNvSpPr>
          <p:nvPr>
            <p:ph idx="1"/>
          </p:nvPr>
        </p:nvSpPr>
        <p:spPr/>
        <p:txBody>
          <a:bodyPr>
            <a:normAutofit/>
          </a:bodyPr>
          <a:lstStyle/>
          <a:p>
            <a:r>
              <a:rPr lang="zh-CN" altLang="en-US" dirty="0" smtClean="0"/>
              <a:t>函数</a:t>
            </a:r>
            <a:r>
              <a:rPr lang="zh-CN" altLang="en-US" dirty="0" smtClean="0"/>
              <a:t>名</a:t>
            </a:r>
            <a:r>
              <a:rPr lang="en-US" altLang="zh-CN" dirty="0" smtClean="0"/>
              <a:t>&lt;-function </a:t>
            </a:r>
            <a:r>
              <a:rPr lang="en-US" altLang="zh-CN" dirty="0" smtClean="0"/>
              <a:t>(</a:t>
            </a:r>
            <a:r>
              <a:rPr lang="zh-CN" altLang="en-US" dirty="0" smtClean="0"/>
              <a:t>参数</a:t>
            </a:r>
            <a:r>
              <a:rPr lang="en-US" altLang="zh-CN" dirty="0" smtClean="0"/>
              <a:t>1,</a:t>
            </a:r>
            <a:r>
              <a:rPr lang="zh-CN" altLang="en-US" dirty="0" smtClean="0"/>
              <a:t>参数</a:t>
            </a:r>
            <a:r>
              <a:rPr lang="en-US" altLang="zh-CN" dirty="0" smtClean="0"/>
              <a:t>2…)</a:t>
            </a:r>
          </a:p>
          <a:p>
            <a:r>
              <a:rPr lang="en-US" altLang="zh-CN" dirty="0" smtClean="0"/>
              <a:t>{</a:t>
            </a:r>
          </a:p>
          <a:p>
            <a:r>
              <a:rPr lang="en-US" altLang="zh-CN" dirty="0" smtClean="0"/>
              <a:t>    </a:t>
            </a:r>
            <a:r>
              <a:rPr lang="zh-CN" altLang="en-US" dirty="0" smtClean="0"/>
              <a:t>程序代码</a:t>
            </a:r>
            <a:endParaRPr lang="en-US" altLang="zh-CN" dirty="0" smtClean="0"/>
          </a:p>
          <a:p>
            <a:r>
              <a:rPr lang="en-US" altLang="zh-CN" dirty="0"/>
              <a:t> </a:t>
            </a:r>
            <a:r>
              <a:rPr lang="en-US" altLang="zh-CN" dirty="0" smtClean="0"/>
              <a:t>   </a:t>
            </a:r>
            <a:r>
              <a:rPr lang="zh-CN" altLang="en-US" dirty="0" smtClean="0"/>
              <a:t>程序代码</a:t>
            </a:r>
            <a:endParaRPr lang="en-US" altLang="zh-CN" dirty="0"/>
          </a:p>
          <a:p>
            <a:r>
              <a:rPr lang="en-US" altLang="zh-CN" dirty="0" smtClean="0"/>
              <a:t>…</a:t>
            </a:r>
          </a:p>
          <a:p>
            <a:r>
              <a:rPr lang="en-US" altLang="zh-CN" dirty="0" smtClean="0"/>
              <a:t>}</a:t>
            </a:r>
            <a:endParaRPr lang="zh-CN" altLang="en-US" dirty="0"/>
          </a:p>
        </p:txBody>
      </p:sp>
    </p:spTree>
    <p:extLst>
      <p:ext uri="{BB962C8B-B14F-4D97-AF65-F5344CB8AC3E}">
        <p14:creationId xmlns:p14="http://schemas.microsoft.com/office/powerpoint/2010/main" val="928363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将数值向量转成百分比</a:t>
            </a:r>
            <a:endParaRPr lang="zh-CN" altLang="en-US" dirty="0"/>
          </a:p>
        </p:txBody>
      </p:sp>
      <p:sp>
        <p:nvSpPr>
          <p:cNvPr id="3" name="内容占位符 2"/>
          <p:cNvSpPr>
            <a:spLocks noGrp="1"/>
          </p:cNvSpPr>
          <p:nvPr>
            <p:ph idx="1"/>
          </p:nvPr>
        </p:nvSpPr>
        <p:spPr>
          <a:xfrm>
            <a:off x="609598" y="1536700"/>
            <a:ext cx="7169625" cy="4504663"/>
          </a:xfrm>
        </p:spPr>
        <p:txBody>
          <a:bodyPr>
            <a:normAutofit/>
          </a:bodyPr>
          <a:lstStyle/>
          <a:p>
            <a:r>
              <a:rPr lang="en-US" altLang="zh-CN" dirty="0" smtClean="0"/>
              <a:t>Percent&lt;-function(x)</a:t>
            </a:r>
          </a:p>
          <a:p>
            <a:r>
              <a:rPr lang="en-US" altLang="zh-CN" dirty="0" smtClean="0"/>
              <a:t>{</a:t>
            </a:r>
          </a:p>
          <a:p>
            <a:r>
              <a:rPr lang="en-US" altLang="zh-CN" dirty="0"/>
              <a:t> </a:t>
            </a:r>
            <a:r>
              <a:rPr lang="en-US" altLang="zh-CN" dirty="0" smtClean="0"/>
              <a:t>   </a:t>
            </a:r>
            <a:r>
              <a:rPr lang="en-US" altLang="zh-CN" dirty="0" err="1" smtClean="0"/>
              <a:t>x.percent</a:t>
            </a:r>
            <a:r>
              <a:rPr lang="en-US" altLang="zh-CN" dirty="0" smtClean="0"/>
              <a:t>&lt;-round(x*100,digits=2)</a:t>
            </a:r>
            <a:endParaRPr lang="en-US" altLang="zh-CN" dirty="0"/>
          </a:p>
          <a:p>
            <a:r>
              <a:rPr lang="en-US" altLang="zh-CN" dirty="0" smtClean="0"/>
              <a:t>    </a:t>
            </a:r>
            <a:r>
              <a:rPr lang="en-US" altLang="zh-CN" dirty="0" err="1" smtClean="0"/>
              <a:t>x.final</a:t>
            </a:r>
            <a:r>
              <a:rPr lang="en-US" altLang="zh-CN" dirty="0" smtClean="0"/>
              <a:t>&lt;-paste(</a:t>
            </a:r>
            <a:r>
              <a:rPr lang="en-US" altLang="zh-CN" dirty="0" err="1" smtClean="0"/>
              <a:t>x.percent,sep</a:t>
            </a:r>
            <a:r>
              <a:rPr lang="en-US" altLang="zh-CN" dirty="0" smtClean="0"/>
              <a:t>=“”, “%”)</a:t>
            </a:r>
          </a:p>
          <a:p>
            <a:r>
              <a:rPr lang="en-US" altLang="zh-CN" dirty="0" smtClean="0"/>
              <a:t>return(</a:t>
            </a:r>
            <a:r>
              <a:rPr lang="en-US" altLang="zh-CN" dirty="0" err="1" smtClean="0"/>
              <a:t>x.final</a:t>
            </a:r>
            <a:r>
              <a:rPr lang="en-US" altLang="zh-CN" dirty="0" smtClean="0"/>
              <a:t>)</a:t>
            </a:r>
          </a:p>
          <a:p>
            <a:r>
              <a:rPr lang="en-US" altLang="zh-CN" dirty="0" smtClean="0"/>
              <a:t>}</a:t>
            </a:r>
            <a:endParaRPr lang="zh-CN" altLang="en-US" dirty="0"/>
          </a:p>
        </p:txBody>
      </p:sp>
    </p:spTree>
    <p:extLst>
      <p:ext uri="{BB962C8B-B14F-4D97-AF65-F5344CB8AC3E}">
        <p14:creationId xmlns:p14="http://schemas.microsoft.com/office/powerpoint/2010/main" val="3004639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a:t>
            </a:r>
          </a:p>
        </p:txBody>
      </p:sp>
      <p:sp>
        <p:nvSpPr>
          <p:cNvPr id="3" name="内容占位符 2"/>
          <p:cNvSpPr>
            <a:spLocks noGrp="1"/>
          </p:cNvSpPr>
          <p:nvPr>
            <p:ph idx="1"/>
          </p:nvPr>
        </p:nvSpPr>
        <p:spPr/>
        <p:txBody>
          <a:bodyPr>
            <a:normAutofit fontScale="85000" lnSpcReduction="10000"/>
          </a:bodyPr>
          <a:lstStyle/>
          <a:p>
            <a:r>
              <a:rPr lang="zh-CN" altLang="en-US" dirty="0" smtClean="0"/>
              <a:t>函数可以看做是一个对象，直接输入函数名称，可以显示函数具体内容。</a:t>
            </a:r>
            <a:endParaRPr lang="en-US" altLang="zh-CN" dirty="0" smtClean="0"/>
          </a:p>
          <a:p>
            <a:r>
              <a:rPr lang="zh-CN" altLang="en-US" dirty="0" smtClean="0"/>
              <a:t>注意，多个函数时避免重名</a:t>
            </a:r>
            <a:endParaRPr lang="en-US" altLang="zh-CN" dirty="0" smtClean="0"/>
          </a:p>
          <a:p>
            <a:r>
              <a:rPr lang="zh-CN" altLang="en-US" dirty="0" smtClean="0"/>
              <a:t>函数在运行时，有时会面临某些状况的出现，需要提早结束函数，不再往下执行，这时可以使用</a:t>
            </a:r>
            <a:r>
              <a:rPr lang="en-US" altLang="zh-CN" dirty="0" smtClean="0"/>
              <a:t>return()</a:t>
            </a:r>
            <a:r>
              <a:rPr lang="zh-CN" altLang="en-US" dirty="0" smtClean="0"/>
              <a:t>函数</a:t>
            </a:r>
            <a:endParaRPr lang="en-US" altLang="zh-CN" dirty="0" smtClean="0"/>
          </a:p>
          <a:p>
            <a:r>
              <a:rPr lang="zh-CN" altLang="en-US" dirty="0" smtClean="0"/>
              <a:t>如果函数主体只有一行代码，则可以省略大括号</a:t>
            </a:r>
            <a:endParaRPr lang="en-US" altLang="zh-CN" dirty="0" smtClean="0"/>
          </a:p>
          <a:p>
            <a:r>
              <a:rPr lang="en-US" altLang="zh-CN" dirty="0"/>
              <a:t>Percent&lt;-function(x</a:t>
            </a:r>
            <a:r>
              <a:rPr lang="en-US" altLang="zh-CN" dirty="0" smtClean="0"/>
              <a:t>) paste(</a:t>
            </a:r>
            <a:r>
              <a:rPr lang="en-US" altLang="zh-CN" dirty="0"/>
              <a:t>round(x*100,digits=2</a:t>
            </a:r>
            <a:r>
              <a:rPr lang="en-US" altLang="zh-CN" dirty="0" smtClean="0"/>
              <a:t>), </a:t>
            </a:r>
            <a:r>
              <a:rPr lang="en-US" altLang="zh-CN" dirty="0" err="1" smtClean="0"/>
              <a:t>sep</a:t>
            </a:r>
            <a:r>
              <a:rPr lang="en-US" altLang="zh-CN" dirty="0"/>
              <a:t>=“”, “%”)</a:t>
            </a:r>
          </a:p>
          <a:p>
            <a:endParaRPr lang="en-US" altLang="zh-CN" dirty="0"/>
          </a:p>
        </p:txBody>
      </p:sp>
    </p:spTree>
    <p:extLst>
      <p:ext uri="{BB962C8B-B14F-4D97-AF65-F5344CB8AC3E}">
        <p14:creationId xmlns:p14="http://schemas.microsoft.com/office/powerpoint/2010/main" val="1515267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程序的流程控制</a:t>
            </a:r>
            <a:endParaRPr lang="zh-CN" altLang="en-US" dirty="0"/>
          </a:p>
        </p:txBody>
      </p:sp>
      <p:sp>
        <p:nvSpPr>
          <p:cNvPr id="3" name="内容占位符 2"/>
          <p:cNvSpPr>
            <a:spLocks noGrp="1"/>
          </p:cNvSpPr>
          <p:nvPr>
            <p:ph idx="1"/>
          </p:nvPr>
        </p:nvSpPr>
        <p:spPr/>
        <p:txBody>
          <a:bodyPr/>
          <a:lstStyle/>
          <a:p>
            <a:r>
              <a:rPr lang="en-US" altLang="zh-CN" dirty="0" smtClean="0"/>
              <a:t>if</a:t>
            </a:r>
            <a:r>
              <a:rPr lang="zh-CN" altLang="en-US" dirty="0" smtClean="0"/>
              <a:t>语句</a:t>
            </a:r>
            <a:endParaRPr lang="en-US" altLang="zh-CN" dirty="0" smtClean="0"/>
          </a:p>
          <a:p>
            <a:r>
              <a:rPr lang="en-US" altLang="zh-CN" dirty="0" smtClean="0"/>
              <a:t>switch</a:t>
            </a:r>
            <a:r>
              <a:rPr lang="zh-CN" altLang="en-US" dirty="0" smtClean="0"/>
              <a:t>语句</a:t>
            </a:r>
            <a:endParaRPr lang="en-US" altLang="zh-CN" dirty="0" smtClean="0"/>
          </a:p>
          <a:p>
            <a:r>
              <a:rPr lang="en-US" altLang="zh-CN" dirty="0" smtClean="0"/>
              <a:t>for</a:t>
            </a:r>
            <a:r>
              <a:rPr lang="zh-CN" altLang="en-US" dirty="0" smtClean="0"/>
              <a:t>循环</a:t>
            </a:r>
            <a:endParaRPr lang="en-US" altLang="zh-CN" dirty="0" smtClean="0"/>
          </a:p>
          <a:p>
            <a:r>
              <a:rPr lang="en-US" altLang="zh-CN" dirty="0" smtClean="0"/>
              <a:t>while</a:t>
            </a:r>
            <a:r>
              <a:rPr lang="zh-CN" altLang="en-US" dirty="0" smtClean="0"/>
              <a:t>循环</a:t>
            </a:r>
            <a:endParaRPr lang="en-US" altLang="zh-CN" dirty="0" smtClean="0"/>
          </a:p>
          <a:p>
            <a:r>
              <a:rPr lang="en-US" altLang="zh-CN" dirty="0" smtClean="0"/>
              <a:t>repeat</a:t>
            </a:r>
            <a:r>
              <a:rPr lang="zh-CN" altLang="en-US" dirty="0" smtClean="0"/>
              <a:t>循环</a:t>
            </a:r>
            <a:endParaRPr lang="en-US" altLang="zh-CN" dirty="0" smtClean="0"/>
          </a:p>
          <a:p>
            <a:r>
              <a:rPr lang="en-US" altLang="zh-CN" dirty="0" smtClean="0"/>
              <a:t>break</a:t>
            </a:r>
            <a:r>
              <a:rPr lang="zh-CN" altLang="en-US" dirty="0" smtClean="0"/>
              <a:t>语句和</a:t>
            </a:r>
            <a:r>
              <a:rPr lang="en-US" altLang="zh-CN" dirty="0" smtClean="0"/>
              <a:t>next</a:t>
            </a:r>
            <a:r>
              <a:rPr lang="zh-CN" altLang="en-US" dirty="0" smtClean="0"/>
              <a:t>语句</a:t>
            </a:r>
            <a:endParaRPr lang="zh-CN" altLang="en-US" dirty="0"/>
          </a:p>
        </p:txBody>
      </p:sp>
    </p:spTree>
    <p:extLst>
      <p:ext uri="{BB962C8B-B14F-4D97-AF65-F5344CB8AC3E}">
        <p14:creationId xmlns:p14="http://schemas.microsoft.com/office/powerpoint/2010/main" val="3735030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if</a:t>
            </a:r>
            <a:r>
              <a:rPr lang="zh-CN" altLang="en-US" dirty="0" smtClean="0"/>
              <a:t>语句</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格式</a:t>
            </a:r>
            <a:r>
              <a:rPr lang="en-US" altLang="zh-CN" dirty="0" smtClean="0"/>
              <a:t>1</a:t>
            </a:r>
            <a:r>
              <a:rPr lang="zh-CN" altLang="en-US" dirty="0" smtClean="0"/>
              <a:t>：</a:t>
            </a:r>
            <a:endParaRPr lang="en-US" altLang="zh-CN" dirty="0" smtClean="0"/>
          </a:p>
          <a:p>
            <a:pPr lvl="1"/>
            <a:r>
              <a:rPr lang="en-US" altLang="zh-CN" dirty="0" smtClean="0"/>
              <a:t>if(</a:t>
            </a:r>
            <a:r>
              <a:rPr lang="zh-CN" altLang="en-US" dirty="0" smtClean="0"/>
              <a:t>逻辑表达式</a:t>
            </a:r>
            <a:r>
              <a:rPr lang="en-US" altLang="zh-CN" dirty="0" smtClean="0"/>
              <a:t>){</a:t>
            </a:r>
          </a:p>
          <a:p>
            <a:pPr lvl="1"/>
            <a:r>
              <a:rPr lang="en-US" altLang="zh-CN" dirty="0" smtClean="0"/>
              <a:t>    </a:t>
            </a:r>
            <a:r>
              <a:rPr lang="zh-CN" altLang="en-US" dirty="0" smtClean="0"/>
              <a:t>系列运算命令</a:t>
            </a:r>
            <a:endParaRPr lang="en-US" altLang="zh-CN" dirty="0"/>
          </a:p>
          <a:p>
            <a:pPr lvl="1"/>
            <a:r>
              <a:rPr lang="en-US" altLang="zh-CN" dirty="0" smtClean="0"/>
              <a:t>}</a:t>
            </a:r>
          </a:p>
          <a:p>
            <a:r>
              <a:rPr lang="zh-CN" altLang="en-US" dirty="0" smtClean="0"/>
              <a:t>格式</a:t>
            </a:r>
            <a:r>
              <a:rPr lang="en-US" altLang="zh-CN" dirty="0" smtClean="0"/>
              <a:t>2</a:t>
            </a:r>
            <a:r>
              <a:rPr lang="zh-CN" altLang="en-US" dirty="0" smtClean="0"/>
              <a:t>：</a:t>
            </a:r>
            <a:endParaRPr lang="en-US" altLang="zh-CN" dirty="0" smtClean="0"/>
          </a:p>
          <a:p>
            <a:pPr lvl="1"/>
            <a:r>
              <a:rPr lang="en-US" altLang="zh-CN" dirty="0"/>
              <a:t>if(</a:t>
            </a:r>
            <a:r>
              <a:rPr lang="zh-CN" altLang="en-US" dirty="0"/>
              <a:t>逻辑表达式</a:t>
            </a:r>
            <a:r>
              <a:rPr lang="en-US" altLang="zh-CN" dirty="0"/>
              <a:t>){</a:t>
            </a:r>
          </a:p>
          <a:p>
            <a:pPr lvl="1"/>
            <a:r>
              <a:rPr lang="en-US" altLang="zh-CN" dirty="0"/>
              <a:t>    </a:t>
            </a:r>
            <a:r>
              <a:rPr lang="zh-CN" altLang="en-US" dirty="0"/>
              <a:t>系列运算</a:t>
            </a:r>
            <a:r>
              <a:rPr lang="zh-CN" altLang="en-US" dirty="0" smtClean="0"/>
              <a:t>命令</a:t>
            </a:r>
            <a:r>
              <a:rPr lang="en-US" altLang="zh-CN" dirty="0" smtClean="0"/>
              <a:t>A</a:t>
            </a:r>
            <a:endParaRPr lang="en-US" altLang="zh-CN" dirty="0"/>
          </a:p>
          <a:p>
            <a:pPr lvl="1"/>
            <a:r>
              <a:rPr lang="en-US" altLang="zh-CN" dirty="0" smtClean="0"/>
              <a:t>}else{</a:t>
            </a:r>
          </a:p>
          <a:p>
            <a:pPr lvl="1"/>
            <a:r>
              <a:rPr lang="en-US" altLang="zh-CN" dirty="0" smtClean="0"/>
              <a:t>    </a:t>
            </a:r>
            <a:r>
              <a:rPr lang="zh-CN" altLang="en-US" dirty="0" smtClean="0"/>
              <a:t>系列运算命令</a:t>
            </a:r>
            <a:r>
              <a:rPr lang="en-US" altLang="zh-CN" dirty="0" smtClean="0"/>
              <a:t>B</a:t>
            </a:r>
            <a:endParaRPr lang="en-US" altLang="zh-CN" dirty="0"/>
          </a:p>
          <a:p>
            <a:pPr lvl="1"/>
            <a:r>
              <a:rPr lang="en-US" altLang="zh-CN" dirty="0" smtClean="0"/>
              <a:t>}</a:t>
            </a:r>
            <a:endParaRPr lang="en-US" altLang="zh-CN" dirty="0"/>
          </a:p>
          <a:p>
            <a:endParaRPr lang="zh-CN" altLang="en-US" dirty="0"/>
          </a:p>
        </p:txBody>
      </p:sp>
    </p:spTree>
    <p:extLst>
      <p:ext uri="{BB962C8B-B14F-4D97-AF65-F5344CB8AC3E}">
        <p14:creationId xmlns:p14="http://schemas.microsoft.com/office/powerpoint/2010/main" val="3538832216"/>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879</TotalTime>
  <Words>1601</Words>
  <Application>Microsoft Office PowerPoint</Application>
  <PresentationFormat>全屏显示(4:3)</PresentationFormat>
  <Paragraphs>268</Paragraphs>
  <Slides>36</Slides>
  <Notes>0</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平面</vt:lpstr>
      <vt:lpstr>数据处理与智能决策</vt:lpstr>
      <vt:lpstr>复习</vt:lpstr>
      <vt:lpstr>R程序设计</vt:lpstr>
      <vt:lpstr>函数</vt:lpstr>
      <vt:lpstr>函数</vt:lpstr>
      <vt:lpstr>将数值向量转成百分比</vt:lpstr>
      <vt:lpstr>函数</vt:lpstr>
      <vt:lpstr>程序的流程控制</vt:lpstr>
      <vt:lpstr>if语句</vt:lpstr>
      <vt:lpstr>实例1</vt:lpstr>
      <vt:lpstr>实例2</vt:lpstr>
      <vt:lpstr>实例3</vt:lpstr>
      <vt:lpstr>实例4</vt:lpstr>
      <vt:lpstr>实例5</vt:lpstr>
      <vt:lpstr>实例6 向量数据处理</vt:lpstr>
      <vt:lpstr>switch语句</vt:lpstr>
      <vt:lpstr>实例7</vt:lpstr>
      <vt:lpstr>实例8</vt:lpstr>
      <vt:lpstr>PowerPoint 演示文稿</vt:lpstr>
      <vt:lpstr>for循环</vt:lpstr>
      <vt:lpstr>实例9</vt:lpstr>
      <vt:lpstr>while循环</vt:lpstr>
      <vt:lpstr>repeat循环</vt:lpstr>
      <vt:lpstr>break、next</vt:lpstr>
      <vt:lpstr>输入与输出</vt:lpstr>
      <vt:lpstr>认识文件夹</vt:lpstr>
      <vt:lpstr>认识文件夹</vt:lpstr>
      <vt:lpstr>数据输出cat()函数</vt:lpstr>
      <vt:lpstr>实例10</vt:lpstr>
      <vt:lpstr>读取数据scan()函数</vt:lpstr>
      <vt:lpstr>实例11</vt:lpstr>
      <vt:lpstr>输出数据write()函数</vt:lpstr>
      <vt:lpstr>其他输入输出</vt:lpstr>
      <vt:lpstr>其他输入输出</vt:lpstr>
      <vt:lpstr>其他输入输出</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王蕾</dc:creator>
  <cp:lastModifiedBy>User</cp:lastModifiedBy>
  <cp:revision>84</cp:revision>
  <dcterms:created xsi:type="dcterms:W3CDTF">2017-08-17T15:34:42Z</dcterms:created>
  <dcterms:modified xsi:type="dcterms:W3CDTF">2017-09-27T00:46:19Z</dcterms:modified>
</cp:coreProperties>
</file>