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10372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10372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20ea28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20ea28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18b1b4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18b1b4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Colored dots for California, Texas and Ohio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Breakdown for individual years 2017, 2018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18b1b4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18b1b4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1b0128e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1b0128e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Would a boxplot be better?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1b0128e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1b0128e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1b0128e9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1b0128e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If we can find why Math and VB scores are low, it can help efforts to formulate promotion policies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1b0128e9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41b0128e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1b0128e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1b0128e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states have high participation due to their mandatory SAT testing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1b0128e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1b0128e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states have high participation due to their mandatory SAT testing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10372b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10372b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41b0128e9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41b0128e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41ce8d17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41ce8d17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410372b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410372b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1ce8d17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1ce8d17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420ea288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420ea288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1ce8d1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1ce8d1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1ce8d17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1ce8d1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10372b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10372b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20ea288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20ea288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Break this into seperate slides? One for 2017 and another for 2018?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20ea288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20ea288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20ea288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20ea288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20ea2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20ea2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magoosh.com/hs/sat/2017/states-provide-sat-fre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 Project 1: Group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Yu Zheng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Yeo Jia Chi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Shauna Loh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Lee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777375" y="2094150"/>
            <a:ext cx="77418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An analysis of SAT/ACT Participation and Scores (2017/18)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0" y="1211775"/>
            <a:ext cx="6007609" cy="382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689050" y="1475400"/>
            <a:ext cx="208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California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173,137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765250" y="2179325"/>
            <a:ext cx="1603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Texas: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115,239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77900" y="2502250"/>
            <a:ext cx="1407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Ohio: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101,481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43600" y="696900"/>
            <a:ext cx="8158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Measuring untapped student potential (2018)</a:t>
            </a:r>
            <a:endParaRPr i="1" sz="2600">
              <a:solidFill>
                <a:srgbClr val="0000FF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329525" y="1391775"/>
            <a:ext cx="25725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Formula: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USP = S </a:t>
            </a:r>
            <a:r>
              <a:rPr b="1" lang="en" sz="2000">
                <a:solidFill>
                  <a:srgbClr val="990000"/>
                </a:solidFill>
              </a:rPr>
              <a:t>x</a:t>
            </a: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USP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Untapped Student Potential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High School Student Population Size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Percentage of High School Students who have not taken the  SAT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5711225" y="1697925"/>
            <a:ext cx="31947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Observations: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strong positive correlation between number of SAT takers in 2017 and 2018.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California: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Highest demand (in terms of absolute numbers) for the SAT.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Correlation of SAT demand from </a:t>
            </a:r>
            <a:r>
              <a:rPr b="1" i="1" lang="en" sz="2400">
                <a:solidFill>
                  <a:srgbClr val="0000FF"/>
                </a:solidFill>
              </a:rPr>
              <a:t>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300"/>
            <a:ext cx="5546275" cy="33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5106550" y="1441500"/>
            <a:ext cx="487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725550" y="1746300"/>
            <a:ext cx="66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144150" y="3575100"/>
            <a:ext cx="66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OH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985250" y="4189800"/>
            <a:ext cx="73752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No correlation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between the number of SAT takers and their total score for all states, nor California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169900" y="1337725"/>
            <a:ext cx="1597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2017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589500" y="1337725"/>
            <a:ext cx="1597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2018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729627" y="214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Corr between SAT scores and # of test-takers for 2017-18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25" y="1826000"/>
            <a:ext cx="3981175" cy="23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50" y="1826001"/>
            <a:ext cx="3981175" cy="23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ctrTitle"/>
          </p:nvPr>
        </p:nvSpPr>
        <p:spPr>
          <a:xfrm>
            <a:off x="729450" y="1322450"/>
            <a:ext cx="79920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2017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Avg: 1126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California:  1055 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Texas: 1020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Ohio: 1149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2018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Avg: 1125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California: 1076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Texas: 1032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Ohio: 1099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and Texas' SATs scores are lower generally lower than the US National average.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reasons behind could help the formulation of possible solutions.</a:t>
            </a:r>
            <a:endParaRPr sz="1400"/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US state SAT scores across 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25" y="1046950"/>
            <a:ext cx="4102000" cy="2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00" y="3065205"/>
            <a:ext cx="4208926" cy="185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88" y="1098967"/>
            <a:ext cx="4208926" cy="1851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type="ctrTitle"/>
          </p:nvPr>
        </p:nvSpPr>
        <p:spPr>
          <a:xfrm>
            <a:off x="729450" y="1322450"/>
            <a:ext cx="36900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Slight increase in participation rates for California and Texas, but a drop for Ohio.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Slight drop in participation rates for California, and an increase for Ohio. No change observed in Texas.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the causes behind these changes could aid policy formulation efforts.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SAT/ACT Participation Changes from 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06" name="Google Shape;206;p26"/>
          <p:cNvSpPr txBox="1"/>
          <p:nvPr/>
        </p:nvSpPr>
        <p:spPr>
          <a:xfrm>
            <a:off x="6334475" y="1322450"/>
            <a:ext cx="9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357950" y="3206175"/>
            <a:ext cx="9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AC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17050"/>
            <a:ext cx="4555678" cy="169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277" y="3395233"/>
            <a:ext cx="4555722" cy="17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291" y="1682338"/>
            <a:ext cx="4555695" cy="171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type="ctrTitle"/>
          </p:nvPr>
        </p:nvSpPr>
        <p:spPr>
          <a:xfrm>
            <a:off x="729450" y="1322450"/>
            <a:ext cx="3842400" cy="35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increase in total, reading, math for California and then Texas.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sizeable drops for Ohio.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areas in state’s education policies which we can target to further improve scores?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729450" y="135350"/>
            <a:ext cx="375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SAT Score changes from 2017-18</a:t>
            </a:r>
            <a:endParaRPr i="1" sz="2400">
              <a:solidFill>
                <a:srgbClr val="0000FF"/>
              </a:solidFill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6357950" y="980450"/>
            <a:ext cx="9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 Total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253250" y="2645150"/>
            <a:ext cx="115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 EBRW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222950" y="4306875"/>
            <a:ext cx="115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 Math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correlation between ACT &amp; SAT scores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and Texas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SAT total scores are clearly due to their poor math AND reading/verbal scores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relative to other states.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like if we want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raise their participation rates, we might have to first help boost their math and reading/verbal scores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hence their confidence in taking the SAT tests, to raise participation rates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SAT vs ACT scores across US states in 2017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875" y="1300950"/>
            <a:ext cx="2570857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1300950"/>
            <a:ext cx="2561643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and Texas, they tend to do relatively poorly in SATs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vs other states.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fact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does better in ACTs than in SATs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like we have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work to do, to poach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over from ACTs to SATs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729627" y="51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SAT vs ACT total/composite scores</a:t>
            </a:r>
            <a:endParaRPr b="1" sz="2400"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240" y="1322450"/>
            <a:ext cx="3069525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729450" y="1322450"/>
            <a:ext cx="3842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Michigan, Delaware, Connecticut at 100%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doing something right there?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00" y="1229025"/>
            <a:ext cx="3993539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300" y="3172900"/>
            <a:ext cx="3993539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5246700" y="1136700"/>
            <a:ext cx="304800" cy="388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729627" y="51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Highest SAT participation rates in 2017-18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729450" y="1322450"/>
            <a:ext cx="3842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Illinois, Colorado.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doing something right there?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Indeed!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25" y="1136700"/>
            <a:ext cx="4208935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5111450" y="1136700"/>
            <a:ext cx="224400" cy="192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729627" y="138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Highest increase in SAT participation rates from 2017 to 18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00" y="2988250"/>
            <a:ext cx="2959488" cy="16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383375" y="4607100"/>
            <a:ext cx="3950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Free SAT testing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hlink"/>
                </a:solidFill>
                <a:hlinkClick r:id="rId5"/>
              </a:rPr>
              <a:t>https://magoosh.com/hs/sat/2017/states-provide-sat-free/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/>
          <p:nvPr/>
        </p:nvSpPr>
        <p:spPr>
          <a:xfrm rot="4216452">
            <a:off x="1203780" y="2572505"/>
            <a:ext cx="433753" cy="2741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4572000" y="3517800"/>
            <a:ext cx="4373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Relevance:</a:t>
            </a:r>
            <a:endParaRPr b="1" sz="16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Understanding the rationale behind the implementation of free or mandatory testing could help us in our solution formation.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450" y="2301150"/>
            <a:ext cx="7481100" cy="10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improve student participation and expand the use of SAT in US college admissions, which state should the College Board be focusing its advocacy efforts to maximize SAT enrollment?</a:t>
            </a:r>
            <a:endParaRPr i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ctrTitle"/>
          </p:nvPr>
        </p:nvSpPr>
        <p:spPr>
          <a:xfrm>
            <a:off x="729450" y="1322450"/>
            <a:ext cx="38424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Participation rates tend to be inversely correlated to SAT Total scores (from sns.heatmap, 2017: -0.84, 2018: -0.87). Likewise for ACT </a:t>
            </a:r>
            <a:r>
              <a:rPr b="0" lang="en" sz="12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(Green)</a:t>
            </a:r>
            <a:endParaRPr b="0" sz="1200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oing well in SAT math, doesn't correlate to doing well in ACT math (see 2017's -0.4 corr score) </a:t>
            </a:r>
            <a:r>
              <a:rPr b="0" lang="en" sz="12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(Orange)</a:t>
            </a:r>
            <a:endParaRPr b="0" sz="12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Likewise, doing well in SAT reading/verbal, doesn't correlate to doing well in ACT english or reading (see 2017's -0.43 and -0.46 corr scores) </a:t>
            </a:r>
            <a:r>
              <a:rPr b="0" lang="en" sz="12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(Cyan)</a:t>
            </a:r>
            <a:endParaRPr b="0" sz="12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48" y="183187"/>
            <a:ext cx="4829625" cy="4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" type="subTitle"/>
          </p:nvPr>
        </p:nvSpPr>
        <p:spPr>
          <a:xfrm>
            <a:off x="729627" y="51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Correlations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63" name="Google Shape;263;p32"/>
          <p:cNvSpPr/>
          <p:nvPr/>
        </p:nvSpPr>
        <p:spPr>
          <a:xfrm>
            <a:off x="5691700" y="11448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7977700" y="22878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6682300" y="6876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6529900" y="5352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6834700" y="5352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ctrTitle"/>
          </p:nvPr>
        </p:nvSpPr>
        <p:spPr>
          <a:xfrm>
            <a:off x="727950" y="1332450"/>
            <a:ext cx="76881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proposed that the College Board focus SAT advocacy efforts for the </a:t>
            </a: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of California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current trends, and all things constant, the USP for California is expected to remain high.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scores from California are generally lower than the US national mean.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 majority of California high-school SAT takers send their SAT scores within California 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86% of in state California universities require SAT for admission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Key Takeaways: Target the state of California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727952" y="345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Most students taking the SAT in California submit their results to in-state colleges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25" y="1338925"/>
            <a:ext cx="6418141" cy="34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6363200" y="4795500"/>
            <a:ext cx="2844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2018 College Board SAT Report (California)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ctrTitle"/>
          </p:nvPr>
        </p:nvSpPr>
        <p:spPr>
          <a:xfrm>
            <a:off x="727950" y="1332450"/>
            <a:ext cx="78561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studies into California state background/policies are necessary to identify the best course of action: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State Education Policy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opportunities and student prep/assistance schemes?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sufficient demand/need to implement mandatory SAT testing?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High-school Students Background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receptive are California students towards college education?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their family backgrounds affect their career choices?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Admission Policy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California state colleges rank students applications?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College assistance schemes for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underprivileged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applicants?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Recommendations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ctrTitle"/>
          </p:nvPr>
        </p:nvSpPr>
        <p:spPr>
          <a:xfrm>
            <a:off x="729450" y="1831650"/>
            <a:ext cx="76881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1379050" y="2523825"/>
            <a:ext cx="6298800" cy="78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4424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SAT/ACT data sets used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Presentation Outline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Data Sets Used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729450" y="1322450"/>
            <a:ext cx="62775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data sets used (Internal)</a:t>
            </a:r>
            <a:b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ACT 2017/2018</a:t>
            </a:r>
            <a:b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SAT 2017/2018</a:t>
            </a:r>
            <a:endParaRPr b="0"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data sets used (External)</a:t>
            </a:r>
            <a:b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State student pop., No. who took SAT 2017/2018</a:t>
            </a:r>
            <a:b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High-school student projections (2010-30)</a:t>
            </a:r>
            <a:endParaRPr b="0"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0000FF"/>
                </a:solidFill>
              </a:rPr>
              <a:t>Understanding the Market</a:t>
            </a:r>
            <a:endParaRPr b="1" i="1" sz="2800">
              <a:solidFill>
                <a:srgbClr val="0000FF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51" y="1313750"/>
            <a:ext cx="4535399" cy="33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363200" y="4795500"/>
            <a:ext cx="2844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2018 College Board SAT Report (Total Group)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75" y="1360036"/>
            <a:ext cx="1842450" cy="296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331275" y="4251275"/>
            <a:ext cx="2100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</a:rPr>
              <a:t>Top 10 states with the most high-school students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530400" y="4546100"/>
            <a:ext cx="4338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</a:rPr>
              <a:t>High-school student distribution across the US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47400" y="1512225"/>
            <a:ext cx="25725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Formula: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USP = S </a:t>
            </a:r>
            <a:r>
              <a:rPr lang="en" sz="2000">
                <a:solidFill>
                  <a:srgbClr val="990000"/>
                </a:solidFill>
              </a:rPr>
              <a:t>x</a:t>
            </a: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USP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Untapped Student Potential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High School Student Population Size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Percentage of High School Students who have not taken the  SAT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743600" y="696900"/>
            <a:ext cx="8158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Untapped Student Potential (USP)</a:t>
            </a:r>
            <a:endParaRPr i="1" sz="2600">
              <a:solidFill>
                <a:srgbClr val="0000FF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850" y="1941775"/>
            <a:ext cx="5914252" cy="1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912675" y="3618175"/>
            <a:ext cx="465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579675" y="3541975"/>
            <a:ext cx="465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5750500" y="3679925"/>
            <a:ext cx="7365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8434050" y="3687875"/>
            <a:ext cx="5676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386675" y="1510825"/>
            <a:ext cx="3455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SAT 2018 Participation Data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8"/>
          <p:cNvCxnSpPr>
            <a:stCxn id="124" idx="3"/>
          </p:cNvCxnSpPr>
          <p:nvPr/>
        </p:nvCxnSpPr>
        <p:spPr>
          <a:xfrm>
            <a:off x="6377975" y="3914725"/>
            <a:ext cx="8739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5" idx="1"/>
          </p:cNvCxnSpPr>
          <p:nvPr/>
        </p:nvCxnSpPr>
        <p:spPr>
          <a:xfrm flipH="1">
            <a:off x="7667375" y="3838525"/>
            <a:ext cx="9123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7023275" y="4239825"/>
            <a:ext cx="1128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USP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" y="1400150"/>
            <a:ext cx="2720900" cy="17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952" y="630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High-school student growth projections 2020-2030</a:t>
            </a:r>
            <a:endParaRPr b="1" sz="2400"/>
          </a:p>
        </p:txBody>
      </p:sp>
      <p:sp>
        <p:nvSpPr>
          <p:cNvPr id="138" name="Google Shape;138;p19"/>
          <p:cNvSpPr txBox="1"/>
          <p:nvPr/>
        </p:nvSpPr>
        <p:spPr>
          <a:xfrm>
            <a:off x="469600" y="3174300"/>
            <a:ext cx="2254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California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700" y="1400150"/>
            <a:ext cx="2942550" cy="17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361700" y="3215950"/>
            <a:ext cx="2254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Texas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400" y="1400150"/>
            <a:ext cx="2942550" cy="17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6391400" y="3215950"/>
            <a:ext cx="2254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Ohio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75050" y="3860950"/>
            <a:ext cx="82425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Observations: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Number of high-school students from California and Texas is projected to remain high for the coming decade.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239000" y="4808650"/>
            <a:ext cx="2721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/>
              <a:t>Bramberger and Michelau (2016)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r>
              <a:rPr lang="en"/>
              <a:t>: California, Texas, Ohio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379050" y="2279850"/>
            <a:ext cx="6298800" cy="10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Selected due to a high student population with sustained potential for SAT expansion within these states</a:t>
            </a:r>
            <a:endParaRPr i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5" y="1190525"/>
            <a:ext cx="6007609" cy="382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675100" y="1391775"/>
            <a:ext cx="208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California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199,165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51300" y="2171900"/>
            <a:ext cx="1603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Texas: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124,042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863950" y="2494825"/>
            <a:ext cx="1407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Ohio: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108,530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43600" y="696900"/>
            <a:ext cx="8158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Measuring untapped student potential (2017)</a:t>
            </a:r>
            <a:endParaRPr i="1" sz="2600">
              <a:solidFill>
                <a:srgbClr val="0000FF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329525" y="1391775"/>
            <a:ext cx="25725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Formula: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USP = S </a:t>
            </a:r>
            <a:r>
              <a:rPr b="1" lang="en" sz="2000">
                <a:solidFill>
                  <a:srgbClr val="990000"/>
                </a:solidFill>
              </a:rPr>
              <a:t>x</a:t>
            </a: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USP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Untapped Student Potential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High School Student Population Size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Percentage of High School Students who have not taken the  SAT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