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7D5FA4-6475-475E-874C-75757F7FEDC5}">
  <a:tblStyle styleId="{787D5FA4-6475-475E-874C-75757F7FE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dc32cbf2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dc32cbf2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aa8a42e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aa8a42e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dc32d06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dc32d0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dc32d0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dc32d0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dc32d0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dc32d0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dc32d0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dc32d0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dc32d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dc32d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- Some hyperparameter tunings done: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-Alpha: 0.700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-Fit-prior: False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dc32d0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5dc32d0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It tells how much our  model is capable of distinguishing between classes</a:t>
            </a:r>
            <a:endParaRPr sz="1600"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dc32cbf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dc32cbf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dc32cbf2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dc32cbf2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dc32cbf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5dc32cbf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dc32d06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dc32d06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dc32d06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dc32d06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dc32cbf2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dc32cbf2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dc32cbf2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5dc32cbf2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dc32c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dc32c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5dc32d06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5dc32d06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5dc32d06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5dc32d06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aa8a42e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aa8a42e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dc32d06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dc32d06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c32d06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c32d06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dc32d06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dc32d06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c32d0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c32d0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dc32d060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dc32d060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dc32d06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dc32d06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3036050" y="343000"/>
            <a:ext cx="3072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Ikhwan	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Jerome	Yuzheng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50" y="1827975"/>
            <a:ext cx="9144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 &amp; Text Classification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25" y="2748800"/>
            <a:ext cx="6296950" cy="1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Techniques Used</a:t>
            </a:r>
            <a:endParaRPr u="sng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53750" y="1225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CountVectorizer, Tfidf (on </a:t>
            </a:r>
            <a:r>
              <a:rPr b="1" lang="en" u="sng"/>
              <a:t>both</a:t>
            </a:r>
            <a:r>
              <a:rPr lang="en"/>
              <a:t> </a:t>
            </a:r>
            <a:r>
              <a:rPr lang="en"/>
              <a:t>titles and selftext), then...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logreg/MultinomialNB/BernoulliNB</a:t>
            </a:r>
            <a:endParaRPr/>
          </a:p>
        </p:txBody>
      </p:sp>
      <p:grpSp>
        <p:nvGrpSpPr>
          <p:cNvPr id="148" name="Google Shape;148;p22"/>
          <p:cNvGrpSpPr/>
          <p:nvPr/>
        </p:nvGrpSpPr>
        <p:grpSpPr>
          <a:xfrm>
            <a:off x="910225" y="2015500"/>
            <a:ext cx="7207650" cy="2825725"/>
            <a:chOff x="676425" y="2128350"/>
            <a:chExt cx="7207650" cy="2825725"/>
          </a:xfrm>
        </p:grpSpPr>
        <p:sp>
          <p:nvSpPr>
            <p:cNvPr id="149" name="Google Shape;149;p22"/>
            <p:cNvSpPr/>
            <p:nvPr/>
          </p:nvSpPr>
          <p:spPr>
            <a:xfrm>
              <a:off x="1426900" y="2184800"/>
              <a:ext cx="1652700" cy="354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5465175" y="2184775"/>
              <a:ext cx="1652700" cy="354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676425" y="3230500"/>
              <a:ext cx="11940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2513800" y="3230500"/>
              <a:ext cx="11940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931525" y="3230500"/>
              <a:ext cx="11940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559275" y="3230500"/>
              <a:ext cx="11940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22"/>
            <p:cNvCxnSpPr/>
            <p:nvPr/>
          </p:nvCxnSpPr>
          <p:spPr>
            <a:xfrm flipH="1">
              <a:off x="1402825" y="2628175"/>
              <a:ext cx="306300" cy="45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22"/>
            <p:cNvCxnSpPr/>
            <p:nvPr/>
          </p:nvCxnSpPr>
          <p:spPr>
            <a:xfrm flipH="1">
              <a:off x="5497500" y="2687875"/>
              <a:ext cx="306300" cy="45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2"/>
            <p:cNvCxnSpPr/>
            <p:nvPr/>
          </p:nvCxnSpPr>
          <p:spPr>
            <a:xfrm>
              <a:off x="2765200" y="2674638"/>
              <a:ext cx="314400" cy="42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2"/>
            <p:cNvCxnSpPr/>
            <p:nvPr/>
          </p:nvCxnSpPr>
          <p:spPr>
            <a:xfrm>
              <a:off x="6771200" y="2707363"/>
              <a:ext cx="314400" cy="42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22"/>
            <p:cNvSpPr txBox="1"/>
            <p:nvPr/>
          </p:nvSpPr>
          <p:spPr>
            <a:xfrm>
              <a:off x="830025" y="3230500"/>
              <a:ext cx="8868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Log Reg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5848125" y="2184800"/>
              <a:ext cx="8868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TF-IDF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6559275" y="3230500"/>
              <a:ext cx="13248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Multinomial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2696650" y="3230500"/>
              <a:ext cx="9633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Bernoulli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5085125" y="3230500"/>
              <a:ext cx="8868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Log Reg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1656250" y="2128350"/>
              <a:ext cx="11940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Count Vec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3707800" y="3987550"/>
              <a:ext cx="11940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3823150" y="3939175"/>
              <a:ext cx="9633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Accuracy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562750" y="4599475"/>
              <a:ext cx="1484100" cy="3546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3492250" y="4559175"/>
              <a:ext cx="1763700" cy="1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Confusion Matrix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69" name="Google Shape;169;p22"/>
            <p:cNvCxnSpPr/>
            <p:nvPr/>
          </p:nvCxnSpPr>
          <p:spPr>
            <a:xfrm>
              <a:off x="3345550" y="3585088"/>
              <a:ext cx="314400" cy="42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2"/>
            <p:cNvCxnSpPr/>
            <p:nvPr/>
          </p:nvCxnSpPr>
          <p:spPr>
            <a:xfrm flipH="1">
              <a:off x="4949650" y="3585100"/>
              <a:ext cx="306300" cy="45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22"/>
            <p:cNvCxnSpPr>
              <a:stCxn id="165" idx="2"/>
              <a:endCxn id="167" idx="0"/>
            </p:cNvCxnSpPr>
            <p:nvPr/>
          </p:nvCxnSpPr>
          <p:spPr>
            <a:xfrm>
              <a:off x="4304800" y="4342150"/>
              <a:ext cx="0" cy="2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2" name="Google Shape;172;p22"/>
          <p:cNvSpPr txBox="1"/>
          <p:nvPr/>
        </p:nvSpPr>
        <p:spPr>
          <a:xfrm>
            <a:off x="5176625" y="3852050"/>
            <a:ext cx="1479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Baseline: 0.5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Hyperparameters</a:t>
            </a:r>
            <a:endParaRPr u="sng"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255250" y="1250200"/>
            <a:ext cx="411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-'penalty': ['l1'],[‘l2’]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-'C': np.arange(1, 5, 0.1),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-'warm_start': [True, False],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-'solver': ['lbfgs', 'liblinear']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572000" y="1386475"/>
            <a:ext cx="411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Multinomial/Bernoulli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-</a:t>
            </a:r>
            <a:r>
              <a:rPr lang="en"/>
              <a:t>'fit_prior': [True,False],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-'alpha': np.arange(0, 1, 0.1)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825" y="43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Count Vectorizer with BernoullilNB</a:t>
            </a:r>
            <a:endParaRPr u="sng"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11700" y="1218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accuracy score: 0.807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score: 0.776</a:t>
            </a: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5317414" y="1375305"/>
            <a:ext cx="3237362" cy="2988953"/>
            <a:chOff x="3550875" y="1218425"/>
            <a:chExt cx="3620400" cy="3342600"/>
          </a:xfrm>
        </p:grpSpPr>
        <p:sp>
          <p:nvSpPr>
            <p:cNvPr id="187" name="Google Shape;187;p24"/>
            <p:cNvSpPr/>
            <p:nvPr/>
          </p:nvSpPr>
          <p:spPr>
            <a:xfrm>
              <a:off x="5361075" y="28897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61075" y="12184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550875" y="28897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550875" y="12184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4"/>
          <p:cNvSpPr txBox="1"/>
          <p:nvPr/>
        </p:nvSpPr>
        <p:spPr>
          <a:xfrm>
            <a:off x="6483775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910350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483775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910350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8796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52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5371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104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5371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8796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139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3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Count Vectorizer </a:t>
            </a:r>
            <a:r>
              <a:rPr lang="en" u="sng"/>
              <a:t>with</a:t>
            </a:r>
            <a:r>
              <a:rPr lang="en" u="sng"/>
              <a:t> Logistic Regression</a:t>
            </a:r>
            <a:endParaRPr u="sng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218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accuracy score: 0.835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score: 0.783</a:t>
            </a:r>
            <a:endParaRPr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5317414" y="1375305"/>
            <a:ext cx="3237362" cy="2988953"/>
            <a:chOff x="3550875" y="1218425"/>
            <a:chExt cx="3620400" cy="3342600"/>
          </a:xfrm>
        </p:grpSpPr>
        <p:sp>
          <p:nvSpPr>
            <p:cNvPr id="206" name="Google Shape;206;p25"/>
            <p:cNvSpPr/>
            <p:nvPr/>
          </p:nvSpPr>
          <p:spPr>
            <a:xfrm>
              <a:off x="5361075" y="28897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361075" y="12184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550875" y="28897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550875" y="12184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5"/>
          <p:cNvSpPr txBox="1"/>
          <p:nvPr/>
        </p:nvSpPr>
        <p:spPr>
          <a:xfrm>
            <a:off x="6483775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910350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6483775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910350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8796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49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5371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107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75371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8796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139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TF-IDF </a:t>
            </a:r>
            <a:r>
              <a:rPr lang="en" u="sng"/>
              <a:t>with</a:t>
            </a:r>
            <a:r>
              <a:rPr lang="en" u="sng"/>
              <a:t> Logistic Regression</a:t>
            </a:r>
            <a:endParaRPr u="sng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218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accuracy score: 0.850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score: 0.799</a:t>
            </a:r>
            <a:endParaRPr/>
          </a:p>
        </p:txBody>
      </p:sp>
      <p:grpSp>
        <p:nvGrpSpPr>
          <p:cNvPr id="224" name="Google Shape;224;p26"/>
          <p:cNvGrpSpPr/>
          <p:nvPr/>
        </p:nvGrpSpPr>
        <p:grpSpPr>
          <a:xfrm>
            <a:off x="5317414" y="1375305"/>
            <a:ext cx="3237362" cy="2988953"/>
            <a:chOff x="3550875" y="1218425"/>
            <a:chExt cx="3620400" cy="3342600"/>
          </a:xfrm>
        </p:grpSpPr>
        <p:sp>
          <p:nvSpPr>
            <p:cNvPr id="225" name="Google Shape;225;p26"/>
            <p:cNvSpPr/>
            <p:nvPr/>
          </p:nvSpPr>
          <p:spPr>
            <a:xfrm>
              <a:off x="5361075" y="28897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361075" y="12184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550875" y="28897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550875" y="12184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6"/>
          <p:cNvSpPr txBox="1"/>
          <p:nvPr/>
        </p:nvSpPr>
        <p:spPr>
          <a:xfrm>
            <a:off x="6483775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910350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483775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6910350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58796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39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75371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117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5371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58796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133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3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TF-IDF </a:t>
            </a:r>
            <a:r>
              <a:rPr lang="en" u="sng"/>
              <a:t>with</a:t>
            </a:r>
            <a:r>
              <a:rPr lang="en" u="sng"/>
              <a:t> MultinomialNB (Best Model)</a:t>
            </a:r>
            <a:endParaRPr u="sng"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1218425"/>
            <a:ext cx="439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accuracy score: 0.821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score: 0.793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predicting words from    Jokes subreddit 42% of the time!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Misclassifying words only 20% of the time</a:t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5317414" y="1375305"/>
            <a:ext cx="3237362" cy="2988953"/>
            <a:chOff x="3550875" y="1218425"/>
            <a:chExt cx="3620400" cy="3342600"/>
          </a:xfrm>
        </p:grpSpPr>
        <p:sp>
          <p:nvSpPr>
            <p:cNvPr id="244" name="Google Shape;244;p27"/>
            <p:cNvSpPr/>
            <p:nvPr/>
          </p:nvSpPr>
          <p:spPr>
            <a:xfrm>
              <a:off x="5361075" y="28897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361075" y="12184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550875" y="28897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550875" y="12184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7"/>
          <p:cNvSpPr txBox="1"/>
          <p:nvPr/>
        </p:nvSpPr>
        <p:spPr>
          <a:xfrm>
            <a:off x="6483775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910350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483775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910350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58796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75371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118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75371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8796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130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99" y="455813"/>
            <a:ext cx="6451400" cy="42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5283250" y="2399250"/>
            <a:ext cx="127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AUC= 0.87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53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From best model, hone further!</a:t>
            </a:r>
            <a:endParaRPr u="sng"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100" y="761225"/>
            <a:ext cx="540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on </a:t>
            </a:r>
            <a:r>
              <a:rPr b="1" lang="en" u="sng"/>
              <a:t>only titles</a:t>
            </a:r>
            <a:r>
              <a:rPr lang="en"/>
              <a:t>, NOT selftext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SelectKBest(chi2)</a:t>
            </a:r>
            <a:r>
              <a:rPr lang="en"/>
              <a:t> to reduce more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Let algo itself pick </a:t>
            </a:r>
            <a:r>
              <a:rPr b="1" lang="en" u="sng"/>
              <a:t>the best</a:t>
            </a:r>
            <a:r>
              <a:rPr lang="en"/>
              <a:t> </a:t>
            </a:r>
            <a:r>
              <a:rPr lang="en"/>
              <a:t>of</a:t>
            </a:r>
            <a:r>
              <a:rPr lang="en"/>
              <a:t>: TF-IDF params, and best of logreg/mn/bn </a:t>
            </a:r>
            <a:br>
              <a:rPr lang="en"/>
            </a:br>
            <a:r>
              <a:rPr lang="en"/>
              <a:t>(pipe +  gridsearchCV)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itles hold the </a:t>
            </a:r>
            <a:r>
              <a:rPr b="1" lang="en" u="sng"/>
              <a:t>essence</a:t>
            </a:r>
            <a:r>
              <a:rPr lang="en"/>
              <a:t> of the selftext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Chi2 </a:t>
            </a:r>
            <a:r>
              <a:rPr b="1" lang="en" u="sng"/>
              <a:t>drops irrelevant features</a:t>
            </a:r>
            <a:r>
              <a:rPr b="1" lang="en"/>
              <a:t> </a:t>
            </a:r>
            <a:r>
              <a:rPr lang="en"/>
              <a:t>relative to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model only “good for the day”: </a:t>
            </a:r>
            <a:r>
              <a:rPr b="1" lang="en" u="sng"/>
              <a:t>won’t always be mn, nor default TF-IDF params</a:t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5490300" y="847750"/>
            <a:ext cx="2160000" cy="394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TF-IDF </a:t>
            </a: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(+gridsearchCV)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490425" y="1841100"/>
            <a:ext cx="2160000" cy="394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+SelectKBest(chi2)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5490425" y="2913725"/>
            <a:ext cx="2160000" cy="707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+Best of logreg/mn/bn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425550" y="1376525"/>
            <a:ext cx="197100" cy="39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425550" y="2367125"/>
            <a:ext cx="197100" cy="39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7656550" y="862600"/>
            <a:ext cx="147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3632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7650575" y="1841100"/>
            <a:ext cx="1722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2500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 :) 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 rot="-1275819">
            <a:off x="5892174" y="290563"/>
            <a:ext cx="2029999" cy="394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Titles </a:t>
            </a:r>
            <a:r>
              <a:rPr lang="en" strike="sng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selftext</a:t>
            </a:r>
            <a:endParaRPr b="1" strike="sng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53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TF-IDF, </a:t>
            </a:r>
            <a:r>
              <a:rPr i="1" lang="en" u="sng"/>
              <a:t>+SelectKBest (chi2)</a:t>
            </a:r>
            <a:r>
              <a:rPr lang="en" u="sng"/>
              <a:t>, MultinomialNB </a:t>
            </a:r>
            <a:r>
              <a:rPr i="1" lang="en" u="sng"/>
              <a:t>+only on titles</a:t>
            </a:r>
            <a:r>
              <a:rPr lang="en" u="sng"/>
              <a:t> (Improved</a:t>
            </a:r>
            <a:r>
              <a:rPr lang="en" u="sng"/>
              <a:t> model)</a:t>
            </a:r>
            <a:endParaRPr u="sng"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1218425"/>
            <a:ext cx="486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accuracy score: 0.977 (was 0.821)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score: 0.956 (was 0.793)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ROC-AUC score: 0.956 </a:t>
            </a:r>
            <a:r>
              <a:rPr lang="en"/>
              <a:t>(was 0.87)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Significant improvement!</a:t>
            </a:r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5317414" y="1375305"/>
            <a:ext cx="3237362" cy="2988953"/>
            <a:chOff x="3550875" y="1218425"/>
            <a:chExt cx="3620400" cy="3342600"/>
          </a:xfrm>
        </p:grpSpPr>
        <p:sp>
          <p:nvSpPr>
            <p:cNvPr id="283" name="Google Shape;283;p30"/>
            <p:cNvSpPr/>
            <p:nvPr/>
          </p:nvSpPr>
          <p:spPr>
            <a:xfrm>
              <a:off x="5361075" y="28897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361075" y="12184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3550875" y="2889725"/>
              <a:ext cx="1810200" cy="16713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3550875" y="1218425"/>
              <a:ext cx="1810200" cy="1671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0"/>
          <p:cNvSpPr txBox="1"/>
          <p:nvPr/>
        </p:nvSpPr>
        <p:spPr>
          <a:xfrm>
            <a:off x="6483775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6910350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6483775" y="28761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6910350" y="2485275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8796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537100" y="349095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243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75371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5879600" y="1968100"/>
            <a:ext cx="487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234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 </a:t>
            </a:r>
            <a:r>
              <a:rPr lang="en" u="sng"/>
              <a:t>of improved model</a:t>
            </a:r>
            <a:r>
              <a:rPr lang="en" u="sng"/>
              <a:t> (ROC)</a:t>
            </a:r>
            <a:endParaRPr u="sng"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608" y="1266323"/>
            <a:ext cx="4886792" cy="35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4736325" y="3090175"/>
            <a:ext cx="219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AUC = 0.956 (was 0.87)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Business Problem</a:t>
            </a:r>
            <a:endParaRPr u="sng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522250"/>
            <a:ext cx="85206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</a:t>
            </a:r>
            <a:r>
              <a:rPr b="1" lang="en" u="sng"/>
              <a:t>accurately</a:t>
            </a:r>
            <a:r>
              <a:rPr lang="en"/>
              <a:t> and </a:t>
            </a:r>
            <a:r>
              <a:rPr b="1" lang="en" u="sng"/>
              <a:t>consistently</a:t>
            </a:r>
            <a:r>
              <a:rPr lang="en"/>
              <a:t> </a:t>
            </a:r>
            <a:r>
              <a:rPr b="1" lang="en" u="sng"/>
              <a:t>auto-filter out troll posts</a:t>
            </a:r>
            <a:r>
              <a:rPr lang="en"/>
              <a:t> that don’t belong to the r/askscience sub-reddit, to </a:t>
            </a:r>
            <a:r>
              <a:rPr b="1" lang="en" u="sng"/>
              <a:t>save the moderators’ time</a:t>
            </a:r>
            <a:r>
              <a:rPr lang="en"/>
              <a:t>?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3620750" y="2638339"/>
            <a:ext cx="1902500" cy="1636473"/>
            <a:chOff x="6018450" y="47302"/>
            <a:chExt cx="1902500" cy="1636473"/>
          </a:xfrm>
        </p:grpSpPr>
        <p:pic>
          <p:nvPicPr>
            <p:cNvPr id="76" name="Google Shape;76;p14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7010775" y="65450"/>
              <a:ext cx="910175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>
              <a:off x="6018450" y="47302"/>
              <a:ext cx="992325" cy="1636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4"/>
          <p:cNvSpPr txBox="1"/>
          <p:nvPr/>
        </p:nvSpPr>
        <p:spPr>
          <a:xfrm>
            <a:off x="1923650" y="3692100"/>
            <a:ext cx="1544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r/jokes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23250" y="3692100"/>
            <a:ext cx="1544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r/askscience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 of </a:t>
            </a:r>
            <a:r>
              <a:rPr lang="en" u="sng"/>
              <a:t>improved </a:t>
            </a:r>
            <a:r>
              <a:rPr lang="en" u="sng"/>
              <a:t>model</a:t>
            </a:r>
            <a:endParaRPr u="sng"/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Classifies well even if with similar words!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‘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Ever have amnesia and deja vu at the same time?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’ 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VS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‘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Does a person suffering from amnesia retain the personality traits   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formed from/during the experiences they can no longer remember?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’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pSp>
        <p:nvGrpSpPr>
          <p:cNvPr id="308" name="Google Shape;308;p32"/>
          <p:cNvGrpSpPr/>
          <p:nvPr/>
        </p:nvGrpSpPr>
        <p:grpSpPr>
          <a:xfrm>
            <a:off x="5384323" y="2963490"/>
            <a:ext cx="941234" cy="869710"/>
            <a:chOff x="5612923" y="2963490"/>
            <a:chExt cx="941234" cy="869710"/>
          </a:xfrm>
        </p:grpSpPr>
        <p:pic>
          <p:nvPicPr>
            <p:cNvPr id="309" name="Google Shape;309;p32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 flipH="1">
              <a:off x="5612923" y="2963500"/>
              <a:ext cx="472025" cy="8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2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6084962" y="2963490"/>
              <a:ext cx="469195" cy="8697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32"/>
          <p:cNvSpPr txBox="1"/>
          <p:nvPr/>
        </p:nvSpPr>
        <p:spPr>
          <a:xfrm>
            <a:off x="5363375" y="1473775"/>
            <a:ext cx="805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Actual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6811175" y="1473775"/>
            <a:ext cx="805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317893" y="1910925"/>
            <a:ext cx="1023080" cy="889425"/>
            <a:chOff x="5546493" y="1910925"/>
            <a:chExt cx="1023080" cy="889425"/>
          </a:xfrm>
        </p:grpSpPr>
        <p:pic>
          <p:nvPicPr>
            <p:cNvPr id="314" name="Google Shape;314;p32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>
              <a:off x="5546493" y="1910927"/>
              <a:ext cx="511543" cy="889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2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 flipH="1">
              <a:off x="6058049" y="1910925"/>
              <a:ext cx="511525" cy="889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2"/>
          <p:cNvGrpSpPr/>
          <p:nvPr/>
        </p:nvGrpSpPr>
        <p:grpSpPr>
          <a:xfrm>
            <a:off x="6755923" y="2963490"/>
            <a:ext cx="941234" cy="869710"/>
            <a:chOff x="5612923" y="2963490"/>
            <a:chExt cx="941234" cy="869710"/>
          </a:xfrm>
        </p:grpSpPr>
        <p:pic>
          <p:nvPicPr>
            <p:cNvPr id="317" name="Google Shape;317;p32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 flipH="1">
              <a:off x="5612923" y="2963500"/>
              <a:ext cx="472025" cy="8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2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6084962" y="2963490"/>
              <a:ext cx="469195" cy="869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32"/>
          <p:cNvGrpSpPr/>
          <p:nvPr/>
        </p:nvGrpSpPr>
        <p:grpSpPr>
          <a:xfrm>
            <a:off x="6689493" y="1910925"/>
            <a:ext cx="1023080" cy="889425"/>
            <a:chOff x="5546493" y="1910925"/>
            <a:chExt cx="1023080" cy="889425"/>
          </a:xfrm>
        </p:grpSpPr>
        <p:pic>
          <p:nvPicPr>
            <p:cNvPr id="320" name="Google Shape;320;p32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>
              <a:off x="5546493" y="1910927"/>
              <a:ext cx="511544" cy="889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2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 flipH="1">
              <a:off x="6058049" y="1910925"/>
              <a:ext cx="511525" cy="889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 of improved model (wordcloud)</a:t>
            </a:r>
            <a:endParaRPr u="sng"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33"/>
          <p:cNvGraphicFramePr/>
          <p:nvPr/>
        </p:nvGraphicFramePr>
        <p:xfrm>
          <a:off x="681600" y="16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{787D5FA4-6475-475E-874C-75757F7FEDC5}</a:tableStyleId>
              </a:tblPr>
              <a:tblGrid>
                <a:gridCol w="1532625"/>
                <a:gridCol w="3019500"/>
                <a:gridCol w="2966250"/>
              </a:tblGrid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r/jokes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r/askscience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9" name="Google Shape;3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25" y="2138525"/>
            <a:ext cx="5791567" cy="147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 rotWithShape="1">
          <a:blip r:embed="rId4">
            <a:alphaModFix/>
          </a:blip>
          <a:srcRect b="18159" l="0" r="0" t="-18160"/>
          <a:stretch/>
        </p:blipFill>
        <p:spPr>
          <a:xfrm>
            <a:off x="2272853" y="3374729"/>
            <a:ext cx="5791497" cy="147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Best-est model: </a:t>
            </a:r>
            <a:r>
              <a:rPr b="1" lang="en" u="sng"/>
              <a:t>TF-IDF &gt;&gt; SelectKBest(chi2) &gt;&gt; multinomialNB (for now)</a:t>
            </a:r>
            <a:r>
              <a:rPr lang="en"/>
              <a:t> (accuracy, ROC-AUC &gt;90+%)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only analyse </a:t>
            </a:r>
            <a:r>
              <a:rPr b="1" lang="en" u="sng"/>
              <a:t>titles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periodic re-training to stay “</a:t>
            </a:r>
            <a:r>
              <a:rPr lang="en"/>
              <a:t>in-trend”. Proposed algo promises to be </a:t>
            </a:r>
            <a:r>
              <a:rPr lang="en"/>
              <a:t>a </a:t>
            </a:r>
            <a:r>
              <a:rPr b="1" lang="en" u="sng"/>
              <a:t>current and dynamic</a:t>
            </a:r>
            <a:r>
              <a:rPr lang="en"/>
              <a:t> model - it </a:t>
            </a:r>
            <a:r>
              <a:rPr b="1" lang="en" u="sng"/>
              <a:t>self decides best</a:t>
            </a:r>
            <a:r>
              <a:rPr lang="en"/>
              <a:t> hyperparams, and best of logreg/mn/bn, for each re-training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Limitations &amp; Future work</a:t>
            </a:r>
            <a:endParaRPr u="sng"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recognise puns, double-entendres etc. N-grams, stronger techniques, eg. Bert may be useful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‘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NASA sent a probe to all of the planets in our solar system, but quit after Uranus’ 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VS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‘Why are the rings of Uranus turned sideways?’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periodically re-train model (“keep up with in-trend words”), for accurate classification</a:t>
            </a:r>
            <a:endParaRPr b="1" sz="1200">
              <a:solidFill>
                <a:srgbClr val="222222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pSp>
        <p:nvGrpSpPr>
          <p:cNvPr id="343" name="Google Shape;343;p35"/>
          <p:cNvGrpSpPr/>
          <p:nvPr/>
        </p:nvGrpSpPr>
        <p:grpSpPr>
          <a:xfrm>
            <a:off x="5536723" y="3192090"/>
            <a:ext cx="941234" cy="869710"/>
            <a:chOff x="5612923" y="2963490"/>
            <a:chExt cx="941234" cy="869710"/>
          </a:xfrm>
        </p:grpSpPr>
        <p:pic>
          <p:nvPicPr>
            <p:cNvPr id="344" name="Google Shape;344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 flipH="1">
              <a:off x="5612923" y="2963500"/>
              <a:ext cx="472025" cy="8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6084962" y="2963490"/>
              <a:ext cx="469195" cy="8697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35"/>
          <p:cNvSpPr txBox="1"/>
          <p:nvPr/>
        </p:nvSpPr>
        <p:spPr>
          <a:xfrm>
            <a:off x="5515775" y="1702375"/>
            <a:ext cx="805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Actual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963575" y="1702375"/>
            <a:ext cx="805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8" name="Google Shape;348;p35"/>
          <p:cNvGrpSpPr/>
          <p:nvPr/>
        </p:nvGrpSpPr>
        <p:grpSpPr>
          <a:xfrm>
            <a:off x="5470293" y="2139525"/>
            <a:ext cx="1023080" cy="889425"/>
            <a:chOff x="5546493" y="1910925"/>
            <a:chExt cx="1023080" cy="889425"/>
          </a:xfrm>
        </p:grpSpPr>
        <p:pic>
          <p:nvPicPr>
            <p:cNvPr id="349" name="Google Shape;349;p35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>
              <a:off x="5546493" y="1910927"/>
              <a:ext cx="511544" cy="889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5"/>
            <p:cNvPicPr preferRelativeResize="0"/>
            <p:nvPr/>
          </p:nvPicPr>
          <p:blipFill rotWithShape="1">
            <a:blip r:embed="rId4">
              <a:alphaModFix/>
            </a:blip>
            <a:srcRect b="12741" l="39628" r="0" t="20997"/>
            <a:stretch/>
          </p:blipFill>
          <p:spPr>
            <a:xfrm flipH="1">
              <a:off x="6058049" y="1910925"/>
              <a:ext cx="511525" cy="889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35"/>
          <p:cNvGrpSpPr/>
          <p:nvPr/>
        </p:nvGrpSpPr>
        <p:grpSpPr>
          <a:xfrm>
            <a:off x="6908323" y="3192090"/>
            <a:ext cx="941234" cy="869710"/>
            <a:chOff x="5612923" y="2963490"/>
            <a:chExt cx="941234" cy="869710"/>
          </a:xfrm>
        </p:grpSpPr>
        <p:pic>
          <p:nvPicPr>
            <p:cNvPr id="352" name="Google Shape;352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 flipH="1">
              <a:off x="5612923" y="2963500"/>
              <a:ext cx="472025" cy="8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6084962" y="2963490"/>
              <a:ext cx="469195" cy="869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" name="Google Shape;354;p35"/>
          <p:cNvGrpSpPr/>
          <p:nvPr/>
        </p:nvGrpSpPr>
        <p:grpSpPr>
          <a:xfrm>
            <a:off x="6908323" y="2125290"/>
            <a:ext cx="941234" cy="869710"/>
            <a:chOff x="5612923" y="2963490"/>
            <a:chExt cx="941234" cy="869710"/>
          </a:xfrm>
        </p:grpSpPr>
        <p:pic>
          <p:nvPicPr>
            <p:cNvPr id="355" name="Google Shape;355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 flipH="1">
              <a:off x="5612923" y="2963500"/>
              <a:ext cx="472025" cy="8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5"/>
            <p:cNvPicPr preferRelativeResize="0"/>
            <p:nvPr/>
          </p:nvPicPr>
          <p:blipFill rotWithShape="1">
            <a:blip r:embed="rId3">
              <a:alphaModFix/>
            </a:blip>
            <a:srcRect b="0" l="8539" r="54716" t="0"/>
            <a:stretch/>
          </p:blipFill>
          <p:spPr>
            <a:xfrm>
              <a:off x="6084962" y="2963490"/>
              <a:ext cx="469195" cy="8697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11700" y="2058750"/>
            <a:ext cx="85206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 &amp; A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395750" y="2218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Technical Overview</a:t>
            </a:r>
            <a:endParaRPr u="sng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 (EDA)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Conclusion/ Recommendations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Collection</a:t>
            </a:r>
            <a:endParaRPr u="sng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scrape, prevent blockage by reddit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by ‘sleep’ duration, but by </a:t>
            </a:r>
            <a:r>
              <a:rPr b="1" lang="en" u="sng"/>
              <a:t>randomizing </a:t>
            </a:r>
            <a:r>
              <a:rPr b="1" lang="en" u="sng"/>
              <a:t>the User-agent EVERY scrape. No waiting time needed</a:t>
            </a:r>
            <a:r>
              <a:rPr lang="en"/>
              <a:t>!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ua = str(random.randint(1,100))</a:t>
            </a:r>
            <a:br>
              <a:rPr lang="en" sz="1400"/>
            </a:br>
            <a:r>
              <a:rPr lang="en" sz="1400"/>
              <a:t>	res = requests.get(current_url, headers={'User-agent': ua})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text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</a:t>
            </a:r>
            <a:endParaRPr u="sng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Duplicated posts from scrapping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01" y="1152425"/>
            <a:ext cx="38072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74976"/>
            <a:ext cx="8312450" cy="19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</a:t>
            </a:r>
            <a:endParaRPr u="sng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1" y="1871451"/>
            <a:ext cx="7975588" cy="23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5815850" y="1949825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336650" y="3161175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120150" y="3429975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550525" y="2642350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156025" y="3693425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972725" y="2218625"/>
            <a:ext cx="470700" cy="26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Exploratory Data Analysis</a:t>
            </a:r>
            <a:endParaRPr u="sng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1085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723" y="1266326"/>
            <a:ext cx="2750567" cy="352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rot="10800000">
            <a:off x="2141367" y="2940142"/>
            <a:ext cx="1647300" cy="53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6385100" y="2597911"/>
            <a:ext cx="1457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r/askscience?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 rot="10800000">
            <a:off x="5309187" y="2924842"/>
            <a:ext cx="1710000" cy="5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732377" y="2629456"/>
            <a:ext cx="8298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r/Jokes?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Exploratory Data Analysis</a:t>
            </a:r>
            <a:endParaRPr u="sng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076225"/>
            <a:ext cx="4260301" cy="19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9" y="2923950"/>
            <a:ext cx="4443060" cy="1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86050" y="1865775"/>
            <a:ext cx="3059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20 words in both subreddits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291050" y="3479423"/>
            <a:ext cx="305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ommon words found in both subreddits!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Exploratory Data Analysis</a:t>
            </a:r>
            <a:endParaRPr u="sng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66325"/>
            <a:ext cx="357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relationships can we find that might aid us in classifying a particular post’s subreddit?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00" y="1076225"/>
            <a:ext cx="5032501" cy="19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00" y="2984601"/>
            <a:ext cx="5014284" cy="19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