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1E2ACE-D25E-4258-A631-4CCDB06B9BE3}">
  <a:tblStyle styleId="{491E2ACE-D25E-4258-A631-4CCDB06B9B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aba48f884_2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aba48f884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a9dd5b2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a9dd5b2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Ends of each of the candle are the 25th and 75th percentile of F1 scores for a particular number of incontext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T-table F1 scores includes F1 scores across all features and proportions from both 7B and 13B models for t-table format.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T-anony F1 scores includes F1 scores across all features and proportions from both 7B and 13B models for t-anony format.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Higher F1 scores for 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a9dd5b2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a9dd5b2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motive for choosing 0.3 and 0.5 proportions was to exclude the case of extreme imbalance in incontext examples due to 0.1 proportion. As a result, a lift in the 25th percentile for both t-table and t-anony can be seen as we now don’t end up getting 0 F1 scores due to imbalance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aba48f884_2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aba48f884_2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aba48f884_2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aba48f884_2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a9dd5b2e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a9dd5b2e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aba48f884_2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aba48f884_2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a9dd5b2e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a9dd5b2e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aba48f884_2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aba48f884_2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6474188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6474188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b60f9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b60f9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aba48f884_2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aba48f884_2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aba48f884_2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aba48f884_2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aba48f88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aba48f88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aba48f884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aba48f884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aba48f88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aba48f88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aba48f88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aba48f88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b60f9b5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ab60f9b5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ab60f9b5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ab60f9b5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ab60f9b5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ab60f9b5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https://datascience.stackexchange.com/questions/94648/is-it-better-to-use-f1-score-or-auc-metric-for-imbalanced-data-classification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ba48f884_2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aba48f884_2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subjective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b7b7d1c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b7b7d1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aba48f88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aba48f88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a9dd5b2e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a9dd5b2e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sixsigma.com/dictionary/tukeys-1-way-anova/" TargetMode="External"/><Relationship Id="rId4" Type="http://schemas.openxmlformats.org/officeDocument/2006/relationships/hyperlink" Target="https://murraylax.org/rtutorials/multiway-anova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 Capstone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15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 and Analysis: Prompt Template Comparison using F1 (T-table performs better)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150" y="1152475"/>
            <a:ext cx="6419101" cy="41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2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 and Analysis: Prompt Template Comparison using F1(Proportions 0.3 and 0.5 included) - No F1 score of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575" y="1152475"/>
            <a:ext cx="6647976" cy="38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>
                <a:solidFill>
                  <a:srgbClr val="00FF00"/>
                </a:solidFill>
              </a:rPr>
              <a:t>t-table</a:t>
            </a:r>
            <a:r>
              <a:rPr lang="en"/>
              <a:t> wins t-annony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candleplots we observed that that t-table generally gives better performance when compared to t-annony.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F1 differences are </a:t>
            </a:r>
            <a:r>
              <a:rPr lang="en">
                <a:solidFill>
                  <a:srgbClr val="00FF00"/>
                </a:solidFill>
              </a:rPr>
              <a:t>statistically significant </a:t>
            </a:r>
            <a:r>
              <a:rPr lang="en"/>
              <a:t>supported by the statistical tests.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23" y="2793525"/>
            <a:ext cx="7055547" cy="19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>
                <a:solidFill>
                  <a:srgbClr val="00FF00"/>
                </a:solidFill>
              </a:rPr>
              <a:t>13B-GTL-8bit</a:t>
            </a:r>
            <a:r>
              <a:rPr lang="en"/>
              <a:t> wins 7B-GTL-8bit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52799"/>
          <a:stretch/>
        </p:blipFill>
        <p:spPr>
          <a:xfrm>
            <a:off x="1858775" y="3187525"/>
            <a:ext cx="5886374" cy="18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/>
          <p:nvPr/>
        </p:nvSpPr>
        <p:spPr>
          <a:xfrm>
            <a:off x="4162375" y="4099575"/>
            <a:ext cx="36240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4162375" y="3187525"/>
            <a:ext cx="36240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‘Model’ variable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F1 differences are </a:t>
            </a:r>
            <a:r>
              <a:rPr lang="en">
                <a:solidFill>
                  <a:srgbClr val="00FF00"/>
                </a:solidFill>
              </a:rPr>
              <a:t>statistically significant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models, </a:t>
            </a:r>
            <a:r>
              <a:rPr lang="en">
                <a:solidFill>
                  <a:srgbClr val="FF0000"/>
                </a:solidFill>
              </a:rPr>
              <a:t>except 7B-8bit and 7B-unquant</a:t>
            </a:r>
            <a:r>
              <a:rPr lang="en"/>
              <a:t>, show significant pairwise differences in F1 scores. So use 7B 8bit to save resources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5312675" y="3616450"/>
            <a:ext cx="1152000" cy="112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775" y="2355625"/>
            <a:ext cx="74295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3566900" y="2533325"/>
            <a:ext cx="2737200" cy="199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b="1" lang="en">
                <a:solidFill>
                  <a:srgbClr val="00FF00"/>
                </a:solidFill>
              </a:rPr>
              <a:t>Higher Class1Proportion, better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0125"/>
            <a:ext cx="9143997" cy="2711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‘Class 1 Proportion’ </a:t>
            </a:r>
            <a:r>
              <a:rPr lang="en"/>
              <a:t>variable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F1 differences are </a:t>
            </a:r>
            <a:r>
              <a:rPr lang="en">
                <a:solidFill>
                  <a:srgbClr val="00FF00"/>
                </a:solidFill>
              </a:rPr>
              <a:t>statistically significant</a:t>
            </a:r>
            <a:r>
              <a:rPr lang="en"/>
              <a:t>. Changing Class 1 prop makes a difference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95225"/>
            <a:ext cx="85915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>
            <a:off x="3051800" y="2956175"/>
            <a:ext cx="2737200" cy="199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b="1" lang="en">
                <a:solidFill>
                  <a:srgbClr val="00FF00"/>
                </a:solidFill>
              </a:rPr>
              <a:t>Higher Sample Size wins </a:t>
            </a:r>
            <a:r>
              <a:rPr lang="en"/>
              <a:t>higher Num Features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limitation of LLM is context-length (For LlaMA2, 4096 tokens)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 features and sample size are both statistically significant for </a:t>
            </a:r>
            <a:r>
              <a:rPr lang="en"/>
              <a:t>predictive</a:t>
            </a:r>
            <a:r>
              <a:rPr lang="en"/>
              <a:t> power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Which one to </a:t>
            </a:r>
            <a:r>
              <a:rPr lang="en"/>
              <a:t>prioritize</a:t>
            </a:r>
            <a:r>
              <a:rPr lang="en"/>
              <a:t>?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19328" l="0" r="0" t="40335"/>
          <a:stretch/>
        </p:blipFill>
        <p:spPr>
          <a:xfrm>
            <a:off x="311700" y="2321275"/>
            <a:ext cx="5192625" cy="13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4. </a:t>
            </a:r>
            <a:r>
              <a:rPr b="1" lang="en">
                <a:solidFill>
                  <a:srgbClr val="00FF00"/>
                </a:solidFill>
              </a:rPr>
              <a:t>Higher Sample Size wins </a:t>
            </a:r>
            <a:r>
              <a:rPr lang="en"/>
              <a:t>higher Num Features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416625" y="1161575"/>
            <a:ext cx="57942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num features with more sample</a:t>
            </a:r>
            <a:br>
              <a:rPr lang="en"/>
            </a:br>
            <a:r>
              <a:rPr lang="en"/>
              <a:t>(num features 5 &amp; sample size 64)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2828"/>
                </a:solidFill>
                <a:highlight>
                  <a:srgbClr val="FFFFFF"/>
                </a:highlight>
              </a:rPr>
              <a:t>vs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Large num features </a:t>
            </a:r>
            <a:r>
              <a:rPr lang="en"/>
              <a:t>with</a:t>
            </a:r>
            <a:r>
              <a:rPr lang="en"/>
              <a:t> few sample</a:t>
            </a:r>
            <a:br>
              <a:rPr lang="en"/>
            </a:br>
            <a:r>
              <a:rPr lang="en"/>
              <a:t>(num </a:t>
            </a:r>
            <a:r>
              <a:rPr lang="en"/>
              <a:t>features</a:t>
            </a:r>
            <a:r>
              <a:rPr lang="en"/>
              <a:t> 40 &amp; sample size 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625" y="1810825"/>
            <a:ext cx="4463376" cy="27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86875" y="489200"/>
            <a:ext cx="8819400" cy="87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548350" y="1367000"/>
            <a:ext cx="1832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Initial Prompt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86875" y="1559050"/>
            <a:ext cx="6172200" cy="108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396225" y="2080225"/>
            <a:ext cx="2606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# </a:t>
            </a:r>
            <a:r>
              <a:rPr b="1" lang="en">
                <a:solidFill>
                  <a:srgbClr val="FF0000"/>
                </a:solidFill>
              </a:rPr>
              <a:t>Features (5, 10, 20, 30, 40) (</a:t>
            </a:r>
            <a:r>
              <a:rPr b="1" lang="en">
                <a:solidFill>
                  <a:srgbClr val="FF0000"/>
                </a:solidFill>
              </a:rPr>
              <a:t>Hyperparameter</a:t>
            </a:r>
            <a:r>
              <a:rPr b="1" lang="en">
                <a:solidFill>
                  <a:srgbClr val="FF0000"/>
                </a:solidFill>
              </a:rPr>
              <a:t>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6875" y="3430550"/>
            <a:ext cx="2345400" cy="125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776725" y="3880100"/>
            <a:ext cx="4497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# In context examples (Hyperparameter)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(0, 8, 16, 32, 64)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924400" y="4439425"/>
            <a:ext cx="29079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(Class proportion also a hyperparameter)  (0.1, 0.3, 0.5)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b="1" lang="en">
                <a:solidFill>
                  <a:srgbClr val="FF0000"/>
                </a:solidFill>
              </a:rPr>
              <a:t>Best GTL loses to</a:t>
            </a:r>
            <a:r>
              <a:rPr lang="en"/>
              <a:t> Logreg, but </a:t>
            </a:r>
            <a:r>
              <a:rPr lang="en">
                <a:solidFill>
                  <a:srgbClr val="00FF00"/>
                </a:solidFill>
              </a:rPr>
              <a:t>wins others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F1 Differences due to </a:t>
            </a:r>
            <a:br>
              <a:rPr lang="en"/>
            </a:br>
            <a:r>
              <a:rPr lang="en"/>
              <a:t>‘Model’ are </a:t>
            </a:r>
            <a:r>
              <a:rPr b="1" lang="en"/>
              <a:t>statistically </a:t>
            </a:r>
            <a:br>
              <a:rPr b="1" lang="en"/>
            </a:br>
            <a:r>
              <a:rPr b="1" lang="en"/>
              <a:t>significant</a:t>
            </a:r>
            <a:r>
              <a:rPr lang="en"/>
              <a:t>, except </a:t>
            </a:r>
            <a:br>
              <a:rPr lang="en"/>
            </a:br>
            <a:r>
              <a:rPr lang="en">
                <a:solidFill>
                  <a:srgbClr val="FF0000"/>
                </a:solidFill>
              </a:rPr>
              <a:t>13B-GTL-8bit vs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XGBoost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199" y="1152475"/>
            <a:ext cx="3685349" cy="19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723" y="3250300"/>
            <a:ext cx="6781276" cy="18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</a:t>
            </a:r>
            <a:endParaRPr/>
          </a:p>
        </p:txBody>
      </p:sp>
      <p:graphicFrame>
        <p:nvGraphicFramePr>
          <p:cNvPr id="216" name="Google Shape;216;p33"/>
          <p:cNvGraphicFramePr/>
          <p:nvPr/>
        </p:nvGraphicFramePr>
        <p:xfrm>
          <a:off x="952500" y="205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{491E2ACE-D25E-4258-A631-4CCDB06B9BE3}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Prompt Type?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T-table, more info better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13B-GTL-8bit, bigger better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1 Prop?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0.5, higher better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Higher Sample Size or Num Features?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 Size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GTL or TradML?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Mixed results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0175"/>
            <a:ext cx="9143997" cy="2942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0" y="282525"/>
            <a:ext cx="80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Feeding with more balanced in-context examples improves performance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51876" l="0" r="793" t="0"/>
          <a:stretch/>
        </p:blipFill>
        <p:spPr>
          <a:xfrm>
            <a:off x="870125" y="658050"/>
            <a:ext cx="7626000" cy="25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/>
          <p:nvPr/>
        </p:nvSpPr>
        <p:spPr>
          <a:xfrm>
            <a:off x="1129275" y="2062625"/>
            <a:ext cx="7485900" cy="12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1254250" y="2969400"/>
            <a:ext cx="7485900" cy="12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Lacking compute/strong GPUs</a:t>
            </a:r>
            <a:r>
              <a:rPr lang="en"/>
              <a:t>. Cannot run ≥13B Llama2-GTL, nor pre-train better foundation models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Limited experiments due to </a:t>
            </a:r>
            <a:r>
              <a:rPr b="1" lang="en"/>
              <a:t>4096 token window limit</a:t>
            </a:r>
            <a:r>
              <a:rPr lang="en"/>
              <a:t> for GTL models (eg. limited no. of in-context examples, features)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Cannot input entire kaggle dataset with &gt;60 features. Need to be selective about the columns we use for prediction (using feature importance score)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Run/train larger, better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higher token window limit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 prediction </a:t>
            </a:r>
            <a:r>
              <a:rPr lang="en"/>
              <a:t>probabilities</a:t>
            </a:r>
            <a:r>
              <a:rPr lang="en"/>
              <a:t>, for AUROC metric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interactions between variables (eg. Num Features x Sample Size)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model generalization by using a different target variable. While t-annony gives a good indicator of this, it would be interesting to test this using a different target variable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463550" y="1956825"/>
            <a:ext cx="24690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88625" y="1435600"/>
            <a:ext cx="3538800" cy="186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119375" y="1956825"/>
            <a:ext cx="2469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# In context examples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039625" y="2779925"/>
            <a:ext cx="24690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Notice that: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No feature description or label description provided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388525" y="3279425"/>
            <a:ext cx="7571400" cy="106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229400" y="19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Tabular Models (GTL) used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659286" y="1355530"/>
            <a:ext cx="1825500" cy="525300"/>
          </a:xfrm>
          <a:prstGeom prst="rect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LLama2 GTL Models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392475" y="2347300"/>
            <a:ext cx="2266800" cy="5958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7B GTL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(Model Size: ~ 28GB vRAM)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665526" y="2347300"/>
            <a:ext cx="2143500" cy="5958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13B GTL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(Model size: ~53 GB vRAM)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742675" y="3457300"/>
            <a:ext cx="2006100" cy="5958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 8 bit Quantized </a:t>
            </a:r>
            <a:b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(Model Size: ~ 13GB vRam)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930450" y="3457301"/>
            <a:ext cx="1825500" cy="5958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7B 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 bit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Quantized </a:t>
            </a:r>
            <a:b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(Model Size: ~ 7GB vRam)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12701" y="3468427"/>
            <a:ext cx="2006100" cy="5958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7B unquantized GTL (Original)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" name="Google Shape;94;p16"/>
          <p:cNvCxnSpPr>
            <a:stCxn id="88" idx="2"/>
            <a:endCxn id="90" idx="0"/>
          </p:cNvCxnSpPr>
          <p:nvPr/>
        </p:nvCxnSpPr>
        <p:spPr>
          <a:xfrm flipH="1" rot="-5400000">
            <a:off x="5421336" y="1031530"/>
            <a:ext cx="466500" cy="2165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6"/>
          <p:cNvCxnSpPr>
            <a:stCxn id="89" idx="0"/>
            <a:endCxn id="88" idx="2"/>
          </p:cNvCxnSpPr>
          <p:nvPr/>
        </p:nvCxnSpPr>
        <p:spPr>
          <a:xfrm rot="-5400000">
            <a:off x="3315775" y="1090900"/>
            <a:ext cx="466500" cy="2046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6"/>
          <p:cNvCxnSpPr>
            <a:stCxn id="89" idx="2"/>
            <a:endCxn id="92" idx="0"/>
          </p:cNvCxnSpPr>
          <p:nvPr/>
        </p:nvCxnSpPr>
        <p:spPr>
          <a:xfrm flipH="1" rot="-5400000">
            <a:off x="2927425" y="2541550"/>
            <a:ext cx="514200" cy="131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6"/>
          <p:cNvCxnSpPr>
            <a:stCxn id="93" idx="0"/>
            <a:endCxn id="89" idx="2"/>
          </p:cNvCxnSpPr>
          <p:nvPr/>
        </p:nvCxnSpPr>
        <p:spPr>
          <a:xfrm rot="-5400000">
            <a:off x="1758151" y="2700727"/>
            <a:ext cx="525300" cy="1010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6"/>
          <p:cNvCxnSpPr>
            <a:stCxn id="91" idx="0"/>
            <a:endCxn id="90" idx="2"/>
          </p:cNvCxnSpPr>
          <p:nvPr/>
        </p:nvCxnSpPr>
        <p:spPr>
          <a:xfrm flipH="1" rot="5400000">
            <a:off x="6484425" y="3196000"/>
            <a:ext cx="514200" cy="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F1 over ROC-AUC?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both F1 and ROC-AUC can be used, we plan to focus more on F1: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generate output classes instead of probabilities for calculating the output classes. Therefore we essentially have a ‘hard classifier’ that either gives 0/1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Highly </a:t>
            </a:r>
            <a:r>
              <a:rPr lang="en"/>
              <a:t>imbalanced</a:t>
            </a:r>
            <a:r>
              <a:rPr lang="en"/>
              <a:t>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Reference: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25" y="3258075"/>
            <a:ext cx="7150650" cy="14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F1 scores may appear close (not identical). </a:t>
            </a:r>
            <a:r>
              <a:rPr b="1" lang="en"/>
              <a:t>Are the </a:t>
            </a:r>
            <a:r>
              <a:rPr b="1" lang="en"/>
              <a:t>differences in F1 score truly different? Statistically significant?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Aim to give quantitative measure</a:t>
            </a:r>
            <a:r>
              <a:rPr lang="en"/>
              <a:t> of whether the variables influenced the F1 score, not due to chance. (</a:t>
            </a:r>
            <a:r>
              <a:rPr b="1" lang="en"/>
              <a:t>Don’t simply conclude by “eyeballing” graphs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Parametric tests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ANOVA + Tukey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200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ANOVA</a:t>
            </a:r>
            <a:r>
              <a:rPr lang="en"/>
              <a:t>: </a:t>
            </a:r>
            <a:r>
              <a:rPr b="1" lang="en"/>
              <a:t>Checks if there are significant differences between means</a:t>
            </a:r>
            <a:r>
              <a:rPr lang="en"/>
              <a:t> for a target variable, depending on &gt;=2 independent categorical variables </a:t>
            </a:r>
            <a:br>
              <a:rPr lang="en"/>
            </a:br>
            <a:br>
              <a:rPr lang="en"/>
            </a:br>
            <a:r>
              <a:rPr i="1" lang="en" sz="1500"/>
              <a:t>eg. is mean F1 different, when we tweak variables Prompt Type/Model/Sample Size etc? For which variables does it cause a significant difference?</a:t>
            </a:r>
            <a:br>
              <a:rPr i="1" lang="en" sz="1500"/>
            </a:br>
            <a:endParaRPr i="1" sz="15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20000"/>
              <a:buChar char="-"/>
            </a:pPr>
            <a:r>
              <a:rPr lang="en"/>
              <a:t>Tukey: </a:t>
            </a:r>
            <a:r>
              <a:rPr b="1" lang="en"/>
              <a:t>Conducts post-hoc pairwise comparisons between mean of a target variable, between 2 levels of a variable</a:t>
            </a:r>
            <a:r>
              <a:rPr lang="en"/>
              <a:t>. </a:t>
            </a:r>
            <a:r>
              <a:rPr b="1" lang="en"/>
              <a:t>Done after a significant ANOVA result</a:t>
            </a:r>
            <a:r>
              <a:rPr lang="en"/>
              <a:t>. To see which specific level-pairs have significant differences</a:t>
            </a:r>
            <a:br>
              <a:rPr lang="en"/>
            </a:br>
            <a:br>
              <a:rPr lang="en"/>
            </a:br>
            <a:r>
              <a:rPr i="1" lang="en" sz="1500"/>
              <a:t>eg. if F1 is significantly different for the variable ‘Model’, for which level-pairs (7B vs 13B, 7B vs 7B 8bit) does it cause a significant difference?</a:t>
            </a:r>
            <a:br>
              <a:rPr i="1" lang="en" sz="1500"/>
            </a:br>
            <a:endParaRPr i="1" sz="1500"/>
          </a:p>
          <a:p>
            <a:pPr indent="-3151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58"/>
              <a:t>Assumption: normality of residuals (</a:t>
            </a:r>
            <a:r>
              <a:rPr lang="en" sz="1758">
                <a:solidFill>
                  <a:srgbClr val="FF0000"/>
                </a:solidFill>
              </a:rPr>
              <a:t>Failed</a:t>
            </a:r>
            <a:r>
              <a:rPr lang="en" sz="1758"/>
              <a:t>) etc</a:t>
            </a:r>
            <a:endParaRPr sz="1758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Kruskal-Wallis + Dunn’s Test</a:t>
            </a:r>
            <a:br>
              <a:rPr lang="en"/>
            </a:b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20000"/>
              <a:buChar char="-"/>
            </a:pPr>
            <a:r>
              <a:rPr b="1" lang="en"/>
              <a:t>Kruskal-Wallis</a:t>
            </a:r>
            <a:r>
              <a:rPr b="1" lang="en"/>
              <a:t>:</a:t>
            </a:r>
            <a:r>
              <a:rPr lang="en"/>
              <a:t> </a:t>
            </a:r>
            <a:r>
              <a:rPr b="1" lang="en"/>
              <a:t>Checks if there are significant differences between the </a:t>
            </a:r>
            <a:r>
              <a:rPr b="1" lang="en"/>
              <a:t>target variable</a:t>
            </a:r>
            <a:r>
              <a:rPr lang="en"/>
              <a:t>, due to &gt;=2 independent categorical variables </a:t>
            </a:r>
            <a:br>
              <a:rPr lang="en"/>
            </a:br>
            <a:br>
              <a:rPr lang="en"/>
            </a:br>
            <a:r>
              <a:rPr i="1" lang="en" sz="1500"/>
              <a:t>eg. is F1 different, when we tweak variables Prompt Type/Model/Sample Size etc? For which variables does it cause a significant difference?</a:t>
            </a:r>
            <a:br>
              <a:rPr i="1" lang="en" sz="1500"/>
            </a:br>
            <a:endParaRPr i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</a:t>
            </a:r>
            <a:r>
              <a:rPr lang="en"/>
              <a:t> above result is statistically significant, let’s dive 1 tier deeper…</a:t>
            </a:r>
            <a:endParaRPr i="1" sz="15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20000"/>
              <a:buChar char="-"/>
            </a:pPr>
            <a:r>
              <a:rPr b="1" lang="en"/>
              <a:t>Dunn’s</a:t>
            </a:r>
            <a:r>
              <a:rPr b="1" lang="en"/>
              <a:t>:</a:t>
            </a:r>
            <a:r>
              <a:rPr lang="en"/>
              <a:t> </a:t>
            </a:r>
            <a:r>
              <a:rPr b="1" lang="en"/>
              <a:t>Conducts pairwise comparisons of target variable, between 2 levels of a variable</a:t>
            </a:r>
            <a:r>
              <a:rPr lang="en"/>
              <a:t>. To see which specific level-pairs have significant differences</a:t>
            </a:r>
            <a:br>
              <a:rPr lang="en"/>
            </a:br>
            <a:br>
              <a:rPr lang="en"/>
            </a:br>
            <a:r>
              <a:rPr i="1" lang="en" sz="1500"/>
              <a:t>eg. if F1 is significantly different for the variable ‘Model’, for which level-pairs (7B vs 13B, 7B vs 7B 8bit) does it cause a significant difference?</a:t>
            </a:r>
            <a:br>
              <a:rPr i="1" lang="en" sz="1500"/>
            </a:br>
            <a:endParaRPr i="1" sz="1500"/>
          </a:p>
          <a:p>
            <a:pPr indent="-3067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58"/>
              <a:t>Not ANOVA test since:</a:t>
            </a:r>
            <a:r>
              <a:rPr lang="en" sz="1758"/>
              <a:t> we have </a:t>
            </a:r>
            <a:r>
              <a:rPr lang="en" sz="1758"/>
              <a:t>non-normally distributed dat</a:t>
            </a:r>
            <a:r>
              <a:rPr lang="en" sz="1758"/>
              <a:t>a</a:t>
            </a:r>
            <a:endParaRPr sz="1758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differences caused by features are statistically significant!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Kruskal-Wallis test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885" y="2143000"/>
            <a:ext cx="4468225" cy="28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