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29260800" cx="36576000"/>
  <p:notesSz cx="9601200" cy="7315200"/>
  <p:embeddedFontLst>
    <p:embeddedFont>
      <p:font typeface="Roboto"/>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304">
          <p15:clr>
            <a:srgbClr val="000000"/>
          </p15:clr>
        </p15:guide>
        <p15:guide id="2" pos="11520">
          <p15:clr>
            <a:srgbClr val="000000"/>
          </p15:clr>
        </p15:guide>
      </p15:sldGuideLst>
    </p:ext>
    <p:ext uri="GoogleSlidesCustomDataVersion2">
      <go:slidesCustomData xmlns:go="http://customooxmlschemas.google.com/" r:id="rId11" roundtripDataSignature="AMtx7mhXrXzRKZHNDHN9kCjxvrCKG8yf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304" orient="horz"/>
        <p:guide pos="1152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font" Target="fonts/Roboto-boldItalic.fntdata"/><Relationship Id="rId9"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Roboto-regular.fntdata"/><Relationship Id="rId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160837" cy="365125"/>
          </a:xfrm>
          <a:prstGeom prst="rect">
            <a:avLst/>
          </a:prstGeom>
          <a:noFill/>
          <a:ln>
            <a:noFill/>
          </a:ln>
        </p:spPr>
        <p:txBody>
          <a:bodyPr anchorCtr="0" anchor="t" bIns="48150" lIns="96300" spcFirstLastPara="1" rIns="96300" wrap="square" tIns="48150">
            <a:noAutofit/>
          </a:bodyPr>
          <a:lstStyle>
            <a:lvl1pPr lvl="0"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1pPr>
            <a:lvl2pPr lvl="1"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2pPr>
            <a:lvl3pPr lvl="2"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3pPr>
            <a:lvl4pPr lvl="3"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4pPr>
            <a:lvl5pPr lvl="4"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5pPr>
            <a:lvl6pPr lvl="5"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6pPr>
            <a:lvl7pPr lvl="6"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7pPr>
            <a:lvl8pPr lvl="7"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8pPr>
            <a:lvl9pPr lvl="8"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9pPr>
          </a:lstStyle>
          <a:p/>
        </p:txBody>
      </p:sp>
      <p:sp>
        <p:nvSpPr>
          <p:cNvPr id="4" name="Google Shape;4;n"/>
          <p:cNvSpPr txBox="1"/>
          <p:nvPr>
            <p:ph idx="10" type="dt"/>
          </p:nvPr>
        </p:nvSpPr>
        <p:spPr>
          <a:xfrm>
            <a:off x="5437187" y="0"/>
            <a:ext cx="4162425" cy="365125"/>
          </a:xfrm>
          <a:prstGeom prst="rect">
            <a:avLst/>
          </a:prstGeom>
          <a:noFill/>
          <a:ln>
            <a:noFill/>
          </a:ln>
        </p:spPr>
        <p:txBody>
          <a:bodyPr anchorCtr="0" anchor="t" bIns="48150" lIns="96300" spcFirstLastPara="1" rIns="96300" wrap="square" tIns="48150">
            <a:noAutofit/>
          </a:bodyPr>
          <a:lstStyle>
            <a:lvl1pPr lvl="0"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1pPr>
            <a:lvl2pPr lvl="1"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2pPr>
            <a:lvl3pPr lvl="2"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3pPr>
            <a:lvl4pPr lvl="3"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4pPr>
            <a:lvl5pPr lvl="4"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5pPr>
            <a:lvl6pPr lvl="5"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6pPr>
            <a:lvl7pPr lvl="6"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7pPr>
            <a:lvl8pPr lvl="7"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8pPr>
            <a:lvl9pPr lvl="8"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9pPr>
          </a:lstStyle>
          <a:p/>
        </p:txBody>
      </p:sp>
      <p:sp>
        <p:nvSpPr>
          <p:cNvPr id="5" name="Google Shape;5;n"/>
          <p:cNvSpPr/>
          <p:nvPr>
            <p:ph idx="3" type="sldImg"/>
          </p:nvPr>
        </p:nvSpPr>
        <p:spPr>
          <a:xfrm>
            <a:off x="3086100" y="549275"/>
            <a:ext cx="34290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60437" y="3475037"/>
            <a:ext cx="7681912" cy="3290887"/>
          </a:xfrm>
          <a:prstGeom prst="rect">
            <a:avLst/>
          </a:prstGeom>
          <a:noFill/>
          <a:ln>
            <a:noFill/>
          </a:ln>
        </p:spPr>
        <p:txBody>
          <a:bodyPr anchorCtr="0" anchor="t" bIns="48150" lIns="96300" spcFirstLastPara="1" rIns="96300" wrap="square" tIns="4815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6948487"/>
            <a:ext cx="4160837" cy="365125"/>
          </a:xfrm>
          <a:prstGeom prst="rect">
            <a:avLst/>
          </a:prstGeom>
          <a:noFill/>
          <a:ln>
            <a:noFill/>
          </a:ln>
        </p:spPr>
        <p:txBody>
          <a:bodyPr anchorCtr="0" anchor="b" bIns="48150" lIns="96300" spcFirstLastPara="1" rIns="96300" wrap="square" tIns="48150">
            <a:noAutofit/>
          </a:bodyPr>
          <a:lstStyle>
            <a:lvl1pPr lvl="0"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1pPr>
            <a:lvl2pPr lvl="1"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2pPr>
            <a:lvl3pPr lvl="2"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3pPr>
            <a:lvl4pPr lvl="3"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4pPr>
            <a:lvl5pPr lvl="4"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5pPr>
            <a:lvl6pPr lvl="5"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6pPr>
            <a:lvl7pPr lvl="6"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7pPr>
            <a:lvl8pPr lvl="7"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8pPr>
            <a:lvl9pPr lvl="8"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9pPr>
          </a:lstStyle>
          <a:p/>
        </p:txBody>
      </p:sp>
      <p:sp>
        <p:nvSpPr>
          <p:cNvPr id="8" name="Google Shape;8;n"/>
          <p:cNvSpPr txBox="1"/>
          <p:nvPr>
            <p:ph idx="12" type="sldNum"/>
          </p:nvPr>
        </p:nvSpPr>
        <p:spPr>
          <a:xfrm>
            <a:off x="5437187" y="6948487"/>
            <a:ext cx="4162425" cy="365125"/>
          </a:xfrm>
          <a:prstGeom prst="rect">
            <a:avLst/>
          </a:prstGeom>
          <a:noFill/>
          <a:ln>
            <a:noFill/>
          </a:ln>
        </p:spPr>
        <p:txBody>
          <a:bodyPr anchorCtr="0" anchor="b" bIns="48150" lIns="96300" spcFirstLastPara="1" rIns="96300" wrap="square" tIns="48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960437" y="3475037"/>
            <a:ext cx="7681912" cy="3290887"/>
          </a:xfrm>
          <a:prstGeom prst="rect">
            <a:avLst/>
          </a:prstGeom>
        </p:spPr>
        <p:txBody>
          <a:bodyPr anchorCtr="0" anchor="t" bIns="48150" lIns="96300" spcFirstLastPara="1" rIns="96300" wrap="square" tIns="48150">
            <a:noAutofit/>
          </a:bodyPr>
          <a:lstStyle/>
          <a:p>
            <a:pPr indent="0" lvl="0" marL="0" rtl="0" algn="l">
              <a:spcBef>
                <a:spcPts val="0"/>
              </a:spcBef>
              <a:spcAft>
                <a:spcPts val="0"/>
              </a:spcAft>
              <a:buNone/>
            </a:pPr>
            <a:r>
              <a:rPr lang="en-US" sz="1400"/>
              <a:t>methodology</a:t>
            </a:r>
            <a:r>
              <a:rPr lang="en-US" sz="1400"/>
              <a:t> - performance explanation ; off the shelf model no fine-tuning done</a:t>
            </a:r>
            <a:endParaRPr sz="1400"/>
          </a:p>
          <a:p>
            <a:pPr indent="0" lvl="0" marL="0" rtl="0" algn="l">
              <a:spcBef>
                <a:spcPts val="0"/>
              </a:spcBef>
              <a:spcAft>
                <a:spcPts val="0"/>
              </a:spcAft>
              <a:buNone/>
            </a:pPr>
            <a:r>
              <a:rPr lang="en-US" sz="1400"/>
              <a:t>13b gtl 8 bit, 7b gtl 8 bit and 7b unquant t-table - manual table include row mean ; bar plot of row mean to compare trad ml and GTLs</a:t>
            </a:r>
            <a:br>
              <a:rPr lang="en-US" sz="1400"/>
            </a:br>
            <a:r>
              <a:rPr lang="en-US" sz="1400"/>
              <a:t>1-2 liner conclusion</a:t>
            </a:r>
            <a:endParaRPr sz="1400"/>
          </a:p>
        </p:txBody>
      </p:sp>
      <p:sp>
        <p:nvSpPr>
          <p:cNvPr id="86" name="Google Shape;86;p1:notes"/>
          <p:cNvSpPr/>
          <p:nvPr>
            <p:ph idx="2" type="sldImg"/>
          </p:nvPr>
        </p:nvSpPr>
        <p:spPr>
          <a:xfrm>
            <a:off x="3086100" y="549275"/>
            <a:ext cx="3429000"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3"/>
          <p:cNvSpPr txBox="1"/>
          <p:nvPr>
            <p:ph idx="10" type="dt"/>
          </p:nvPr>
        </p:nvSpPr>
        <p:spPr>
          <a:xfrm>
            <a:off x="2751137" y="26681112"/>
            <a:ext cx="7620000"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1" type="ftr"/>
          </p:nvPr>
        </p:nvSpPr>
        <p:spPr>
          <a:xfrm>
            <a:off x="12490450" y="26681112"/>
            <a:ext cx="11596687"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3"/>
          <p:cNvSpPr txBox="1"/>
          <p:nvPr>
            <p:ph idx="12" type="sldNum"/>
          </p:nvPr>
        </p:nvSpPr>
        <p:spPr>
          <a:xfrm>
            <a:off x="26206450" y="26681112"/>
            <a:ext cx="7620000" cy="1930400"/>
          </a:xfrm>
          <a:prstGeom prst="rect">
            <a:avLst/>
          </a:prstGeom>
          <a:noFill/>
          <a:ln>
            <a:noFill/>
          </a:ln>
        </p:spPr>
        <p:txBody>
          <a:bodyPr anchorCtr="0" anchor="t" bIns="217250" lIns="434525" spcFirstLastPara="1" rIns="434525" wrap="square" tIns="217250">
            <a:noAutofit/>
          </a:bodyPr>
          <a:lstStyle>
            <a:lvl1pPr indent="0" lvl="0"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2" name="Shape 72"/>
        <p:cNvGrpSpPr/>
        <p:nvPr/>
      </p:nvGrpSpPr>
      <p:grpSpPr>
        <a:xfrm>
          <a:off x="0" y="0"/>
          <a:ext cx="0" cy="0"/>
          <a:chOff x="0" y="0"/>
          <a:chExt cx="0" cy="0"/>
        </a:xfrm>
      </p:grpSpPr>
      <p:sp>
        <p:nvSpPr>
          <p:cNvPr id="73" name="Google Shape;73;p12"/>
          <p:cNvSpPr txBox="1"/>
          <p:nvPr>
            <p:ph type="title"/>
          </p:nvPr>
        </p:nvSpPr>
        <p:spPr>
          <a:xfrm>
            <a:off x="2751137" y="2601912"/>
            <a:ext cx="31075312" cy="4876800"/>
          </a:xfrm>
          <a:prstGeom prst="rect">
            <a:avLst/>
          </a:prstGeom>
          <a:noFill/>
          <a:ln>
            <a:noFill/>
          </a:ln>
        </p:spPr>
        <p:txBody>
          <a:bodyPr anchorCtr="0" anchor="ctr" bIns="217250" lIns="434525" spcFirstLastPara="1" rIns="434525" wrap="square" tIns="2172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2"/>
          <p:cNvSpPr txBox="1"/>
          <p:nvPr>
            <p:ph idx="1" type="body"/>
          </p:nvPr>
        </p:nvSpPr>
        <p:spPr>
          <a:xfrm>
            <a:off x="2751137" y="8432800"/>
            <a:ext cx="31075312" cy="17576800"/>
          </a:xfrm>
          <a:prstGeom prst="rect">
            <a:avLst/>
          </a:prstGeom>
          <a:noFill/>
          <a:ln>
            <a:noFill/>
          </a:ln>
        </p:spPr>
        <p:txBody>
          <a:bodyPr anchorCtr="0" anchor="t" bIns="217250" lIns="434525" spcFirstLastPara="1" rIns="434525" wrap="square" tIns="2172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2"/>
          <p:cNvSpPr txBox="1"/>
          <p:nvPr>
            <p:ph idx="10" type="dt"/>
          </p:nvPr>
        </p:nvSpPr>
        <p:spPr>
          <a:xfrm>
            <a:off x="2751137" y="26681112"/>
            <a:ext cx="7620000"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12490450" y="26681112"/>
            <a:ext cx="11596687"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26206450" y="26681112"/>
            <a:ext cx="7620000" cy="1930400"/>
          </a:xfrm>
          <a:prstGeom prst="rect">
            <a:avLst/>
          </a:prstGeom>
          <a:noFill/>
          <a:ln>
            <a:noFill/>
          </a:ln>
        </p:spPr>
        <p:txBody>
          <a:bodyPr anchorCtr="0" anchor="t" bIns="217250" lIns="434525" spcFirstLastPara="1" rIns="434525" wrap="square" tIns="217250">
            <a:noAutofit/>
          </a:bodyPr>
          <a:lstStyle>
            <a:lvl1pPr indent="0" lvl="0"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8" name="Shape 78"/>
        <p:cNvGrpSpPr/>
        <p:nvPr/>
      </p:nvGrpSpPr>
      <p:grpSpPr>
        <a:xfrm>
          <a:off x="0" y="0"/>
          <a:ext cx="0" cy="0"/>
          <a:chOff x="0" y="0"/>
          <a:chExt cx="0" cy="0"/>
        </a:xfrm>
      </p:grpSpPr>
      <p:sp>
        <p:nvSpPr>
          <p:cNvPr id="79" name="Google Shape;79;p13"/>
          <p:cNvSpPr txBox="1"/>
          <p:nvPr>
            <p:ph type="ctrTitle"/>
          </p:nvPr>
        </p:nvSpPr>
        <p:spPr>
          <a:xfrm>
            <a:off x="2743200" y="9090025"/>
            <a:ext cx="31089600" cy="6272213"/>
          </a:xfrm>
          <a:prstGeom prst="rect">
            <a:avLst/>
          </a:prstGeom>
          <a:noFill/>
          <a:ln>
            <a:noFill/>
          </a:ln>
        </p:spPr>
        <p:txBody>
          <a:bodyPr anchorCtr="0" anchor="ctr" bIns="217250" lIns="434525" spcFirstLastPara="1" rIns="434525" wrap="square" tIns="2172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3"/>
          <p:cNvSpPr txBox="1"/>
          <p:nvPr>
            <p:ph idx="1" type="subTitle"/>
          </p:nvPr>
        </p:nvSpPr>
        <p:spPr>
          <a:xfrm>
            <a:off x="5486400" y="16581438"/>
            <a:ext cx="25603200" cy="7477125"/>
          </a:xfrm>
          <a:prstGeom prst="rect">
            <a:avLst/>
          </a:prstGeom>
          <a:noFill/>
          <a:ln>
            <a:noFill/>
          </a:ln>
        </p:spPr>
        <p:txBody>
          <a:bodyPr anchorCtr="0" anchor="t" bIns="217250" lIns="434525" spcFirstLastPara="1" rIns="434525" wrap="square" tIns="217250">
            <a:noAutofit/>
          </a:bodyPr>
          <a:lstStyle>
            <a:lvl1pPr lvl="0" algn="ctr">
              <a:spcBef>
                <a:spcPts val="2900"/>
              </a:spcBef>
              <a:spcAft>
                <a:spcPts val="0"/>
              </a:spcAft>
              <a:buClr>
                <a:schemeClr val="dk1"/>
              </a:buClr>
              <a:buSzPts val="14500"/>
              <a:buFont typeface="Times New Roman"/>
              <a:buNone/>
              <a:defRPr/>
            </a:lvl1pPr>
            <a:lvl2pPr lvl="1" algn="ctr">
              <a:spcBef>
                <a:spcPts val="2640"/>
              </a:spcBef>
              <a:spcAft>
                <a:spcPts val="0"/>
              </a:spcAft>
              <a:buClr>
                <a:schemeClr val="dk1"/>
              </a:buClr>
              <a:buSzPts val="13200"/>
              <a:buFont typeface="Times New Roman"/>
              <a:buNone/>
              <a:defRPr/>
            </a:lvl2pPr>
            <a:lvl3pPr lvl="2" algn="ctr">
              <a:spcBef>
                <a:spcPts val="2200"/>
              </a:spcBef>
              <a:spcAft>
                <a:spcPts val="0"/>
              </a:spcAft>
              <a:buClr>
                <a:schemeClr val="dk1"/>
              </a:buClr>
              <a:buSzPts val="11000"/>
              <a:buFont typeface="Times New Roman"/>
              <a:buNone/>
              <a:defRPr/>
            </a:lvl3pPr>
            <a:lvl4pPr lvl="3" algn="ctr">
              <a:spcBef>
                <a:spcPts val="1860"/>
              </a:spcBef>
              <a:spcAft>
                <a:spcPts val="0"/>
              </a:spcAft>
              <a:buClr>
                <a:schemeClr val="dk1"/>
              </a:buClr>
              <a:buSzPts val="9300"/>
              <a:buFont typeface="Times New Roman"/>
              <a:buNone/>
              <a:defRPr/>
            </a:lvl4pPr>
            <a:lvl5pPr lvl="4" algn="ctr">
              <a:spcBef>
                <a:spcPts val="1860"/>
              </a:spcBef>
              <a:spcAft>
                <a:spcPts val="0"/>
              </a:spcAft>
              <a:buClr>
                <a:schemeClr val="dk1"/>
              </a:buClr>
              <a:buSzPts val="9300"/>
              <a:buFont typeface="Times New Roman"/>
              <a:buNone/>
              <a:defRPr/>
            </a:lvl5pPr>
            <a:lvl6pPr lvl="5" algn="ctr">
              <a:spcBef>
                <a:spcPts val="1860"/>
              </a:spcBef>
              <a:spcAft>
                <a:spcPts val="0"/>
              </a:spcAft>
              <a:buClr>
                <a:schemeClr val="dk1"/>
              </a:buClr>
              <a:buSzPts val="9300"/>
              <a:buFont typeface="Times New Roman"/>
              <a:buNone/>
              <a:defRPr/>
            </a:lvl6pPr>
            <a:lvl7pPr lvl="6" algn="ctr">
              <a:spcBef>
                <a:spcPts val="1860"/>
              </a:spcBef>
              <a:spcAft>
                <a:spcPts val="0"/>
              </a:spcAft>
              <a:buClr>
                <a:schemeClr val="dk1"/>
              </a:buClr>
              <a:buSzPts val="9300"/>
              <a:buFont typeface="Times New Roman"/>
              <a:buNone/>
              <a:defRPr/>
            </a:lvl7pPr>
            <a:lvl8pPr lvl="7" algn="ctr">
              <a:spcBef>
                <a:spcPts val="1860"/>
              </a:spcBef>
              <a:spcAft>
                <a:spcPts val="0"/>
              </a:spcAft>
              <a:buClr>
                <a:schemeClr val="dk1"/>
              </a:buClr>
              <a:buSzPts val="9300"/>
              <a:buFont typeface="Times New Roman"/>
              <a:buNone/>
              <a:defRPr/>
            </a:lvl8pPr>
            <a:lvl9pPr lvl="8" algn="ctr">
              <a:spcBef>
                <a:spcPts val="1860"/>
              </a:spcBef>
              <a:spcAft>
                <a:spcPts val="0"/>
              </a:spcAft>
              <a:buClr>
                <a:schemeClr val="dk1"/>
              </a:buClr>
              <a:buSzPts val="9300"/>
              <a:buFont typeface="Times New Roman"/>
              <a:buNone/>
              <a:defRPr/>
            </a:lvl9pPr>
          </a:lstStyle>
          <a:p/>
        </p:txBody>
      </p:sp>
      <p:sp>
        <p:nvSpPr>
          <p:cNvPr id="81" name="Google Shape;81;p13"/>
          <p:cNvSpPr txBox="1"/>
          <p:nvPr>
            <p:ph idx="10" type="dt"/>
          </p:nvPr>
        </p:nvSpPr>
        <p:spPr>
          <a:xfrm>
            <a:off x="2751137" y="26681112"/>
            <a:ext cx="7620000"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12490450" y="26681112"/>
            <a:ext cx="11596687"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26206450" y="26681112"/>
            <a:ext cx="7620000" cy="1930400"/>
          </a:xfrm>
          <a:prstGeom prst="rect">
            <a:avLst/>
          </a:prstGeom>
          <a:noFill/>
          <a:ln>
            <a:noFill/>
          </a:ln>
        </p:spPr>
        <p:txBody>
          <a:bodyPr anchorCtr="0" anchor="t" bIns="217250" lIns="434525" spcFirstLastPara="1" rIns="434525" wrap="square" tIns="217250">
            <a:noAutofit/>
          </a:bodyPr>
          <a:lstStyle>
            <a:lvl1pPr indent="0" lvl="0"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 name="Shape 19"/>
        <p:cNvGrpSpPr/>
        <p:nvPr/>
      </p:nvGrpSpPr>
      <p:grpSpPr>
        <a:xfrm>
          <a:off x="0" y="0"/>
          <a:ext cx="0" cy="0"/>
          <a:chOff x="0" y="0"/>
          <a:chExt cx="0" cy="0"/>
        </a:xfrm>
      </p:grpSpPr>
      <p:sp>
        <p:nvSpPr>
          <p:cNvPr id="20" name="Google Shape;20;p4"/>
          <p:cNvSpPr txBox="1"/>
          <p:nvPr>
            <p:ph type="title"/>
          </p:nvPr>
        </p:nvSpPr>
        <p:spPr>
          <a:xfrm rot="5400000">
            <a:off x="18238788" y="10421938"/>
            <a:ext cx="23407687" cy="7767637"/>
          </a:xfrm>
          <a:prstGeom prst="rect">
            <a:avLst/>
          </a:prstGeom>
          <a:noFill/>
          <a:ln>
            <a:noFill/>
          </a:ln>
        </p:spPr>
        <p:txBody>
          <a:bodyPr anchorCtr="0" anchor="ctr" bIns="217250" lIns="434525" spcFirstLastPara="1" rIns="434525" wrap="square" tIns="2172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 name="Google Shape;21;p4"/>
          <p:cNvSpPr txBox="1"/>
          <p:nvPr>
            <p:ph idx="1" type="body"/>
          </p:nvPr>
        </p:nvSpPr>
        <p:spPr>
          <a:xfrm rot="5400000">
            <a:off x="2624932" y="2728119"/>
            <a:ext cx="23407687" cy="23155275"/>
          </a:xfrm>
          <a:prstGeom prst="rect">
            <a:avLst/>
          </a:prstGeom>
          <a:noFill/>
          <a:ln>
            <a:noFill/>
          </a:ln>
        </p:spPr>
        <p:txBody>
          <a:bodyPr anchorCtr="0" anchor="t" bIns="217250" lIns="434525" spcFirstLastPara="1" rIns="434525" wrap="square" tIns="2172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4"/>
          <p:cNvSpPr txBox="1"/>
          <p:nvPr>
            <p:ph idx="10" type="dt"/>
          </p:nvPr>
        </p:nvSpPr>
        <p:spPr>
          <a:xfrm>
            <a:off x="2751137" y="26681112"/>
            <a:ext cx="7620000"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1" type="ftr"/>
          </p:nvPr>
        </p:nvSpPr>
        <p:spPr>
          <a:xfrm>
            <a:off x="12490450" y="26681112"/>
            <a:ext cx="11596687"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
          <p:cNvSpPr txBox="1"/>
          <p:nvPr>
            <p:ph idx="12" type="sldNum"/>
          </p:nvPr>
        </p:nvSpPr>
        <p:spPr>
          <a:xfrm>
            <a:off x="26206450" y="26681112"/>
            <a:ext cx="7620000" cy="1930400"/>
          </a:xfrm>
          <a:prstGeom prst="rect">
            <a:avLst/>
          </a:prstGeom>
          <a:noFill/>
          <a:ln>
            <a:noFill/>
          </a:ln>
        </p:spPr>
        <p:txBody>
          <a:bodyPr anchorCtr="0" anchor="t" bIns="217250" lIns="434525" spcFirstLastPara="1" rIns="434525" wrap="square" tIns="217250">
            <a:noAutofit/>
          </a:bodyPr>
          <a:lstStyle>
            <a:lvl1pPr indent="0" lvl="0"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5" name="Shape 25"/>
        <p:cNvGrpSpPr/>
        <p:nvPr/>
      </p:nvGrpSpPr>
      <p:grpSpPr>
        <a:xfrm>
          <a:off x="0" y="0"/>
          <a:ext cx="0" cy="0"/>
          <a:chOff x="0" y="0"/>
          <a:chExt cx="0" cy="0"/>
        </a:xfrm>
      </p:grpSpPr>
      <p:sp>
        <p:nvSpPr>
          <p:cNvPr id="26" name="Google Shape;26;p5"/>
          <p:cNvSpPr txBox="1"/>
          <p:nvPr>
            <p:ph type="title"/>
          </p:nvPr>
        </p:nvSpPr>
        <p:spPr>
          <a:xfrm>
            <a:off x="2751137" y="2601912"/>
            <a:ext cx="31075312" cy="4876800"/>
          </a:xfrm>
          <a:prstGeom prst="rect">
            <a:avLst/>
          </a:prstGeom>
          <a:noFill/>
          <a:ln>
            <a:noFill/>
          </a:ln>
        </p:spPr>
        <p:txBody>
          <a:bodyPr anchorCtr="0" anchor="ctr" bIns="217250" lIns="434525" spcFirstLastPara="1" rIns="434525" wrap="square" tIns="2172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5"/>
          <p:cNvSpPr txBox="1"/>
          <p:nvPr>
            <p:ph idx="1" type="body"/>
          </p:nvPr>
        </p:nvSpPr>
        <p:spPr>
          <a:xfrm rot="5400000">
            <a:off x="9500393" y="1683544"/>
            <a:ext cx="17576800" cy="31075312"/>
          </a:xfrm>
          <a:prstGeom prst="rect">
            <a:avLst/>
          </a:prstGeom>
          <a:noFill/>
          <a:ln>
            <a:noFill/>
          </a:ln>
        </p:spPr>
        <p:txBody>
          <a:bodyPr anchorCtr="0" anchor="t" bIns="217250" lIns="434525" spcFirstLastPara="1" rIns="434525" wrap="square" tIns="2172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5"/>
          <p:cNvSpPr txBox="1"/>
          <p:nvPr>
            <p:ph idx="10" type="dt"/>
          </p:nvPr>
        </p:nvSpPr>
        <p:spPr>
          <a:xfrm>
            <a:off x="2751137" y="26681112"/>
            <a:ext cx="7620000"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1" type="ftr"/>
          </p:nvPr>
        </p:nvSpPr>
        <p:spPr>
          <a:xfrm>
            <a:off x="12490450" y="26681112"/>
            <a:ext cx="11596687"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2" type="sldNum"/>
          </p:nvPr>
        </p:nvSpPr>
        <p:spPr>
          <a:xfrm>
            <a:off x="26206450" y="26681112"/>
            <a:ext cx="7620000" cy="1930400"/>
          </a:xfrm>
          <a:prstGeom prst="rect">
            <a:avLst/>
          </a:prstGeom>
          <a:noFill/>
          <a:ln>
            <a:noFill/>
          </a:ln>
        </p:spPr>
        <p:txBody>
          <a:bodyPr anchorCtr="0" anchor="t" bIns="217250" lIns="434525" spcFirstLastPara="1" rIns="434525" wrap="square" tIns="217250">
            <a:noAutofit/>
          </a:bodyPr>
          <a:lstStyle>
            <a:lvl1pPr indent="0" lvl="0"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1" name="Shape 31"/>
        <p:cNvGrpSpPr/>
        <p:nvPr/>
      </p:nvGrpSpPr>
      <p:grpSpPr>
        <a:xfrm>
          <a:off x="0" y="0"/>
          <a:ext cx="0" cy="0"/>
          <a:chOff x="0" y="0"/>
          <a:chExt cx="0" cy="0"/>
        </a:xfrm>
      </p:grpSpPr>
      <p:sp>
        <p:nvSpPr>
          <p:cNvPr id="32" name="Google Shape;32;p6"/>
          <p:cNvSpPr txBox="1"/>
          <p:nvPr>
            <p:ph type="title"/>
          </p:nvPr>
        </p:nvSpPr>
        <p:spPr>
          <a:xfrm>
            <a:off x="7169150" y="20481925"/>
            <a:ext cx="21945600" cy="2419350"/>
          </a:xfrm>
          <a:prstGeom prst="rect">
            <a:avLst/>
          </a:prstGeom>
          <a:noFill/>
          <a:ln>
            <a:noFill/>
          </a:ln>
        </p:spPr>
        <p:txBody>
          <a:bodyPr anchorCtr="0" anchor="b" bIns="217250" lIns="434525" spcFirstLastPara="1" rIns="434525" wrap="square" tIns="21725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6"/>
          <p:cNvSpPr/>
          <p:nvPr>
            <p:ph idx="2" type="pic"/>
          </p:nvPr>
        </p:nvSpPr>
        <p:spPr>
          <a:xfrm>
            <a:off x="7169150" y="2614613"/>
            <a:ext cx="21945600" cy="17556162"/>
          </a:xfrm>
          <a:prstGeom prst="rect">
            <a:avLst/>
          </a:prstGeom>
          <a:noFill/>
          <a:ln>
            <a:noFill/>
          </a:ln>
        </p:spPr>
      </p:sp>
      <p:sp>
        <p:nvSpPr>
          <p:cNvPr id="34" name="Google Shape;34;p6"/>
          <p:cNvSpPr txBox="1"/>
          <p:nvPr>
            <p:ph idx="1" type="body"/>
          </p:nvPr>
        </p:nvSpPr>
        <p:spPr>
          <a:xfrm>
            <a:off x="7169150" y="22901275"/>
            <a:ext cx="21945600" cy="3433763"/>
          </a:xfrm>
          <a:prstGeom prst="rect">
            <a:avLst/>
          </a:prstGeom>
          <a:noFill/>
          <a:ln>
            <a:noFill/>
          </a:ln>
        </p:spPr>
        <p:txBody>
          <a:bodyPr anchorCtr="0" anchor="t" bIns="217250" lIns="434525" spcFirstLastPara="1" rIns="434525" wrap="square" tIns="217250">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35" name="Google Shape;35;p6"/>
          <p:cNvSpPr txBox="1"/>
          <p:nvPr>
            <p:ph idx="10" type="dt"/>
          </p:nvPr>
        </p:nvSpPr>
        <p:spPr>
          <a:xfrm>
            <a:off x="2751137" y="26681112"/>
            <a:ext cx="7620000"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6"/>
          <p:cNvSpPr txBox="1"/>
          <p:nvPr>
            <p:ph idx="11" type="ftr"/>
          </p:nvPr>
        </p:nvSpPr>
        <p:spPr>
          <a:xfrm>
            <a:off x="12490450" y="26681112"/>
            <a:ext cx="11596687"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
          <p:cNvSpPr txBox="1"/>
          <p:nvPr>
            <p:ph idx="12" type="sldNum"/>
          </p:nvPr>
        </p:nvSpPr>
        <p:spPr>
          <a:xfrm>
            <a:off x="26206450" y="26681112"/>
            <a:ext cx="7620000" cy="1930400"/>
          </a:xfrm>
          <a:prstGeom prst="rect">
            <a:avLst/>
          </a:prstGeom>
          <a:noFill/>
          <a:ln>
            <a:noFill/>
          </a:ln>
        </p:spPr>
        <p:txBody>
          <a:bodyPr anchorCtr="0" anchor="t" bIns="217250" lIns="434525" spcFirstLastPara="1" rIns="434525" wrap="square" tIns="217250">
            <a:noAutofit/>
          </a:bodyPr>
          <a:lstStyle>
            <a:lvl1pPr indent="0" lvl="0"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8" name="Shape 38"/>
        <p:cNvGrpSpPr/>
        <p:nvPr/>
      </p:nvGrpSpPr>
      <p:grpSpPr>
        <a:xfrm>
          <a:off x="0" y="0"/>
          <a:ext cx="0" cy="0"/>
          <a:chOff x="0" y="0"/>
          <a:chExt cx="0" cy="0"/>
        </a:xfrm>
      </p:grpSpPr>
      <p:sp>
        <p:nvSpPr>
          <p:cNvPr id="39" name="Google Shape;39;p7"/>
          <p:cNvSpPr txBox="1"/>
          <p:nvPr>
            <p:ph type="title"/>
          </p:nvPr>
        </p:nvSpPr>
        <p:spPr>
          <a:xfrm>
            <a:off x="1828800" y="1165225"/>
            <a:ext cx="12033250" cy="4957763"/>
          </a:xfrm>
          <a:prstGeom prst="rect">
            <a:avLst/>
          </a:prstGeom>
          <a:noFill/>
          <a:ln>
            <a:noFill/>
          </a:ln>
        </p:spPr>
        <p:txBody>
          <a:bodyPr anchorCtr="0" anchor="b" bIns="217250" lIns="434525" spcFirstLastPara="1" rIns="434525" wrap="square" tIns="21725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 name="Google Shape;40;p7"/>
          <p:cNvSpPr txBox="1"/>
          <p:nvPr>
            <p:ph idx="1" type="body"/>
          </p:nvPr>
        </p:nvSpPr>
        <p:spPr>
          <a:xfrm>
            <a:off x="14300200" y="1165225"/>
            <a:ext cx="20447000" cy="24972963"/>
          </a:xfrm>
          <a:prstGeom prst="rect">
            <a:avLst/>
          </a:prstGeom>
          <a:noFill/>
          <a:ln>
            <a:noFill/>
          </a:ln>
        </p:spPr>
        <p:txBody>
          <a:bodyPr anchorCtr="0" anchor="t" bIns="217250" lIns="434525" spcFirstLastPara="1" rIns="434525" wrap="square" tIns="217250">
            <a:noAutofit/>
          </a:bodyPr>
          <a:lstStyle>
            <a:lvl1pPr indent="-431800" lvl="0" marL="457200" algn="l">
              <a:spcBef>
                <a:spcPts val="640"/>
              </a:spcBef>
              <a:spcAft>
                <a:spcPts val="0"/>
              </a:spcAft>
              <a:buClr>
                <a:schemeClr val="dk1"/>
              </a:buClr>
              <a:buSzPts val="3200"/>
              <a:buFont typeface="Times New Roman"/>
              <a:buChar char="•"/>
              <a:defRPr sz="3200"/>
            </a:lvl1pPr>
            <a:lvl2pPr indent="-406400" lvl="1" marL="914400" algn="l">
              <a:spcBef>
                <a:spcPts val="560"/>
              </a:spcBef>
              <a:spcAft>
                <a:spcPts val="0"/>
              </a:spcAft>
              <a:buClr>
                <a:schemeClr val="dk1"/>
              </a:buClr>
              <a:buSzPts val="2800"/>
              <a:buFont typeface="Times New Roman"/>
              <a:buChar char="–"/>
              <a:defRPr sz="2800"/>
            </a:lvl2pPr>
            <a:lvl3pPr indent="-381000" lvl="2" marL="1371600" algn="l">
              <a:spcBef>
                <a:spcPts val="480"/>
              </a:spcBef>
              <a:spcAft>
                <a:spcPts val="0"/>
              </a:spcAft>
              <a:buClr>
                <a:schemeClr val="dk1"/>
              </a:buClr>
              <a:buSzPts val="2400"/>
              <a:buFont typeface="Times New Roman"/>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41" name="Google Shape;41;p7"/>
          <p:cNvSpPr txBox="1"/>
          <p:nvPr>
            <p:ph idx="2" type="body"/>
          </p:nvPr>
        </p:nvSpPr>
        <p:spPr>
          <a:xfrm>
            <a:off x="1828800" y="6122988"/>
            <a:ext cx="12033250" cy="20015200"/>
          </a:xfrm>
          <a:prstGeom prst="rect">
            <a:avLst/>
          </a:prstGeom>
          <a:noFill/>
          <a:ln>
            <a:noFill/>
          </a:ln>
        </p:spPr>
        <p:txBody>
          <a:bodyPr anchorCtr="0" anchor="t" bIns="217250" lIns="434525" spcFirstLastPara="1" rIns="434525" wrap="square" tIns="217250">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42" name="Google Shape;42;p7"/>
          <p:cNvSpPr txBox="1"/>
          <p:nvPr>
            <p:ph idx="10" type="dt"/>
          </p:nvPr>
        </p:nvSpPr>
        <p:spPr>
          <a:xfrm>
            <a:off x="2751137" y="26681112"/>
            <a:ext cx="7620000"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
          <p:cNvSpPr txBox="1"/>
          <p:nvPr>
            <p:ph idx="11" type="ftr"/>
          </p:nvPr>
        </p:nvSpPr>
        <p:spPr>
          <a:xfrm>
            <a:off x="12490450" y="26681112"/>
            <a:ext cx="11596687"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ph idx="12" type="sldNum"/>
          </p:nvPr>
        </p:nvSpPr>
        <p:spPr>
          <a:xfrm>
            <a:off x="26206450" y="26681112"/>
            <a:ext cx="7620000" cy="1930400"/>
          </a:xfrm>
          <a:prstGeom prst="rect">
            <a:avLst/>
          </a:prstGeom>
          <a:noFill/>
          <a:ln>
            <a:noFill/>
          </a:ln>
        </p:spPr>
        <p:txBody>
          <a:bodyPr anchorCtr="0" anchor="t" bIns="217250" lIns="434525" spcFirstLastPara="1" rIns="434525" wrap="square" tIns="217250">
            <a:noAutofit/>
          </a:bodyPr>
          <a:lstStyle>
            <a:lvl1pPr indent="0" lvl="0"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2751137" y="2601912"/>
            <a:ext cx="31075312" cy="4876800"/>
          </a:xfrm>
          <a:prstGeom prst="rect">
            <a:avLst/>
          </a:prstGeom>
          <a:noFill/>
          <a:ln>
            <a:noFill/>
          </a:ln>
        </p:spPr>
        <p:txBody>
          <a:bodyPr anchorCtr="0" anchor="ctr" bIns="217250" lIns="434525" spcFirstLastPara="1" rIns="434525" wrap="square" tIns="2172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8"/>
          <p:cNvSpPr txBox="1"/>
          <p:nvPr>
            <p:ph idx="10" type="dt"/>
          </p:nvPr>
        </p:nvSpPr>
        <p:spPr>
          <a:xfrm>
            <a:off x="2751137" y="26681112"/>
            <a:ext cx="7620000"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
          <p:cNvSpPr txBox="1"/>
          <p:nvPr>
            <p:ph idx="11" type="ftr"/>
          </p:nvPr>
        </p:nvSpPr>
        <p:spPr>
          <a:xfrm>
            <a:off x="12490450" y="26681112"/>
            <a:ext cx="11596687"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8"/>
          <p:cNvSpPr txBox="1"/>
          <p:nvPr>
            <p:ph idx="12" type="sldNum"/>
          </p:nvPr>
        </p:nvSpPr>
        <p:spPr>
          <a:xfrm>
            <a:off x="26206450" y="26681112"/>
            <a:ext cx="7620000" cy="1930400"/>
          </a:xfrm>
          <a:prstGeom prst="rect">
            <a:avLst/>
          </a:prstGeom>
          <a:noFill/>
          <a:ln>
            <a:noFill/>
          </a:ln>
        </p:spPr>
        <p:txBody>
          <a:bodyPr anchorCtr="0" anchor="t" bIns="217250" lIns="434525" spcFirstLastPara="1" rIns="434525" wrap="square" tIns="217250">
            <a:noAutofit/>
          </a:bodyPr>
          <a:lstStyle>
            <a:lvl1pPr indent="0" lvl="0"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9"/>
          <p:cNvSpPr txBox="1"/>
          <p:nvPr>
            <p:ph type="title"/>
          </p:nvPr>
        </p:nvSpPr>
        <p:spPr>
          <a:xfrm>
            <a:off x="1828800" y="1171575"/>
            <a:ext cx="32918400" cy="4876800"/>
          </a:xfrm>
          <a:prstGeom prst="rect">
            <a:avLst/>
          </a:prstGeom>
          <a:noFill/>
          <a:ln>
            <a:noFill/>
          </a:ln>
        </p:spPr>
        <p:txBody>
          <a:bodyPr anchorCtr="0" anchor="ctr" bIns="217250" lIns="434525" spcFirstLastPara="1" rIns="434525" wrap="square" tIns="2172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9"/>
          <p:cNvSpPr txBox="1"/>
          <p:nvPr>
            <p:ph idx="1" type="body"/>
          </p:nvPr>
        </p:nvSpPr>
        <p:spPr>
          <a:xfrm>
            <a:off x="1828800" y="6550025"/>
            <a:ext cx="16160750" cy="2728913"/>
          </a:xfrm>
          <a:prstGeom prst="rect">
            <a:avLst/>
          </a:prstGeom>
          <a:noFill/>
          <a:ln>
            <a:noFill/>
          </a:ln>
        </p:spPr>
        <p:txBody>
          <a:bodyPr anchorCtr="0" anchor="b" bIns="217250" lIns="434525" spcFirstLastPara="1" rIns="434525" wrap="square" tIns="217250">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53" name="Google Shape;53;p9"/>
          <p:cNvSpPr txBox="1"/>
          <p:nvPr>
            <p:ph idx="2" type="body"/>
          </p:nvPr>
        </p:nvSpPr>
        <p:spPr>
          <a:xfrm>
            <a:off x="1828800" y="9278938"/>
            <a:ext cx="16160750" cy="16859250"/>
          </a:xfrm>
          <a:prstGeom prst="rect">
            <a:avLst/>
          </a:prstGeom>
          <a:noFill/>
          <a:ln>
            <a:noFill/>
          </a:ln>
        </p:spPr>
        <p:txBody>
          <a:bodyPr anchorCtr="0" anchor="t" bIns="217250" lIns="434525" spcFirstLastPara="1" rIns="434525" wrap="square" tIns="217250">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54" name="Google Shape;54;p9"/>
          <p:cNvSpPr txBox="1"/>
          <p:nvPr>
            <p:ph idx="3" type="body"/>
          </p:nvPr>
        </p:nvSpPr>
        <p:spPr>
          <a:xfrm>
            <a:off x="18580100" y="6550025"/>
            <a:ext cx="16167100" cy="2728913"/>
          </a:xfrm>
          <a:prstGeom prst="rect">
            <a:avLst/>
          </a:prstGeom>
          <a:noFill/>
          <a:ln>
            <a:noFill/>
          </a:ln>
        </p:spPr>
        <p:txBody>
          <a:bodyPr anchorCtr="0" anchor="b" bIns="217250" lIns="434525" spcFirstLastPara="1" rIns="434525" wrap="square" tIns="217250">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55" name="Google Shape;55;p9"/>
          <p:cNvSpPr txBox="1"/>
          <p:nvPr>
            <p:ph idx="4" type="body"/>
          </p:nvPr>
        </p:nvSpPr>
        <p:spPr>
          <a:xfrm>
            <a:off x="18580100" y="9278938"/>
            <a:ext cx="16167100" cy="16859250"/>
          </a:xfrm>
          <a:prstGeom prst="rect">
            <a:avLst/>
          </a:prstGeom>
          <a:noFill/>
          <a:ln>
            <a:noFill/>
          </a:ln>
        </p:spPr>
        <p:txBody>
          <a:bodyPr anchorCtr="0" anchor="t" bIns="217250" lIns="434525" spcFirstLastPara="1" rIns="434525" wrap="square" tIns="217250">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56" name="Google Shape;56;p9"/>
          <p:cNvSpPr txBox="1"/>
          <p:nvPr>
            <p:ph idx="10" type="dt"/>
          </p:nvPr>
        </p:nvSpPr>
        <p:spPr>
          <a:xfrm>
            <a:off x="2751137" y="26681112"/>
            <a:ext cx="7620000"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1" type="ftr"/>
          </p:nvPr>
        </p:nvSpPr>
        <p:spPr>
          <a:xfrm>
            <a:off x="12490450" y="26681112"/>
            <a:ext cx="11596687"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9"/>
          <p:cNvSpPr txBox="1"/>
          <p:nvPr>
            <p:ph idx="12" type="sldNum"/>
          </p:nvPr>
        </p:nvSpPr>
        <p:spPr>
          <a:xfrm>
            <a:off x="26206450" y="26681112"/>
            <a:ext cx="7620000" cy="1930400"/>
          </a:xfrm>
          <a:prstGeom prst="rect">
            <a:avLst/>
          </a:prstGeom>
          <a:noFill/>
          <a:ln>
            <a:noFill/>
          </a:ln>
        </p:spPr>
        <p:txBody>
          <a:bodyPr anchorCtr="0" anchor="t" bIns="217250" lIns="434525" spcFirstLastPara="1" rIns="434525" wrap="square" tIns="217250">
            <a:noAutofit/>
          </a:bodyPr>
          <a:lstStyle>
            <a:lvl1pPr indent="0" lvl="0"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10"/>
          <p:cNvSpPr txBox="1"/>
          <p:nvPr>
            <p:ph type="title"/>
          </p:nvPr>
        </p:nvSpPr>
        <p:spPr>
          <a:xfrm>
            <a:off x="2751137" y="2601912"/>
            <a:ext cx="31075312" cy="4876800"/>
          </a:xfrm>
          <a:prstGeom prst="rect">
            <a:avLst/>
          </a:prstGeom>
          <a:noFill/>
          <a:ln>
            <a:noFill/>
          </a:ln>
        </p:spPr>
        <p:txBody>
          <a:bodyPr anchorCtr="0" anchor="ctr" bIns="217250" lIns="434525" spcFirstLastPara="1" rIns="434525" wrap="square" tIns="2172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1" name="Google Shape;61;p10"/>
          <p:cNvSpPr txBox="1"/>
          <p:nvPr>
            <p:ph idx="1" type="body"/>
          </p:nvPr>
        </p:nvSpPr>
        <p:spPr>
          <a:xfrm>
            <a:off x="2751138" y="8432800"/>
            <a:ext cx="15460662" cy="17576800"/>
          </a:xfrm>
          <a:prstGeom prst="rect">
            <a:avLst/>
          </a:prstGeom>
          <a:noFill/>
          <a:ln>
            <a:noFill/>
          </a:ln>
        </p:spPr>
        <p:txBody>
          <a:bodyPr anchorCtr="0" anchor="t" bIns="217250" lIns="434525" spcFirstLastPara="1" rIns="434525" wrap="square" tIns="217250">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62" name="Google Shape;62;p10"/>
          <p:cNvSpPr txBox="1"/>
          <p:nvPr>
            <p:ph idx="2" type="body"/>
          </p:nvPr>
        </p:nvSpPr>
        <p:spPr>
          <a:xfrm>
            <a:off x="18364200" y="8432800"/>
            <a:ext cx="15462250" cy="17576800"/>
          </a:xfrm>
          <a:prstGeom prst="rect">
            <a:avLst/>
          </a:prstGeom>
          <a:noFill/>
          <a:ln>
            <a:noFill/>
          </a:ln>
        </p:spPr>
        <p:txBody>
          <a:bodyPr anchorCtr="0" anchor="t" bIns="217250" lIns="434525" spcFirstLastPara="1" rIns="434525" wrap="square" tIns="217250">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63" name="Google Shape;63;p10"/>
          <p:cNvSpPr txBox="1"/>
          <p:nvPr>
            <p:ph idx="10" type="dt"/>
          </p:nvPr>
        </p:nvSpPr>
        <p:spPr>
          <a:xfrm>
            <a:off x="2751137" y="26681112"/>
            <a:ext cx="7620000"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1" type="ftr"/>
          </p:nvPr>
        </p:nvSpPr>
        <p:spPr>
          <a:xfrm>
            <a:off x="12490450" y="26681112"/>
            <a:ext cx="11596687"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0"/>
          <p:cNvSpPr txBox="1"/>
          <p:nvPr>
            <p:ph idx="12" type="sldNum"/>
          </p:nvPr>
        </p:nvSpPr>
        <p:spPr>
          <a:xfrm>
            <a:off x="26206450" y="26681112"/>
            <a:ext cx="7620000" cy="1930400"/>
          </a:xfrm>
          <a:prstGeom prst="rect">
            <a:avLst/>
          </a:prstGeom>
          <a:noFill/>
          <a:ln>
            <a:noFill/>
          </a:ln>
        </p:spPr>
        <p:txBody>
          <a:bodyPr anchorCtr="0" anchor="t" bIns="217250" lIns="434525" spcFirstLastPara="1" rIns="434525" wrap="square" tIns="217250">
            <a:noAutofit/>
          </a:bodyPr>
          <a:lstStyle>
            <a:lvl1pPr indent="0" lvl="0"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p11"/>
          <p:cNvSpPr txBox="1"/>
          <p:nvPr>
            <p:ph type="title"/>
          </p:nvPr>
        </p:nvSpPr>
        <p:spPr>
          <a:xfrm>
            <a:off x="2889250" y="18802350"/>
            <a:ext cx="31089600" cy="5811838"/>
          </a:xfrm>
          <a:prstGeom prst="rect">
            <a:avLst/>
          </a:prstGeom>
          <a:noFill/>
          <a:ln>
            <a:noFill/>
          </a:ln>
        </p:spPr>
        <p:txBody>
          <a:bodyPr anchorCtr="0" anchor="t" bIns="217250" lIns="434525" spcFirstLastPara="1" rIns="434525" wrap="square" tIns="21725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11"/>
          <p:cNvSpPr txBox="1"/>
          <p:nvPr>
            <p:ph idx="1" type="body"/>
          </p:nvPr>
        </p:nvSpPr>
        <p:spPr>
          <a:xfrm>
            <a:off x="2889250" y="12401550"/>
            <a:ext cx="31089600" cy="6400800"/>
          </a:xfrm>
          <a:prstGeom prst="rect">
            <a:avLst/>
          </a:prstGeom>
          <a:noFill/>
          <a:ln>
            <a:noFill/>
          </a:ln>
        </p:spPr>
        <p:txBody>
          <a:bodyPr anchorCtr="0" anchor="b" bIns="217250" lIns="434525" spcFirstLastPara="1" rIns="434525" wrap="square" tIns="217250">
            <a:noAutofit/>
          </a:bodyPr>
          <a:lstStyle>
            <a:lvl1pPr indent="-228600" lvl="0" marL="457200" algn="l">
              <a:spcBef>
                <a:spcPts val="400"/>
              </a:spcBef>
              <a:spcAft>
                <a:spcPts val="0"/>
              </a:spcAft>
              <a:buClr>
                <a:schemeClr val="dk1"/>
              </a:buClr>
              <a:buSzPts val="2000"/>
              <a:buFont typeface="Times New Roman"/>
              <a:buNone/>
              <a:defRPr sz="2000"/>
            </a:lvl1pPr>
            <a:lvl2pPr indent="-228600" lvl="1" marL="914400" algn="l">
              <a:spcBef>
                <a:spcPts val="360"/>
              </a:spcBef>
              <a:spcAft>
                <a:spcPts val="0"/>
              </a:spcAft>
              <a:buClr>
                <a:schemeClr val="dk1"/>
              </a:buClr>
              <a:buSzPts val="1800"/>
              <a:buFont typeface="Times New Roman"/>
              <a:buNone/>
              <a:defRPr sz="1800"/>
            </a:lvl2pPr>
            <a:lvl3pPr indent="-228600" lvl="2" marL="1371600" algn="l">
              <a:spcBef>
                <a:spcPts val="320"/>
              </a:spcBef>
              <a:spcAft>
                <a:spcPts val="0"/>
              </a:spcAft>
              <a:buClr>
                <a:schemeClr val="dk1"/>
              </a:buClr>
              <a:buSzPts val="1600"/>
              <a:buFont typeface="Times New Roman"/>
              <a:buNone/>
              <a:defRPr sz="1600"/>
            </a:lvl3pPr>
            <a:lvl4pPr indent="-228600" lvl="3" marL="1828800" algn="l">
              <a:spcBef>
                <a:spcPts val="280"/>
              </a:spcBef>
              <a:spcAft>
                <a:spcPts val="0"/>
              </a:spcAft>
              <a:buClr>
                <a:schemeClr val="dk1"/>
              </a:buClr>
              <a:buSzPts val="1400"/>
              <a:buFont typeface="Times New Roman"/>
              <a:buNone/>
              <a:defRPr sz="1400"/>
            </a:lvl4pPr>
            <a:lvl5pPr indent="-228600" lvl="4" marL="2286000" algn="l">
              <a:spcBef>
                <a:spcPts val="280"/>
              </a:spcBef>
              <a:spcAft>
                <a:spcPts val="0"/>
              </a:spcAft>
              <a:buClr>
                <a:schemeClr val="dk1"/>
              </a:buClr>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
        <p:nvSpPr>
          <p:cNvPr id="69" name="Google Shape;69;p11"/>
          <p:cNvSpPr txBox="1"/>
          <p:nvPr>
            <p:ph idx="10" type="dt"/>
          </p:nvPr>
        </p:nvSpPr>
        <p:spPr>
          <a:xfrm>
            <a:off x="2751137" y="26681112"/>
            <a:ext cx="7620000"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1" type="ftr"/>
          </p:nvPr>
        </p:nvSpPr>
        <p:spPr>
          <a:xfrm>
            <a:off x="12490450" y="26681112"/>
            <a:ext cx="11596687"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26206450" y="26681112"/>
            <a:ext cx="7620000" cy="1930400"/>
          </a:xfrm>
          <a:prstGeom prst="rect">
            <a:avLst/>
          </a:prstGeom>
          <a:noFill/>
          <a:ln>
            <a:noFill/>
          </a:ln>
        </p:spPr>
        <p:txBody>
          <a:bodyPr anchorCtr="0" anchor="t" bIns="217250" lIns="434525" spcFirstLastPara="1" rIns="434525" wrap="square" tIns="217250">
            <a:noAutofit/>
          </a:bodyPr>
          <a:lstStyle>
            <a:lvl1pPr indent="0" lvl="0"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2751137" y="2601912"/>
            <a:ext cx="31075312" cy="4876800"/>
          </a:xfrm>
          <a:prstGeom prst="rect">
            <a:avLst/>
          </a:prstGeom>
          <a:noFill/>
          <a:ln>
            <a:noFill/>
          </a:ln>
        </p:spPr>
        <p:txBody>
          <a:bodyPr anchorCtr="0" anchor="ctr" bIns="217250" lIns="434525" spcFirstLastPara="1" rIns="434525" wrap="square" tIns="217250">
            <a:noAutofit/>
          </a:bodyPr>
          <a:lstStyle>
            <a:lvl1pPr lvl="0" marR="0" rtl="0" algn="ctr">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9pPr>
          </a:lstStyle>
          <a:p/>
        </p:txBody>
      </p:sp>
      <p:sp>
        <p:nvSpPr>
          <p:cNvPr id="11" name="Google Shape;11;p2"/>
          <p:cNvSpPr txBox="1"/>
          <p:nvPr>
            <p:ph idx="1" type="body"/>
          </p:nvPr>
        </p:nvSpPr>
        <p:spPr>
          <a:xfrm>
            <a:off x="2751137" y="8432800"/>
            <a:ext cx="31075312" cy="17576800"/>
          </a:xfrm>
          <a:prstGeom prst="rect">
            <a:avLst/>
          </a:prstGeom>
          <a:noFill/>
          <a:ln>
            <a:noFill/>
          </a:ln>
        </p:spPr>
        <p:txBody>
          <a:bodyPr anchorCtr="0" anchor="t" bIns="217250" lIns="434525" spcFirstLastPara="1" rIns="434525" wrap="square" tIns="217250">
            <a:noAutofit/>
          </a:bodyPr>
          <a:lstStyle>
            <a:lvl1pPr indent="-1149350" lvl="0" marL="457200" marR="0" rtl="0" algn="l">
              <a:spcBef>
                <a:spcPts val="2900"/>
              </a:spcBef>
              <a:spcAft>
                <a:spcPts val="0"/>
              </a:spcAft>
              <a:buClr>
                <a:schemeClr val="dk1"/>
              </a:buClr>
              <a:buSzPts val="14500"/>
              <a:buFont typeface="Times New Roman"/>
              <a:buChar char="•"/>
              <a:defRPr b="0" i="0" sz="14500" u="none" cap="none" strike="noStrike">
                <a:solidFill>
                  <a:schemeClr val="dk1"/>
                </a:solidFill>
                <a:latin typeface="Times New Roman"/>
                <a:ea typeface="Times New Roman"/>
                <a:cs typeface="Times New Roman"/>
                <a:sym typeface="Times New Roman"/>
              </a:defRPr>
            </a:lvl1pPr>
            <a:lvl2pPr indent="-1066800" lvl="1" marL="914400" marR="0" rtl="0" algn="l">
              <a:spcBef>
                <a:spcPts val="2640"/>
              </a:spcBef>
              <a:spcAft>
                <a:spcPts val="0"/>
              </a:spcAft>
              <a:buClr>
                <a:schemeClr val="dk1"/>
              </a:buClr>
              <a:buSzPts val="13200"/>
              <a:buFont typeface="Times New Roman"/>
              <a:buChar char="–"/>
              <a:defRPr b="0" i="0" sz="13200" u="none" cap="none" strike="noStrike">
                <a:solidFill>
                  <a:schemeClr val="dk1"/>
                </a:solidFill>
                <a:latin typeface="Times New Roman"/>
                <a:ea typeface="Times New Roman"/>
                <a:cs typeface="Times New Roman"/>
                <a:sym typeface="Times New Roman"/>
              </a:defRPr>
            </a:lvl2pPr>
            <a:lvl3pPr indent="-927100" lvl="2" marL="1371600" marR="0" rtl="0" algn="l">
              <a:spcBef>
                <a:spcPts val="2200"/>
              </a:spcBef>
              <a:spcAft>
                <a:spcPts val="0"/>
              </a:spcAft>
              <a:buClr>
                <a:schemeClr val="dk1"/>
              </a:buClr>
              <a:buSzPts val="11000"/>
              <a:buFont typeface="Times New Roman"/>
              <a:buChar char="•"/>
              <a:defRPr b="0" i="0" sz="11000" u="none" cap="none" strike="noStrike">
                <a:solidFill>
                  <a:schemeClr val="dk1"/>
                </a:solidFill>
                <a:latin typeface="Times New Roman"/>
                <a:ea typeface="Times New Roman"/>
                <a:cs typeface="Times New Roman"/>
                <a:sym typeface="Times New Roman"/>
              </a:defRPr>
            </a:lvl3pPr>
            <a:lvl4pPr indent="-819150" lvl="3" marL="1828800" marR="0" rtl="0" algn="l">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4pPr>
            <a:lvl5pPr indent="-819150" lvl="4" marL="2286000" marR="0" rtl="0" algn="l">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5pPr>
            <a:lvl6pPr indent="-819150" lvl="5" marL="2743200" marR="0" rtl="0" algn="l">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6pPr>
            <a:lvl7pPr indent="-819150" lvl="6" marL="3200400" marR="0" rtl="0" algn="l">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7pPr>
            <a:lvl8pPr indent="-819150" lvl="7" marL="3657600" marR="0" rtl="0" algn="l">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8pPr>
            <a:lvl9pPr indent="-819150" lvl="8" marL="4114800" marR="0" rtl="0" algn="l">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9pPr>
          </a:lstStyle>
          <a:p/>
        </p:txBody>
      </p:sp>
      <p:sp>
        <p:nvSpPr>
          <p:cNvPr id="12" name="Google Shape;12;p2"/>
          <p:cNvSpPr txBox="1"/>
          <p:nvPr>
            <p:ph idx="10" type="dt"/>
          </p:nvPr>
        </p:nvSpPr>
        <p:spPr>
          <a:xfrm>
            <a:off x="2751137" y="26681112"/>
            <a:ext cx="7620000" cy="1930400"/>
          </a:xfrm>
          <a:prstGeom prst="rect">
            <a:avLst/>
          </a:prstGeom>
          <a:noFill/>
          <a:ln>
            <a:noFill/>
          </a:ln>
        </p:spPr>
        <p:txBody>
          <a:bodyPr anchorCtr="0" anchor="t" bIns="217250" lIns="434525" spcFirstLastPara="1" rIns="434525" wrap="square" tIns="217250">
            <a:noAutofit/>
          </a:bodyPr>
          <a:lstStyle>
            <a:lvl1pPr lvl="0"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1pPr>
            <a:lvl2pPr lvl="1"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2pPr>
            <a:lvl3pPr lvl="2"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3pPr>
            <a:lvl4pPr lvl="3"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4pPr>
            <a:lvl5pPr lvl="4"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5pPr>
            <a:lvl6pPr lvl="5"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6pPr>
            <a:lvl7pPr lvl="6"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7pPr>
            <a:lvl8pPr lvl="7"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8pPr>
            <a:lvl9pPr lvl="8"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9pPr>
          </a:lstStyle>
          <a:p/>
        </p:txBody>
      </p:sp>
      <p:sp>
        <p:nvSpPr>
          <p:cNvPr id="13" name="Google Shape;13;p2"/>
          <p:cNvSpPr txBox="1"/>
          <p:nvPr>
            <p:ph idx="11" type="ftr"/>
          </p:nvPr>
        </p:nvSpPr>
        <p:spPr>
          <a:xfrm>
            <a:off x="12490450" y="26681112"/>
            <a:ext cx="11596687" cy="1930400"/>
          </a:xfrm>
          <a:prstGeom prst="rect">
            <a:avLst/>
          </a:prstGeom>
          <a:noFill/>
          <a:ln>
            <a:noFill/>
          </a:ln>
        </p:spPr>
        <p:txBody>
          <a:bodyPr anchorCtr="0" anchor="t" bIns="217250" lIns="434525" spcFirstLastPara="1" rIns="434525" wrap="square" tIns="217250">
            <a:noAutofit/>
          </a:bodyPr>
          <a:lstStyle>
            <a:lvl1pPr lvl="0"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1pPr>
            <a:lvl2pPr lvl="1"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2pPr>
            <a:lvl3pPr lvl="2"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3pPr>
            <a:lvl4pPr lvl="3"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4pPr>
            <a:lvl5pPr lvl="4"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5pPr>
            <a:lvl6pPr lvl="5"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6pPr>
            <a:lvl7pPr lvl="6"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7pPr>
            <a:lvl8pPr lvl="7"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8pPr>
            <a:lvl9pPr lvl="8"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9pPr>
          </a:lstStyle>
          <a:p/>
        </p:txBody>
      </p:sp>
      <p:sp>
        <p:nvSpPr>
          <p:cNvPr id="14" name="Google Shape;14;p2"/>
          <p:cNvSpPr txBox="1"/>
          <p:nvPr>
            <p:ph idx="12" type="sldNum"/>
          </p:nvPr>
        </p:nvSpPr>
        <p:spPr>
          <a:xfrm>
            <a:off x="26206450" y="26681112"/>
            <a:ext cx="7620000" cy="1930400"/>
          </a:xfrm>
          <a:prstGeom prst="rect">
            <a:avLst/>
          </a:prstGeom>
          <a:noFill/>
          <a:ln>
            <a:noFill/>
          </a:ln>
        </p:spPr>
        <p:txBody>
          <a:bodyPr anchorCtr="0" anchor="t" bIns="217250" lIns="434525" spcFirstLastPara="1" rIns="434525" wrap="square" tIns="217250">
            <a:noAutofit/>
          </a:bodyPr>
          <a:lstStyle>
            <a:lvl1pPr indent="0" lvl="0" marL="0" marR="0" rtl="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1.png"/><Relationship Id="rId7" Type="http://schemas.openxmlformats.org/officeDocument/2006/relationships/image" Target="../media/image5.png"/><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5719225" y="24778625"/>
            <a:ext cx="11841600" cy="1353600"/>
          </a:xfrm>
          <a:prstGeom prst="rect">
            <a:avLst/>
          </a:prstGeom>
          <a:noFill/>
          <a:ln cap="flat" cmpd="sng" w="19050">
            <a:solidFill>
              <a:srgbClr val="000000"/>
            </a:solidFill>
            <a:prstDash val="lg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89" name="Google Shape;89;p1"/>
          <p:cNvSpPr txBox="1"/>
          <p:nvPr/>
        </p:nvSpPr>
        <p:spPr>
          <a:xfrm>
            <a:off x="253950" y="0"/>
            <a:ext cx="36068100" cy="2924700"/>
          </a:xfrm>
          <a:prstGeom prst="rect">
            <a:avLst/>
          </a:prstGeom>
          <a:noFill/>
          <a:ln>
            <a:noFill/>
          </a:ln>
        </p:spPr>
        <p:txBody>
          <a:bodyPr anchorCtr="0" anchor="t" bIns="457200" lIns="457200" spcFirstLastPara="1" rIns="457200" wrap="square" tIns="457200">
            <a:spAutoFit/>
          </a:bodyPr>
          <a:lstStyle/>
          <a:p>
            <a:pPr indent="0" lvl="0" marL="0" rtl="0" algn="ctr">
              <a:lnSpc>
                <a:spcPct val="100000"/>
              </a:lnSpc>
              <a:spcBef>
                <a:spcPts val="0"/>
              </a:spcBef>
              <a:spcAft>
                <a:spcPts val="0"/>
              </a:spcAft>
              <a:buClr>
                <a:schemeClr val="dk1"/>
              </a:buClr>
              <a:buSzPts val="1100"/>
              <a:buFont typeface="Arial"/>
              <a:buNone/>
            </a:pPr>
            <a:r>
              <a:rPr b="1" lang="en-US" sz="6500">
                <a:solidFill>
                  <a:srgbClr val="54B848"/>
                </a:solidFill>
                <a:highlight>
                  <a:srgbClr val="FFFFFF"/>
                </a:highlight>
                <a:latin typeface="Calibri"/>
                <a:ea typeface="Calibri"/>
                <a:cs typeface="Calibri"/>
                <a:sym typeface="Calibri"/>
              </a:rPr>
              <a:t>Developing a Large Tabular Model for Predicting Credit Approvals &amp;</a:t>
            </a:r>
            <a:endParaRPr b="1" sz="6500">
              <a:solidFill>
                <a:srgbClr val="54B848"/>
              </a:solidFill>
              <a:highlight>
                <a:srgbClr val="FFFFFF"/>
              </a:highlight>
              <a:latin typeface="Calibri"/>
              <a:ea typeface="Calibri"/>
              <a:cs typeface="Calibri"/>
              <a:sym typeface="Calibri"/>
            </a:endParaRPr>
          </a:p>
          <a:p>
            <a:pPr indent="0" lvl="0" marL="0" rtl="0" algn="ctr">
              <a:lnSpc>
                <a:spcPct val="100000"/>
              </a:lnSpc>
              <a:spcBef>
                <a:spcPts val="0"/>
              </a:spcBef>
              <a:spcAft>
                <a:spcPts val="0"/>
              </a:spcAft>
              <a:buClr>
                <a:schemeClr val="dk1"/>
              </a:buClr>
              <a:buSzPts val="1100"/>
              <a:buFont typeface="Arial"/>
              <a:buNone/>
            </a:pPr>
            <a:r>
              <a:rPr b="1" lang="en-US" sz="6500">
                <a:solidFill>
                  <a:srgbClr val="54B848"/>
                </a:solidFill>
                <a:highlight>
                  <a:srgbClr val="FFFFFF"/>
                </a:highlight>
                <a:latin typeface="Calibri"/>
                <a:ea typeface="Calibri"/>
                <a:cs typeface="Calibri"/>
                <a:sym typeface="Calibri"/>
              </a:rPr>
              <a:t>Analyzing Customer Behavior in Financial Institutions</a:t>
            </a:r>
            <a:endParaRPr b="1" sz="6500"/>
          </a:p>
        </p:txBody>
      </p:sp>
      <p:cxnSp>
        <p:nvCxnSpPr>
          <p:cNvPr id="90" name="Google Shape;90;p1"/>
          <p:cNvCxnSpPr/>
          <p:nvPr/>
        </p:nvCxnSpPr>
        <p:spPr>
          <a:xfrm>
            <a:off x="31750" y="3922712"/>
            <a:ext cx="0" cy="25338000"/>
          </a:xfrm>
          <a:prstGeom prst="straightConnector1">
            <a:avLst/>
          </a:prstGeom>
          <a:noFill/>
          <a:ln cap="flat" cmpd="sng" w="9525">
            <a:solidFill>
              <a:srgbClr val="F8F8F8"/>
            </a:solidFill>
            <a:prstDash val="solid"/>
            <a:miter lim="800000"/>
            <a:headEnd len="med" w="med" type="none"/>
            <a:tailEnd len="med" w="med" type="none"/>
          </a:ln>
        </p:spPr>
      </p:cxnSp>
      <p:sp>
        <p:nvSpPr>
          <p:cNvPr id="91" name="Google Shape;91;p1"/>
          <p:cNvSpPr txBox="1"/>
          <p:nvPr/>
        </p:nvSpPr>
        <p:spPr>
          <a:xfrm>
            <a:off x="18658425" y="26795725"/>
            <a:ext cx="17917800" cy="1722900"/>
          </a:xfrm>
          <a:prstGeom prst="rect">
            <a:avLst/>
          </a:prstGeom>
          <a:noFill/>
          <a:ln>
            <a:noFill/>
          </a:ln>
        </p:spPr>
        <p:txBody>
          <a:bodyPr anchorCtr="0" anchor="t" bIns="45250" lIns="228600" spcFirstLastPara="1" rIns="457200" wrap="square" tIns="45250">
            <a:spAutoFit/>
          </a:bodyPr>
          <a:lstStyle/>
          <a:p>
            <a:pPr indent="0" lvl="0" marL="0" rtl="0" algn="l">
              <a:spcBef>
                <a:spcPts val="0"/>
              </a:spcBef>
              <a:spcAft>
                <a:spcPts val="0"/>
              </a:spcAft>
              <a:buClr>
                <a:srgbClr val="00B0F0"/>
              </a:buClr>
              <a:buSzPts val="4400"/>
              <a:buFont typeface="Calibri"/>
              <a:buNone/>
            </a:pPr>
            <a:r>
              <a:rPr b="1" lang="en-US" sz="4200">
                <a:solidFill>
                  <a:srgbClr val="54B848"/>
                </a:solidFill>
                <a:latin typeface="Calibri"/>
                <a:ea typeface="Calibri"/>
                <a:cs typeface="Calibri"/>
                <a:sym typeface="Calibri"/>
              </a:rPr>
              <a:t>Limitations and Future Work</a:t>
            </a:r>
            <a:endParaRPr sz="1200"/>
          </a:p>
          <a:p>
            <a:pPr indent="0" lvl="0" marL="0" rtl="0" algn="l">
              <a:lnSpc>
                <a:spcPct val="100000"/>
              </a:lnSpc>
              <a:spcBef>
                <a:spcPts val="0"/>
              </a:spcBef>
              <a:spcAft>
                <a:spcPts val="0"/>
              </a:spcAft>
              <a:buNone/>
            </a:pPr>
            <a:r>
              <a:rPr b="1" lang="en-US" sz="3200">
                <a:solidFill>
                  <a:srgbClr val="0E0E0E"/>
                </a:solidFill>
                <a:latin typeface="Calibri"/>
                <a:ea typeface="Calibri"/>
                <a:cs typeface="Calibri"/>
                <a:sym typeface="Calibri"/>
              </a:rPr>
              <a:t>Limited compute prevents running ≥13B Llama2-GTL. 4096-token limit restricts experiments. </a:t>
            </a:r>
            <a:endParaRPr b="1" sz="3200">
              <a:solidFill>
                <a:srgbClr val="0E0E0E"/>
              </a:solidFill>
              <a:latin typeface="Calibri"/>
              <a:ea typeface="Calibri"/>
              <a:cs typeface="Calibri"/>
              <a:sym typeface="Calibri"/>
            </a:endParaRPr>
          </a:p>
          <a:p>
            <a:pPr indent="0" lvl="0" marL="0" rtl="0" algn="l">
              <a:lnSpc>
                <a:spcPct val="100000"/>
              </a:lnSpc>
              <a:spcBef>
                <a:spcPts val="0"/>
              </a:spcBef>
              <a:spcAft>
                <a:spcPts val="0"/>
              </a:spcAft>
              <a:buNone/>
            </a:pPr>
            <a:r>
              <a:rPr b="1" lang="en-US" sz="3200">
                <a:solidFill>
                  <a:srgbClr val="0E0E0E"/>
                </a:solidFill>
                <a:latin typeface="Calibri"/>
                <a:ea typeface="Calibri"/>
                <a:cs typeface="Calibri"/>
                <a:sym typeface="Calibri"/>
              </a:rPr>
              <a:t>Future work: Train larger models with higher token limits. Predict other target variable(s).</a:t>
            </a:r>
            <a:endParaRPr b="1" sz="3200">
              <a:solidFill>
                <a:srgbClr val="0E0E0E"/>
              </a:solidFill>
              <a:latin typeface="Calibri"/>
              <a:ea typeface="Calibri"/>
              <a:cs typeface="Calibri"/>
              <a:sym typeface="Calibri"/>
            </a:endParaRPr>
          </a:p>
        </p:txBody>
      </p:sp>
      <p:sp>
        <p:nvSpPr>
          <p:cNvPr id="92" name="Google Shape;92;p1"/>
          <p:cNvSpPr txBox="1"/>
          <p:nvPr/>
        </p:nvSpPr>
        <p:spPr>
          <a:xfrm>
            <a:off x="4851900" y="2662100"/>
            <a:ext cx="26872200" cy="1353600"/>
          </a:xfrm>
          <a:prstGeom prst="rect">
            <a:avLst/>
          </a:prstGeom>
          <a:noFill/>
          <a:ln>
            <a:noFill/>
          </a:ln>
        </p:spPr>
        <p:txBody>
          <a:bodyPr anchorCtr="0" anchor="t" bIns="45250" lIns="419050" spcFirstLastPara="1" rIns="419050" wrap="square" tIns="45250">
            <a:spAutoFit/>
          </a:bodyPr>
          <a:lstStyle/>
          <a:p>
            <a:pPr indent="0" lvl="0" marL="0" rtl="0" algn="ctr">
              <a:spcBef>
                <a:spcPts val="0"/>
              </a:spcBef>
              <a:spcAft>
                <a:spcPts val="0"/>
              </a:spcAft>
              <a:buClr>
                <a:schemeClr val="dk1"/>
              </a:buClr>
              <a:buSzPts val="4400"/>
              <a:buFont typeface="Calibri"/>
              <a:buNone/>
            </a:pPr>
            <a:r>
              <a:rPr b="1" lang="en-US" sz="4300">
                <a:solidFill>
                  <a:schemeClr val="dk1"/>
                </a:solidFill>
                <a:latin typeface="Calibri"/>
                <a:ea typeface="Calibri"/>
                <a:cs typeface="Calibri"/>
                <a:sym typeface="Calibri"/>
              </a:rPr>
              <a:t>Atharva </a:t>
            </a:r>
            <a:r>
              <a:rPr b="1" lang="en-US" sz="4300">
                <a:solidFill>
                  <a:srgbClr val="1F1F1F"/>
                </a:solidFill>
                <a:latin typeface="Calibri"/>
                <a:ea typeface="Calibri"/>
                <a:cs typeface="Calibri"/>
                <a:sym typeface="Calibri"/>
              </a:rPr>
              <a:t>Kulkarni, </a:t>
            </a:r>
            <a:r>
              <a:rPr b="1" lang="en-US" sz="4300">
                <a:solidFill>
                  <a:schemeClr val="dk1"/>
                </a:solidFill>
                <a:latin typeface="Calibri"/>
                <a:ea typeface="Calibri"/>
                <a:cs typeface="Calibri"/>
                <a:sym typeface="Calibri"/>
              </a:rPr>
              <a:t>Nhat Minh Dang, Nicolás Corgono, Ryu Sonoda, </a:t>
            </a:r>
            <a:r>
              <a:rPr b="1" lang="en-US" sz="4300">
                <a:solidFill>
                  <a:schemeClr val="dk1"/>
                </a:solidFill>
                <a:latin typeface="Calibri"/>
                <a:ea typeface="Calibri"/>
                <a:cs typeface="Calibri"/>
                <a:sym typeface="Calibri"/>
              </a:rPr>
              <a:t>Varun Agarwal</a:t>
            </a:r>
            <a:r>
              <a:rPr b="1" lang="en-US" sz="4300">
                <a:solidFill>
                  <a:schemeClr val="dk1"/>
                </a:solidFill>
                <a:latin typeface="Calibri"/>
                <a:ea typeface="Calibri"/>
                <a:cs typeface="Calibri"/>
                <a:sym typeface="Calibri"/>
              </a:rPr>
              <a:t>, Yu Zheng Lim</a:t>
            </a:r>
            <a:endParaRPr b="1" sz="43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4000"/>
              <a:buFont typeface="Calibri"/>
              <a:buNone/>
            </a:pPr>
            <a:r>
              <a:rPr b="1" i="0" lang="en-US" sz="3900" u="none" cap="none" strike="noStrike">
                <a:solidFill>
                  <a:schemeClr val="dk1"/>
                </a:solidFill>
                <a:latin typeface="Calibri"/>
                <a:ea typeface="Calibri"/>
                <a:cs typeface="Calibri"/>
                <a:sym typeface="Calibri"/>
              </a:rPr>
              <a:t>Industry Mentors</a:t>
            </a:r>
            <a:r>
              <a:rPr b="1" lang="en-US" sz="3900">
                <a:solidFill>
                  <a:schemeClr val="dk1"/>
                </a:solidFill>
                <a:latin typeface="Calibri"/>
                <a:ea typeface="Calibri"/>
                <a:cs typeface="Calibri"/>
                <a:sym typeface="Calibri"/>
              </a:rPr>
              <a:t>: </a:t>
            </a:r>
            <a:r>
              <a:rPr lang="en-US" sz="3900">
                <a:solidFill>
                  <a:schemeClr val="dk1"/>
                </a:solidFill>
                <a:latin typeface="Calibri"/>
                <a:ea typeface="Calibri"/>
                <a:cs typeface="Calibri"/>
                <a:sym typeface="Calibri"/>
              </a:rPr>
              <a:t>Raveena Samtani, </a:t>
            </a:r>
            <a:r>
              <a:rPr lang="en-US" sz="3900">
                <a:solidFill>
                  <a:srgbClr val="222222"/>
                </a:solidFill>
                <a:highlight>
                  <a:schemeClr val="lt1"/>
                </a:highlight>
                <a:latin typeface="Calibri"/>
                <a:ea typeface="Calibri"/>
                <a:cs typeface="Calibri"/>
                <a:sym typeface="Calibri"/>
              </a:rPr>
              <a:t>Urvi Palvankar</a:t>
            </a:r>
            <a:r>
              <a:rPr lang="en-US" sz="3900">
                <a:solidFill>
                  <a:srgbClr val="222222"/>
                </a:solidFill>
                <a:highlight>
                  <a:schemeClr val="lt1"/>
                </a:highlight>
                <a:latin typeface="Calibri"/>
                <a:ea typeface="Calibri"/>
                <a:cs typeface="Calibri"/>
                <a:sym typeface="Calibri"/>
              </a:rPr>
              <a:t> </a:t>
            </a:r>
            <a:r>
              <a:rPr b="1" lang="en-US" sz="3900">
                <a:solidFill>
                  <a:schemeClr val="dk1"/>
                </a:solidFill>
                <a:latin typeface="Calibri"/>
                <a:ea typeface="Calibri"/>
                <a:cs typeface="Calibri"/>
                <a:sym typeface="Calibri"/>
              </a:rPr>
              <a:t>| </a:t>
            </a:r>
            <a:r>
              <a:rPr b="1" i="0" lang="en-US" sz="3900" u="none" cap="none" strike="noStrike">
                <a:solidFill>
                  <a:schemeClr val="dk1"/>
                </a:solidFill>
                <a:latin typeface="Calibri"/>
                <a:ea typeface="Calibri"/>
                <a:cs typeface="Calibri"/>
                <a:sym typeface="Calibri"/>
              </a:rPr>
              <a:t>Faculty Mentor</a:t>
            </a:r>
            <a:r>
              <a:rPr b="1" lang="en-US" sz="3900">
                <a:solidFill>
                  <a:schemeClr val="dk1"/>
                </a:solidFill>
                <a:latin typeface="Calibri"/>
                <a:ea typeface="Calibri"/>
                <a:cs typeface="Calibri"/>
                <a:sym typeface="Calibri"/>
              </a:rPr>
              <a:t>: </a:t>
            </a:r>
            <a:r>
              <a:rPr lang="en-US" sz="3900">
                <a:solidFill>
                  <a:schemeClr val="dk1"/>
                </a:solidFill>
                <a:latin typeface="Calibri"/>
                <a:ea typeface="Calibri"/>
                <a:cs typeface="Calibri"/>
                <a:sym typeface="Calibri"/>
              </a:rPr>
              <a:t>Sining Chen</a:t>
            </a:r>
            <a:endParaRPr sz="1300"/>
          </a:p>
        </p:txBody>
      </p:sp>
      <p:sp>
        <p:nvSpPr>
          <p:cNvPr id="93" name="Google Shape;93;p1"/>
          <p:cNvSpPr txBox="1"/>
          <p:nvPr/>
        </p:nvSpPr>
        <p:spPr>
          <a:xfrm>
            <a:off x="31750" y="4165200"/>
            <a:ext cx="18478800" cy="11377200"/>
          </a:xfrm>
          <a:prstGeom prst="rect">
            <a:avLst/>
          </a:prstGeom>
          <a:noFill/>
          <a:ln>
            <a:noFill/>
          </a:ln>
        </p:spPr>
        <p:txBody>
          <a:bodyPr anchorCtr="0" anchor="t" bIns="45250" lIns="457200" spcFirstLastPara="1" rIns="228600" wrap="square" tIns="45250">
            <a:spAutoFit/>
          </a:bodyPr>
          <a:lstStyle/>
          <a:p>
            <a:pPr indent="0" lvl="0" marL="0" rtl="0" algn="l">
              <a:spcBef>
                <a:spcPts val="0"/>
              </a:spcBef>
              <a:spcAft>
                <a:spcPts val="0"/>
              </a:spcAft>
              <a:buClr>
                <a:srgbClr val="00B0F0"/>
              </a:buClr>
              <a:buSzPts val="4400"/>
              <a:buFont typeface="Calibri"/>
              <a:buNone/>
            </a:pPr>
            <a:r>
              <a:rPr b="1" lang="en-US" sz="4200">
                <a:solidFill>
                  <a:srgbClr val="54B848"/>
                </a:solidFill>
                <a:latin typeface="Calibri"/>
                <a:ea typeface="Calibri"/>
                <a:cs typeface="Calibri"/>
                <a:sym typeface="Calibri"/>
              </a:rPr>
              <a:t>Introduction</a:t>
            </a:r>
            <a:endParaRPr sz="1200"/>
          </a:p>
          <a:p>
            <a:pPr indent="0" lvl="0" marL="0" rtl="0" algn="l">
              <a:lnSpc>
                <a:spcPct val="115000"/>
              </a:lnSpc>
              <a:spcBef>
                <a:spcPts val="1200"/>
              </a:spcBef>
              <a:spcAft>
                <a:spcPts val="0"/>
              </a:spcAft>
              <a:buClr>
                <a:schemeClr val="dk1"/>
              </a:buClr>
              <a:buSzPts val="1100"/>
              <a:buFont typeface="Arial"/>
              <a:buNone/>
            </a:pPr>
            <a:r>
              <a:rPr b="1" lang="en-US" sz="3500">
                <a:solidFill>
                  <a:schemeClr val="dk1"/>
                </a:solidFill>
                <a:latin typeface="Calibri"/>
                <a:ea typeface="Calibri"/>
                <a:cs typeface="Calibri"/>
                <a:sym typeface="Calibri"/>
              </a:rPr>
              <a:t>Traditional machine learning models (TradML) often struggle to generalize to new datasets or tasks without extensive retraining and data preprocessing. Through this project, we explore the LLaMA 2 Generative Tabular Learning (GTL) models (LLaMA 2 pretrained with generic tabular data) to tackle these challenges, harnessing their tabular data generalization capabilities, with no retraining/fine-tuning. With </a:t>
            </a:r>
            <a:r>
              <a:rPr b="1" lang="en-US" sz="3500">
                <a:solidFill>
                  <a:schemeClr val="dk1"/>
                </a:solidFill>
                <a:latin typeface="Calibri"/>
                <a:ea typeface="Calibri"/>
                <a:cs typeface="Calibri"/>
                <a:sym typeface="Calibri"/>
              </a:rPr>
              <a:t>capabilities</a:t>
            </a:r>
            <a:r>
              <a:rPr b="1" lang="en-US" sz="3500">
                <a:solidFill>
                  <a:schemeClr val="dk1"/>
                </a:solidFill>
                <a:latin typeface="Calibri"/>
                <a:ea typeface="Calibri"/>
                <a:cs typeface="Calibri"/>
                <a:sym typeface="Calibri"/>
              </a:rPr>
              <a:t> like zero-shot generalization &amp; in-context learning, we aim to predict credit app</a:t>
            </a:r>
            <a:r>
              <a:rPr b="1" lang="en-US" sz="3500">
                <a:solidFill>
                  <a:schemeClr val="dk1"/>
                </a:solidFill>
                <a:latin typeface="Calibri"/>
                <a:ea typeface="Calibri"/>
                <a:cs typeface="Calibri"/>
                <a:sym typeface="Calibri"/>
              </a:rPr>
              <a:t>roval</a:t>
            </a:r>
            <a:r>
              <a:rPr b="1" lang="en-US" sz="3500">
                <a:solidFill>
                  <a:schemeClr val="dk1"/>
                </a:solidFill>
                <a:latin typeface="Calibri"/>
                <a:ea typeface="Calibri"/>
                <a:cs typeface="Calibri"/>
                <a:sym typeface="Calibri"/>
              </a:rPr>
              <a:t> f</a:t>
            </a:r>
            <a:r>
              <a:rPr b="1" lang="en-US" sz="3500">
                <a:solidFill>
                  <a:schemeClr val="dk1"/>
                </a:solidFill>
                <a:latin typeface="Calibri"/>
                <a:ea typeface="Calibri"/>
                <a:cs typeface="Calibri"/>
                <a:sym typeface="Calibri"/>
              </a:rPr>
              <a:t>or TD Bank </a:t>
            </a:r>
            <a:r>
              <a:rPr b="1" lang="en-US" sz="3500">
                <a:solidFill>
                  <a:schemeClr val="dk1"/>
                </a:solidFill>
                <a:latin typeface="Calibri"/>
                <a:ea typeface="Calibri"/>
                <a:cs typeface="Calibri"/>
                <a:sym typeface="Calibri"/>
              </a:rPr>
              <a:t>by leveraging a publicly available dataset.</a:t>
            </a:r>
            <a:endParaRPr b="1" sz="35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t/>
            </a:r>
            <a:endParaRPr b="1" sz="1700">
              <a:solidFill>
                <a:schemeClr val="dk1"/>
              </a:solidFill>
              <a:latin typeface="Calibri"/>
              <a:ea typeface="Calibri"/>
              <a:cs typeface="Calibri"/>
              <a:sym typeface="Calibri"/>
            </a:endParaRPr>
          </a:p>
          <a:p>
            <a:pPr indent="0" lvl="0" marL="0" rtl="0" algn="l">
              <a:spcBef>
                <a:spcPts val="1200"/>
              </a:spcBef>
              <a:spcAft>
                <a:spcPts val="0"/>
              </a:spcAft>
              <a:buClr>
                <a:srgbClr val="00B0F0"/>
              </a:buClr>
              <a:buSzPts val="4400"/>
              <a:buFont typeface="Calibri"/>
              <a:buNone/>
            </a:pPr>
            <a:r>
              <a:rPr b="1" lang="en-US" sz="4200">
                <a:solidFill>
                  <a:srgbClr val="54B848"/>
                </a:solidFill>
                <a:latin typeface="Calibri"/>
                <a:ea typeface="Calibri"/>
                <a:cs typeface="Calibri"/>
                <a:sym typeface="Calibri"/>
              </a:rPr>
              <a:t>Methodology</a:t>
            </a:r>
            <a:endParaRPr sz="1200">
              <a:solidFill>
                <a:schemeClr val="dk1"/>
              </a:solidFill>
            </a:endParaRPr>
          </a:p>
          <a:p>
            <a:pPr indent="0" lvl="0" marL="0" rtl="0" algn="l">
              <a:lnSpc>
                <a:spcPct val="115000"/>
              </a:lnSpc>
              <a:spcBef>
                <a:spcPts val="0"/>
              </a:spcBef>
              <a:spcAft>
                <a:spcPts val="0"/>
              </a:spcAft>
              <a:buClr>
                <a:srgbClr val="00B0F0"/>
              </a:buClr>
              <a:buSzPts val="4400"/>
              <a:buFont typeface="Calibri"/>
              <a:buNone/>
            </a:pPr>
            <a:r>
              <a:rPr b="1" lang="en-US" sz="3500">
                <a:solidFill>
                  <a:schemeClr val="dk1"/>
                </a:solidFill>
                <a:latin typeface="Calibri"/>
                <a:ea typeface="Calibri"/>
                <a:cs typeface="Calibri"/>
                <a:sym typeface="Calibri"/>
              </a:rPr>
              <a:t>Dataset, preprocessing: Kaggle. Features - removed credit score (data leakage), impute missing data, OHE. Target - 4 approval classes (P1-3 “approved” as Class 0, P4 “not approved” as Class 1)</a:t>
            </a:r>
            <a:endParaRPr b="1" sz="3500">
              <a:solidFill>
                <a:schemeClr val="dk1"/>
              </a:solidFill>
              <a:latin typeface="Calibri"/>
              <a:ea typeface="Calibri"/>
              <a:cs typeface="Calibri"/>
              <a:sym typeface="Calibri"/>
            </a:endParaRPr>
          </a:p>
          <a:p>
            <a:pPr indent="0" lvl="0" marL="0" rtl="0" algn="l">
              <a:lnSpc>
                <a:spcPct val="115000"/>
              </a:lnSpc>
              <a:spcBef>
                <a:spcPts val="0"/>
              </a:spcBef>
              <a:spcAft>
                <a:spcPts val="0"/>
              </a:spcAft>
              <a:buClr>
                <a:srgbClr val="00B0F0"/>
              </a:buClr>
              <a:buSzPts val="4400"/>
              <a:buFont typeface="Calibri"/>
              <a:buNone/>
            </a:pPr>
            <a:r>
              <a:t/>
            </a:r>
            <a:endParaRPr b="1"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rgbClr val="00B0F0"/>
              </a:buClr>
              <a:buSzPts val="4400"/>
              <a:buFont typeface="Calibri"/>
              <a:buNone/>
            </a:pPr>
            <a:r>
              <a:rPr b="1" lang="en-US" sz="3500">
                <a:solidFill>
                  <a:schemeClr val="dk1"/>
                </a:solidFill>
                <a:latin typeface="Calibri"/>
                <a:ea typeface="Calibri"/>
                <a:cs typeface="Calibri"/>
                <a:sym typeface="Calibri"/>
              </a:rPr>
              <a:t>Baseline: TradML models (Logistic Regression, Decision Tree, Random Forest, XGBoost). XGBoost, if given full training data &amp; features, had the best F1 score (0.758). But to compare fairly with GTL models (4096 token limit) that can only see limited training data &amp; features, we impose the same limited-data/feature treatment to traditional ML models.</a:t>
            </a:r>
            <a:endParaRPr b="1" sz="3500">
              <a:solidFill>
                <a:schemeClr val="dk1"/>
              </a:solidFill>
              <a:latin typeface="Calibri"/>
              <a:ea typeface="Calibri"/>
              <a:cs typeface="Calibri"/>
              <a:sym typeface="Calibri"/>
            </a:endParaRPr>
          </a:p>
          <a:p>
            <a:pPr indent="0" lvl="0" marL="0" rtl="0" algn="l">
              <a:lnSpc>
                <a:spcPct val="115000"/>
              </a:lnSpc>
              <a:spcBef>
                <a:spcPts val="0"/>
              </a:spcBef>
              <a:spcAft>
                <a:spcPts val="0"/>
              </a:spcAft>
              <a:buClr>
                <a:srgbClr val="00B0F0"/>
              </a:buClr>
              <a:buSzPts val="4400"/>
              <a:buFont typeface="Calibri"/>
              <a:buNone/>
            </a:pPr>
            <a:r>
              <a:t/>
            </a:r>
            <a:endParaRPr b="1"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rgbClr val="00B0F0"/>
              </a:buClr>
              <a:buSzPts val="4400"/>
              <a:buFont typeface="Calibri"/>
              <a:buNone/>
            </a:pPr>
            <a:r>
              <a:rPr b="1" lang="en-US" sz="3500">
                <a:solidFill>
                  <a:schemeClr val="dk1"/>
                </a:solidFill>
                <a:latin typeface="Calibri"/>
                <a:ea typeface="Calibri"/>
                <a:cs typeface="Calibri"/>
                <a:sym typeface="Calibri"/>
              </a:rPr>
              <a:t>GTL models: Tested with 2 prompt templates. T-table (uses feature, label description and column header for data) and T-anony (providing only data). Tuned hyperparameters below.</a:t>
            </a:r>
            <a:endParaRPr b="1" sz="3500">
              <a:solidFill>
                <a:schemeClr val="dk1"/>
              </a:solidFill>
              <a:latin typeface="Calibri"/>
              <a:ea typeface="Calibri"/>
              <a:cs typeface="Calibri"/>
              <a:sym typeface="Calibri"/>
            </a:endParaRPr>
          </a:p>
        </p:txBody>
      </p:sp>
      <p:sp>
        <p:nvSpPr>
          <p:cNvPr id="94" name="Google Shape;94;p1"/>
          <p:cNvSpPr txBox="1"/>
          <p:nvPr/>
        </p:nvSpPr>
        <p:spPr>
          <a:xfrm>
            <a:off x="18984913" y="19179500"/>
            <a:ext cx="17394300" cy="306900"/>
          </a:xfrm>
          <a:prstGeom prst="rect">
            <a:avLst/>
          </a:prstGeom>
          <a:noFill/>
          <a:ln>
            <a:noFill/>
          </a:ln>
        </p:spPr>
        <p:txBody>
          <a:bodyPr anchorCtr="0" anchor="t" bIns="45250" lIns="228600" spcFirstLastPara="1" rIns="457200" wrap="square" tIns="45250">
            <a:spAutoFit/>
          </a:bodyPr>
          <a:lstStyle/>
          <a:p>
            <a:pPr indent="0" lvl="0" marL="0" marR="0" rtl="0" algn="l">
              <a:lnSpc>
                <a:spcPct val="100000"/>
              </a:lnSpc>
              <a:spcBef>
                <a:spcPts val="900"/>
              </a:spcBef>
              <a:spcAft>
                <a:spcPts val="0"/>
              </a:spcAft>
              <a:buClr>
                <a:schemeClr val="dk1"/>
              </a:buClr>
              <a:buSzPts val="3600"/>
              <a:buFont typeface="Calibri"/>
              <a:buNone/>
            </a:pPr>
            <a:r>
              <a:t/>
            </a:r>
            <a:endParaRPr/>
          </a:p>
        </p:txBody>
      </p:sp>
      <p:sp>
        <p:nvSpPr>
          <p:cNvPr id="95" name="Google Shape;95;p1"/>
          <p:cNvSpPr txBox="1"/>
          <p:nvPr/>
        </p:nvSpPr>
        <p:spPr>
          <a:xfrm>
            <a:off x="18658425" y="4165200"/>
            <a:ext cx="17917800" cy="18223800"/>
          </a:xfrm>
          <a:prstGeom prst="rect">
            <a:avLst/>
          </a:prstGeom>
          <a:noFill/>
          <a:ln>
            <a:noFill/>
          </a:ln>
        </p:spPr>
        <p:txBody>
          <a:bodyPr anchorCtr="0" anchor="t" bIns="45250" lIns="228600" spcFirstLastPara="1" rIns="457200" wrap="square" tIns="45250">
            <a:spAutoFit/>
          </a:bodyPr>
          <a:lstStyle/>
          <a:p>
            <a:pPr indent="0" lvl="0" marL="0" rtl="0" algn="l">
              <a:spcBef>
                <a:spcPts val="0"/>
              </a:spcBef>
              <a:spcAft>
                <a:spcPts val="0"/>
              </a:spcAft>
              <a:buClr>
                <a:srgbClr val="00B0F0"/>
              </a:buClr>
              <a:buSzPts val="4400"/>
              <a:buFont typeface="Calibri"/>
              <a:buNone/>
            </a:pPr>
            <a:r>
              <a:rPr b="1" lang="en-US" sz="4200">
                <a:solidFill>
                  <a:srgbClr val="54B848"/>
                </a:solidFill>
                <a:latin typeface="Calibri"/>
                <a:ea typeface="Calibri"/>
                <a:cs typeface="Calibri"/>
                <a:sym typeface="Calibri"/>
              </a:rPr>
              <a:t>Key Observations</a:t>
            </a:r>
            <a:endParaRPr b="1" sz="2300">
              <a:solidFill>
                <a:srgbClr val="003399"/>
              </a:solidFill>
              <a:latin typeface="Calibri"/>
              <a:ea typeface="Calibri"/>
              <a:cs typeface="Calibri"/>
              <a:sym typeface="Calibri"/>
            </a:endParaRPr>
          </a:p>
          <a:p>
            <a:pPr indent="-431800" lvl="0" marL="457200" rtl="0" algn="l">
              <a:spcBef>
                <a:spcPts val="0"/>
              </a:spcBef>
              <a:spcAft>
                <a:spcPts val="0"/>
              </a:spcAft>
              <a:buSzPts val="3200"/>
              <a:buFont typeface="Calibri"/>
              <a:buAutoNum type="arabicPeriod"/>
            </a:pPr>
            <a:r>
              <a:rPr b="1" lang="en-US" sz="3200">
                <a:solidFill>
                  <a:srgbClr val="54B848"/>
                </a:solidFill>
                <a:latin typeface="Calibri"/>
                <a:ea typeface="Calibri"/>
                <a:cs typeface="Calibri"/>
                <a:sym typeface="Calibri"/>
              </a:rPr>
              <a:t>T-Table</a:t>
            </a:r>
            <a:r>
              <a:rPr b="1" lang="en-US" sz="3200">
                <a:solidFill>
                  <a:schemeClr val="dk1"/>
                </a:solidFill>
                <a:latin typeface="Calibri"/>
                <a:ea typeface="Calibri"/>
                <a:cs typeface="Calibri"/>
                <a:sym typeface="Calibri"/>
              </a:rPr>
              <a:t> beats T-a</a:t>
            </a:r>
            <a:r>
              <a:rPr b="1" lang="en-US" sz="3200">
                <a:solidFill>
                  <a:srgbClr val="0E0E0E"/>
                </a:solidFill>
                <a:latin typeface="Calibri"/>
                <a:ea typeface="Calibri"/>
                <a:cs typeface="Calibri"/>
                <a:sym typeface="Calibri"/>
              </a:rPr>
              <a:t>nony </a:t>
            </a:r>
            <a:endParaRPr b="1" sz="3200">
              <a:solidFill>
                <a:srgbClr val="0E0E0E"/>
              </a:solidFill>
              <a:latin typeface="Calibri"/>
              <a:ea typeface="Calibri"/>
              <a:cs typeface="Calibri"/>
              <a:sym typeface="Calibri"/>
            </a:endParaRPr>
          </a:p>
          <a:p>
            <a:pPr indent="0" lvl="0" marL="457200" rtl="0" algn="l">
              <a:spcBef>
                <a:spcPts val="0"/>
              </a:spcBef>
              <a:spcAft>
                <a:spcPts val="0"/>
              </a:spcAft>
              <a:buNone/>
            </a:pPr>
            <a:r>
              <a:t/>
            </a:r>
            <a:endParaRPr b="1" sz="3200">
              <a:solidFill>
                <a:srgbClr val="0E0E0E"/>
              </a:solidFill>
              <a:latin typeface="Calibri"/>
              <a:ea typeface="Calibri"/>
              <a:cs typeface="Calibri"/>
              <a:sym typeface="Calibri"/>
            </a:endParaRPr>
          </a:p>
          <a:p>
            <a:pPr indent="0" lvl="0" marL="457200" rtl="0" algn="l">
              <a:spcBef>
                <a:spcPts val="0"/>
              </a:spcBef>
              <a:spcAft>
                <a:spcPts val="0"/>
              </a:spcAft>
              <a:buNone/>
            </a:pPr>
            <a:r>
              <a:t/>
            </a:r>
            <a:endParaRPr b="1" sz="3200">
              <a:solidFill>
                <a:srgbClr val="0E0E0E"/>
              </a:solidFill>
              <a:latin typeface="Calibri"/>
              <a:ea typeface="Calibri"/>
              <a:cs typeface="Calibri"/>
              <a:sym typeface="Calibri"/>
            </a:endParaRPr>
          </a:p>
          <a:p>
            <a:pPr indent="0" lvl="0" marL="457200" rtl="0" algn="l">
              <a:spcBef>
                <a:spcPts val="0"/>
              </a:spcBef>
              <a:spcAft>
                <a:spcPts val="0"/>
              </a:spcAft>
              <a:buNone/>
            </a:pPr>
            <a:r>
              <a:t/>
            </a:r>
            <a:endParaRPr b="1" sz="3200">
              <a:solidFill>
                <a:srgbClr val="0E0E0E"/>
              </a:solidFill>
              <a:latin typeface="Calibri"/>
              <a:ea typeface="Calibri"/>
              <a:cs typeface="Calibri"/>
              <a:sym typeface="Calibri"/>
            </a:endParaRPr>
          </a:p>
          <a:p>
            <a:pPr indent="0" lvl="0" marL="457200" rtl="0" algn="l">
              <a:spcBef>
                <a:spcPts val="0"/>
              </a:spcBef>
              <a:spcAft>
                <a:spcPts val="0"/>
              </a:spcAft>
              <a:buNone/>
            </a:pPr>
            <a:r>
              <a:t/>
            </a:r>
            <a:endParaRPr b="1" sz="3200">
              <a:solidFill>
                <a:srgbClr val="0E0E0E"/>
              </a:solidFill>
              <a:latin typeface="Calibri"/>
              <a:ea typeface="Calibri"/>
              <a:cs typeface="Calibri"/>
              <a:sym typeface="Calibri"/>
            </a:endParaRPr>
          </a:p>
          <a:p>
            <a:pPr indent="0" lvl="0" marL="457200" rtl="0" algn="l">
              <a:spcBef>
                <a:spcPts val="0"/>
              </a:spcBef>
              <a:spcAft>
                <a:spcPts val="0"/>
              </a:spcAft>
              <a:buNone/>
            </a:pPr>
            <a:r>
              <a:t/>
            </a:r>
            <a:endParaRPr b="1" sz="3200">
              <a:solidFill>
                <a:srgbClr val="0E0E0E"/>
              </a:solidFill>
              <a:latin typeface="Calibri"/>
              <a:ea typeface="Calibri"/>
              <a:cs typeface="Calibri"/>
              <a:sym typeface="Calibri"/>
            </a:endParaRPr>
          </a:p>
          <a:p>
            <a:pPr indent="0" lvl="0" marL="457200" rtl="0" algn="l">
              <a:spcBef>
                <a:spcPts val="0"/>
              </a:spcBef>
              <a:spcAft>
                <a:spcPts val="0"/>
              </a:spcAft>
              <a:buNone/>
            </a:pPr>
            <a:r>
              <a:t/>
            </a:r>
            <a:endParaRPr b="1" sz="3200">
              <a:solidFill>
                <a:srgbClr val="0E0E0E"/>
              </a:solidFill>
              <a:latin typeface="Calibri"/>
              <a:ea typeface="Calibri"/>
              <a:cs typeface="Calibri"/>
              <a:sym typeface="Calibri"/>
            </a:endParaRPr>
          </a:p>
          <a:p>
            <a:pPr indent="0" lvl="0" marL="457200" rtl="0" algn="l">
              <a:spcBef>
                <a:spcPts val="0"/>
              </a:spcBef>
              <a:spcAft>
                <a:spcPts val="0"/>
              </a:spcAft>
              <a:buNone/>
            </a:pPr>
            <a:r>
              <a:t/>
            </a:r>
            <a:endParaRPr b="1" sz="3200">
              <a:solidFill>
                <a:srgbClr val="0E0E0E"/>
              </a:solidFill>
              <a:latin typeface="Calibri"/>
              <a:ea typeface="Calibri"/>
              <a:cs typeface="Calibri"/>
              <a:sym typeface="Calibri"/>
            </a:endParaRPr>
          </a:p>
          <a:p>
            <a:pPr indent="0" lvl="0" marL="457200" rtl="0" algn="l">
              <a:spcBef>
                <a:spcPts val="0"/>
              </a:spcBef>
              <a:spcAft>
                <a:spcPts val="0"/>
              </a:spcAft>
              <a:buNone/>
            </a:pPr>
            <a:r>
              <a:t/>
            </a:r>
            <a:endParaRPr b="1" sz="3200">
              <a:solidFill>
                <a:srgbClr val="0E0E0E"/>
              </a:solidFill>
              <a:latin typeface="Calibri"/>
              <a:ea typeface="Calibri"/>
              <a:cs typeface="Calibri"/>
              <a:sym typeface="Calibri"/>
            </a:endParaRPr>
          </a:p>
          <a:p>
            <a:pPr indent="0" lvl="0" marL="457200" rtl="0" algn="l">
              <a:spcBef>
                <a:spcPts val="0"/>
              </a:spcBef>
              <a:spcAft>
                <a:spcPts val="0"/>
              </a:spcAft>
              <a:buNone/>
            </a:pPr>
            <a:r>
              <a:t/>
            </a:r>
            <a:endParaRPr b="1" sz="3200">
              <a:solidFill>
                <a:srgbClr val="0E0E0E"/>
              </a:solidFill>
              <a:latin typeface="Calibri"/>
              <a:ea typeface="Calibri"/>
              <a:cs typeface="Calibri"/>
              <a:sym typeface="Calibri"/>
            </a:endParaRPr>
          </a:p>
          <a:p>
            <a:pPr indent="0" lvl="0" marL="457200" rtl="0" algn="l">
              <a:spcBef>
                <a:spcPts val="0"/>
              </a:spcBef>
              <a:spcAft>
                <a:spcPts val="0"/>
              </a:spcAft>
              <a:buNone/>
            </a:pPr>
            <a:r>
              <a:t/>
            </a:r>
            <a:endParaRPr b="1" sz="3200">
              <a:solidFill>
                <a:srgbClr val="0E0E0E"/>
              </a:solidFill>
              <a:latin typeface="Calibri"/>
              <a:ea typeface="Calibri"/>
              <a:cs typeface="Calibri"/>
              <a:sym typeface="Calibri"/>
            </a:endParaRPr>
          </a:p>
          <a:p>
            <a:pPr indent="0" lvl="0" marL="457200" rtl="0" algn="l">
              <a:spcBef>
                <a:spcPts val="0"/>
              </a:spcBef>
              <a:spcAft>
                <a:spcPts val="0"/>
              </a:spcAft>
              <a:buNone/>
            </a:pPr>
            <a:r>
              <a:t/>
            </a:r>
            <a:endParaRPr b="1" sz="3200">
              <a:solidFill>
                <a:srgbClr val="0E0E0E"/>
              </a:solidFill>
              <a:latin typeface="Calibri"/>
              <a:ea typeface="Calibri"/>
              <a:cs typeface="Calibri"/>
              <a:sym typeface="Calibri"/>
            </a:endParaRPr>
          </a:p>
          <a:p>
            <a:pPr indent="-431800" lvl="0" marL="457200" rtl="0" algn="l">
              <a:spcBef>
                <a:spcPts val="0"/>
              </a:spcBef>
              <a:spcAft>
                <a:spcPts val="0"/>
              </a:spcAft>
              <a:buClr>
                <a:schemeClr val="dk1"/>
              </a:buClr>
              <a:buSzPts val="3200"/>
              <a:buFont typeface="Calibri"/>
              <a:buAutoNum type="arabicPeriod"/>
            </a:pPr>
            <a:r>
              <a:rPr b="1" lang="en-US" sz="3200">
                <a:solidFill>
                  <a:srgbClr val="54B848"/>
                </a:solidFill>
                <a:latin typeface="Calibri"/>
                <a:ea typeface="Calibri"/>
                <a:cs typeface="Calibri"/>
                <a:sym typeface="Calibri"/>
              </a:rPr>
              <a:t>13B-GTL-8bit</a:t>
            </a:r>
            <a:r>
              <a:rPr b="1" lang="en-US" sz="3200">
                <a:solidFill>
                  <a:schemeClr val="dk1"/>
                </a:solidFill>
                <a:latin typeface="Calibri"/>
                <a:ea typeface="Calibri"/>
                <a:cs typeface="Calibri"/>
                <a:sym typeface="Calibri"/>
              </a:rPr>
              <a:t> beats 7B-GTL-8</a:t>
            </a:r>
            <a:r>
              <a:rPr b="1" lang="en-US" sz="3200">
                <a:solidFill>
                  <a:srgbClr val="0E0E0E"/>
                </a:solidFill>
                <a:latin typeface="Calibri"/>
                <a:ea typeface="Calibri"/>
                <a:cs typeface="Calibri"/>
                <a:sym typeface="Calibri"/>
              </a:rPr>
              <a:t>bit (Table 1)</a:t>
            </a:r>
            <a:endParaRPr b="1" sz="3200">
              <a:solidFill>
                <a:srgbClr val="0E0E0E"/>
              </a:solidFill>
              <a:latin typeface="Calibri"/>
              <a:ea typeface="Calibri"/>
              <a:cs typeface="Calibri"/>
              <a:sym typeface="Calibri"/>
            </a:endParaRPr>
          </a:p>
          <a:p>
            <a:pPr indent="457200" lvl="0" marL="0" rtl="0" algn="l">
              <a:spcBef>
                <a:spcPts val="0"/>
              </a:spcBef>
              <a:spcAft>
                <a:spcPts val="0"/>
              </a:spcAft>
              <a:buNone/>
            </a:pPr>
            <a:r>
              <a:rPr b="1" lang="en-US" sz="3200">
                <a:solidFill>
                  <a:srgbClr val="54B848"/>
                </a:solidFill>
                <a:latin typeface="Calibri"/>
                <a:ea typeface="Calibri"/>
                <a:cs typeface="Calibri"/>
                <a:sym typeface="Calibri"/>
              </a:rPr>
              <a:t>7B-8bit &amp; 7B-Unquant show no significant difference in F1 score</a:t>
            </a:r>
            <a:r>
              <a:rPr b="1" lang="en-US" sz="3200">
                <a:solidFill>
                  <a:schemeClr val="dk1"/>
                </a:solidFill>
                <a:latin typeface="Calibri"/>
                <a:ea typeface="Calibri"/>
                <a:cs typeface="Calibri"/>
                <a:sym typeface="Calibri"/>
              </a:rPr>
              <a:t>. Use 7B-8bit to save resources </a:t>
            </a:r>
            <a:endParaRPr b="1" sz="3200">
              <a:solidFill>
                <a:schemeClr val="dk1"/>
              </a:solidFill>
              <a:latin typeface="Calibri"/>
              <a:ea typeface="Calibri"/>
              <a:cs typeface="Calibri"/>
              <a:sym typeface="Calibri"/>
            </a:endParaRPr>
          </a:p>
          <a:p>
            <a:pPr indent="457200" lvl="0" marL="0" rtl="0" algn="l">
              <a:spcBef>
                <a:spcPts val="0"/>
              </a:spcBef>
              <a:spcAft>
                <a:spcPts val="0"/>
              </a:spcAft>
              <a:buNone/>
            </a:pPr>
            <a:r>
              <a:t/>
            </a:r>
            <a:endParaRPr b="1" sz="2400">
              <a:solidFill>
                <a:schemeClr val="dk1"/>
              </a:solidFill>
              <a:latin typeface="Calibri"/>
              <a:ea typeface="Calibri"/>
              <a:cs typeface="Calibri"/>
              <a:sym typeface="Calibri"/>
            </a:endParaRPr>
          </a:p>
          <a:p>
            <a:pPr indent="-431800" lvl="0" marL="457200" rtl="0" algn="l">
              <a:spcBef>
                <a:spcPts val="0"/>
              </a:spcBef>
              <a:spcAft>
                <a:spcPts val="0"/>
              </a:spcAft>
              <a:buSzPts val="3200"/>
              <a:buFont typeface="Calibri"/>
              <a:buAutoNum type="arabicPeriod"/>
            </a:pPr>
            <a:r>
              <a:rPr b="1" lang="en-US" sz="3200">
                <a:solidFill>
                  <a:srgbClr val="54B848"/>
                </a:solidFill>
                <a:latin typeface="Calibri"/>
                <a:ea typeface="Calibri"/>
                <a:cs typeface="Calibri"/>
                <a:sym typeface="Calibri"/>
              </a:rPr>
              <a:t>Higher the Class 1 proportion</a:t>
            </a:r>
            <a:r>
              <a:rPr b="1" lang="en-US" sz="3200">
                <a:solidFill>
                  <a:srgbClr val="0E0E0E"/>
                </a:solidFill>
                <a:latin typeface="Calibri"/>
                <a:ea typeface="Calibri"/>
                <a:cs typeface="Calibri"/>
                <a:sym typeface="Calibri"/>
              </a:rPr>
              <a:t> (more class-balanced in-context examples), better the F1 score </a:t>
            </a:r>
            <a:endParaRPr b="1" sz="3200">
              <a:solidFill>
                <a:srgbClr val="0E0E0E"/>
              </a:solidFill>
              <a:latin typeface="Calibri"/>
              <a:ea typeface="Calibri"/>
              <a:cs typeface="Calibri"/>
              <a:sym typeface="Calibri"/>
            </a:endParaRPr>
          </a:p>
          <a:p>
            <a:pPr indent="0" lvl="0" marL="0" rtl="0" algn="l">
              <a:spcBef>
                <a:spcPts val="0"/>
              </a:spcBef>
              <a:spcAft>
                <a:spcPts val="0"/>
              </a:spcAft>
              <a:buNone/>
            </a:pPr>
            <a:r>
              <a:t/>
            </a:r>
            <a:endParaRPr b="1" sz="3200">
              <a:solidFill>
                <a:srgbClr val="0E0E0E"/>
              </a:solidFill>
              <a:latin typeface="Calibri"/>
              <a:ea typeface="Calibri"/>
              <a:cs typeface="Calibri"/>
              <a:sym typeface="Calibri"/>
            </a:endParaRPr>
          </a:p>
          <a:p>
            <a:pPr indent="0" lvl="0" marL="0" rtl="0" algn="l">
              <a:spcBef>
                <a:spcPts val="0"/>
              </a:spcBef>
              <a:spcAft>
                <a:spcPts val="0"/>
              </a:spcAft>
              <a:buNone/>
            </a:pPr>
            <a:r>
              <a:t/>
            </a:r>
            <a:endParaRPr b="1" sz="3200">
              <a:solidFill>
                <a:srgbClr val="0E0E0E"/>
              </a:solidFill>
              <a:latin typeface="Calibri"/>
              <a:ea typeface="Calibri"/>
              <a:cs typeface="Calibri"/>
              <a:sym typeface="Calibri"/>
            </a:endParaRPr>
          </a:p>
          <a:p>
            <a:pPr indent="0" lvl="0" marL="0" rtl="0" algn="l">
              <a:spcBef>
                <a:spcPts val="0"/>
              </a:spcBef>
              <a:spcAft>
                <a:spcPts val="0"/>
              </a:spcAft>
              <a:buNone/>
            </a:pPr>
            <a:r>
              <a:t/>
            </a:r>
            <a:endParaRPr b="1" sz="3200">
              <a:solidFill>
                <a:srgbClr val="0E0E0E"/>
              </a:solidFill>
              <a:latin typeface="Calibri"/>
              <a:ea typeface="Calibri"/>
              <a:cs typeface="Calibri"/>
              <a:sym typeface="Calibri"/>
            </a:endParaRPr>
          </a:p>
          <a:p>
            <a:pPr indent="0" lvl="0" marL="0" rtl="0" algn="l">
              <a:spcBef>
                <a:spcPts val="0"/>
              </a:spcBef>
              <a:spcAft>
                <a:spcPts val="0"/>
              </a:spcAft>
              <a:buNone/>
            </a:pPr>
            <a:r>
              <a:t/>
            </a:r>
            <a:endParaRPr b="1" sz="3200">
              <a:solidFill>
                <a:srgbClr val="0E0E0E"/>
              </a:solidFill>
              <a:latin typeface="Calibri"/>
              <a:ea typeface="Calibri"/>
              <a:cs typeface="Calibri"/>
              <a:sym typeface="Calibri"/>
            </a:endParaRPr>
          </a:p>
          <a:p>
            <a:pPr indent="0" lvl="0" marL="457200" rtl="0" algn="l">
              <a:spcBef>
                <a:spcPts val="0"/>
              </a:spcBef>
              <a:spcAft>
                <a:spcPts val="0"/>
              </a:spcAft>
              <a:buNone/>
            </a:pPr>
            <a:r>
              <a:t/>
            </a:r>
            <a:endParaRPr b="1" sz="3200">
              <a:solidFill>
                <a:srgbClr val="0E0E0E"/>
              </a:solidFill>
              <a:latin typeface="Calibri"/>
              <a:ea typeface="Calibri"/>
              <a:cs typeface="Calibri"/>
              <a:sym typeface="Calibri"/>
            </a:endParaRPr>
          </a:p>
          <a:p>
            <a:pPr indent="0" lvl="0" marL="457200" rtl="0" algn="l">
              <a:spcBef>
                <a:spcPts val="0"/>
              </a:spcBef>
              <a:spcAft>
                <a:spcPts val="0"/>
              </a:spcAft>
              <a:buNone/>
            </a:pPr>
            <a:r>
              <a:t/>
            </a:r>
            <a:endParaRPr b="1" sz="3200">
              <a:solidFill>
                <a:srgbClr val="0E0E0E"/>
              </a:solidFill>
              <a:latin typeface="Calibri"/>
              <a:ea typeface="Calibri"/>
              <a:cs typeface="Calibri"/>
              <a:sym typeface="Calibri"/>
            </a:endParaRPr>
          </a:p>
          <a:p>
            <a:pPr indent="0" lvl="0" marL="457200" rtl="0" algn="l">
              <a:spcBef>
                <a:spcPts val="0"/>
              </a:spcBef>
              <a:spcAft>
                <a:spcPts val="0"/>
              </a:spcAft>
              <a:buNone/>
            </a:pPr>
            <a:r>
              <a:t/>
            </a:r>
            <a:endParaRPr b="1" sz="3200">
              <a:solidFill>
                <a:srgbClr val="0E0E0E"/>
              </a:solidFill>
              <a:latin typeface="Calibri"/>
              <a:ea typeface="Calibri"/>
              <a:cs typeface="Calibri"/>
              <a:sym typeface="Calibri"/>
            </a:endParaRPr>
          </a:p>
          <a:p>
            <a:pPr indent="0" lvl="0" marL="0" rtl="0" algn="l">
              <a:spcBef>
                <a:spcPts val="0"/>
              </a:spcBef>
              <a:spcAft>
                <a:spcPts val="0"/>
              </a:spcAft>
              <a:buNone/>
            </a:pPr>
            <a:r>
              <a:t/>
            </a:r>
            <a:endParaRPr b="1" sz="3200">
              <a:solidFill>
                <a:srgbClr val="003399"/>
              </a:solidFill>
              <a:latin typeface="Calibri"/>
              <a:ea typeface="Calibri"/>
              <a:cs typeface="Calibri"/>
              <a:sym typeface="Calibri"/>
            </a:endParaRPr>
          </a:p>
          <a:p>
            <a:pPr indent="0" lvl="0" marL="0" rtl="0" algn="l">
              <a:spcBef>
                <a:spcPts val="0"/>
              </a:spcBef>
              <a:spcAft>
                <a:spcPts val="0"/>
              </a:spcAft>
              <a:buNone/>
            </a:pPr>
            <a:r>
              <a:t/>
            </a:r>
            <a:endParaRPr b="1" sz="3200">
              <a:solidFill>
                <a:srgbClr val="003399"/>
              </a:solidFill>
              <a:latin typeface="Calibri"/>
              <a:ea typeface="Calibri"/>
              <a:cs typeface="Calibri"/>
              <a:sym typeface="Calibri"/>
            </a:endParaRPr>
          </a:p>
          <a:p>
            <a:pPr indent="-431800" lvl="0" marL="457200" rtl="0" algn="l">
              <a:spcBef>
                <a:spcPts val="0"/>
              </a:spcBef>
              <a:spcAft>
                <a:spcPts val="0"/>
              </a:spcAft>
              <a:buSzPts val="3200"/>
              <a:buFont typeface="Calibri"/>
              <a:buAutoNum type="arabicPeriod"/>
            </a:pPr>
            <a:r>
              <a:rPr b="1" lang="en-US" sz="3200">
                <a:solidFill>
                  <a:srgbClr val="0E0E0E"/>
                </a:solidFill>
                <a:latin typeface="Calibri"/>
                <a:ea typeface="Calibri"/>
                <a:cs typeface="Calibri"/>
                <a:sym typeface="Calibri"/>
              </a:rPr>
              <a:t>Given 4096 token limit &amp; bala</a:t>
            </a:r>
            <a:r>
              <a:rPr b="1" lang="en-US" sz="3200">
                <a:solidFill>
                  <a:schemeClr val="dk1"/>
                </a:solidFill>
                <a:latin typeface="Calibri"/>
                <a:ea typeface="Calibri"/>
                <a:cs typeface="Calibri"/>
                <a:sym typeface="Calibri"/>
              </a:rPr>
              <a:t>nced in-context examples, </a:t>
            </a:r>
            <a:r>
              <a:rPr b="1" lang="en-US" sz="3200">
                <a:solidFill>
                  <a:srgbClr val="54B848"/>
                </a:solidFill>
                <a:latin typeface="Calibri"/>
                <a:ea typeface="Calibri"/>
                <a:cs typeface="Calibri"/>
                <a:sym typeface="Calibri"/>
              </a:rPr>
              <a:t>↑Sample Size ↓Num Features (A)</a:t>
            </a:r>
            <a:r>
              <a:rPr b="1" lang="en-US" sz="3200">
                <a:solidFill>
                  <a:schemeClr val="dk1"/>
                </a:solidFill>
                <a:latin typeface="Calibri"/>
                <a:ea typeface="Calibri"/>
                <a:cs typeface="Calibri"/>
                <a:sym typeface="Calibri"/>
              </a:rPr>
              <a:t> beats ↓Sample Size ↑Num Features (B)</a:t>
            </a:r>
            <a:endParaRPr b="1" sz="3200">
              <a:solidFill>
                <a:schemeClr val="dk1"/>
              </a:solidFill>
              <a:latin typeface="Calibri"/>
              <a:ea typeface="Calibri"/>
              <a:cs typeface="Calibri"/>
              <a:sym typeface="Calibri"/>
            </a:endParaRPr>
          </a:p>
          <a:p>
            <a:pPr indent="0" lvl="0" marL="457200" rtl="0" algn="l">
              <a:spcBef>
                <a:spcPts val="0"/>
              </a:spcBef>
              <a:spcAft>
                <a:spcPts val="0"/>
              </a:spcAft>
              <a:buNone/>
            </a:pPr>
            <a:r>
              <a:t/>
            </a:r>
            <a:endParaRPr b="1" sz="2400">
              <a:solidFill>
                <a:schemeClr val="dk1"/>
              </a:solidFill>
              <a:latin typeface="Calibri"/>
              <a:ea typeface="Calibri"/>
              <a:cs typeface="Calibri"/>
              <a:sym typeface="Calibri"/>
            </a:endParaRPr>
          </a:p>
          <a:p>
            <a:pPr indent="-431800" lvl="0" marL="457200" rtl="0" algn="l">
              <a:spcBef>
                <a:spcPts val="0"/>
              </a:spcBef>
              <a:spcAft>
                <a:spcPts val="0"/>
              </a:spcAft>
              <a:buSzPts val="3200"/>
              <a:buFont typeface="Calibri"/>
              <a:buAutoNum type="arabicPeriod"/>
            </a:pPr>
            <a:r>
              <a:rPr b="1" lang="en-US" sz="3200">
                <a:solidFill>
                  <a:srgbClr val="0E0E0E"/>
                </a:solidFill>
                <a:latin typeface="Calibri"/>
                <a:ea typeface="Calibri"/>
                <a:cs typeface="Calibri"/>
                <a:sym typeface="Calibri"/>
              </a:rPr>
              <a:t>Best GT</a:t>
            </a:r>
            <a:r>
              <a:rPr b="1" lang="en-US" sz="3200">
                <a:solidFill>
                  <a:schemeClr val="dk1"/>
                </a:solidFill>
                <a:latin typeface="Calibri"/>
                <a:ea typeface="Calibri"/>
                <a:cs typeface="Calibri"/>
                <a:sym typeface="Calibri"/>
              </a:rPr>
              <a:t>L model (13B-GTL-8bit) loses to Logistic Regression</a:t>
            </a:r>
            <a:r>
              <a:rPr b="1" lang="en-US" sz="3200">
                <a:solidFill>
                  <a:srgbClr val="0E0E0E"/>
                </a:solidFill>
                <a:latin typeface="Calibri"/>
                <a:ea typeface="Calibri"/>
                <a:cs typeface="Calibri"/>
                <a:sym typeface="Calibri"/>
              </a:rPr>
              <a:t> but</a:t>
            </a:r>
            <a:r>
              <a:rPr b="1" lang="en-US" sz="3200">
                <a:solidFill>
                  <a:srgbClr val="54B848"/>
                </a:solidFill>
                <a:latin typeface="Calibri"/>
                <a:ea typeface="Calibri"/>
                <a:cs typeface="Calibri"/>
                <a:sym typeface="Calibri"/>
              </a:rPr>
              <a:t> beats other traditional ML models</a:t>
            </a:r>
            <a:endParaRPr b="1" sz="3200"/>
          </a:p>
          <a:p>
            <a:pPr indent="0" lvl="0" marL="0" marR="0" rtl="0" algn="l">
              <a:lnSpc>
                <a:spcPct val="100000"/>
              </a:lnSpc>
              <a:spcBef>
                <a:spcPts val="0"/>
              </a:spcBef>
              <a:spcAft>
                <a:spcPts val="0"/>
              </a:spcAft>
              <a:buNone/>
            </a:pPr>
            <a:r>
              <a:t/>
            </a:r>
            <a:endParaRPr b="1" sz="3200">
              <a:latin typeface="Calibri"/>
              <a:ea typeface="Calibri"/>
              <a:cs typeface="Calibri"/>
              <a:sym typeface="Calibri"/>
            </a:endParaRPr>
          </a:p>
          <a:p>
            <a:pPr indent="0" lvl="0" marL="0" marR="0" rtl="0" algn="l">
              <a:lnSpc>
                <a:spcPct val="100000"/>
              </a:lnSpc>
              <a:spcBef>
                <a:spcPts val="0"/>
              </a:spcBef>
              <a:spcAft>
                <a:spcPts val="0"/>
              </a:spcAft>
              <a:buNone/>
            </a:pPr>
            <a:r>
              <a:t/>
            </a:r>
            <a:endParaRPr b="1" sz="3200">
              <a:latin typeface="Calibri"/>
              <a:ea typeface="Calibri"/>
              <a:cs typeface="Calibri"/>
              <a:sym typeface="Calibri"/>
            </a:endParaRPr>
          </a:p>
          <a:p>
            <a:pPr indent="0" lvl="0" marL="0" marR="0" rtl="0" algn="l">
              <a:lnSpc>
                <a:spcPct val="100000"/>
              </a:lnSpc>
              <a:spcBef>
                <a:spcPts val="0"/>
              </a:spcBef>
              <a:spcAft>
                <a:spcPts val="0"/>
              </a:spcAft>
              <a:buNone/>
            </a:pPr>
            <a:r>
              <a:t/>
            </a:r>
            <a:endParaRPr b="1" sz="3200">
              <a:latin typeface="Calibri"/>
              <a:ea typeface="Calibri"/>
              <a:cs typeface="Calibri"/>
              <a:sym typeface="Calibri"/>
            </a:endParaRPr>
          </a:p>
          <a:p>
            <a:pPr indent="0" lvl="0" marL="0" marR="0" rtl="0" algn="l">
              <a:lnSpc>
                <a:spcPct val="100000"/>
              </a:lnSpc>
              <a:spcBef>
                <a:spcPts val="0"/>
              </a:spcBef>
              <a:spcAft>
                <a:spcPts val="0"/>
              </a:spcAft>
              <a:buNone/>
            </a:pPr>
            <a:r>
              <a:t/>
            </a:r>
            <a:endParaRPr b="1" sz="3200">
              <a:latin typeface="Calibri"/>
              <a:ea typeface="Calibri"/>
              <a:cs typeface="Calibri"/>
              <a:sym typeface="Calibri"/>
            </a:endParaRPr>
          </a:p>
          <a:p>
            <a:pPr indent="0" lvl="0" marL="0" marR="0" rtl="0" algn="l">
              <a:lnSpc>
                <a:spcPct val="100000"/>
              </a:lnSpc>
              <a:spcBef>
                <a:spcPts val="0"/>
              </a:spcBef>
              <a:spcAft>
                <a:spcPts val="0"/>
              </a:spcAft>
              <a:buNone/>
            </a:pPr>
            <a:r>
              <a:t/>
            </a:r>
            <a:endParaRPr b="1" sz="3200">
              <a:latin typeface="Calibri"/>
              <a:ea typeface="Calibri"/>
              <a:cs typeface="Calibri"/>
              <a:sym typeface="Calibri"/>
            </a:endParaRPr>
          </a:p>
          <a:p>
            <a:pPr indent="0" lvl="0" marL="0" marR="0" rtl="0" algn="l">
              <a:lnSpc>
                <a:spcPct val="100000"/>
              </a:lnSpc>
              <a:spcBef>
                <a:spcPts val="0"/>
              </a:spcBef>
              <a:spcAft>
                <a:spcPts val="0"/>
              </a:spcAft>
              <a:buNone/>
            </a:pPr>
            <a:r>
              <a:t/>
            </a:r>
            <a:endParaRPr b="1" sz="3200">
              <a:latin typeface="Calibri"/>
              <a:ea typeface="Calibri"/>
              <a:cs typeface="Calibri"/>
              <a:sym typeface="Calibri"/>
            </a:endParaRPr>
          </a:p>
          <a:p>
            <a:pPr indent="457200" lvl="0" marL="1828800" marR="0" rtl="0" algn="l">
              <a:lnSpc>
                <a:spcPct val="100000"/>
              </a:lnSpc>
              <a:spcBef>
                <a:spcPts val="0"/>
              </a:spcBef>
              <a:spcAft>
                <a:spcPts val="0"/>
              </a:spcAft>
              <a:buNone/>
            </a:pPr>
            <a:r>
              <a:rPr b="1" lang="en-US" sz="3200">
                <a:latin typeface="Calibri"/>
                <a:ea typeface="Calibri"/>
                <a:cs typeface="Calibri"/>
                <a:sym typeface="Calibri"/>
              </a:rPr>
              <a:t>Table 1:</a:t>
            </a:r>
            <a:endParaRPr b="1" sz="3200">
              <a:latin typeface="Calibri"/>
              <a:ea typeface="Calibri"/>
              <a:cs typeface="Calibri"/>
              <a:sym typeface="Calibri"/>
            </a:endParaRPr>
          </a:p>
        </p:txBody>
      </p:sp>
      <p:pic>
        <p:nvPicPr>
          <p:cNvPr id="96" name="Google Shape;96;p1"/>
          <p:cNvPicPr preferRelativeResize="0"/>
          <p:nvPr/>
        </p:nvPicPr>
        <p:blipFill rotWithShape="1">
          <a:blip r:embed="rId3">
            <a:alphaModFix/>
          </a:blip>
          <a:srcRect b="-2739" l="-1856" r="-6053" t="-10012"/>
          <a:stretch/>
        </p:blipFill>
        <p:spPr>
          <a:xfrm>
            <a:off x="253950" y="1279425"/>
            <a:ext cx="7920076" cy="1321604"/>
          </a:xfrm>
          <a:prstGeom prst="rect">
            <a:avLst/>
          </a:prstGeom>
          <a:noFill/>
          <a:ln>
            <a:noFill/>
          </a:ln>
        </p:spPr>
      </p:pic>
      <p:sp>
        <p:nvSpPr>
          <p:cNvPr id="97" name="Google Shape;97;p1"/>
          <p:cNvSpPr txBox="1"/>
          <p:nvPr/>
        </p:nvSpPr>
        <p:spPr>
          <a:xfrm>
            <a:off x="27789175" y="1760294"/>
            <a:ext cx="77376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B0F0"/>
              </a:buClr>
              <a:buSzPts val="4000"/>
              <a:buFont typeface="Arial"/>
              <a:buNone/>
            </a:pPr>
            <a:r>
              <a:t/>
            </a:r>
            <a:endParaRPr>
              <a:solidFill>
                <a:srgbClr val="54B848"/>
              </a:solidFill>
            </a:endParaRPr>
          </a:p>
        </p:txBody>
      </p:sp>
      <p:pic>
        <p:nvPicPr>
          <p:cNvPr id="98" name="Google Shape;98;p1"/>
          <p:cNvPicPr preferRelativeResize="0"/>
          <p:nvPr/>
        </p:nvPicPr>
        <p:blipFill>
          <a:blip r:embed="rId4">
            <a:alphaModFix/>
          </a:blip>
          <a:stretch>
            <a:fillRect/>
          </a:stretch>
        </p:blipFill>
        <p:spPr>
          <a:xfrm>
            <a:off x="30882725" y="1517600"/>
            <a:ext cx="4716959" cy="1432600"/>
          </a:xfrm>
          <a:prstGeom prst="rect">
            <a:avLst/>
          </a:prstGeom>
          <a:noFill/>
          <a:ln>
            <a:noFill/>
          </a:ln>
        </p:spPr>
      </p:pic>
      <p:cxnSp>
        <p:nvCxnSpPr>
          <p:cNvPr id="99" name="Google Shape;99;p1"/>
          <p:cNvCxnSpPr/>
          <p:nvPr/>
        </p:nvCxnSpPr>
        <p:spPr>
          <a:xfrm>
            <a:off x="247800" y="4076188"/>
            <a:ext cx="36080400" cy="28500"/>
          </a:xfrm>
          <a:prstGeom prst="straightConnector1">
            <a:avLst/>
          </a:prstGeom>
          <a:noFill/>
          <a:ln cap="flat" cmpd="sng" w="38100">
            <a:solidFill>
              <a:srgbClr val="003399"/>
            </a:solidFill>
            <a:prstDash val="solid"/>
            <a:round/>
            <a:headEnd len="med" w="med" type="none"/>
            <a:tailEnd len="med" w="med" type="none"/>
          </a:ln>
        </p:spPr>
      </p:cxnSp>
      <p:sp>
        <p:nvSpPr>
          <p:cNvPr id="100" name="Google Shape;100;p1"/>
          <p:cNvSpPr/>
          <p:nvPr/>
        </p:nvSpPr>
        <p:spPr>
          <a:xfrm>
            <a:off x="13663625" y="24971225"/>
            <a:ext cx="3423900" cy="845100"/>
          </a:xfrm>
          <a:prstGeom prst="rect">
            <a:avLst/>
          </a:prstGeom>
          <a:solidFill>
            <a:srgbClr val="0E9453"/>
          </a:solidFill>
          <a:ln>
            <a:noFill/>
          </a:ln>
        </p:spPr>
        <p:txBody>
          <a:bodyPr anchorCtr="0" anchor="ctr" bIns="365700" lIns="365700" spcFirstLastPara="1" rIns="365700" wrap="square" tIns="365700">
            <a:noAutofit/>
          </a:bodyPr>
          <a:lstStyle/>
          <a:p>
            <a:pPr indent="0" lvl="0" marL="0" rtl="0" algn="ctr">
              <a:spcBef>
                <a:spcPts val="0"/>
              </a:spcBef>
              <a:spcAft>
                <a:spcPts val="0"/>
              </a:spcAft>
              <a:buNone/>
            </a:pPr>
            <a:r>
              <a:rPr lang="en-US" sz="3200">
                <a:solidFill>
                  <a:srgbClr val="FFFFFF"/>
                </a:solidFill>
                <a:latin typeface="Calibri"/>
                <a:ea typeface="Calibri"/>
                <a:cs typeface="Calibri"/>
                <a:sym typeface="Calibri"/>
              </a:rPr>
              <a:t>13B 8 bit Quantized</a:t>
            </a:r>
            <a:endParaRPr sz="3200">
              <a:solidFill>
                <a:srgbClr val="FFFFFF"/>
              </a:solidFill>
              <a:latin typeface="Calibri"/>
              <a:ea typeface="Calibri"/>
              <a:cs typeface="Calibri"/>
              <a:sym typeface="Calibri"/>
            </a:endParaRPr>
          </a:p>
        </p:txBody>
      </p:sp>
      <p:sp>
        <p:nvSpPr>
          <p:cNvPr id="101" name="Google Shape;101;p1"/>
          <p:cNvSpPr/>
          <p:nvPr/>
        </p:nvSpPr>
        <p:spPr>
          <a:xfrm>
            <a:off x="9896772" y="24971225"/>
            <a:ext cx="3140400" cy="845100"/>
          </a:xfrm>
          <a:prstGeom prst="rect">
            <a:avLst/>
          </a:prstGeom>
          <a:solidFill>
            <a:srgbClr val="0E9453"/>
          </a:solidFill>
          <a:ln>
            <a:noFill/>
          </a:ln>
        </p:spPr>
        <p:txBody>
          <a:bodyPr anchorCtr="0" anchor="ctr" bIns="365700" lIns="365700" spcFirstLastPara="1" rIns="365700" wrap="square" tIns="365700">
            <a:noAutofit/>
          </a:bodyPr>
          <a:lstStyle/>
          <a:p>
            <a:pPr indent="0" lvl="0" marL="0" rtl="0" algn="ctr">
              <a:spcBef>
                <a:spcPts val="0"/>
              </a:spcBef>
              <a:spcAft>
                <a:spcPts val="0"/>
              </a:spcAft>
              <a:buNone/>
            </a:pPr>
            <a:r>
              <a:rPr lang="en-US" sz="3200">
                <a:solidFill>
                  <a:schemeClr val="lt1"/>
                </a:solidFill>
                <a:latin typeface="Calibri"/>
                <a:ea typeface="Calibri"/>
                <a:cs typeface="Calibri"/>
                <a:sym typeface="Calibri"/>
              </a:rPr>
              <a:t>7B 8 bit Quantized</a:t>
            </a:r>
            <a:endParaRPr sz="5600">
              <a:solidFill>
                <a:srgbClr val="FFFFFF"/>
              </a:solidFill>
            </a:endParaRPr>
          </a:p>
        </p:txBody>
      </p:sp>
      <p:sp>
        <p:nvSpPr>
          <p:cNvPr id="102" name="Google Shape;102;p1"/>
          <p:cNvSpPr/>
          <p:nvPr/>
        </p:nvSpPr>
        <p:spPr>
          <a:xfrm>
            <a:off x="6270575" y="24971225"/>
            <a:ext cx="2961300" cy="845100"/>
          </a:xfrm>
          <a:prstGeom prst="rect">
            <a:avLst/>
          </a:prstGeom>
          <a:solidFill>
            <a:srgbClr val="0E9453"/>
          </a:solidFill>
          <a:ln>
            <a:noFill/>
          </a:ln>
        </p:spPr>
        <p:txBody>
          <a:bodyPr anchorCtr="0" anchor="ctr" bIns="365700" lIns="365700" spcFirstLastPara="1" rIns="365700" wrap="square" tIns="365700">
            <a:noAutofit/>
          </a:bodyPr>
          <a:lstStyle/>
          <a:p>
            <a:pPr indent="0" lvl="0" marL="0" rtl="0" algn="ctr">
              <a:spcBef>
                <a:spcPts val="0"/>
              </a:spcBef>
              <a:spcAft>
                <a:spcPts val="0"/>
              </a:spcAft>
              <a:buNone/>
            </a:pPr>
            <a:r>
              <a:rPr lang="en-US" sz="3200">
                <a:solidFill>
                  <a:schemeClr val="lt1"/>
                </a:solidFill>
                <a:latin typeface="Calibri"/>
                <a:ea typeface="Calibri"/>
                <a:cs typeface="Calibri"/>
                <a:sym typeface="Calibri"/>
              </a:rPr>
              <a:t>7B GTL (Original)</a:t>
            </a:r>
            <a:endParaRPr sz="4000">
              <a:solidFill>
                <a:srgbClr val="FFFFFF"/>
              </a:solidFill>
              <a:latin typeface="Roboto"/>
              <a:ea typeface="Roboto"/>
              <a:cs typeface="Roboto"/>
              <a:sym typeface="Roboto"/>
            </a:endParaRPr>
          </a:p>
        </p:txBody>
      </p:sp>
      <p:sp>
        <p:nvSpPr>
          <p:cNvPr id="103" name="Google Shape;103;p1"/>
          <p:cNvSpPr txBox="1"/>
          <p:nvPr/>
        </p:nvSpPr>
        <p:spPr>
          <a:xfrm>
            <a:off x="322000" y="28518625"/>
            <a:ext cx="28638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sz="2500">
                <a:latin typeface="Calibri"/>
                <a:ea typeface="Calibri"/>
                <a:cs typeface="Calibri"/>
                <a:sym typeface="Calibri"/>
              </a:rPr>
              <a:t>Reference: </a:t>
            </a:r>
            <a:r>
              <a:rPr b="1" i="1" lang="en-US" sz="2500">
                <a:latin typeface="Calibri"/>
                <a:ea typeface="Calibri"/>
                <a:cs typeface="Calibri"/>
                <a:sym typeface="Calibri"/>
              </a:rPr>
              <a:t> Xumeng Wen, Han Zhang, Shun Zheng, Wei Xu, Jiang Bian. 2023. From Supervised to Generative: A Novel Paradigm for Tabular Deep Learning with Large Language Models. In KDD.</a:t>
            </a:r>
            <a:endParaRPr b="1" i="1" sz="2500">
              <a:latin typeface="Calibri"/>
              <a:ea typeface="Calibri"/>
              <a:cs typeface="Calibri"/>
              <a:sym typeface="Calibri"/>
            </a:endParaRPr>
          </a:p>
        </p:txBody>
      </p:sp>
      <p:pic>
        <p:nvPicPr>
          <p:cNvPr id="104" name="Google Shape;104;p1"/>
          <p:cNvPicPr preferRelativeResize="0"/>
          <p:nvPr/>
        </p:nvPicPr>
        <p:blipFill>
          <a:blip r:embed="rId5">
            <a:alphaModFix/>
          </a:blip>
          <a:stretch>
            <a:fillRect/>
          </a:stretch>
        </p:blipFill>
        <p:spPr>
          <a:xfrm>
            <a:off x="18984937" y="5545663"/>
            <a:ext cx="7601488" cy="4869216"/>
          </a:xfrm>
          <a:prstGeom prst="rect">
            <a:avLst/>
          </a:prstGeom>
          <a:noFill/>
          <a:ln>
            <a:noFill/>
          </a:ln>
        </p:spPr>
      </p:pic>
      <p:pic>
        <p:nvPicPr>
          <p:cNvPr id="105" name="Google Shape;105;p1"/>
          <p:cNvPicPr preferRelativeResize="0"/>
          <p:nvPr/>
        </p:nvPicPr>
        <p:blipFill>
          <a:blip r:embed="rId6">
            <a:alphaModFix/>
          </a:blip>
          <a:stretch>
            <a:fillRect/>
          </a:stretch>
        </p:blipFill>
        <p:spPr>
          <a:xfrm>
            <a:off x="27060800" y="5545663"/>
            <a:ext cx="8490448" cy="4869224"/>
          </a:xfrm>
          <a:prstGeom prst="rect">
            <a:avLst/>
          </a:prstGeom>
          <a:noFill/>
          <a:ln>
            <a:noFill/>
          </a:ln>
        </p:spPr>
      </p:pic>
      <p:sp>
        <p:nvSpPr>
          <p:cNvPr id="106" name="Google Shape;106;p1"/>
          <p:cNvSpPr txBox="1"/>
          <p:nvPr/>
        </p:nvSpPr>
        <p:spPr>
          <a:xfrm>
            <a:off x="484225" y="26022050"/>
            <a:ext cx="17394300" cy="22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B0F0"/>
              </a:buClr>
              <a:buSzPts val="4400"/>
              <a:buFont typeface="Calibri"/>
              <a:buNone/>
            </a:pPr>
            <a:r>
              <a:rPr b="1" lang="en-US" sz="4200">
                <a:solidFill>
                  <a:srgbClr val="54B848"/>
                </a:solidFill>
                <a:latin typeface="Calibri"/>
                <a:ea typeface="Calibri"/>
                <a:cs typeface="Calibri"/>
                <a:sym typeface="Calibri"/>
              </a:rPr>
              <a:t>Analysis of Experiments &amp; Key Observations</a:t>
            </a:r>
            <a:endParaRPr sz="1200">
              <a:solidFill>
                <a:schemeClr val="dk1"/>
              </a:solidFill>
            </a:endParaRPr>
          </a:p>
          <a:p>
            <a:pPr indent="0" lvl="0" marL="0" rtl="0" algn="l">
              <a:spcBef>
                <a:spcPts val="900"/>
              </a:spcBef>
              <a:spcAft>
                <a:spcPts val="0"/>
              </a:spcAft>
              <a:buClr>
                <a:schemeClr val="dk1"/>
              </a:buClr>
              <a:buSzPts val="3600"/>
              <a:buFont typeface="Calibri"/>
              <a:buNone/>
            </a:pPr>
            <a:r>
              <a:rPr b="1" lang="en-US" sz="3200">
                <a:solidFill>
                  <a:schemeClr val="dk1"/>
                </a:solidFill>
                <a:latin typeface="Calibri"/>
                <a:ea typeface="Calibri"/>
                <a:cs typeface="Calibri"/>
                <a:sym typeface="Calibri"/>
              </a:rPr>
              <a:t>Main evaluation metric: </a:t>
            </a:r>
            <a:r>
              <a:rPr b="1" lang="en-US" sz="3200">
                <a:solidFill>
                  <a:srgbClr val="54B848"/>
                </a:solidFill>
                <a:latin typeface="Calibri"/>
                <a:ea typeface="Calibri"/>
                <a:cs typeface="Calibri"/>
                <a:sym typeface="Calibri"/>
              </a:rPr>
              <a:t>F1 score</a:t>
            </a:r>
            <a:r>
              <a:rPr b="1" lang="en-US" sz="3200">
                <a:solidFill>
                  <a:schemeClr val="dk1"/>
                </a:solidFill>
                <a:latin typeface="Calibri"/>
                <a:ea typeface="Calibri"/>
                <a:cs typeface="Calibri"/>
                <a:sym typeface="Calibri"/>
              </a:rPr>
              <a:t> due to class imbalance; and we are predicting classes (0 or 1) instead of probabilities (hence </a:t>
            </a:r>
            <a:r>
              <a:rPr b="1" lang="en-US" sz="3200">
                <a:solidFill>
                  <a:schemeClr val="dk1"/>
                </a:solidFill>
                <a:latin typeface="Calibri"/>
                <a:ea typeface="Calibri"/>
                <a:cs typeface="Calibri"/>
                <a:sym typeface="Calibri"/>
              </a:rPr>
              <a:t>not AUROC</a:t>
            </a:r>
            <a:r>
              <a:rPr b="1" lang="en-US" sz="3200">
                <a:solidFill>
                  <a:schemeClr val="dk1"/>
                </a:solidFill>
                <a:latin typeface="Calibri"/>
                <a:ea typeface="Calibri"/>
                <a:cs typeface="Calibri"/>
                <a:sym typeface="Calibri"/>
              </a:rPr>
              <a:t>). We use </a:t>
            </a:r>
            <a:r>
              <a:rPr b="1" lang="en-US" sz="3200">
                <a:solidFill>
                  <a:srgbClr val="54B848"/>
                </a:solidFill>
                <a:latin typeface="Calibri"/>
                <a:ea typeface="Calibri"/>
                <a:cs typeface="Calibri"/>
                <a:sym typeface="Calibri"/>
              </a:rPr>
              <a:t>Kruskal-Wallis</a:t>
            </a:r>
            <a:r>
              <a:rPr b="1" lang="en-US" sz="3200">
                <a:solidFill>
                  <a:schemeClr val="dk1"/>
                </a:solidFill>
                <a:latin typeface="Calibri"/>
                <a:ea typeface="Calibri"/>
                <a:cs typeface="Calibri"/>
                <a:sym typeface="Calibri"/>
              </a:rPr>
              <a:t> and</a:t>
            </a:r>
            <a:r>
              <a:rPr b="1" lang="en-US" sz="3200">
                <a:solidFill>
                  <a:schemeClr val="dk1"/>
                </a:solidFill>
                <a:latin typeface="Calibri"/>
                <a:ea typeface="Calibri"/>
                <a:cs typeface="Calibri"/>
                <a:sym typeface="Calibri"/>
              </a:rPr>
              <a:t> </a:t>
            </a:r>
            <a:r>
              <a:rPr b="1" lang="en-US" sz="3200">
                <a:solidFill>
                  <a:srgbClr val="54B848"/>
                </a:solidFill>
                <a:latin typeface="Calibri"/>
                <a:ea typeface="Calibri"/>
                <a:cs typeface="Calibri"/>
                <a:sym typeface="Calibri"/>
              </a:rPr>
              <a:t>Dunn’s test</a:t>
            </a:r>
            <a:r>
              <a:rPr b="1" lang="en-US" sz="3200">
                <a:solidFill>
                  <a:schemeClr val="dk1"/>
                </a:solidFill>
                <a:latin typeface="Calibri"/>
                <a:ea typeface="Calibri"/>
                <a:cs typeface="Calibri"/>
                <a:sym typeface="Calibri"/>
              </a:rPr>
              <a:t> to check for statistical significance, confirming </a:t>
            </a:r>
            <a:r>
              <a:rPr b="1" lang="en-US" sz="3200">
                <a:solidFill>
                  <a:srgbClr val="54B848"/>
                </a:solidFill>
                <a:latin typeface="Calibri"/>
                <a:ea typeface="Calibri"/>
                <a:cs typeface="Calibri"/>
                <a:sym typeface="Calibri"/>
              </a:rPr>
              <a:t>F1 differences due to hyperparameters are significant</a:t>
            </a:r>
            <a:r>
              <a:rPr b="1" lang="en-US" sz="3200">
                <a:solidFill>
                  <a:schemeClr val="dk1"/>
                </a:solidFill>
                <a:latin typeface="Calibri"/>
                <a:ea typeface="Calibri"/>
                <a:cs typeface="Calibri"/>
                <a:sym typeface="Calibri"/>
              </a:rPr>
              <a:t>.</a:t>
            </a:r>
            <a:endParaRPr sz="3200">
              <a:solidFill>
                <a:schemeClr val="dk1"/>
              </a:solidFill>
              <a:latin typeface="Times New Roman"/>
              <a:ea typeface="Times New Roman"/>
              <a:cs typeface="Times New Roman"/>
              <a:sym typeface="Times New Roman"/>
            </a:endParaRPr>
          </a:p>
        </p:txBody>
      </p:sp>
      <p:grpSp>
        <p:nvGrpSpPr>
          <p:cNvPr id="107" name="Google Shape;107;p1"/>
          <p:cNvGrpSpPr/>
          <p:nvPr/>
        </p:nvGrpSpPr>
        <p:grpSpPr>
          <a:xfrm>
            <a:off x="19818975" y="12789100"/>
            <a:ext cx="15596698" cy="4016167"/>
            <a:chOff x="19818975" y="13281950"/>
            <a:chExt cx="15596698" cy="4016167"/>
          </a:xfrm>
        </p:grpSpPr>
        <p:pic>
          <p:nvPicPr>
            <p:cNvPr id="108" name="Google Shape;108;p1"/>
            <p:cNvPicPr preferRelativeResize="0"/>
            <p:nvPr/>
          </p:nvPicPr>
          <p:blipFill>
            <a:blip r:embed="rId7">
              <a:alphaModFix/>
            </a:blip>
            <a:stretch>
              <a:fillRect/>
            </a:stretch>
          </p:blipFill>
          <p:spPr>
            <a:xfrm>
              <a:off x="19818975" y="13281950"/>
              <a:ext cx="15596698" cy="4016167"/>
            </a:xfrm>
            <a:prstGeom prst="rect">
              <a:avLst/>
            </a:prstGeom>
            <a:noFill/>
            <a:ln cap="flat" cmpd="sng" w="19050">
              <a:solidFill>
                <a:srgbClr val="000066"/>
              </a:solidFill>
              <a:prstDash val="solid"/>
              <a:round/>
              <a:headEnd len="sm" w="sm" type="none"/>
              <a:tailEnd len="sm" w="sm" type="none"/>
            </a:ln>
          </p:spPr>
        </p:pic>
        <p:sp>
          <p:nvSpPr>
            <p:cNvPr id="109" name="Google Shape;109;p1"/>
            <p:cNvSpPr txBox="1"/>
            <p:nvPr/>
          </p:nvSpPr>
          <p:spPr>
            <a:xfrm>
              <a:off x="29879725" y="14438225"/>
              <a:ext cx="506400" cy="35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351C75"/>
                  </a:solidFill>
                  <a:latin typeface="Times New Roman"/>
                  <a:ea typeface="Times New Roman"/>
                  <a:cs typeface="Times New Roman"/>
                  <a:sym typeface="Times New Roman"/>
                </a:rPr>
                <a:t>B</a:t>
              </a:r>
              <a:endParaRPr b="1" sz="1800">
                <a:solidFill>
                  <a:srgbClr val="351C75"/>
                </a:solidFill>
                <a:latin typeface="Times New Roman"/>
                <a:ea typeface="Times New Roman"/>
                <a:cs typeface="Times New Roman"/>
                <a:sym typeface="Times New Roman"/>
              </a:endParaRPr>
            </a:p>
          </p:txBody>
        </p:sp>
        <p:sp>
          <p:nvSpPr>
            <p:cNvPr id="110" name="Google Shape;110;p1"/>
            <p:cNvSpPr txBox="1"/>
            <p:nvPr/>
          </p:nvSpPr>
          <p:spPr>
            <a:xfrm>
              <a:off x="34042925" y="13749675"/>
              <a:ext cx="506400" cy="35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F9CB9C"/>
                  </a:solidFill>
                  <a:latin typeface="Times New Roman"/>
                  <a:ea typeface="Times New Roman"/>
                  <a:cs typeface="Times New Roman"/>
                  <a:sym typeface="Times New Roman"/>
                </a:rPr>
                <a:t>A</a:t>
              </a:r>
              <a:endParaRPr b="1" sz="1800">
                <a:solidFill>
                  <a:srgbClr val="F9CB9C"/>
                </a:solidFill>
                <a:latin typeface="Times New Roman"/>
                <a:ea typeface="Times New Roman"/>
                <a:cs typeface="Times New Roman"/>
                <a:sym typeface="Times New Roman"/>
              </a:endParaRPr>
            </a:p>
          </p:txBody>
        </p:sp>
      </p:grpSp>
      <p:pic>
        <p:nvPicPr>
          <p:cNvPr id="111" name="Google Shape;111;p1"/>
          <p:cNvPicPr preferRelativeResize="0"/>
          <p:nvPr/>
        </p:nvPicPr>
        <p:blipFill>
          <a:blip r:embed="rId8">
            <a:alphaModFix/>
          </a:blip>
          <a:stretch>
            <a:fillRect/>
          </a:stretch>
        </p:blipFill>
        <p:spPr>
          <a:xfrm flipH="1" rot="-5255103">
            <a:off x="11525073" y="23297516"/>
            <a:ext cx="1206654" cy="1270790"/>
          </a:xfrm>
          <a:prstGeom prst="rect">
            <a:avLst/>
          </a:prstGeom>
          <a:noFill/>
          <a:ln>
            <a:noFill/>
          </a:ln>
        </p:spPr>
      </p:pic>
      <p:sp>
        <p:nvSpPr>
          <p:cNvPr id="112" name="Google Shape;112;p1"/>
          <p:cNvSpPr txBox="1"/>
          <p:nvPr/>
        </p:nvSpPr>
        <p:spPr>
          <a:xfrm>
            <a:off x="1148975" y="25109075"/>
            <a:ext cx="5121600" cy="56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500">
                <a:solidFill>
                  <a:schemeClr val="dk1"/>
                </a:solidFill>
                <a:latin typeface="Calibri"/>
                <a:ea typeface="Calibri"/>
                <a:cs typeface="Calibri"/>
                <a:sym typeface="Calibri"/>
              </a:rPr>
              <a:t>LLaMa2 GTL Models:</a:t>
            </a:r>
            <a:endParaRPr b="1" sz="3500">
              <a:solidFill>
                <a:schemeClr val="dk1"/>
              </a:solidFill>
              <a:latin typeface="Calibri"/>
              <a:ea typeface="Calibri"/>
              <a:cs typeface="Calibri"/>
              <a:sym typeface="Calibri"/>
            </a:endParaRPr>
          </a:p>
        </p:txBody>
      </p:sp>
      <p:grpSp>
        <p:nvGrpSpPr>
          <p:cNvPr id="113" name="Google Shape;113;p1"/>
          <p:cNvGrpSpPr/>
          <p:nvPr/>
        </p:nvGrpSpPr>
        <p:grpSpPr>
          <a:xfrm>
            <a:off x="223675" y="15803025"/>
            <a:ext cx="18083050" cy="8520800"/>
            <a:chOff x="223675" y="16412625"/>
            <a:chExt cx="18083050" cy="8520800"/>
          </a:xfrm>
        </p:grpSpPr>
        <p:sp>
          <p:nvSpPr>
            <p:cNvPr id="114" name="Google Shape;114;p1"/>
            <p:cNvSpPr txBox="1"/>
            <p:nvPr/>
          </p:nvSpPr>
          <p:spPr>
            <a:xfrm>
              <a:off x="893025" y="16412625"/>
              <a:ext cx="6163800" cy="58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solidFill>
                    <a:srgbClr val="003399"/>
                  </a:solidFill>
                  <a:latin typeface="Calibri"/>
                  <a:ea typeface="Calibri"/>
                  <a:cs typeface="Calibri"/>
                  <a:sym typeface="Calibri"/>
                </a:rPr>
                <a:t>T-Table Template:</a:t>
              </a:r>
              <a:endParaRPr b="1" sz="3000">
                <a:solidFill>
                  <a:srgbClr val="003399"/>
                </a:solidFill>
                <a:latin typeface="Calibri"/>
                <a:ea typeface="Calibri"/>
                <a:cs typeface="Calibri"/>
                <a:sym typeface="Calibri"/>
              </a:endParaRPr>
            </a:p>
          </p:txBody>
        </p:sp>
        <p:sp>
          <p:nvSpPr>
            <p:cNvPr id="115" name="Google Shape;115;p1"/>
            <p:cNvSpPr/>
            <p:nvPr/>
          </p:nvSpPr>
          <p:spPr>
            <a:xfrm>
              <a:off x="223675" y="23849313"/>
              <a:ext cx="543600" cy="584100"/>
            </a:xfrm>
            <a:prstGeom prst="ellipse">
              <a:avLst/>
            </a:prstGeom>
            <a:solidFill>
              <a:srgbClr val="D9EAD3"/>
            </a:solidFill>
            <a:ln cap="flat" cmpd="sng" w="38100">
              <a:solidFill>
                <a:srgbClr val="54B84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latin typeface="Calibri"/>
                  <a:ea typeface="Calibri"/>
                  <a:cs typeface="Calibri"/>
                  <a:sym typeface="Calibri"/>
                </a:rPr>
                <a:t>2</a:t>
              </a:r>
              <a:endParaRPr sz="2500">
                <a:latin typeface="Calibri"/>
                <a:ea typeface="Calibri"/>
                <a:cs typeface="Calibri"/>
                <a:sym typeface="Calibri"/>
              </a:endParaRPr>
            </a:p>
          </p:txBody>
        </p:sp>
        <p:sp>
          <p:nvSpPr>
            <p:cNvPr id="116" name="Google Shape;116;p1"/>
            <p:cNvSpPr/>
            <p:nvPr/>
          </p:nvSpPr>
          <p:spPr>
            <a:xfrm>
              <a:off x="13663625" y="18744300"/>
              <a:ext cx="4643100" cy="4723800"/>
            </a:xfrm>
            <a:prstGeom prst="roundRect">
              <a:avLst>
                <a:gd fmla="val 16667" name="adj"/>
              </a:avLst>
            </a:prstGeom>
            <a:solidFill>
              <a:srgbClr val="D9EAD3"/>
            </a:solidFill>
            <a:ln cap="flat" cmpd="sng" w="38100">
              <a:solidFill>
                <a:srgbClr val="54B848"/>
              </a:solidFill>
              <a:prstDash val="solid"/>
              <a:round/>
              <a:headEnd len="sm" w="sm" type="none"/>
              <a:tailEnd len="sm" w="sm" type="none"/>
            </a:ln>
          </p:spPr>
          <p:txBody>
            <a:bodyPr anchorCtr="0" anchor="ctr" bIns="91425" lIns="114300" spcFirstLastPara="1" rIns="91425" wrap="square" tIns="91425">
              <a:noAutofit/>
            </a:bodyPr>
            <a:lstStyle/>
            <a:p>
              <a:pPr indent="0" lvl="0" marL="114300" rtl="0" algn="ctr">
                <a:spcBef>
                  <a:spcPts val="0"/>
                </a:spcBef>
                <a:spcAft>
                  <a:spcPts val="0"/>
                </a:spcAft>
                <a:buNone/>
              </a:pPr>
              <a:r>
                <a:rPr b="1" lang="en-US" sz="3700" u="sng">
                  <a:latin typeface="Calibri"/>
                  <a:ea typeface="Calibri"/>
                  <a:cs typeface="Calibri"/>
                  <a:sym typeface="Calibri"/>
                </a:rPr>
                <a:t>Hyperparameters</a:t>
              </a:r>
              <a:endParaRPr sz="3500" u="sng">
                <a:latin typeface="Calibri"/>
                <a:ea typeface="Calibri"/>
                <a:cs typeface="Calibri"/>
                <a:sym typeface="Calibri"/>
              </a:endParaRPr>
            </a:p>
            <a:p>
              <a:pPr indent="0" lvl="0" marL="0" rtl="0" algn="ctr">
                <a:spcBef>
                  <a:spcPts val="0"/>
                </a:spcBef>
                <a:spcAft>
                  <a:spcPts val="0"/>
                </a:spcAft>
                <a:buNone/>
              </a:pPr>
              <a:br>
                <a:rPr b="1" i="1" lang="en-US" sz="3400">
                  <a:latin typeface="Calibri"/>
                  <a:ea typeface="Calibri"/>
                  <a:cs typeface="Calibri"/>
                  <a:sym typeface="Calibri"/>
                </a:rPr>
              </a:br>
              <a:r>
                <a:rPr b="1" i="1" lang="en-US" sz="3400">
                  <a:latin typeface="Calibri"/>
                  <a:ea typeface="Calibri"/>
                  <a:cs typeface="Calibri"/>
                  <a:sym typeface="Calibri"/>
                </a:rPr>
                <a:t>Number of features</a:t>
              </a:r>
              <a:endParaRPr b="1" i="1" sz="3400">
                <a:latin typeface="Calibri"/>
                <a:ea typeface="Calibri"/>
                <a:cs typeface="Calibri"/>
                <a:sym typeface="Calibri"/>
              </a:endParaRPr>
            </a:p>
            <a:p>
              <a:pPr indent="0" lvl="0" marL="0" rtl="0" algn="ctr">
                <a:spcBef>
                  <a:spcPts val="0"/>
                </a:spcBef>
                <a:spcAft>
                  <a:spcPts val="0"/>
                </a:spcAft>
                <a:buNone/>
              </a:pPr>
              <a:r>
                <a:rPr lang="en-US" sz="3400">
                  <a:latin typeface="Calibri"/>
                  <a:ea typeface="Calibri"/>
                  <a:cs typeface="Calibri"/>
                  <a:sym typeface="Calibri"/>
                </a:rPr>
                <a:t> 	</a:t>
              </a:r>
              <a:r>
                <a:rPr lang="en-US" sz="3400">
                  <a:latin typeface="Calibri"/>
                  <a:ea typeface="Calibri"/>
                  <a:cs typeface="Calibri"/>
                  <a:sym typeface="Calibri"/>
                </a:rPr>
                <a:t>(5, 10, 20, 30, 40)</a:t>
              </a:r>
              <a:endParaRPr sz="3400">
                <a:latin typeface="Calibri"/>
                <a:ea typeface="Calibri"/>
                <a:cs typeface="Calibri"/>
                <a:sym typeface="Calibri"/>
              </a:endParaRPr>
            </a:p>
            <a:p>
              <a:pPr indent="0" lvl="0" marL="0" rtl="0" algn="ctr">
                <a:spcBef>
                  <a:spcPts val="0"/>
                </a:spcBef>
                <a:spcAft>
                  <a:spcPts val="0"/>
                </a:spcAft>
                <a:buNone/>
              </a:pPr>
              <a:r>
                <a:rPr b="1" i="1" lang="en-US" sz="3400">
                  <a:latin typeface="Calibri"/>
                  <a:ea typeface="Calibri"/>
                  <a:cs typeface="Calibri"/>
                  <a:sym typeface="Calibri"/>
                </a:rPr>
                <a:t>In-context examples</a:t>
              </a:r>
              <a:endParaRPr b="1" i="1" sz="3400">
                <a:latin typeface="Calibri"/>
                <a:ea typeface="Calibri"/>
                <a:cs typeface="Calibri"/>
                <a:sym typeface="Calibri"/>
              </a:endParaRPr>
            </a:p>
            <a:p>
              <a:pPr indent="0" lvl="0" marL="0" rtl="0" algn="ctr">
                <a:spcBef>
                  <a:spcPts val="0"/>
                </a:spcBef>
                <a:spcAft>
                  <a:spcPts val="0"/>
                </a:spcAft>
                <a:buNone/>
              </a:pPr>
              <a:r>
                <a:rPr lang="en-US" sz="3400">
                  <a:latin typeface="Calibri"/>
                  <a:ea typeface="Calibri"/>
                  <a:cs typeface="Calibri"/>
                  <a:sym typeface="Calibri"/>
                </a:rPr>
                <a:t> 	(0, 8, 16, 32, 64)</a:t>
              </a:r>
              <a:endParaRPr sz="3400">
                <a:latin typeface="Calibri"/>
                <a:ea typeface="Calibri"/>
                <a:cs typeface="Calibri"/>
                <a:sym typeface="Calibri"/>
              </a:endParaRPr>
            </a:p>
            <a:p>
              <a:pPr indent="0" lvl="0" marL="0" rtl="0" algn="ctr">
                <a:spcBef>
                  <a:spcPts val="0"/>
                </a:spcBef>
                <a:spcAft>
                  <a:spcPts val="0"/>
                </a:spcAft>
                <a:buNone/>
              </a:pPr>
              <a:r>
                <a:rPr b="1" i="1" lang="en-US" sz="3400">
                  <a:latin typeface="Calibri"/>
                  <a:ea typeface="Calibri"/>
                  <a:cs typeface="Calibri"/>
                  <a:sym typeface="Calibri"/>
                </a:rPr>
                <a:t>Class 1 proportion</a:t>
              </a:r>
              <a:r>
                <a:rPr b="1" lang="en-US" sz="3400">
                  <a:latin typeface="Calibri"/>
                  <a:ea typeface="Calibri"/>
                  <a:cs typeface="Calibri"/>
                  <a:sym typeface="Calibri"/>
                </a:rPr>
                <a:t> </a:t>
              </a:r>
              <a:endParaRPr b="1" sz="3400">
                <a:latin typeface="Calibri"/>
                <a:ea typeface="Calibri"/>
                <a:cs typeface="Calibri"/>
                <a:sym typeface="Calibri"/>
              </a:endParaRPr>
            </a:p>
            <a:p>
              <a:pPr indent="457200" lvl="0" marL="0" rtl="0" algn="ctr">
                <a:spcBef>
                  <a:spcPts val="0"/>
                </a:spcBef>
                <a:spcAft>
                  <a:spcPts val="0"/>
                </a:spcAft>
                <a:buNone/>
              </a:pPr>
              <a:r>
                <a:rPr lang="en-US" sz="3400">
                  <a:latin typeface="Calibri"/>
                  <a:ea typeface="Calibri"/>
                  <a:cs typeface="Calibri"/>
                  <a:sym typeface="Calibri"/>
                </a:rPr>
                <a:t>(0.1, 0.3, 0.5)</a:t>
              </a:r>
              <a:endParaRPr sz="3400">
                <a:latin typeface="Calibri"/>
                <a:ea typeface="Calibri"/>
                <a:cs typeface="Calibri"/>
                <a:sym typeface="Calibri"/>
              </a:endParaRPr>
            </a:p>
          </p:txBody>
        </p:sp>
        <p:sp>
          <p:nvSpPr>
            <p:cNvPr id="117" name="Google Shape;117;p1"/>
            <p:cNvSpPr/>
            <p:nvPr/>
          </p:nvSpPr>
          <p:spPr>
            <a:xfrm>
              <a:off x="245800" y="16412638"/>
              <a:ext cx="543600" cy="584100"/>
            </a:xfrm>
            <a:prstGeom prst="ellipse">
              <a:avLst/>
            </a:prstGeom>
            <a:solidFill>
              <a:srgbClr val="D9EAD3"/>
            </a:solidFill>
            <a:ln cap="flat" cmpd="sng" w="38100">
              <a:solidFill>
                <a:srgbClr val="54B84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latin typeface="Calibri"/>
                  <a:ea typeface="Calibri"/>
                  <a:cs typeface="Calibri"/>
                  <a:sym typeface="Calibri"/>
                </a:rPr>
                <a:t>1</a:t>
              </a:r>
              <a:endParaRPr sz="2500">
                <a:latin typeface="Calibri"/>
                <a:ea typeface="Calibri"/>
                <a:cs typeface="Calibri"/>
                <a:sym typeface="Calibri"/>
              </a:endParaRPr>
            </a:p>
          </p:txBody>
        </p:sp>
        <p:sp>
          <p:nvSpPr>
            <p:cNvPr id="118" name="Google Shape;118;p1"/>
            <p:cNvSpPr txBox="1"/>
            <p:nvPr/>
          </p:nvSpPr>
          <p:spPr>
            <a:xfrm>
              <a:off x="870888" y="23811413"/>
              <a:ext cx="6163800" cy="58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solidFill>
                    <a:srgbClr val="003399"/>
                  </a:solidFill>
                  <a:latin typeface="Calibri"/>
                  <a:ea typeface="Calibri"/>
                  <a:cs typeface="Calibri"/>
                  <a:sym typeface="Calibri"/>
                </a:rPr>
                <a:t>T-anony Template: </a:t>
              </a:r>
              <a:endParaRPr b="1" sz="3000">
                <a:solidFill>
                  <a:srgbClr val="003399"/>
                </a:solidFill>
                <a:latin typeface="Calibri"/>
                <a:ea typeface="Calibri"/>
                <a:cs typeface="Calibri"/>
                <a:sym typeface="Calibri"/>
              </a:endParaRPr>
            </a:p>
          </p:txBody>
        </p:sp>
        <p:sp>
          <p:nvSpPr>
            <p:cNvPr id="119" name="Google Shape;119;p1"/>
            <p:cNvSpPr txBox="1"/>
            <p:nvPr/>
          </p:nvSpPr>
          <p:spPr>
            <a:xfrm>
              <a:off x="253950" y="17130625"/>
              <a:ext cx="16062000" cy="1177500"/>
            </a:xfrm>
            <a:prstGeom prst="rect">
              <a:avLst/>
            </a:prstGeom>
            <a:noFill/>
            <a:ln cap="flat" cmpd="sng" w="38100">
              <a:solidFill>
                <a:srgbClr val="00B0F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2150">
                  <a:solidFill>
                    <a:schemeClr val="dk1"/>
                  </a:solidFill>
                  <a:latin typeface="Calibri"/>
                  <a:ea typeface="Calibri"/>
                  <a:cs typeface="Calibri"/>
                  <a:sym typeface="Calibri"/>
                </a:rPr>
                <a:t>You are an expert in the financial sector and banking industry with expertise in analyzing customer credit data to make actual prediction about loan approvals. Based on the credit information of individuals, please predict the Approval_Flag. I will supply multiple instances with features and the corresponding label for your reference. Please refer to the table below for detailed descriptions of the features and label:</a:t>
              </a:r>
              <a:endParaRPr b="1" sz="2150">
                <a:solidFill>
                  <a:schemeClr val="dk1"/>
                </a:solidFill>
                <a:latin typeface="Calibri"/>
                <a:ea typeface="Calibri"/>
                <a:cs typeface="Calibri"/>
                <a:sym typeface="Calibri"/>
              </a:endParaRPr>
            </a:p>
          </p:txBody>
        </p:sp>
        <p:sp>
          <p:nvSpPr>
            <p:cNvPr id="120" name="Google Shape;120;p1"/>
            <p:cNvSpPr/>
            <p:nvPr/>
          </p:nvSpPr>
          <p:spPr>
            <a:xfrm>
              <a:off x="16596475" y="17176374"/>
              <a:ext cx="1639200" cy="1112100"/>
            </a:xfrm>
            <a:prstGeom prst="bracketPair">
              <a:avLst/>
            </a:prstGeom>
            <a:solidFill>
              <a:srgbClr val="C9DAF8"/>
            </a:solidFill>
            <a:ln cap="flat" cmpd="sng" w="38100">
              <a:solidFill>
                <a:srgbClr val="0033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US" sz="2900">
                  <a:latin typeface="Calibri"/>
                  <a:ea typeface="Calibri"/>
                  <a:cs typeface="Calibri"/>
                  <a:sym typeface="Calibri"/>
                </a:rPr>
                <a:t>Initial Prompt</a:t>
              </a:r>
              <a:endParaRPr i="1" sz="2900">
                <a:latin typeface="Calibri"/>
                <a:ea typeface="Calibri"/>
                <a:cs typeface="Calibri"/>
                <a:sym typeface="Calibri"/>
              </a:endParaRPr>
            </a:p>
          </p:txBody>
        </p:sp>
        <p:sp>
          <p:nvSpPr>
            <p:cNvPr id="121" name="Google Shape;121;p1"/>
            <p:cNvSpPr/>
            <p:nvPr/>
          </p:nvSpPr>
          <p:spPr>
            <a:xfrm>
              <a:off x="10761400" y="18608275"/>
              <a:ext cx="2124000" cy="1112100"/>
            </a:xfrm>
            <a:prstGeom prst="bracketPair">
              <a:avLst/>
            </a:prstGeom>
            <a:solidFill>
              <a:srgbClr val="C9DAF8"/>
            </a:solidFill>
            <a:ln cap="flat" cmpd="sng" w="38100">
              <a:solidFill>
                <a:srgbClr val="0033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US" sz="2900">
                  <a:latin typeface="Calibri"/>
                  <a:ea typeface="Calibri"/>
                  <a:cs typeface="Calibri"/>
                  <a:sym typeface="Calibri"/>
                </a:rPr>
                <a:t>Feature Description</a:t>
              </a:r>
              <a:endParaRPr i="1" sz="2900">
                <a:latin typeface="Calibri"/>
                <a:ea typeface="Calibri"/>
                <a:cs typeface="Calibri"/>
                <a:sym typeface="Calibri"/>
              </a:endParaRPr>
            </a:p>
          </p:txBody>
        </p:sp>
        <p:sp>
          <p:nvSpPr>
            <p:cNvPr id="122" name="Google Shape;122;p1"/>
            <p:cNvSpPr txBox="1"/>
            <p:nvPr/>
          </p:nvSpPr>
          <p:spPr>
            <a:xfrm>
              <a:off x="247175" y="21117375"/>
              <a:ext cx="9699600" cy="1432500"/>
            </a:xfrm>
            <a:prstGeom prst="rect">
              <a:avLst/>
            </a:prstGeom>
            <a:noFill/>
            <a:ln cap="flat" cmpd="sng" w="38100">
              <a:solidFill>
                <a:srgbClr val="00B0F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150">
                  <a:solidFill>
                    <a:schemeClr val="dk1"/>
                  </a:solidFill>
                  <a:latin typeface="Calibri"/>
                  <a:ea typeface="Calibri"/>
                  <a:cs typeface="Calibri"/>
                  <a:sym typeface="Calibri"/>
                </a:rPr>
                <a:t>- - - - - data - - - - - </a:t>
              </a:r>
              <a:endParaRPr b="1" sz="215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b="1" lang="en-US" sz="2150">
                  <a:solidFill>
                    <a:schemeClr val="dk1"/>
                  </a:solidFill>
                  <a:latin typeface="Calibri"/>
                  <a:ea typeface="Calibri"/>
                  <a:cs typeface="Calibri"/>
                  <a:sym typeface="Calibri"/>
                </a:rPr>
                <a:t>|3 | 6 | 4 |... | 1 |</a:t>
              </a:r>
              <a:endParaRPr b="1" sz="215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b="1" lang="en-US" sz="2150">
                  <a:solidFill>
                    <a:schemeClr val="dk1"/>
                  </a:solidFill>
                  <a:latin typeface="Calibri"/>
                  <a:ea typeface="Calibri"/>
                  <a:cs typeface="Calibri"/>
                  <a:sym typeface="Calibri"/>
                </a:rPr>
                <a:t>|1 | 5 | 1|.....|&lt;MASK&gt;|</a:t>
              </a:r>
              <a:endParaRPr b="1" sz="215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b="1" lang="en-US" sz="2150">
                  <a:solidFill>
                    <a:schemeClr val="dk1"/>
                  </a:solidFill>
                  <a:latin typeface="Calibri"/>
                  <a:ea typeface="Calibri"/>
                  <a:cs typeface="Calibri"/>
                  <a:sym typeface="Calibri"/>
                </a:rPr>
                <a:t>…</a:t>
              </a:r>
              <a:endParaRPr b="1" sz="2150">
                <a:solidFill>
                  <a:schemeClr val="dk1"/>
                </a:solidFill>
                <a:latin typeface="Calibri"/>
                <a:ea typeface="Calibri"/>
                <a:cs typeface="Calibri"/>
                <a:sym typeface="Calibri"/>
              </a:endParaRPr>
            </a:p>
          </p:txBody>
        </p:sp>
        <p:sp>
          <p:nvSpPr>
            <p:cNvPr id="123" name="Google Shape;123;p1"/>
            <p:cNvSpPr txBox="1"/>
            <p:nvPr/>
          </p:nvSpPr>
          <p:spPr>
            <a:xfrm>
              <a:off x="247175" y="18425150"/>
              <a:ext cx="9699600" cy="1508400"/>
            </a:xfrm>
            <a:prstGeom prst="rect">
              <a:avLst/>
            </a:prstGeom>
            <a:noFill/>
            <a:ln cap="flat" cmpd="sng" w="38100">
              <a:solidFill>
                <a:srgbClr val="00B0F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2150">
                  <a:solidFill>
                    <a:schemeClr val="dk1"/>
                  </a:solidFill>
                  <a:latin typeface="Calibri"/>
                  <a:ea typeface="Calibri"/>
                  <a:cs typeface="Calibri"/>
                  <a:sym typeface="Calibri"/>
                </a:rPr>
                <a:t>- - - - - feature description - - - - - </a:t>
              </a:r>
              <a:endParaRPr b="1" sz="2150">
                <a:solidFill>
                  <a:schemeClr val="dk1"/>
                </a:solidFill>
                <a:latin typeface="Calibri"/>
                <a:ea typeface="Calibri"/>
                <a:cs typeface="Calibri"/>
                <a:sym typeface="Calibri"/>
              </a:endParaRPr>
            </a:p>
            <a:p>
              <a:pPr indent="0" lvl="0" marL="0" rtl="0" algn="l">
                <a:spcBef>
                  <a:spcPts val="0"/>
                </a:spcBef>
                <a:spcAft>
                  <a:spcPts val="0"/>
                </a:spcAft>
                <a:buNone/>
              </a:pPr>
              <a:r>
                <a:rPr b="1" lang="en-US" sz="2150">
                  <a:solidFill>
                    <a:schemeClr val="dk1"/>
                  </a:solidFill>
                  <a:latin typeface="Calibri"/>
                  <a:ea typeface="Calibri"/>
                  <a:cs typeface="Calibri"/>
                  <a:sym typeface="Calibri"/>
                </a:rPr>
                <a:t>time_since_recent_enq: Duration since the customer made a recent credit enquiry</a:t>
              </a:r>
              <a:endParaRPr b="1" sz="2150">
                <a:solidFill>
                  <a:schemeClr val="dk1"/>
                </a:solidFill>
                <a:latin typeface="Calibri"/>
                <a:ea typeface="Calibri"/>
                <a:cs typeface="Calibri"/>
                <a:sym typeface="Calibri"/>
              </a:endParaRPr>
            </a:p>
            <a:p>
              <a:pPr indent="0" lvl="0" marL="0" rtl="0" algn="l">
                <a:spcBef>
                  <a:spcPts val="0"/>
                </a:spcBef>
                <a:spcAft>
                  <a:spcPts val="0"/>
                </a:spcAft>
                <a:buNone/>
              </a:pPr>
              <a:r>
                <a:rPr b="1" lang="en-US" sz="2150">
                  <a:solidFill>
                    <a:schemeClr val="dk1"/>
                  </a:solidFill>
                  <a:latin typeface="Calibri"/>
                  <a:ea typeface="Calibri"/>
                  <a:cs typeface="Calibri"/>
                  <a:sym typeface="Calibri"/>
                </a:rPr>
                <a:t>enq_L12m: Total number of enquiries in the last 12 months</a:t>
              </a:r>
              <a:endParaRPr b="1" sz="2150">
                <a:solidFill>
                  <a:schemeClr val="dk1"/>
                </a:solidFill>
                <a:latin typeface="Calibri"/>
                <a:ea typeface="Calibri"/>
                <a:cs typeface="Calibri"/>
                <a:sym typeface="Calibri"/>
              </a:endParaRPr>
            </a:p>
            <a:p>
              <a:pPr indent="0" lvl="0" marL="0" rtl="0" algn="l">
                <a:spcBef>
                  <a:spcPts val="0"/>
                </a:spcBef>
                <a:spcAft>
                  <a:spcPts val="0"/>
                </a:spcAft>
                <a:buNone/>
              </a:pPr>
              <a:r>
                <a:rPr b="1" lang="en-US" sz="2150">
                  <a:solidFill>
                    <a:schemeClr val="dk1"/>
                  </a:solidFill>
                  <a:latin typeface="Calibri"/>
                  <a:ea typeface="Calibri"/>
                  <a:cs typeface="Calibri"/>
                  <a:sym typeface="Calibri"/>
                </a:rPr>
                <a:t>…</a:t>
              </a:r>
              <a:endParaRPr b="1" sz="2150">
                <a:solidFill>
                  <a:schemeClr val="dk1"/>
                </a:solidFill>
                <a:latin typeface="Calibri"/>
                <a:ea typeface="Calibri"/>
                <a:cs typeface="Calibri"/>
                <a:sym typeface="Calibri"/>
              </a:endParaRPr>
            </a:p>
          </p:txBody>
        </p:sp>
        <p:sp>
          <p:nvSpPr>
            <p:cNvPr id="124" name="Google Shape;124;p1"/>
            <p:cNvSpPr/>
            <p:nvPr/>
          </p:nvSpPr>
          <p:spPr>
            <a:xfrm>
              <a:off x="10879950" y="21420100"/>
              <a:ext cx="1930500" cy="845100"/>
            </a:xfrm>
            <a:prstGeom prst="bracketPair">
              <a:avLst/>
            </a:prstGeom>
            <a:solidFill>
              <a:srgbClr val="C9DAF8"/>
            </a:solidFill>
            <a:ln cap="flat" cmpd="sng" w="38100">
              <a:solidFill>
                <a:srgbClr val="0033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US" sz="2900">
                  <a:latin typeface="Calibri"/>
                  <a:ea typeface="Calibri"/>
                  <a:cs typeface="Calibri"/>
                  <a:sym typeface="Calibri"/>
                </a:rPr>
                <a:t>In-context </a:t>
              </a:r>
              <a:endParaRPr i="1" sz="2900">
                <a:latin typeface="Calibri"/>
                <a:ea typeface="Calibri"/>
                <a:cs typeface="Calibri"/>
                <a:sym typeface="Calibri"/>
              </a:endParaRPr>
            </a:p>
            <a:p>
              <a:pPr indent="0" lvl="0" marL="0" rtl="0" algn="ctr">
                <a:spcBef>
                  <a:spcPts val="0"/>
                </a:spcBef>
                <a:spcAft>
                  <a:spcPts val="0"/>
                </a:spcAft>
                <a:buNone/>
              </a:pPr>
              <a:r>
                <a:rPr i="1" lang="en-US" sz="2900">
                  <a:latin typeface="Calibri"/>
                  <a:ea typeface="Calibri"/>
                  <a:cs typeface="Calibri"/>
                  <a:sym typeface="Calibri"/>
                </a:rPr>
                <a:t>examples</a:t>
              </a:r>
              <a:endParaRPr i="1" sz="2900">
                <a:latin typeface="Calibri"/>
                <a:ea typeface="Calibri"/>
                <a:cs typeface="Calibri"/>
                <a:sym typeface="Calibri"/>
              </a:endParaRPr>
            </a:p>
          </p:txBody>
        </p:sp>
        <p:sp>
          <p:nvSpPr>
            <p:cNvPr id="125" name="Google Shape;125;p1"/>
            <p:cNvSpPr txBox="1"/>
            <p:nvPr/>
          </p:nvSpPr>
          <p:spPr>
            <a:xfrm>
              <a:off x="247175" y="22750031"/>
              <a:ext cx="9699600" cy="845100"/>
            </a:xfrm>
            <a:prstGeom prst="rect">
              <a:avLst/>
            </a:prstGeom>
            <a:noFill/>
            <a:ln cap="flat" cmpd="sng" w="38100">
              <a:solidFill>
                <a:srgbClr val="00B0F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US" sz="2150">
                  <a:solidFill>
                    <a:schemeClr val="dk1"/>
                  </a:solidFill>
                  <a:latin typeface="Calibri"/>
                  <a:ea typeface="Calibri"/>
                  <a:cs typeface="Calibri"/>
                  <a:sym typeface="Calibri"/>
                </a:rPr>
                <a:t>Please use the supplied data to predict the &lt;MASK&gt; Approved_Flag.</a:t>
              </a:r>
              <a:endParaRPr b="1" sz="215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b="1" lang="en-US" sz="2150">
                  <a:solidFill>
                    <a:schemeClr val="dk1"/>
                  </a:solidFill>
                  <a:latin typeface="Calibri"/>
                  <a:ea typeface="Calibri"/>
                  <a:cs typeface="Calibri"/>
                  <a:sym typeface="Calibri"/>
                </a:rPr>
                <a:t>Answer: </a:t>
              </a:r>
              <a:endParaRPr b="1" sz="2150">
                <a:solidFill>
                  <a:schemeClr val="dk1"/>
                </a:solidFill>
                <a:latin typeface="Calibri"/>
                <a:ea typeface="Calibri"/>
                <a:cs typeface="Calibri"/>
                <a:sym typeface="Calibri"/>
              </a:endParaRPr>
            </a:p>
          </p:txBody>
        </p:sp>
        <p:sp>
          <p:nvSpPr>
            <p:cNvPr id="126" name="Google Shape;126;p1"/>
            <p:cNvSpPr/>
            <p:nvPr/>
          </p:nvSpPr>
          <p:spPr>
            <a:xfrm>
              <a:off x="10230000" y="20217100"/>
              <a:ext cx="3230400" cy="584100"/>
            </a:xfrm>
            <a:prstGeom prst="bracketPair">
              <a:avLst/>
            </a:prstGeom>
            <a:solidFill>
              <a:srgbClr val="C9DAF8"/>
            </a:solidFill>
            <a:ln cap="flat" cmpd="sng" w="38100">
              <a:solidFill>
                <a:srgbClr val="0033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US" sz="2900">
                  <a:latin typeface="Calibri"/>
                  <a:ea typeface="Calibri"/>
                  <a:cs typeface="Calibri"/>
                  <a:sym typeface="Calibri"/>
                </a:rPr>
                <a:t>Label Description</a:t>
              </a:r>
              <a:endParaRPr i="1" sz="2900">
                <a:latin typeface="Calibri"/>
                <a:ea typeface="Calibri"/>
                <a:cs typeface="Calibri"/>
                <a:sym typeface="Calibri"/>
              </a:endParaRPr>
            </a:p>
          </p:txBody>
        </p:sp>
        <p:sp>
          <p:nvSpPr>
            <p:cNvPr id="127" name="Google Shape;127;p1"/>
            <p:cNvSpPr txBox="1"/>
            <p:nvPr/>
          </p:nvSpPr>
          <p:spPr>
            <a:xfrm>
              <a:off x="247175" y="20092000"/>
              <a:ext cx="9699600" cy="845100"/>
            </a:xfrm>
            <a:prstGeom prst="rect">
              <a:avLst/>
            </a:prstGeom>
            <a:noFill/>
            <a:ln cap="flat" cmpd="sng" w="38100">
              <a:solidFill>
                <a:srgbClr val="00B0F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US" sz="2150">
                  <a:solidFill>
                    <a:schemeClr val="dk1"/>
                  </a:solidFill>
                  <a:latin typeface="Calibri"/>
                  <a:ea typeface="Calibri"/>
                  <a:cs typeface="Calibri"/>
                  <a:sym typeface="Calibri"/>
                </a:rPr>
                <a:t>- - - - - label description - - - - -</a:t>
              </a:r>
              <a:endParaRPr b="1" sz="215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b="1" lang="en-US" sz="2150">
                  <a:solidFill>
                    <a:schemeClr val="dk1"/>
                  </a:solidFill>
                  <a:latin typeface="Calibri"/>
                  <a:ea typeface="Calibri"/>
                  <a:cs typeface="Calibri"/>
                  <a:sym typeface="Calibri"/>
                </a:rPr>
                <a:t>Approved_Flag: The flag which signifies if loan is approved for the customer or not.</a:t>
              </a:r>
              <a:endParaRPr b="1" sz="2150">
                <a:solidFill>
                  <a:schemeClr val="dk1"/>
                </a:solidFill>
                <a:latin typeface="Calibri"/>
                <a:ea typeface="Calibri"/>
                <a:cs typeface="Calibri"/>
                <a:sym typeface="Calibri"/>
              </a:endParaRPr>
            </a:p>
          </p:txBody>
        </p:sp>
        <p:sp>
          <p:nvSpPr>
            <p:cNvPr id="128" name="Google Shape;128;p1"/>
            <p:cNvSpPr/>
            <p:nvPr/>
          </p:nvSpPr>
          <p:spPr>
            <a:xfrm>
              <a:off x="10858150" y="22884100"/>
              <a:ext cx="1930500" cy="584100"/>
            </a:xfrm>
            <a:prstGeom prst="bracketPair">
              <a:avLst/>
            </a:prstGeom>
            <a:solidFill>
              <a:srgbClr val="C9DAF8"/>
            </a:solidFill>
            <a:ln cap="flat" cmpd="sng" w="38100">
              <a:solidFill>
                <a:srgbClr val="0033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US" sz="2900">
                  <a:latin typeface="Calibri"/>
                  <a:ea typeface="Calibri"/>
                  <a:cs typeface="Calibri"/>
                  <a:sym typeface="Calibri"/>
                </a:rPr>
                <a:t>Query</a:t>
              </a:r>
              <a:endParaRPr i="1" sz="2900">
                <a:latin typeface="Calibri"/>
                <a:ea typeface="Calibri"/>
                <a:cs typeface="Calibri"/>
                <a:sym typeface="Calibri"/>
              </a:endParaRPr>
            </a:p>
          </p:txBody>
        </p:sp>
        <p:sp>
          <p:nvSpPr>
            <p:cNvPr id="129" name="Google Shape;129;p1"/>
            <p:cNvSpPr/>
            <p:nvPr/>
          </p:nvSpPr>
          <p:spPr>
            <a:xfrm>
              <a:off x="4410025" y="23821325"/>
              <a:ext cx="2124000" cy="1112100"/>
            </a:xfrm>
            <a:prstGeom prst="bracketPair">
              <a:avLst/>
            </a:prstGeom>
            <a:solidFill>
              <a:srgbClr val="C9DAF8"/>
            </a:solidFill>
            <a:ln cap="flat" cmpd="sng" w="38100">
              <a:solidFill>
                <a:srgbClr val="0033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US" sz="2900">
                  <a:latin typeface="Calibri"/>
                  <a:ea typeface="Calibri"/>
                  <a:cs typeface="Calibri"/>
                  <a:sym typeface="Calibri"/>
                </a:rPr>
                <a:t>Feature Description</a:t>
              </a:r>
              <a:endParaRPr i="1" sz="2900">
                <a:latin typeface="Calibri"/>
                <a:ea typeface="Calibri"/>
                <a:cs typeface="Calibri"/>
                <a:sym typeface="Calibri"/>
              </a:endParaRPr>
            </a:p>
          </p:txBody>
        </p:sp>
        <p:sp>
          <p:nvSpPr>
            <p:cNvPr id="130" name="Google Shape;130;p1"/>
            <p:cNvSpPr/>
            <p:nvPr/>
          </p:nvSpPr>
          <p:spPr>
            <a:xfrm>
              <a:off x="7034700" y="24085325"/>
              <a:ext cx="3230400" cy="584100"/>
            </a:xfrm>
            <a:prstGeom prst="bracketPair">
              <a:avLst/>
            </a:prstGeom>
            <a:solidFill>
              <a:srgbClr val="C9DAF8"/>
            </a:solidFill>
            <a:ln cap="flat" cmpd="sng" w="38100">
              <a:solidFill>
                <a:srgbClr val="0033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US" sz="2900">
                  <a:latin typeface="Calibri"/>
                  <a:ea typeface="Calibri"/>
                  <a:cs typeface="Calibri"/>
                  <a:sym typeface="Calibri"/>
                </a:rPr>
                <a:t>Label Description</a:t>
              </a:r>
              <a:endParaRPr i="1" sz="2900">
                <a:latin typeface="Calibri"/>
                <a:ea typeface="Calibri"/>
                <a:cs typeface="Calibri"/>
                <a:sym typeface="Calibri"/>
              </a:endParaRPr>
            </a:p>
          </p:txBody>
        </p:sp>
        <p:sp>
          <p:nvSpPr>
            <p:cNvPr id="131" name="Google Shape;131;p1"/>
            <p:cNvSpPr/>
            <p:nvPr/>
          </p:nvSpPr>
          <p:spPr>
            <a:xfrm rot="-500068">
              <a:off x="3995357" y="24288167"/>
              <a:ext cx="6685002" cy="88589"/>
            </a:xfrm>
            <a:prstGeom prst="rect">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grpSp>
      <p:sp>
        <p:nvSpPr>
          <p:cNvPr id="132" name="Google Shape;132;p1"/>
          <p:cNvSpPr txBox="1"/>
          <p:nvPr/>
        </p:nvSpPr>
        <p:spPr>
          <a:xfrm>
            <a:off x="18662950" y="25123400"/>
            <a:ext cx="17804100" cy="1722900"/>
          </a:xfrm>
          <a:prstGeom prst="rect">
            <a:avLst/>
          </a:prstGeom>
          <a:noFill/>
          <a:ln cap="flat" cmpd="sng" w="38100">
            <a:solidFill>
              <a:srgbClr val="FF0000"/>
            </a:solidFill>
            <a:prstDash val="lg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3200">
                <a:solidFill>
                  <a:srgbClr val="54B848"/>
                </a:solidFill>
                <a:latin typeface="Calibri"/>
                <a:ea typeface="Calibri"/>
                <a:cs typeface="Calibri"/>
                <a:sym typeface="Calibri"/>
              </a:rPr>
              <a:t>Conclusion</a:t>
            </a:r>
            <a:r>
              <a:rPr b="1" lang="en-US" sz="3200">
                <a:solidFill>
                  <a:schemeClr val="dk1"/>
                </a:solidFill>
                <a:latin typeface="Calibri"/>
                <a:ea typeface="Calibri"/>
                <a:cs typeface="Calibri"/>
                <a:sym typeface="Calibri"/>
              </a:rPr>
              <a:t>: With 0 retraining on a new task, limited data, &amp; with/out feature descriptions, GTL beats some TradML models. Although Logreg seems best, GTL may beat Logreg with: ↑in-context samples &amp; a larger model.</a:t>
            </a:r>
            <a:endParaRPr sz="14500">
              <a:solidFill>
                <a:schemeClr val="dk1"/>
              </a:solidFill>
              <a:latin typeface="Times New Roman"/>
              <a:ea typeface="Times New Roman"/>
              <a:cs typeface="Times New Roman"/>
              <a:sym typeface="Times New Roman"/>
            </a:endParaRPr>
          </a:p>
        </p:txBody>
      </p:sp>
      <p:pic>
        <p:nvPicPr>
          <p:cNvPr id="133" name="Google Shape;133;p1"/>
          <p:cNvPicPr preferRelativeResize="0"/>
          <p:nvPr/>
        </p:nvPicPr>
        <p:blipFill>
          <a:blip r:embed="rId9">
            <a:alphaModFix/>
          </a:blip>
          <a:stretch>
            <a:fillRect/>
          </a:stretch>
        </p:blipFill>
        <p:spPr>
          <a:xfrm>
            <a:off x="22893250" y="18893788"/>
            <a:ext cx="8830849" cy="6118234"/>
          </a:xfrm>
          <a:prstGeom prst="rect">
            <a:avLst/>
          </a:prstGeom>
          <a:noFill/>
          <a:ln>
            <a:noFill/>
          </a:ln>
        </p:spPr>
      </p:pic>
      <p:sp>
        <p:nvSpPr>
          <p:cNvPr id="134" name="Google Shape;134;p1"/>
          <p:cNvSpPr/>
          <p:nvPr/>
        </p:nvSpPr>
        <p:spPr>
          <a:xfrm>
            <a:off x="30899825" y="20724600"/>
            <a:ext cx="812400" cy="306900"/>
          </a:xfrm>
          <a:prstGeom prst="rect">
            <a:avLst/>
          </a:prstGeom>
          <a:noFill/>
          <a:ln cap="flat" cmpd="sng" w="76200">
            <a:solidFill>
              <a:srgbClr val="54B84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Calibri"/>
              <a:ea typeface="Calibri"/>
              <a:cs typeface="Calibri"/>
              <a:sym typeface="Calibri"/>
            </a:endParaRPr>
          </a:p>
        </p:txBody>
      </p:sp>
      <p:sp>
        <p:nvSpPr>
          <p:cNvPr id="135" name="Google Shape;135;p1"/>
          <p:cNvSpPr/>
          <p:nvPr/>
        </p:nvSpPr>
        <p:spPr>
          <a:xfrm>
            <a:off x="30899825" y="23658300"/>
            <a:ext cx="812400" cy="306900"/>
          </a:xfrm>
          <a:prstGeom prst="rect">
            <a:avLst/>
          </a:prstGeom>
          <a:noFill/>
          <a:ln cap="flat" cmpd="sng" w="76200">
            <a:solidFill>
              <a:srgbClr val="54B84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Calibri"/>
              <a:ea typeface="Calibri"/>
              <a:cs typeface="Calibri"/>
              <a:sym typeface="Calibri"/>
            </a:endParaRPr>
          </a:p>
        </p:txBody>
      </p:sp>
      <p:sp>
        <p:nvSpPr>
          <p:cNvPr id="136" name="Google Shape;136;p1"/>
          <p:cNvSpPr/>
          <p:nvPr/>
        </p:nvSpPr>
        <p:spPr>
          <a:xfrm>
            <a:off x="30899825" y="22134300"/>
            <a:ext cx="812400" cy="306900"/>
          </a:xfrm>
          <a:prstGeom prst="rect">
            <a:avLst/>
          </a:prstGeom>
          <a:noFill/>
          <a:ln cap="flat" cmpd="sng" w="76200">
            <a:solidFill>
              <a:srgbClr val="54B84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2003-04-11T15:30:44Z</dcterms:created>
  <dc:creator>Michael Alley</dc:creator>
</cp:coreProperties>
</file>