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m4a" ContentType="audio/mp4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43" r:id="rId2"/>
    <p:sldId id="444" r:id="rId3"/>
    <p:sldId id="445" r:id="rId4"/>
    <p:sldId id="446" r:id="rId5"/>
    <p:sldId id="447" r:id="rId6"/>
    <p:sldId id="448" r:id="rId7"/>
    <p:sldId id="449" r:id="rId8"/>
    <p:sldId id="450" r:id="rId9"/>
    <p:sldId id="451" r:id="rId10"/>
    <p:sldId id="320" r:id="rId11"/>
    <p:sldId id="321" r:id="rId12"/>
    <p:sldId id="322" r:id="rId13"/>
    <p:sldId id="32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049" autoAdjust="0"/>
  </p:normalViewPr>
  <p:slideViewPr>
    <p:cSldViewPr snapToGrid="0">
      <p:cViewPr varScale="1">
        <p:scale>
          <a:sx n="81" d="100"/>
          <a:sy n="81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78193-D98D-4EEC-A8B7-3F1FB340E8A2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4F60F-9B56-4365-AFCE-90D2C4A83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79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546483-C4DB-450F-B104-27426A710BFE}" type="slidenum">
              <a:rPr lang="en-US" altLang="zh-TW" smtClean="0">
                <a:ea typeface="新細明體" charset="-120"/>
              </a:rPr>
              <a:pPr/>
              <a:t>1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2398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DB8685-A655-40CE-BC8E-458079DAA0C2}" type="slidenum">
              <a:rPr lang="en-US" altLang="zh-TW" smtClean="0">
                <a:ea typeface="新細明體" charset="-120"/>
              </a:rPr>
              <a:pPr/>
              <a:t>10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1847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DB8685-A655-40CE-BC8E-458079DAA0C2}" type="slidenum">
              <a:rPr lang="en-US" altLang="zh-TW" smtClean="0">
                <a:ea typeface="新細明體" charset="-120"/>
              </a:rPr>
              <a:pPr/>
              <a:t>11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73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DB8685-A655-40CE-BC8E-458079DAA0C2}" type="slidenum">
              <a:rPr lang="en-US" altLang="zh-TW" smtClean="0">
                <a:ea typeface="新細明體" charset="-120"/>
              </a:rPr>
              <a:pPr/>
              <a:t>12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9297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DB8685-A655-40CE-BC8E-458079DAA0C2}" type="slidenum">
              <a:rPr lang="en-US" altLang="zh-TW" smtClean="0">
                <a:ea typeface="新細明體" charset="-120"/>
              </a:rPr>
              <a:pPr/>
              <a:t>13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791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1B51D-5C07-4ADB-8282-105E1FEBCABC}" type="slidenum">
              <a:rPr lang="en-US" altLang="zh-TW" smtClean="0">
                <a:ea typeface="新細明體" charset="-120"/>
              </a:rPr>
              <a:pPr/>
              <a:t>2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7975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0531F1-95EA-4727-8DBC-BE672E69E20A}" type="slidenum">
              <a:rPr lang="en-US" altLang="zh-TW" smtClean="0">
                <a:ea typeface="新細明體" charset="-120"/>
              </a:rPr>
              <a:pPr/>
              <a:t>3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1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4D2DF-2934-4003-B8E0-16515F8B56E9}" type="slidenum">
              <a:rPr lang="en-US" altLang="zh-TW" smtClean="0">
                <a:ea typeface="新細明體" charset="-120"/>
              </a:rPr>
              <a:pPr/>
              <a:t>4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0231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9F56EC-67A2-4447-A227-5FEC47F6ADCF}" type="slidenum">
              <a:rPr lang="en-US" altLang="zh-TW" smtClean="0">
                <a:ea typeface="新細明體" charset="-120"/>
              </a:rPr>
              <a:pPr/>
              <a:t>5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3526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415975-EAB8-4432-A363-047CCA72C177}" type="slidenum">
              <a:rPr lang="en-US" altLang="zh-TW" smtClean="0">
                <a:ea typeface="新細明體" charset="-120"/>
              </a:rPr>
              <a:pPr/>
              <a:t>6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316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1D35BF-1E20-4EA6-ADD3-8AACA9DE2B25}" type="slidenum">
              <a:rPr lang="en-US" altLang="zh-TW" smtClean="0">
                <a:ea typeface="新細明體" charset="-120"/>
              </a:rPr>
              <a:pPr/>
              <a:t>7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7350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B75ED-7DE2-41EB-B89B-2751DE6C7518}" type="slidenum">
              <a:rPr lang="en-US" altLang="zh-TW" smtClean="0">
                <a:ea typeface="新細明體" charset="-120"/>
              </a:rPr>
              <a:pPr/>
              <a:t>8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4875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DB8685-A655-40CE-BC8E-458079DAA0C2}" type="slidenum">
              <a:rPr lang="en-US" altLang="zh-TW" smtClean="0">
                <a:ea typeface="新細明體" charset="-120"/>
              </a:rPr>
              <a:pPr/>
              <a:t>9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12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728B-0A0C-4D67-8B64-53A613CF05AE}" type="datetime1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006667" y="218017"/>
            <a:ext cx="821266" cy="365125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A90A91-03B8-4682-83B5-CC9205BB96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94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A2B-8FA0-4D28-A859-D16F604CB4FE}" type="datetime1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61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306-4FB1-416B-9853-7E5879C2C549}" type="datetime1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92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402-B547-4681-97F8-343579DC4A3E}" type="datetime1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735734" y="230188"/>
            <a:ext cx="1092200" cy="365125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A90A91-03B8-4682-83B5-CC9205BB96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04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46B7-515C-484F-A06A-DCDC8984E652}" type="datetime1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9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83CA-A303-43FE-9BEF-0054A5063BBE}" type="datetime1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14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8A4A-7EC0-45AD-B21E-E82FEA4FC834}" type="datetime1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95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30A-0A25-47FF-BED2-C7B1811AFEDB}" type="datetime1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4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4F9D-DCB4-4AE4-99DB-DE228BA6CC21}" type="datetime1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982324" y="336550"/>
            <a:ext cx="828675" cy="365125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A90A91-03B8-4682-83B5-CC9205BB96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15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8BD1-AF4F-4F52-A349-A75454F30DFC}" type="datetime1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82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C3EB-A165-4413-84CB-E9CE571444F0}" type="datetime1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01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C92A-5669-43CC-9F55-3A96799EB62C}" type="datetime1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6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43.bin"/><Relationship Id="rId26" Type="http://schemas.openxmlformats.org/officeDocument/2006/relationships/oleObject" Target="../embeddings/oleObject47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45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3.wmf"/><Relationship Id="rId25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46.bin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23" Type="http://schemas.openxmlformats.org/officeDocument/2006/relationships/image" Target="../media/image46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Relationship Id="rId27" Type="http://schemas.openxmlformats.org/officeDocument/2006/relationships/image" Target="../media/image4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3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7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6.wmf"/><Relationship Id="rId5" Type="http://schemas.openxmlformats.org/officeDocument/2006/relationships/image" Target="../media/image54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wmf"/><Relationship Id="rId3" Type="http://schemas.openxmlformats.org/officeDocument/2006/relationships/audio" Target="../media/media2.m4a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2" Type="http://schemas.microsoft.com/office/2007/relationships/media" Target="../media/media2.m4a"/><Relationship Id="rId16" Type="http://schemas.openxmlformats.org/officeDocument/2006/relationships/image" Target="../media/image1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notesSlide" Target="../notesSlides/notesSlide4.xml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3.bin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2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8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0.wmf"/><Relationship Id="rId10" Type="http://schemas.openxmlformats.org/officeDocument/2006/relationships/image" Target="../media/image32.wmf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62E222-AC3B-4BA0-ACDC-D8E59030C388}" type="slidenum">
              <a:rPr lang="en-US" altLang="zh-TW" smtClean="0">
                <a:ea typeface="新細明體" charset="-120"/>
              </a:rPr>
              <a:pPr/>
              <a:t>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1109609" y="336550"/>
            <a:ext cx="84943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 dirty="0">
                <a:solidFill>
                  <a:srgbClr val="3333FF"/>
                </a:solidFill>
              </a:rPr>
              <a:t>PCA and SVD </a:t>
            </a:r>
            <a:endParaRPr lang="zh-TW" altLang="en-US" sz="3200" b="1" dirty="0">
              <a:solidFill>
                <a:srgbClr val="3333FF"/>
              </a:solidFill>
            </a:endParaRPr>
          </a:p>
        </p:txBody>
      </p:sp>
      <p:sp>
        <p:nvSpPr>
          <p:cNvPr id="32772" name="文字方塊 4"/>
          <p:cNvSpPr txBox="1">
            <a:spLocks noChangeArrowheads="1"/>
          </p:cNvSpPr>
          <p:nvPr/>
        </p:nvSpPr>
        <p:spPr bwMode="auto">
          <a:xfrm>
            <a:off x="1109609" y="1311742"/>
            <a:ext cx="988215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  (principal component analysis)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是資料分析和影像處理當中常用到的數學方法，用來分析資料的「主要成分」或是影像中物體的「主軸」。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它其實和各位同學在高中和大一線代所學的回歸線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(regressive line)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很類似。回歸線是用一條一維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(one-dimensional)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的直線來近似二維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(two-dimensional)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的資料，而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PCA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則是用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data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來近似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data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，其中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小於等於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3" name="矩形 6"/>
          <p:cNvSpPr>
            <a:spLocks noChangeArrowheads="1"/>
          </p:cNvSpPr>
          <p:nvPr/>
        </p:nvSpPr>
        <p:spPr bwMode="auto">
          <a:xfrm>
            <a:off x="1109609" y="3860801"/>
            <a:ext cx="1035635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在講解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之前，先介紹什麼是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SVD (singular value decomposition)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我們在大一的時候，都已經學到該如何對於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的矩陣做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eigenvector -eigenvalue decomposition</a:t>
            </a:r>
          </a:p>
          <a:p>
            <a:pPr algn="just"/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那麼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TW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當一個矩陣的 </a:t>
            </a:r>
            <a:r>
              <a:rPr lang="en-US" altLang="zh-TW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zh-TW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zh-TW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且 </a:t>
            </a:r>
            <a:r>
              <a:rPr lang="en-US" altLang="zh-TW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不相等時，我們該如何對它來做 </a:t>
            </a:r>
            <a:r>
              <a:rPr lang="en-US" altLang="zh-TW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eigenvector-eigenvalue decomposition?</a:t>
            </a:r>
            <a:endParaRPr lang="zh-TW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音訊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"/>
    </mc:Choice>
    <mc:Fallback xmlns="">
      <p:transition spd="slow" advTm="2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矩形 9"/>
          <p:cNvSpPr>
            <a:spLocks noChangeArrowheads="1"/>
          </p:cNvSpPr>
          <p:nvPr/>
        </p:nvSpPr>
        <p:spPr bwMode="auto">
          <a:xfrm>
            <a:off x="1874837" y="427038"/>
            <a:ext cx="74615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Why using the PCA method can obtain the best approximation result?</a:t>
            </a:r>
          </a:p>
        </p:txBody>
      </p:sp>
      <p:sp>
        <p:nvSpPr>
          <p:cNvPr id="13" name="矩形 9">
            <a:extLst>
              <a:ext uri="{FF2B5EF4-FFF2-40B4-BE49-F238E27FC236}">
                <a16:creationId xmlns:a16="http://schemas.microsoft.com/office/drawing/2014/main" id="{556FDC7F-4C5A-4FCF-BE23-66E6076B1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80" y="1196753"/>
            <a:ext cx="79520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Without the loss of generalization, we discuss the problem in the 2D case (i.e., </a:t>
            </a:r>
            <a:r>
              <a:rPr lang="en-US" altLang="zh-TW" i="1" dirty="0"/>
              <a:t>N</a:t>
            </a:r>
            <a:r>
              <a:rPr lang="en-US" altLang="zh-TW" dirty="0"/>
              <a:t> = 2). Suppose that the location of the </a:t>
            </a:r>
            <a:r>
              <a:rPr lang="en-US" altLang="zh-TW" i="1" dirty="0"/>
              <a:t>M</a:t>
            </a:r>
            <a:r>
              <a:rPr lang="en-US" altLang="zh-TW" dirty="0"/>
              <a:t> points are </a:t>
            </a:r>
          </a:p>
        </p:txBody>
      </p:sp>
      <p:sp>
        <p:nvSpPr>
          <p:cNvPr id="14" name="矩形 9">
            <a:extLst>
              <a:ext uri="{FF2B5EF4-FFF2-40B4-BE49-F238E27FC236}">
                <a16:creationId xmlns:a16="http://schemas.microsoft.com/office/drawing/2014/main" id="{66D7CC60-190C-49C0-A672-8FBDD83F2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704" y="2058060"/>
            <a:ext cx="3271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y</a:t>
            </a:r>
            <a:r>
              <a:rPr lang="en-US" altLang="zh-TW" baseline="-25000" dirty="0"/>
              <a:t>1</a:t>
            </a:r>
            <a:r>
              <a:rPr lang="en-US" altLang="zh-TW" dirty="0"/>
              <a:t>), (</a:t>
            </a:r>
            <a:r>
              <a:rPr lang="en-US" altLang="zh-TW" i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, </a:t>
            </a:r>
            <a:r>
              <a:rPr lang="en-US" altLang="zh-TW" i="1" dirty="0"/>
              <a:t>y</a:t>
            </a:r>
            <a:r>
              <a:rPr lang="en-US" altLang="zh-TW" baseline="-25000" dirty="0"/>
              <a:t>2</a:t>
            </a:r>
            <a:r>
              <a:rPr lang="en-US" altLang="zh-TW" dirty="0"/>
              <a:t>), …..., (</a:t>
            </a:r>
            <a:r>
              <a:rPr lang="en-US" altLang="zh-TW" i="1" dirty="0" err="1"/>
              <a:t>x</a:t>
            </a:r>
            <a:r>
              <a:rPr lang="en-US" altLang="zh-TW" i="1" baseline="-25000" dirty="0" err="1"/>
              <a:t>M</a:t>
            </a:r>
            <a:r>
              <a:rPr lang="en-US" altLang="zh-TW" dirty="0"/>
              <a:t>, </a:t>
            </a:r>
            <a:r>
              <a:rPr lang="en-US" altLang="zh-TW" i="1" dirty="0" err="1"/>
              <a:t>y</a:t>
            </a:r>
            <a:r>
              <a:rPr lang="en-US" altLang="zh-TW" i="1" baseline="-25000" dirty="0" err="1"/>
              <a:t>M</a:t>
            </a:r>
            <a:r>
              <a:rPr lang="en-US" altLang="zh-TW" dirty="0"/>
              <a:t>)</a:t>
            </a:r>
          </a:p>
        </p:txBody>
      </p:sp>
      <p:sp>
        <p:nvSpPr>
          <p:cNvPr id="15" name="矩形 9">
            <a:extLst>
              <a:ext uri="{FF2B5EF4-FFF2-40B4-BE49-F238E27FC236}">
                <a16:creationId xmlns:a16="http://schemas.microsoft.com/office/drawing/2014/main" id="{D1757CA7-E769-431D-BE40-ABB1BFF6C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608" y="2721114"/>
            <a:ext cx="80908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We want to find a line passing through the origin such that the projection of (</a:t>
            </a:r>
            <a:r>
              <a:rPr lang="en-US" altLang="zh-TW" i="1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y</a:t>
            </a:r>
            <a:r>
              <a:rPr lang="en-US" altLang="zh-TW" baseline="-25000" dirty="0"/>
              <a:t>1</a:t>
            </a:r>
            <a:r>
              <a:rPr lang="en-US" altLang="zh-TW" dirty="0"/>
              <a:t>), (</a:t>
            </a:r>
            <a:r>
              <a:rPr lang="en-US" altLang="zh-TW" i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, </a:t>
            </a:r>
            <a:r>
              <a:rPr lang="en-US" altLang="zh-TW" i="1" dirty="0"/>
              <a:t>y</a:t>
            </a:r>
            <a:r>
              <a:rPr lang="en-US" altLang="zh-TW" baseline="-25000" dirty="0"/>
              <a:t>2</a:t>
            </a:r>
            <a:r>
              <a:rPr lang="en-US" altLang="zh-TW" dirty="0"/>
              <a:t>), …..., (</a:t>
            </a:r>
            <a:r>
              <a:rPr lang="en-US" altLang="zh-TW" i="1" dirty="0" err="1"/>
              <a:t>x</a:t>
            </a:r>
            <a:r>
              <a:rPr lang="en-US" altLang="zh-TW" i="1" baseline="-25000" dirty="0" err="1"/>
              <a:t>M</a:t>
            </a:r>
            <a:r>
              <a:rPr lang="en-US" altLang="zh-TW" dirty="0"/>
              <a:t>, </a:t>
            </a:r>
            <a:r>
              <a:rPr lang="en-US" altLang="zh-TW" i="1" dirty="0" err="1"/>
              <a:t>y</a:t>
            </a:r>
            <a:r>
              <a:rPr lang="en-US" altLang="zh-TW" i="1" baseline="-25000" dirty="0" err="1"/>
              <a:t>M</a:t>
            </a:r>
            <a:r>
              <a:rPr lang="en-US" altLang="zh-TW" dirty="0"/>
              <a:t>) on the line has the maximal sum of the square norm. That is, to </a:t>
            </a:r>
            <a:r>
              <a:rPr lang="en-US" altLang="zh-TW" dirty="0">
                <a:solidFill>
                  <a:srgbClr val="3333FF"/>
                </a:solidFill>
              </a:rPr>
              <a:t>find a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3333FF"/>
                </a:solidFill>
              </a:rPr>
              <a:t>unit vector</a:t>
            </a:r>
            <a:r>
              <a:rPr lang="en-US" altLang="zh-TW" dirty="0"/>
              <a:t>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5F12FA-7D77-4654-B088-F40BB9B1D56C}"/>
              </a:ext>
            </a:extLst>
          </p:cNvPr>
          <p:cNvSpPr/>
          <p:nvPr/>
        </p:nvSpPr>
        <p:spPr>
          <a:xfrm>
            <a:off x="3693369" y="3760534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e</a:t>
            </a:r>
            <a:r>
              <a:rPr lang="en-US" altLang="zh-TW" dirty="0"/>
              <a:t> = (</a:t>
            </a:r>
            <a:r>
              <a:rPr lang="en-US" altLang="zh-TW" i="1" dirty="0"/>
              <a:t>e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e</a:t>
            </a:r>
            <a:r>
              <a:rPr lang="en-US" altLang="zh-TW" baseline="-25000" dirty="0"/>
              <a:t>2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graphicFrame>
        <p:nvGraphicFramePr>
          <p:cNvPr id="17" name="Object 14">
            <a:extLst>
              <a:ext uri="{FF2B5EF4-FFF2-40B4-BE49-F238E27FC236}">
                <a16:creationId xmlns:a16="http://schemas.microsoft.com/office/drawing/2014/main" id="{091163B4-B3E1-4DCE-8CDB-0602DA21EE8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225963" y="3796389"/>
          <a:ext cx="14192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7" name="Equation" r:id="rId4" imgW="1473120" imgH="355320" progId="Equation.DSMT4">
                  <p:embed/>
                </p:oleObj>
              </mc:Choice>
              <mc:Fallback>
                <p:oleObj name="Equation" r:id="rId4" imgW="1473120" imgH="355320" progId="Equation.DSMT4">
                  <p:embed/>
                  <p:pic>
                    <p:nvPicPr>
                      <p:cNvPr id="17" name="Object 14">
                        <a:extLst>
                          <a:ext uri="{FF2B5EF4-FFF2-40B4-BE49-F238E27FC236}">
                            <a16:creationId xmlns:a16="http://schemas.microsoft.com/office/drawing/2014/main" id="{091163B4-B3E1-4DCE-8CDB-0602DA21EE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5963" y="3796389"/>
                        <a:ext cx="1419225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9">
            <a:extLst>
              <a:ext uri="{FF2B5EF4-FFF2-40B4-BE49-F238E27FC236}">
                <a16:creationId xmlns:a16="http://schemas.microsoft.com/office/drawing/2014/main" id="{DCCDA7C2-79EC-48C7-9C04-BDCA4C6E0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994" y="4112911"/>
            <a:ext cx="1628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such that</a:t>
            </a:r>
          </a:p>
        </p:txBody>
      </p:sp>
      <p:graphicFrame>
        <p:nvGraphicFramePr>
          <p:cNvPr id="19" name="Object 14">
            <a:extLst>
              <a:ext uri="{FF2B5EF4-FFF2-40B4-BE49-F238E27FC236}">
                <a16:creationId xmlns:a16="http://schemas.microsoft.com/office/drawing/2014/main" id="{E6106443-7FC2-4E91-B6B7-40BC086E63F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816359" y="4458527"/>
          <a:ext cx="56403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8" name="Equation" r:id="rId6" imgW="5854680" imgH="457200" progId="Equation.DSMT4">
                  <p:embed/>
                </p:oleObj>
              </mc:Choice>
              <mc:Fallback>
                <p:oleObj name="Equation" r:id="rId6" imgW="5854680" imgH="457200" progId="Equation.DSMT4">
                  <p:embed/>
                  <p:pic>
                    <p:nvPicPr>
                      <p:cNvPr id="19" name="Object 14">
                        <a:extLst>
                          <a:ext uri="{FF2B5EF4-FFF2-40B4-BE49-F238E27FC236}">
                            <a16:creationId xmlns:a16="http://schemas.microsoft.com/office/drawing/2014/main" id="{E6106443-7FC2-4E91-B6B7-40BC086E6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359" y="4458527"/>
                        <a:ext cx="5640388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9">
            <a:extLst>
              <a:ext uri="{FF2B5EF4-FFF2-40B4-BE49-F238E27FC236}">
                <a16:creationId xmlns:a16="http://schemas.microsoft.com/office/drawing/2014/main" id="{85FDCF75-E564-44E7-AC3E-C6A9DDDD1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995" y="5054151"/>
            <a:ext cx="25913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olidFill>
                  <a:srgbClr val="3333FF"/>
                </a:solidFill>
              </a:rPr>
              <a:t>is maximal</a:t>
            </a:r>
            <a:r>
              <a:rPr lang="en-US" altLang="zh-TW" dirty="0"/>
              <a:t>. Note that </a:t>
            </a:r>
          </a:p>
        </p:txBody>
      </p:sp>
      <p:graphicFrame>
        <p:nvGraphicFramePr>
          <p:cNvPr id="22" name="Object 14">
            <a:extLst>
              <a:ext uri="{FF2B5EF4-FFF2-40B4-BE49-F238E27FC236}">
                <a16:creationId xmlns:a16="http://schemas.microsoft.com/office/drawing/2014/main" id="{8249BD6D-563D-4DCC-AB81-01306660EA0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54447" y="5509577"/>
          <a:ext cx="57023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9" name="Equation" r:id="rId8" imgW="5918040" imgH="990360" progId="Equation.DSMT4">
                  <p:embed/>
                </p:oleObj>
              </mc:Choice>
              <mc:Fallback>
                <p:oleObj name="Equation" r:id="rId8" imgW="5918040" imgH="990360" progId="Equation.DSMT4">
                  <p:embed/>
                  <p:pic>
                    <p:nvPicPr>
                      <p:cNvPr id="22" name="Object 14">
                        <a:extLst>
                          <a:ext uri="{FF2B5EF4-FFF2-40B4-BE49-F238E27FC236}">
                            <a16:creationId xmlns:a16="http://schemas.microsoft.com/office/drawing/2014/main" id="{8249BD6D-563D-4DCC-AB81-01306660EA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447" y="5509577"/>
                        <a:ext cx="5702300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638D363-AD58-46DE-A783-087E2D87A5CF}"/>
              </a:ext>
            </a:extLst>
          </p:cNvPr>
          <p:cNvSpPr txBox="1"/>
          <p:nvPr/>
        </p:nvSpPr>
        <p:spPr>
          <a:xfrm>
            <a:off x="7176120" y="3645025"/>
            <a:ext cx="333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(The line passing through the origin is </a:t>
            </a:r>
            <a:r>
              <a:rPr lang="en-US" altLang="zh-TW" i="1" dirty="0">
                <a:solidFill>
                  <a:srgbClr val="3333FF"/>
                </a:solidFill>
                <a:sym typeface="Symbol" panose="05050102010706020507" pitchFamily="18" charset="2"/>
              </a:rPr>
              <a:t></a:t>
            </a:r>
            <a:r>
              <a:rPr lang="en-US" altLang="zh-TW" b="1" dirty="0">
                <a:solidFill>
                  <a:srgbClr val="3333FF"/>
                </a:solidFill>
                <a:sym typeface="Symbol" panose="05050102010706020507" pitchFamily="18" charset="2"/>
              </a:rPr>
              <a:t>e</a:t>
            </a:r>
            <a:r>
              <a:rPr lang="en-US" altLang="zh-TW" dirty="0">
                <a:sym typeface="Symbol" panose="05050102010706020507" pitchFamily="18" charset="2"/>
              </a:rPr>
              <a:t>.)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490A3AD-0A55-4429-91B7-9D270AC873E8}"/>
              </a:ext>
            </a:extLst>
          </p:cNvPr>
          <p:cNvSpPr txBox="1"/>
          <p:nvPr/>
        </p:nvSpPr>
        <p:spPr>
          <a:xfrm>
            <a:off x="9324360" y="579739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(3)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8133E18-FBBA-45A9-8425-C49DD3CEBEF5}"/>
              </a:ext>
            </a:extLst>
          </p:cNvPr>
          <p:cNvSpPr txBox="1"/>
          <p:nvPr/>
        </p:nvSpPr>
        <p:spPr>
          <a:xfrm>
            <a:off x="9290698" y="467897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C2EB600-2582-4CA8-B4D0-72F77FC1BEBF}"/>
              </a:ext>
            </a:extLst>
          </p:cNvPr>
          <p:cNvSpPr txBox="1"/>
          <p:nvPr/>
        </p:nvSpPr>
        <p:spPr>
          <a:xfrm>
            <a:off x="9264352" y="394082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137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9">
            <a:extLst>
              <a:ext uri="{FF2B5EF4-FFF2-40B4-BE49-F238E27FC236}">
                <a16:creationId xmlns:a16="http://schemas.microsoft.com/office/drawing/2014/main" id="{B32BA753-20AA-473B-9249-8602118CD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5" y="615364"/>
            <a:ext cx="33004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Suppose that for the matrix </a:t>
            </a:r>
          </a:p>
        </p:txBody>
      </p:sp>
      <p:graphicFrame>
        <p:nvGraphicFramePr>
          <p:cNvPr id="21" name="Object 14">
            <a:extLst>
              <a:ext uri="{FF2B5EF4-FFF2-40B4-BE49-F238E27FC236}">
                <a16:creationId xmlns:a16="http://schemas.microsoft.com/office/drawing/2014/main" id="{E125437F-0E35-414F-A296-C32466D9E8B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219959" y="289193"/>
          <a:ext cx="1541462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0" name="Equation" r:id="rId4" imgW="1600200" imgH="1498320" progId="Equation.DSMT4">
                  <p:embed/>
                </p:oleObj>
              </mc:Choice>
              <mc:Fallback>
                <p:oleObj name="Equation" r:id="rId4" imgW="1600200" imgH="1498320" progId="Equation.DSMT4">
                  <p:embed/>
                  <p:pic>
                    <p:nvPicPr>
                      <p:cNvPr id="21" name="Object 14">
                        <a:extLst>
                          <a:ext uri="{FF2B5EF4-FFF2-40B4-BE49-F238E27FC236}">
                            <a16:creationId xmlns:a16="http://schemas.microsoft.com/office/drawing/2014/main" id="{E125437F-0E35-414F-A296-C32466D9E8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959" y="289193"/>
                        <a:ext cx="1541462" cy="1452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9">
            <a:extLst>
              <a:ext uri="{FF2B5EF4-FFF2-40B4-BE49-F238E27FC236}">
                <a16:creationId xmlns:a16="http://schemas.microsoft.com/office/drawing/2014/main" id="{7CC54F2B-D34C-424F-B4C4-C25C4FBFC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1770244"/>
            <a:ext cx="6552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we have performed the SVD for </a:t>
            </a:r>
            <a:r>
              <a:rPr lang="en-US" altLang="zh-TW" b="1" dirty="0"/>
              <a:t>A</a:t>
            </a:r>
            <a:r>
              <a:rPr lang="en-US" altLang="zh-TW" dirty="0"/>
              <a:t> and decompose it into</a:t>
            </a:r>
          </a:p>
        </p:txBody>
      </p:sp>
      <p:graphicFrame>
        <p:nvGraphicFramePr>
          <p:cNvPr id="24" name="Object 14">
            <a:extLst>
              <a:ext uri="{FF2B5EF4-FFF2-40B4-BE49-F238E27FC236}">
                <a16:creationId xmlns:a16="http://schemas.microsoft.com/office/drawing/2014/main" id="{41B247B5-DBF5-43F9-A6CA-98508BF48AA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189413" y="2332039"/>
          <a:ext cx="109061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1" name="Equation" r:id="rId6" imgW="1130040" imgH="304560" progId="Equation.DSMT4">
                  <p:embed/>
                </p:oleObj>
              </mc:Choice>
              <mc:Fallback>
                <p:oleObj name="Equation" r:id="rId6" imgW="1130040" imgH="304560" progId="Equation.DSMT4">
                  <p:embed/>
                  <p:pic>
                    <p:nvPicPr>
                      <p:cNvPr id="24" name="Object 14">
                        <a:extLst>
                          <a:ext uri="{FF2B5EF4-FFF2-40B4-BE49-F238E27FC236}">
                            <a16:creationId xmlns:a16="http://schemas.microsoft.com/office/drawing/2014/main" id="{41B247B5-DBF5-43F9-A6CA-98508BF48A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413" y="2332039"/>
                        <a:ext cx="1090612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4">
            <a:extLst>
              <a:ext uri="{FF2B5EF4-FFF2-40B4-BE49-F238E27FC236}">
                <a16:creationId xmlns:a16="http://schemas.microsoft.com/office/drawing/2014/main" id="{5054C9DF-C966-4684-AAFD-481AA0922F2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20180" y="2812837"/>
          <a:ext cx="23145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2" name="Equation" r:id="rId8" imgW="2400120" imgH="355320" progId="Equation.DSMT4">
                  <p:embed/>
                </p:oleObj>
              </mc:Choice>
              <mc:Fallback>
                <p:oleObj name="Equation" r:id="rId8" imgW="2400120" imgH="355320" progId="Equation.DSMT4">
                  <p:embed/>
                  <p:pic>
                    <p:nvPicPr>
                      <p:cNvPr id="25" name="Object 14">
                        <a:extLst>
                          <a:ext uri="{FF2B5EF4-FFF2-40B4-BE49-F238E27FC236}">
                            <a16:creationId xmlns:a16="http://schemas.microsoft.com/office/drawing/2014/main" id="{5054C9DF-C966-4684-AAFD-481AA0922F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180" y="2812837"/>
                        <a:ext cx="2314575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4">
            <a:extLst>
              <a:ext uri="{FF2B5EF4-FFF2-40B4-BE49-F238E27FC236}">
                <a16:creationId xmlns:a16="http://schemas.microsoft.com/office/drawing/2014/main" id="{8CB0AFD3-8459-4913-90BB-04C71D7D058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606373" y="2843620"/>
          <a:ext cx="13462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3" name="Equation" r:id="rId10" imgW="1396800" imgH="355320" progId="Equation.DSMT4">
                  <p:embed/>
                </p:oleObj>
              </mc:Choice>
              <mc:Fallback>
                <p:oleObj name="Equation" r:id="rId10" imgW="1396800" imgH="355320" progId="Equation.DSMT4">
                  <p:embed/>
                  <p:pic>
                    <p:nvPicPr>
                      <p:cNvPr id="26" name="Object 14">
                        <a:extLst>
                          <a:ext uri="{FF2B5EF4-FFF2-40B4-BE49-F238E27FC236}">
                            <a16:creationId xmlns:a16="http://schemas.microsoft.com/office/drawing/2014/main" id="{8CB0AFD3-8459-4913-90BB-04C71D7D05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373" y="2843620"/>
                        <a:ext cx="134620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4">
            <a:extLst>
              <a:ext uri="{FF2B5EF4-FFF2-40B4-BE49-F238E27FC236}">
                <a16:creationId xmlns:a16="http://schemas.microsoft.com/office/drawing/2014/main" id="{39CEDE53-7EFC-4D7A-B573-193E991A9B0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973197" y="2331908"/>
          <a:ext cx="1309687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4" name="Equation" r:id="rId12" imgW="1358640" imgH="1473120" progId="Equation.DSMT4">
                  <p:embed/>
                </p:oleObj>
              </mc:Choice>
              <mc:Fallback>
                <p:oleObj name="Equation" r:id="rId12" imgW="1358640" imgH="1473120" progId="Equation.DSMT4">
                  <p:embed/>
                  <p:pic>
                    <p:nvPicPr>
                      <p:cNvPr id="27" name="Object 14">
                        <a:extLst>
                          <a:ext uri="{FF2B5EF4-FFF2-40B4-BE49-F238E27FC236}">
                            <a16:creationId xmlns:a16="http://schemas.microsoft.com/office/drawing/2014/main" id="{39CEDE53-7EFC-4D7A-B573-193E991A9B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3197" y="2331908"/>
                        <a:ext cx="1309687" cy="142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9">
            <a:extLst>
              <a:ext uri="{FF2B5EF4-FFF2-40B4-BE49-F238E27FC236}">
                <a16:creationId xmlns:a16="http://schemas.microsoft.com/office/drawing/2014/main" id="{5CD9E1D9-BC3A-44C4-91C2-A8E89A49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802" y="4601988"/>
            <a:ext cx="476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If </a:t>
            </a:r>
          </a:p>
        </p:txBody>
      </p:sp>
      <p:graphicFrame>
        <p:nvGraphicFramePr>
          <p:cNvPr id="29" name="Object 14">
            <a:extLst>
              <a:ext uri="{FF2B5EF4-FFF2-40B4-BE49-F238E27FC236}">
                <a16:creationId xmlns:a16="http://schemas.microsoft.com/office/drawing/2014/main" id="{7C822964-EF66-4D77-911C-764428EB00A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565446" y="4432336"/>
          <a:ext cx="1125537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5" name="Equation" r:id="rId14" imgW="1168200" imgH="761760" progId="Equation.DSMT4">
                  <p:embed/>
                </p:oleObj>
              </mc:Choice>
              <mc:Fallback>
                <p:oleObj name="Equation" r:id="rId14" imgW="1168200" imgH="761760" progId="Equation.DSMT4">
                  <p:embed/>
                  <p:pic>
                    <p:nvPicPr>
                      <p:cNvPr id="29" name="Object 14">
                        <a:extLst>
                          <a:ext uri="{FF2B5EF4-FFF2-40B4-BE49-F238E27FC236}">
                            <a16:creationId xmlns:a16="http://schemas.microsoft.com/office/drawing/2014/main" id="{7C822964-EF66-4D77-911C-764428EB00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46" y="4432336"/>
                        <a:ext cx="1125537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4">
            <a:extLst>
              <a:ext uri="{FF2B5EF4-FFF2-40B4-BE49-F238E27FC236}">
                <a16:creationId xmlns:a16="http://schemas.microsoft.com/office/drawing/2014/main" id="{1D61D59E-E99E-4777-9D41-3FF1682D974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41808" y="4432336"/>
          <a:ext cx="10890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6" name="Equation" r:id="rId16" imgW="1130040" imgH="761760" progId="Equation.DSMT4">
                  <p:embed/>
                </p:oleObj>
              </mc:Choice>
              <mc:Fallback>
                <p:oleObj name="Equation" r:id="rId16" imgW="1130040" imgH="761760" progId="Equation.DSMT4">
                  <p:embed/>
                  <p:pic>
                    <p:nvPicPr>
                      <p:cNvPr id="30" name="Object 14">
                        <a:extLst>
                          <a:ext uri="{FF2B5EF4-FFF2-40B4-BE49-F238E27FC236}">
                            <a16:creationId xmlns:a16="http://schemas.microsoft.com/office/drawing/2014/main" id="{1D61D59E-E99E-4777-9D41-3FF1682D97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808" y="4432336"/>
                        <a:ext cx="1089025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9">
            <a:extLst>
              <a:ext uri="{FF2B5EF4-FFF2-40B4-BE49-F238E27FC236}">
                <a16:creationId xmlns:a16="http://schemas.microsoft.com/office/drawing/2014/main" id="{91CC2DEB-B15B-4BFA-9479-9B369EAD7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865" y="4574286"/>
            <a:ext cx="37968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then </a:t>
            </a:r>
            <a:r>
              <a:rPr lang="en-US" altLang="zh-TW" b="1" dirty="0"/>
              <a:t>v</a:t>
            </a:r>
            <a:r>
              <a:rPr lang="en-US" altLang="zh-TW" b="1" baseline="-25000" dirty="0"/>
              <a:t>1</a:t>
            </a:r>
            <a:r>
              <a:rPr lang="en-US" altLang="zh-TW" dirty="0"/>
              <a:t> and </a:t>
            </a:r>
            <a:r>
              <a:rPr lang="en-US" altLang="zh-TW" b="1" dirty="0"/>
              <a:t>v</a:t>
            </a:r>
            <a:r>
              <a:rPr lang="en-US" altLang="zh-TW" b="1" baseline="-25000" dirty="0"/>
              <a:t>2</a:t>
            </a:r>
            <a:r>
              <a:rPr lang="en-US" altLang="zh-TW" dirty="0"/>
              <a:t> are orthonormal  </a:t>
            </a:r>
          </a:p>
        </p:txBody>
      </p:sp>
      <p:graphicFrame>
        <p:nvGraphicFramePr>
          <p:cNvPr id="32" name="Object 14">
            <a:extLst>
              <a:ext uri="{FF2B5EF4-FFF2-40B4-BE49-F238E27FC236}">
                <a16:creationId xmlns:a16="http://schemas.microsoft.com/office/drawing/2014/main" id="{CD2C401B-102B-487E-9DF5-7D0EC2721CA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76500" y="3614739"/>
          <a:ext cx="20701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7" name="Equation" r:id="rId18" imgW="2145960" imgH="368280" progId="Equation.DSMT4">
                  <p:embed/>
                </p:oleObj>
              </mc:Choice>
              <mc:Fallback>
                <p:oleObj name="Equation" r:id="rId18" imgW="2145960" imgH="368280" progId="Equation.DSMT4">
                  <p:embed/>
                  <p:pic>
                    <p:nvPicPr>
                      <p:cNvPr id="32" name="Object 14">
                        <a:extLst>
                          <a:ext uri="{FF2B5EF4-FFF2-40B4-BE49-F238E27FC236}">
                            <a16:creationId xmlns:a16="http://schemas.microsoft.com/office/drawing/2014/main" id="{CD2C401B-102B-487E-9DF5-7D0EC2721C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614739"/>
                        <a:ext cx="2070100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4">
            <a:extLst>
              <a:ext uri="{FF2B5EF4-FFF2-40B4-BE49-F238E27FC236}">
                <a16:creationId xmlns:a16="http://schemas.microsoft.com/office/drawing/2014/main" id="{EBBEC2C6-F108-4560-9752-6B248D741A1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553450" y="4595814"/>
          <a:ext cx="16398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8" name="Equation" r:id="rId20" imgW="1701720" imgH="368280" progId="Equation.DSMT4">
                  <p:embed/>
                </p:oleObj>
              </mc:Choice>
              <mc:Fallback>
                <p:oleObj name="Equation" r:id="rId20" imgW="1701720" imgH="368280" progId="Equation.DSMT4">
                  <p:embed/>
                  <p:pic>
                    <p:nvPicPr>
                      <p:cNvPr id="33" name="Object 14">
                        <a:extLst>
                          <a:ext uri="{FF2B5EF4-FFF2-40B4-BE49-F238E27FC236}">
                            <a16:creationId xmlns:a16="http://schemas.microsoft.com/office/drawing/2014/main" id="{EBBEC2C6-F108-4560-9752-6B248D741A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3450" y="4595814"/>
                        <a:ext cx="1639888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9">
            <a:extLst>
              <a:ext uri="{FF2B5EF4-FFF2-40B4-BE49-F238E27FC236}">
                <a16:creationId xmlns:a16="http://schemas.microsoft.com/office/drawing/2014/main" id="{46D883C5-5795-463D-ACF7-7DF909EF9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537" y="5416868"/>
            <a:ext cx="2117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Therefore, </a:t>
            </a:r>
          </a:p>
        </p:txBody>
      </p:sp>
      <p:graphicFrame>
        <p:nvGraphicFramePr>
          <p:cNvPr id="37" name="Object 14">
            <a:extLst>
              <a:ext uri="{FF2B5EF4-FFF2-40B4-BE49-F238E27FC236}">
                <a16:creationId xmlns:a16="http://schemas.microsoft.com/office/drawing/2014/main" id="{8F36F84F-DF4E-4A45-964E-9CACB53691A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834544" y="5807147"/>
          <a:ext cx="344011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9" name="Equation" r:id="rId22" imgW="3568680" imgH="368280" progId="Equation.DSMT4">
                  <p:embed/>
                </p:oleObj>
              </mc:Choice>
              <mc:Fallback>
                <p:oleObj name="Equation" r:id="rId22" imgW="3568680" imgH="368280" progId="Equation.DSMT4">
                  <p:embed/>
                  <p:pic>
                    <p:nvPicPr>
                      <p:cNvPr id="37" name="Object 14">
                        <a:extLst>
                          <a:ext uri="{FF2B5EF4-FFF2-40B4-BE49-F238E27FC236}">
                            <a16:creationId xmlns:a16="http://schemas.microsoft.com/office/drawing/2014/main" id="{8F36F84F-DF4E-4A45-964E-9CACB5369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4544" y="5807147"/>
                        <a:ext cx="3440113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4">
            <a:extLst>
              <a:ext uri="{FF2B5EF4-FFF2-40B4-BE49-F238E27FC236}">
                <a16:creationId xmlns:a16="http://schemas.microsoft.com/office/drawing/2014/main" id="{C419CCD2-45E4-4C67-A72E-84E8E20941E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545514" y="5059364"/>
          <a:ext cx="15890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0" name="Equation" r:id="rId24" imgW="1650960" imgH="368280" progId="Equation.DSMT4">
                  <p:embed/>
                </p:oleObj>
              </mc:Choice>
              <mc:Fallback>
                <p:oleObj name="Equation" r:id="rId24" imgW="1650960" imgH="368280" progId="Equation.DSMT4">
                  <p:embed/>
                  <p:pic>
                    <p:nvPicPr>
                      <p:cNvPr id="38" name="Object 14">
                        <a:extLst>
                          <a:ext uri="{FF2B5EF4-FFF2-40B4-BE49-F238E27FC236}">
                            <a16:creationId xmlns:a16="http://schemas.microsoft.com/office/drawing/2014/main" id="{C419CCD2-45E4-4C67-A72E-84E8E20941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5514" y="5059364"/>
                        <a:ext cx="1589087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4">
            <a:extLst>
              <a:ext uri="{FF2B5EF4-FFF2-40B4-BE49-F238E27FC236}">
                <a16:creationId xmlns:a16="http://schemas.microsoft.com/office/drawing/2014/main" id="{FB33E5CC-11EF-4A24-90DF-94A39901466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061305" y="5854712"/>
          <a:ext cx="11271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1" name="Equation" r:id="rId26" imgW="1168200" imgH="330120" progId="Equation.DSMT4">
                  <p:embed/>
                </p:oleObj>
              </mc:Choice>
              <mc:Fallback>
                <p:oleObj name="Equation" r:id="rId26" imgW="1168200" imgH="330120" progId="Equation.DSMT4">
                  <p:embed/>
                  <p:pic>
                    <p:nvPicPr>
                      <p:cNvPr id="39" name="Object 14">
                        <a:extLst>
                          <a:ext uri="{FF2B5EF4-FFF2-40B4-BE49-F238E27FC236}">
                            <a16:creationId xmlns:a16="http://schemas.microsoft.com/office/drawing/2014/main" id="{FB33E5CC-11EF-4A24-90DF-94A3990146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305" y="5854712"/>
                        <a:ext cx="112712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39">
            <a:extLst>
              <a:ext uri="{FF2B5EF4-FFF2-40B4-BE49-F238E27FC236}">
                <a16:creationId xmlns:a16="http://schemas.microsoft.com/office/drawing/2014/main" id="{6EBA51A4-62D8-4D73-BD3E-069A2FDEAA07}"/>
              </a:ext>
            </a:extLst>
          </p:cNvPr>
          <p:cNvSpPr txBox="1"/>
          <p:nvPr/>
        </p:nvSpPr>
        <p:spPr>
          <a:xfrm>
            <a:off x="9642134" y="357209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(4)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48600A7-1679-46E9-958C-60282FDDCFF8}"/>
              </a:ext>
            </a:extLst>
          </p:cNvPr>
          <p:cNvSpPr txBox="1"/>
          <p:nvPr/>
        </p:nvSpPr>
        <p:spPr>
          <a:xfrm>
            <a:off x="9642134" y="58185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935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9">
            <a:extLst>
              <a:ext uri="{FF2B5EF4-FFF2-40B4-BE49-F238E27FC236}">
                <a16:creationId xmlns:a16="http://schemas.microsoft.com/office/drawing/2014/main" id="{B32BA753-20AA-473B-9249-8602118CD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615364"/>
            <a:ext cx="7560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Since </a:t>
            </a:r>
            <a:r>
              <a:rPr lang="en-US" altLang="zh-TW" b="1" dirty="0"/>
              <a:t>v</a:t>
            </a:r>
            <a:r>
              <a:rPr lang="en-US" altLang="zh-TW" b="1" baseline="-25000" dirty="0"/>
              <a:t>1</a:t>
            </a:r>
            <a:r>
              <a:rPr lang="en-US" altLang="zh-TW" dirty="0"/>
              <a:t> and </a:t>
            </a:r>
            <a:r>
              <a:rPr lang="en-US" altLang="zh-TW" b="1" dirty="0"/>
              <a:t>v</a:t>
            </a:r>
            <a:r>
              <a:rPr lang="en-US" altLang="zh-TW" b="1" baseline="-25000" dirty="0"/>
              <a:t>2</a:t>
            </a:r>
            <a:r>
              <a:rPr lang="en-US" altLang="zh-TW" dirty="0"/>
              <a:t> are orthonormal, any two-entry vector </a:t>
            </a:r>
            <a:r>
              <a:rPr lang="en-US" altLang="zh-TW" b="1" dirty="0"/>
              <a:t>e</a:t>
            </a:r>
            <a:r>
              <a:rPr lang="en-US" altLang="zh-TW" dirty="0"/>
              <a:t> can be expressed as  </a:t>
            </a:r>
          </a:p>
        </p:txBody>
      </p:sp>
      <p:graphicFrame>
        <p:nvGraphicFramePr>
          <p:cNvPr id="20" name="Object 14">
            <a:extLst>
              <a:ext uri="{FF2B5EF4-FFF2-40B4-BE49-F238E27FC236}">
                <a16:creationId xmlns:a16="http://schemas.microsoft.com/office/drawing/2014/main" id="{9E9A98B6-E502-4091-8B42-46C7EC4F4D4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41614" y="1408114"/>
          <a:ext cx="14827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7" name="Equation" r:id="rId4" imgW="1536480" imgH="368280" progId="Equation.DSMT4">
                  <p:embed/>
                </p:oleObj>
              </mc:Choice>
              <mc:Fallback>
                <p:oleObj name="Equation" r:id="rId4" imgW="1536480" imgH="368280" progId="Equation.DSMT4">
                  <p:embed/>
                  <p:pic>
                    <p:nvPicPr>
                      <p:cNvPr id="20" name="Object 14">
                        <a:extLst>
                          <a:ext uri="{FF2B5EF4-FFF2-40B4-BE49-F238E27FC236}">
                            <a16:creationId xmlns:a16="http://schemas.microsoft.com/office/drawing/2014/main" id="{9E9A98B6-E502-4091-8B42-46C7EC4F4D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4" y="1408114"/>
                        <a:ext cx="14827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9">
            <a:extLst>
              <a:ext uri="{FF2B5EF4-FFF2-40B4-BE49-F238E27FC236}">
                <a16:creationId xmlns:a16="http://schemas.microsoft.com/office/drawing/2014/main" id="{79ADB4C9-9EDC-40A2-A1DE-B70674D7C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824" y="1364760"/>
            <a:ext cx="1044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where</a:t>
            </a:r>
          </a:p>
        </p:txBody>
      </p:sp>
      <p:graphicFrame>
        <p:nvGraphicFramePr>
          <p:cNvPr id="35" name="Object 14">
            <a:extLst>
              <a:ext uri="{FF2B5EF4-FFF2-40B4-BE49-F238E27FC236}">
                <a16:creationId xmlns:a16="http://schemas.microsoft.com/office/drawing/2014/main" id="{754BFE3B-A7DB-4AAA-B1DB-6D1D8CB58C5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921375" y="1379539"/>
          <a:ext cx="10287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8" name="Equation" r:id="rId6" imgW="1066680" imgH="368280" progId="Equation.DSMT4">
                  <p:embed/>
                </p:oleObj>
              </mc:Choice>
              <mc:Fallback>
                <p:oleObj name="Equation" r:id="rId6" imgW="1066680" imgH="368280" progId="Equation.DSMT4">
                  <p:embed/>
                  <p:pic>
                    <p:nvPicPr>
                      <p:cNvPr id="35" name="Object 14">
                        <a:extLst>
                          <a:ext uri="{FF2B5EF4-FFF2-40B4-BE49-F238E27FC236}">
                            <a16:creationId xmlns:a16="http://schemas.microsoft.com/office/drawing/2014/main" id="{754BFE3B-A7DB-4AAA-B1DB-6D1D8CB58C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1379539"/>
                        <a:ext cx="1028700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9">
            <a:extLst>
              <a:ext uri="{FF2B5EF4-FFF2-40B4-BE49-F238E27FC236}">
                <a16:creationId xmlns:a16="http://schemas.microsoft.com/office/drawing/2014/main" id="{5C95B60F-4935-4AED-9BE2-90FE236AB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610" y="1849303"/>
            <a:ext cx="7560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Therefore, from (3),</a:t>
            </a:r>
          </a:p>
        </p:txBody>
      </p:sp>
      <p:graphicFrame>
        <p:nvGraphicFramePr>
          <p:cNvPr id="40" name="Object 14">
            <a:extLst>
              <a:ext uri="{FF2B5EF4-FFF2-40B4-BE49-F238E27FC236}">
                <a16:creationId xmlns:a16="http://schemas.microsoft.com/office/drawing/2014/main" id="{685CCC09-D0BF-4E5D-AEB5-8AA2F25D8DD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939926" y="2416175"/>
          <a:ext cx="84693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9" name="Equation" r:id="rId8" imgW="8788320" imgH="1041120" progId="Equation.DSMT4">
                  <p:embed/>
                </p:oleObj>
              </mc:Choice>
              <mc:Fallback>
                <p:oleObj name="Equation" r:id="rId8" imgW="8788320" imgH="1041120" progId="Equation.DSMT4">
                  <p:embed/>
                  <p:pic>
                    <p:nvPicPr>
                      <p:cNvPr id="40" name="Object 14">
                        <a:extLst>
                          <a:ext uri="{FF2B5EF4-FFF2-40B4-BE49-F238E27FC236}">
                            <a16:creationId xmlns:a16="http://schemas.microsoft.com/office/drawing/2014/main" id="{685CCC09-D0BF-4E5D-AEB5-8AA2F25D8D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6" y="2416175"/>
                        <a:ext cx="8469313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矩形 9">
            <a:extLst>
              <a:ext uri="{FF2B5EF4-FFF2-40B4-BE49-F238E27FC236}">
                <a16:creationId xmlns:a16="http://schemas.microsoft.com/office/drawing/2014/main" id="{21F60436-CE4D-4949-823F-2ED0157CB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68" y="3800370"/>
            <a:ext cx="2652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Moreover, from (5),</a:t>
            </a:r>
          </a:p>
        </p:txBody>
      </p:sp>
      <p:graphicFrame>
        <p:nvGraphicFramePr>
          <p:cNvPr id="42" name="Object 14">
            <a:extLst>
              <a:ext uri="{FF2B5EF4-FFF2-40B4-BE49-F238E27FC236}">
                <a16:creationId xmlns:a16="http://schemas.microsoft.com/office/drawing/2014/main" id="{738AC5B2-FE14-4980-988F-60756D40C42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33433" y="4200481"/>
          <a:ext cx="4784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0" name="Equation" r:id="rId10" imgW="4965480" imgH="520560" progId="Equation.DSMT4">
                  <p:embed/>
                </p:oleObj>
              </mc:Choice>
              <mc:Fallback>
                <p:oleObj name="Equation" r:id="rId10" imgW="4965480" imgH="520560" progId="Equation.DSMT4">
                  <p:embed/>
                  <p:pic>
                    <p:nvPicPr>
                      <p:cNvPr id="42" name="Object 14">
                        <a:extLst>
                          <a:ext uri="{FF2B5EF4-FFF2-40B4-BE49-F238E27FC236}">
                            <a16:creationId xmlns:a16="http://schemas.microsoft.com/office/drawing/2014/main" id="{738AC5B2-FE14-4980-988F-60756D40C4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433" y="4200481"/>
                        <a:ext cx="47847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字方塊 42">
            <a:extLst>
              <a:ext uri="{FF2B5EF4-FFF2-40B4-BE49-F238E27FC236}">
                <a16:creationId xmlns:a16="http://schemas.microsoft.com/office/drawing/2014/main" id="{A86A1193-843D-4999-A75E-7334AD637726}"/>
              </a:ext>
            </a:extLst>
          </p:cNvPr>
          <p:cNvSpPr txBox="1"/>
          <p:nvPr/>
        </p:nvSpPr>
        <p:spPr>
          <a:xfrm>
            <a:off x="9833174" y="33925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(6)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31A57D8-6BFE-4306-A1CA-DD25779909B6}"/>
              </a:ext>
            </a:extLst>
          </p:cNvPr>
          <p:cNvSpPr txBox="1"/>
          <p:nvPr/>
        </p:nvSpPr>
        <p:spPr>
          <a:xfrm>
            <a:off x="9833174" y="43035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(7)</a:t>
            </a:r>
            <a:endParaRPr lang="zh-TW" altLang="en-US" dirty="0"/>
          </a:p>
        </p:txBody>
      </p:sp>
      <p:sp>
        <p:nvSpPr>
          <p:cNvPr id="45" name="矩形 9">
            <a:extLst>
              <a:ext uri="{FF2B5EF4-FFF2-40B4-BE49-F238E27FC236}">
                <a16:creationId xmlns:a16="http://schemas.microsoft.com/office/drawing/2014/main" id="{851F40B8-47E4-49EE-B2BF-CB14744B5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610" y="4725091"/>
            <a:ext cx="8126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where </a:t>
            </a:r>
            <a:r>
              <a:rPr lang="en-US" altLang="zh-TW" i="1" dirty="0"/>
              <a:t>u</a:t>
            </a:r>
            <a:r>
              <a:rPr lang="en-US" altLang="zh-TW" baseline="-25000" dirty="0"/>
              <a:t>1,m</a:t>
            </a:r>
            <a:r>
              <a:rPr lang="en-US" altLang="zh-TW" dirty="0"/>
              <a:t> and </a:t>
            </a:r>
            <a:r>
              <a:rPr lang="en-US" altLang="zh-TW" i="1" dirty="0"/>
              <a:t>u</a:t>
            </a:r>
            <a:r>
              <a:rPr lang="en-US" altLang="zh-TW" baseline="-25000" dirty="0"/>
              <a:t>2,m</a:t>
            </a:r>
            <a:r>
              <a:rPr lang="en-US" altLang="zh-TW" dirty="0"/>
              <a:t> are the </a:t>
            </a:r>
            <a:r>
              <a:rPr lang="en-US" altLang="zh-TW" i="1" dirty="0" err="1"/>
              <a:t>m</a:t>
            </a:r>
            <a:r>
              <a:rPr lang="en-US" altLang="zh-TW" baseline="30000" dirty="0" err="1"/>
              <a:t>th</a:t>
            </a:r>
            <a:r>
              <a:rPr lang="en-US" altLang="zh-TW" dirty="0"/>
              <a:t> entries of </a:t>
            </a:r>
            <a:r>
              <a:rPr lang="en-US" altLang="zh-TW" b="1" dirty="0"/>
              <a:t>u</a:t>
            </a:r>
            <a:r>
              <a:rPr lang="en-US" altLang="zh-TW" b="1" baseline="-25000" dirty="0"/>
              <a:t>1</a:t>
            </a:r>
            <a:r>
              <a:rPr lang="en-US" altLang="zh-TW" dirty="0"/>
              <a:t> and </a:t>
            </a:r>
            <a:r>
              <a:rPr lang="en-US" altLang="zh-TW" b="1" dirty="0"/>
              <a:t>u</a:t>
            </a:r>
            <a:r>
              <a:rPr lang="en-US" altLang="zh-TW" b="1" baseline="-25000" dirty="0"/>
              <a:t>2</a:t>
            </a:r>
            <a:r>
              <a:rPr lang="en-US" altLang="zh-TW" dirty="0"/>
              <a:t>, respectively. Therefore,     </a:t>
            </a:r>
          </a:p>
        </p:txBody>
      </p:sp>
      <p:graphicFrame>
        <p:nvGraphicFramePr>
          <p:cNvPr id="46" name="Object 14">
            <a:extLst>
              <a:ext uri="{FF2B5EF4-FFF2-40B4-BE49-F238E27FC236}">
                <a16:creationId xmlns:a16="http://schemas.microsoft.com/office/drawing/2014/main" id="{551E249F-670C-4333-8E10-CFD0AE635DB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87600" y="5246001"/>
          <a:ext cx="7416801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1" name="Equation" r:id="rId12" imgW="7696080" imgH="1244520" progId="Equation.DSMT4">
                  <p:embed/>
                </p:oleObj>
              </mc:Choice>
              <mc:Fallback>
                <p:oleObj name="Equation" r:id="rId12" imgW="7696080" imgH="1244520" progId="Equation.DSMT4">
                  <p:embed/>
                  <p:pic>
                    <p:nvPicPr>
                      <p:cNvPr id="46" name="Object 14">
                        <a:extLst>
                          <a:ext uri="{FF2B5EF4-FFF2-40B4-BE49-F238E27FC236}">
                            <a16:creationId xmlns:a16="http://schemas.microsoft.com/office/drawing/2014/main" id="{551E249F-670C-4333-8E10-CFD0AE635D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5246001"/>
                        <a:ext cx="7416801" cy="1208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39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9">
            <a:extLst>
              <a:ext uri="{FF2B5EF4-FFF2-40B4-BE49-F238E27FC236}">
                <a16:creationId xmlns:a16="http://schemas.microsoft.com/office/drawing/2014/main" id="{28CB566D-C558-4DB5-BC2C-F18DFF4EE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426503"/>
            <a:ext cx="4608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Since </a:t>
            </a:r>
            <a:r>
              <a:rPr lang="en-US" altLang="zh-TW" b="1" dirty="0"/>
              <a:t>u</a:t>
            </a:r>
            <a:r>
              <a:rPr lang="en-US" altLang="zh-TW" b="1" baseline="-25000" dirty="0"/>
              <a:t>1</a:t>
            </a:r>
            <a:r>
              <a:rPr lang="en-US" altLang="zh-TW" dirty="0"/>
              <a:t> and </a:t>
            </a:r>
            <a:r>
              <a:rPr lang="en-US" altLang="zh-TW" b="1" dirty="0"/>
              <a:t>u</a:t>
            </a:r>
            <a:r>
              <a:rPr lang="en-US" altLang="zh-TW" b="1" baseline="-25000" dirty="0"/>
              <a:t>2</a:t>
            </a:r>
            <a:r>
              <a:rPr lang="en-US" altLang="zh-TW" dirty="0"/>
              <a:t> are orthonormal,  </a:t>
            </a:r>
          </a:p>
        </p:txBody>
      </p:sp>
      <p:graphicFrame>
        <p:nvGraphicFramePr>
          <p:cNvPr id="17" name="Object 14">
            <a:extLst>
              <a:ext uri="{FF2B5EF4-FFF2-40B4-BE49-F238E27FC236}">
                <a16:creationId xmlns:a16="http://schemas.microsoft.com/office/drawing/2014/main" id="{5D0E9599-AE52-4082-9F27-A16FB1F74ED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930774" y="980728"/>
          <a:ext cx="359727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2" name="Equation" r:id="rId4" imgW="3733560" imgH="711000" progId="Equation.DSMT4">
                  <p:embed/>
                </p:oleObj>
              </mc:Choice>
              <mc:Fallback>
                <p:oleObj name="Equation" r:id="rId4" imgW="3733560" imgH="711000" progId="Equation.DSMT4">
                  <p:embed/>
                  <p:pic>
                    <p:nvPicPr>
                      <p:cNvPr id="17" name="Object 14">
                        <a:extLst>
                          <a:ext uri="{FF2B5EF4-FFF2-40B4-BE49-F238E27FC236}">
                            <a16:creationId xmlns:a16="http://schemas.microsoft.com/office/drawing/2014/main" id="{5D0E9599-AE52-4082-9F27-A16FB1F74E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774" y="980728"/>
                        <a:ext cx="3597275" cy="69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9">
            <a:extLst>
              <a:ext uri="{FF2B5EF4-FFF2-40B4-BE49-F238E27FC236}">
                <a16:creationId xmlns:a16="http://schemas.microsoft.com/office/drawing/2014/main" id="{67F28B54-609E-4795-9A38-D189257A2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1681057"/>
            <a:ext cx="4608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we have </a:t>
            </a:r>
          </a:p>
        </p:txBody>
      </p:sp>
      <p:graphicFrame>
        <p:nvGraphicFramePr>
          <p:cNvPr id="19" name="Object 14">
            <a:extLst>
              <a:ext uri="{FF2B5EF4-FFF2-40B4-BE49-F238E27FC236}">
                <a16:creationId xmlns:a16="http://schemas.microsoft.com/office/drawing/2014/main" id="{0532C17B-CBF0-4BF6-A579-0DC755A1E70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23592" y="2204865"/>
          <a:ext cx="7048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3" name="Equation" r:id="rId6" imgW="7315200" imgH="457200" progId="Equation.DSMT4">
                  <p:embed/>
                </p:oleObj>
              </mc:Choice>
              <mc:Fallback>
                <p:oleObj name="Equation" r:id="rId6" imgW="7315200" imgH="457200" progId="Equation.DSMT4">
                  <p:embed/>
                  <p:pic>
                    <p:nvPicPr>
                      <p:cNvPr id="19" name="Object 14">
                        <a:extLst>
                          <a:ext uri="{FF2B5EF4-FFF2-40B4-BE49-F238E27FC236}">
                            <a16:creationId xmlns:a16="http://schemas.microsoft.com/office/drawing/2014/main" id="{0532C17B-CBF0-4BF6-A579-0DC755A1E7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204865"/>
                        <a:ext cx="70485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9">
            <a:extLst>
              <a:ext uri="{FF2B5EF4-FFF2-40B4-BE49-F238E27FC236}">
                <a16:creationId xmlns:a16="http://schemas.microsoft.com/office/drawing/2014/main" id="{9B5D1235-CC58-4AC1-A3BC-89381ACBA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2929249"/>
            <a:ext cx="1028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Since </a:t>
            </a:r>
          </a:p>
        </p:txBody>
      </p:sp>
      <p:graphicFrame>
        <p:nvGraphicFramePr>
          <p:cNvPr id="23" name="Object 14">
            <a:extLst>
              <a:ext uri="{FF2B5EF4-FFF2-40B4-BE49-F238E27FC236}">
                <a16:creationId xmlns:a16="http://schemas.microsoft.com/office/drawing/2014/main" id="{3679AD28-863A-4DEE-86D9-243A39BC424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11624" y="2972173"/>
          <a:ext cx="10287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4" name="Equation" r:id="rId8" imgW="1066680" imgH="368280" progId="Equation.DSMT4">
                  <p:embed/>
                </p:oleObj>
              </mc:Choice>
              <mc:Fallback>
                <p:oleObj name="Equation" r:id="rId8" imgW="1066680" imgH="368280" progId="Equation.DSMT4">
                  <p:embed/>
                  <p:pic>
                    <p:nvPicPr>
                      <p:cNvPr id="23" name="Object 14">
                        <a:extLst>
                          <a:ext uri="{FF2B5EF4-FFF2-40B4-BE49-F238E27FC236}">
                            <a16:creationId xmlns:a16="http://schemas.microsoft.com/office/drawing/2014/main" id="{3679AD28-863A-4DEE-86D9-243A39BC42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2972173"/>
                        <a:ext cx="1028700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9">
            <a:extLst>
              <a:ext uri="{FF2B5EF4-FFF2-40B4-BE49-F238E27FC236}">
                <a16:creationId xmlns:a16="http://schemas.microsoft.com/office/drawing/2014/main" id="{E4C35FB7-974B-4285-84A7-1438B275D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752" y="2929249"/>
            <a:ext cx="5472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and </a:t>
            </a:r>
            <a:r>
              <a:rPr lang="en-US" altLang="zh-TW" i="1" dirty="0">
                <a:sym typeface="Symbol" panose="05050102010706020507" pitchFamily="18" charset="2"/>
              </a:rPr>
              <a:t>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 &gt; </a:t>
            </a:r>
            <a:r>
              <a:rPr lang="en-US" altLang="zh-TW" i="1" dirty="0">
                <a:sym typeface="Symbol" panose="05050102010706020507" pitchFamily="18" charset="2"/>
              </a:rPr>
              <a:t>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, the best way to assign </a:t>
            </a:r>
            <a:r>
              <a:rPr lang="en-US" altLang="zh-TW" i="1" dirty="0">
                <a:sym typeface="Symbol" panose="05050102010706020507" pitchFamily="18" charset="2"/>
              </a:rPr>
              <a:t>c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 and </a:t>
            </a:r>
            <a:r>
              <a:rPr lang="en-US" altLang="zh-TW" i="1" dirty="0">
                <a:sym typeface="Symbol" panose="05050102010706020507" pitchFamily="18" charset="2"/>
              </a:rPr>
              <a:t>c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 is   </a:t>
            </a:r>
            <a:r>
              <a:rPr lang="en-US" altLang="zh-TW" dirty="0"/>
              <a:t> </a:t>
            </a:r>
          </a:p>
        </p:txBody>
      </p:sp>
      <p:sp>
        <p:nvSpPr>
          <p:cNvPr id="25" name="矩形 9">
            <a:extLst>
              <a:ext uri="{FF2B5EF4-FFF2-40B4-BE49-F238E27FC236}">
                <a16:creationId xmlns:a16="http://schemas.microsoft.com/office/drawing/2014/main" id="{89DEB2B6-547D-44DE-862E-2EFC7525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842" y="3345856"/>
            <a:ext cx="1812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i="1" dirty="0">
                <a:sym typeface="Symbol" panose="05050102010706020507" pitchFamily="18" charset="2"/>
              </a:rPr>
              <a:t>c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 = 1, </a:t>
            </a:r>
            <a:r>
              <a:rPr lang="en-US" altLang="zh-TW" i="1" dirty="0">
                <a:sym typeface="Symbol" panose="05050102010706020507" pitchFamily="18" charset="2"/>
              </a:rPr>
              <a:t>c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 = 0</a:t>
            </a:r>
            <a:endParaRPr lang="en-US" altLang="zh-TW" dirty="0"/>
          </a:p>
        </p:txBody>
      </p:sp>
      <p:sp>
        <p:nvSpPr>
          <p:cNvPr id="26" name="矩形 9">
            <a:extLst>
              <a:ext uri="{FF2B5EF4-FFF2-40B4-BE49-F238E27FC236}">
                <a16:creationId xmlns:a16="http://schemas.microsoft.com/office/drawing/2014/main" id="{9197554A-4E4C-4CE8-A963-D8134E9B7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3648376"/>
            <a:ext cx="27037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That is, we can choose </a:t>
            </a:r>
          </a:p>
        </p:txBody>
      </p:sp>
      <p:graphicFrame>
        <p:nvGraphicFramePr>
          <p:cNvPr id="27" name="Object 14">
            <a:extLst>
              <a:ext uri="{FF2B5EF4-FFF2-40B4-BE49-F238E27FC236}">
                <a16:creationId xmlns:a16="http://schemas.microsoft.com/office/drawing/2014/main" id="{6EA5E328-5D07-474D-8180-6913DB61357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06133" y="4108240"/>
          <a:ext cx="6365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5" name="Equation" r:id="rId10" imgW="660240" imgH="368280" progId="Equation.DSMT4">
                  <p:embed/>
                </p:oleObj>
              </mc:Choice>
              <mc:Fallback>
                <p:oleObj name="Equation" r:id="rId10" imgW="660240" imgH="368280" progId="Equation.DSMT4">
                  <p:embed/>
                  <p:pic>
                    <p:nvPicPr>
                      <p:cNvPr id="27" name="Object 14">
                        <a:extLst>
                          <a:ext uri="{FF2B5EF4-FFF2-40B4-BE49-F238E27FC236}">
                            <a16:creationId xmlns:a16="http://schemas.microsoft.com/office/drawing/2014/main" id="{6EA5E328-5D07-474D-8180-6913DB6135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133" y="4108240"/>
                        <a:ext cx="636587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9">
            <a:extLst>
              <a:ext uri="{FF2B5EF4-FFF2-40B4-BE49-F238E27FC236}">
                <a16:creationId xmlns:a16="http://schemas.microsoft.com/office/drawing/2014/main" id="{0D1C01D0-BB2C-4A7A-8D72-DCA93277D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4546510"/>
            <a:ext cx="5080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and the projection of (</a:t>
            </a:r>
            <a:r>
              <a:rPr lang="en-US" altLang="zh-TW" i="1" dirty="0" err="1"/>
              <a:t>x</a:t>
            </a:r>
            <a:r>
              <a:rPr lang="en-US" altLang="zh-TW" i="1" baseline="-25000" dirty="0" err="1"/>
              <a:t>m</a:t>
            </a:r>
            <a:r>
              <a:rPr lang="en-US" altLang="zh-TW" dirty="0"/>
              <a:t>, </a:t>
            </a:r>
            <a:r>
              <a:rPr lang="en-US" altLang="zh-TW" i="1" dirty="0" err="1"/>
              <a:t>y</a:t>
            </a:r>
            <a:r>
              <a:rPr lang="en-US" altLang="zh-TW" i="1" baseline="-25000" dirty="0" err="1"/>
              <a:t>m</a:t>
            </a:r>
            <a:r>
              <a:rPr lang="en-US" altLang="zh-TW" dirty="0"/>
              <a:t>)  on </a:t>
            </a:r>
            <a:r>
              <a:rPr lang="en-US" altLang="zh-TW" b="1" dirty="0"/>
              <a:t>e</a:t>
            </a:r>
            <a:r>
              <a:rPr lang="en-US" altLang="zh-TW" dirty="0"/>
              <a:t> is </a:t>
            </a:r>
          </a:p>
        </p:txBody>
      </p:sp>
      <p:graphicFrame>
        <p:nvGraphicFramePr>
          <p:cNvPr id="29" name="Object 14">
            <a:extLst>
              <a:ext uri="{FF2B5EF4-FFF2-40B4-BE49-F238E27FC236}">
                <a16:creationId xmlns:a16="http://schemas.microsoft.com/office/drawing/2014/main" id="{20EDD322-94A8-4A2F-B33A-F02416F010E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796794" y="4584490"/>
          <a:ext cx="8207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6" name="Equation" r:id="rId12" imgW="850680" imgH="393480" progId="Equation.DSMT4">
                  <p:embed/>
                </p:oleObj>
              </mc:Choice>
              <mc:Fallback>
                <p:oleObj name="Equation" r:id="rId12" imgW="850680" imgH="393480" progId="Equation.DSMT4">
                  <p:embed/>
                  <p:pic>
                    <p:nvPicPr>
                      <p:cNvPr id="29" name="Object 14">
                        <a:extLst>
                          <a:ext uri="{FF2B5EF4-FFF2-40B4-BE49-F238E27FC236}">
                            <a16:creationId xmlns:a16="http://schemas.microsoft.com/office/drawing/2014/main" id="{20EDD322-94A8-4A2F-B33A-F02416F010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794" y="4584490"/>
                        <a:ext cx="8207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4">
            <a:extLst>
              <a:ext uri="{FF2B5EF4-FFF2-40B4-BE49-F238E27FC236}">
                <a16:creationId xmlns:a16="http://schemas.microsoft.com/office/drawing/2014/main" id="{701DC5C0-6335-4C20-B17A-8706415F667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868638" y="5053543"/>
          <a:ext cx="3756026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7" name="Equation" r:id="rId14" imgW="3898800" imgH="1650960" progId="Equation.DSMT4">
                  <p:embed/>
                </p:oleObj>
              </mc:Choice>
              <mc:Fallback>
                <p:oleObj name="Equation" r:id="rId14" imgW="3898800" imgH="1650960" progId="Equation.DSMT4">
                  <p:embed/>
                  <p:pic>
                    <p:nvPicPr>
                      <p:cNvPr id="30" name="Object 14">
                        <a:extLst>
                          <a:ext uri="{FF2B5EF4-FFF2-40B4-BE49-F238E27FC236}">
                            <a16:creationId xmlns:a16="http://schemas.microsoft.com/office/drawing/2014/main" id="{701DC5C0-6335-4C20-B17A-8706415F6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38" y="5053543"/>
                        <a:ext cx="3756026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F424A9-7F56-4272-993F-B6EE155953E1}" type="slidenum">
              <a:rPr lang="en-US" altLang="zh-TW" smtClean="0">
                <a:ea typeface="新細明體" charset="-120"/>
              </a:rPr>
              <a:pPr/>
              <a:t>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57" name="矩形 7"/>
          <p:cNvSpPr>
            <a:spLocks noChangeArrowheads="1"/>
          </p:cNvSpPr>
          <p:nvPr/>
        </p:nvSpPr>
        <p:spPr bwMode="auto">
          <a:xfrm>
            <a:off x="1992313" y="333375"/>
            <a:ext cx="5543550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3333FF"/>
                </a:solidFill>
              </a:rPr>
              <a:t>SVD </a:t>
            </a:r>
            <a:r>
              <a:rPr lang="zh-TW" altLang="en-US" sz="2000" dirty="0">
                <a:solidFill>
                  <a:srgbClr val="3333FF"/>
                </a:solidFill>
              </a:rPr>
              <a:t>的流程：</a:t>
            </a:r>
            <a:endParaRPr lang="en-US" altLang="zh-TW" sz="2000" dirty="0">
              <a:solidFill>
                <a:srgbClr val="3333FF"/>
              </a:solidFill>
            </a:endParaRPr>
          </a:p>
          <a:p>
            <a:pPr>
              <a:spcBef>
                <a:spcPts val="600"/>
              </a:spcBef>
            </a:pPr>
            <a:r>
              <a:rPr lang="zh-TW" altLang="en-US" sz="2000" dirty="0"/>
              <a:t>假設 </a:t>
            </a:r>
            <a:r>
              <a:rPr lang="en-US" altLang="zh-TW" sz="2000" b="1" dirty="0"/>
              <a:t>A</a:t>
            </a:r>
            <a:r>
              <a:rPr lang="en-US" altLang="zh-TW" sz="2000" dirty="0"/>
              <a:t> </a:t>
            </a:r>
            <a:r>
              <a:rPr lang="zh-TW" altLang="en-US" sz="2000" dirty="0"/>
              <a:t>是一個 </a:t>
            </a:r>
            <a:r>
              <a:rPr lang="en-US" altLang="zh-TW" sz="2000" i="1" dirty="0"/>
              <a:t>M</a:t>
            </a:r>
            <a:r>
              <a:rPr lang="en-US" altLang="zh-TW" sz="2000" dirty="0"/>
              <a:t> x </a:t>
            </a:r>
            <a:r>
              <a:rPr lang="en-US" altLang="zh-TW" sz="2000" i="1" dirty="0"/>
              <a:t>N</a:t>
            </a:r>
            <a:r>
              <a:rPr lang="en-US" altLang="zh-TW" sz="2000" dirty="0"/>
              <a:t> </a:t>
            </a:r>
            <a:r>
              <a:rPr lang="zh-TW" altLang="en-US" sz="2000" dirty="0"/>
              <a:t>的矩陣。</a:t>
            </a:r>
            <a:endParaRPr lang="en-US" altLang="zh-TW" sz="2000" dirty="0"/>
          </a:p>
          <a:p>
            <a:r>
              <a:rPr lang="en-US" altLang="zh-TW" sz="2000" dirty="0">
                <a:solidFill>
                  <a:srgbClr val="3333FF"/>
                </a:solidFill>
              </a:rPr>
              <a:t>(Step 1) </a:t>
            </a:r>
            <a:r>
              <a:rPr lang="zh-TW" altLang="en-US" sz="2000" dirty="0"/>
              <a:t>計算</a:t>
            </a:r>
          </a:p>
        </p:txBody>
      </p:sp>
      <p:graphicFrame>
        <p:nvGraphicFramePr>
          <p:cNvPr id="20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284603"/>
              </p:ext>
            </p:extLst>
          </p:nvPr>
        </p:nvGraphicFramePr>
        <p:xfrm>
          <a:off x="3143250" y="1412876"/>
          <a:ext cx="979488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58" name="Equation" r:id="rId4" imgW="1015920" imgH="291960" progId="Equation.DSMT4">
                  <p:embed/>
                </p:oleObj>
              </mc:Choice>
              <mc:Fallback>
                <p:oleObj name="Equation" r:id="rId4" imgW="1015920" imgH="291960" progId="Equation.DSMT4">
                  <p:embed/>
                  <p:pic>
                    <p:nvPicPr>
                      <p:cNvPr id="20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412876"/>
                        <a:ext cx="979488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348024"/>
              </p:ext>
            </p:extLst>
          </p:nvPr>
        </p:nvGraphicFramePr>
        <p:xfrm>
          <a:off x="4727576" y="1412875"/>
          <a:ext cx="9556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59" name="Equation" r:id="rId6" imgW="990360" imgH="304560" progId="Equation.DSMT4">
                  <p:embed/>
                </p:oleObj>
              </mc:Choice>
              <mc:Fallback>
                <p:oleObj name="Equation" r:id="rId6" imgW="990360" imgH="304560" progId="Equation.DSMT4">
                  <p:embed/>
                  <p:pic>
                    <p:nvPicPr>
                      <p:cNvPr id="205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6" y="1412875"/>
                        <a:ext cx="955675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矩形 8"/>
          <p:cNvSpPr>
            <a:spLocks noChangeArrowheads="1"/>
          </p:cNvSpPr>
          <p:nvPr/>
        </p:nvSpPr>
        <p:spPr bwMode="auto">
          <a:xfrm>
            <a:off x="2063751" y="1844676"/>
            <a:ext cx="90939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zh-TW" altLang="en-US" sz="2000" dirty="0"/>
              <a:t>注意，</a:t>
            </a:r>
            <a:r>
              <a:rPr lang="en-US" altLang="zh-TW" sz="2000" b="1" dirty="0"/>
              <a:t>B</a:t>
            </a:r>
            <a:r>
              <a:rPr lang="en-US" altLang="zh-TW" sz="2000" dirty="0"/>
              <a:t> </a:t>
            </a:r>
            <a:r>
              <a:rPr lang="zh-TW" altLang="en-US" sz="2000" dirty="0"/>
              <a:t>是 </a:t>
            </a:r>
            <a:r>
              <a:rPr lang="en-US" altLang="zh-TW" sz="2000" i="1" dirty="0"/>
              <a:t>N</a:t>
            </a:r>
            <a:r>
              <a:rPr lang="en-US" altLang="zh-TW" sz="2000" dirty="0"/>
              <a:t> x </a:t>
            </a:r>
            <a:r>
              <a:rPr lang="en-US" altLang="zh-TW" sz="2000" i="1" dirty="0"/>
              <a:t>N</a:t>
            </a:r>
            <a:r>
              <a:rPr lang="en-US" altLang="zh-TW" sz="2000" dirty="0"/>
              <a:t> </a:t>
            </a:r>
            <a:r>
              <a:rPr lang="zh-TW" altLang="en-US" sz="2000" dirty="0"/>
              <a:t>的矩陣，而 </a:t>
            </a:r>
            <a:r>
              <a:rPr lang="en-US" altLang="zh-TW" sz="2000" b="1" dirty="0"/>
              <a:t>C</a:t>
            </a:r>
            <a:r>
              <a:rPr lang="en-US" altLang="zh-TW" sz="2000" dirty="0"/>
              <a:t> </a:t>
            </a:r>
            <a:r>
              <a:rPr lang="zh-TW" altLang="en-US" sz="2000" dirty="0"/>
              <a:t>是 </a:t>
            </a:r>
            <a:r>
              <a:rPr lang="en-US" altLang="zh-TW" sz="2000" i="1" dirty="0"/>
              <a:t>M</a:t>
            </a:r>
            <a:r>
              <a:rPr lang="en-US" altLang="zh-TW" sz="2000" dirty="0"/>
              <a:t> x </a:t>
            </a:r>
            <a:r>
              <a:rPr lang="en-US" altLang="zh-TW" sz="2000" i="1" dirty="0"/>
              <a:t>M</a:t>
            </a:r>
            <a:r>
              <a:rPr lang="en-US" altLang="zh-TW" sz="2000" dirty="0"/>
              <a:t> </a:t>
            </a:r>
            <a:r>
              <a:rPr lang="zh-TW" altLang="en-US" sz="2000" dirty="0"/>
              <a:t>的矩陣。上標</a:t>
            </a:r>
            <a:r>
              <a:rPr lang="en-US" altLang="zh-TW" sz="2000" dirty="0"/>
              <a:t>H</a:t>
            </a:r>
            <a:r>
              <a:rPr lang="zh-TW" altLang="en-US" sz="2000" dirty="0"/>
              <a:t>代表</a:t>
            </a:r>
            <a:r>
              <a:rPr lang="en-US" altLang="zh-TW" sz="2000" dirty="0"/>
              <a:t>Hermitian matrix</a:t>
            </a:r>
            <a:r>
              <a:rPr lang="zh-TW" altLang="en-US" sz="2000" dirty="0"/>
              <a:t>，相當於做共軛轉置。</a:t>
            </a:r>
          </a:p>
        </p:txBody>
      </p:sp>
      <p:graphicFrame>
        <p:nvGraphicFramePr>
          <p:cNvPr id="205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846374"/>
              </p:ext>
            </p:extLst>
          </p:nvPr>
        </p:nvGraphicFramePr>
        <p:xfrm>
          <a:off x="3082926" y="2852739"/>
          <a:ext cx="11271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60" name="Equation" r:id="rId8" imgW="1168200" imgH="304560" progId="Equation.DSMT4">
                  <p:embed/>
                </p:oleObj>
              </mc:Choice>
              <mc:Fallback>
                <p:oleObj name="Equation" r:id="rId8" imgW="1168200" imgH="304560" progId="Equation.DSMT4">
                  <p:embed/>
                  <p:pic>
                    <p:nvPicPr>
                      <p:cNvPr id="205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6" y="2852739"/>
                        <a:ext cx="11271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632661"/>
              </p:ext>
            </p:extLst>
          </p:nvPr>
        </p:nvGraphicFramePr>
        <p:xfrm>
          <a:off x="4818064" y="2852739"/>
          <a:ext cx="11271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61" name="Equation" r:id="rId10" imgW="1168200" imgH="304560" progId="Equation.DSMT4">
                  <p:embed/>
                </p:oleObj>
              </mc:Choice>
              <mc:Fallback>
                <p:oleObj name="Equation" r:id="rId10" imgW="1168200" imgH="304560" progId="Equation.DSMT4">
                  <p:embed/>
                  <p:pic>
                    <p:nvPicPr>
                      <p:cNvPr id="205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4" y="2852739"/>
                        <a:ext cx="11271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矩形 13"/>
          <p:cNvSpPr>
            <a:spLocks noChangeArrowheads="1"/>
          </p:cNvSpPr>
          <p:nvPr/>
        </p:nvSpPr>
        <p:spPr bwMode="auto">
          <a:xfrm>
            <a:off x="2063751" y="3213100"/>
            <a:ext cx="902206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zh-TW" altLang="en-US" sz="2000" dirty="0"/>
              <a:t>其中 </a:t>
            </a:r>
            <a:r>
              <a:rPr lang="en-US" altLang="zh-TW" sz="2000" b="1" dirty="0"/>
              <a:t>V</a:t>
            </a:r>
            <a:r>
              <a:rPr lang="en-US" altLang="zh-TW" sz="2000" dirty="0"/>
              <a:t> </a:t>
            </a:r>
            <a:r>
              <a:rPr lang="zh-TW" altLang="en-US" sz="2000" dirty="0"/>
              <a:t>的每一個 </a:t>
            </a:r>
            <a:r>
              <a:rPr lang="en-US" altLang="zh-TW" sz="2000" dirty="0"/>
              <a:t>column </a:t>
            </a:r>
            <a:r>
              <a:rPr lang="zh-TW" altLang="en-US" sz="2000" dirty="0"/>
              <a:t>是 </a:t>
            </a:r>
            <a:r>
              <a:rPr lang="en-US" altLang="zh-TW" sz="2000" b="1" dirty="0"/>
              <a:t>B</a:t>
            </a:r>
            <a:r>
              <a:rPr lang="en-US" altLang="zh-TW" sz="2000" dirty="0"/>
              <a:t> </a:t>
            </a:r>
            <a:r>
              <a:rPr lang="zh-TW" altLang="en-US" sz="2000" dirty="0"/>
              <a:t>的 </a:t>
            </a:r>
            <a:r>
              <a:rPr lang="en-US" altLang="zh-TW" sz="2000" dirty="0"/>
              <a:t>eigenvector (</a:t>
            </a:r>
            <a:r>
              <a:rPr lang="en-US" altLang="zh-TW" sz="2000" dirty="0">
                <a:solidFill>
                  <a:srgbClr val="3333FF"/>
                </a:solidFill>
              </a:rPr>
              <a:t>with normalization</a:t>
            </a:r>
            <a:r>
              <a:rPr lang="en-US" altLang="zh-TW" sz="2000" dirty="0"/>
              <a:t>)</a:t>
            </a:r>
            <a:r>
              <a:rPr lang="zh-TW" altLang="en-US" sz="2000" dirty="0"/>
              <a:t>，</a:t>
            </a:r>
            <a:r>
              <a:rPr lang="en-US" altLang="zh-TW" sz="2000" dirty="0"/>
              <a:t> </a:t>
            </a:r>
            <a:r>
              <a:rPr lang="en-US" altLang="zh-TW" sz="2000" b="1" dirty="0"/>
              <a:t>U</a:t>
            </a:r>
            <a:r>
              <a:rPr lang="en-US" altLang="zh-TW" sz="2000" dirty="0"/>
              <a:t> </a:t>
            </a:r>
            <a:r>
              <a:rPr lang="zh-TW" altLang="en-US" sz="2000" dirty="0"/>
              <a:t>的每一個 </a:t>
            </a:r>
            <a:r>
              <a:rPr lang="en-US" altLang="zh-TW" sz="2000" dirty="0"/>
              <a:t>column </a:t>
            </a:r>
            <a:r>
              <a:rPr lang="zh-TW" altLang="en-US" sz="2000" dirty="0"/>
              <a:t>是 </a:t>
            </a:r>
            <a:r>
              <a:rPr lang="en-US" altLang="zh-TW" sz="2000" b="1" dirty="0"/>
              <a:t>C</a:t>
            </a:r>
            <a:r>
              <a:rPr lang="en-US" altLang="zh-TW" sz="2000" dirty="0"/>
              <a:t> </a:t>
            </a:r>
            <a:r>
              <a:rPr lang="zh-TW" altLang="en-US" sz="2000" dirty="0"/>
              <a:t>的 </a:t>
            </a:r>
            <a:r>
              <a:rPr lang="en-US" altLang="zh-TW" sz="2000" dirty="0"/>
              <a:t>eigenvector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3333FF"/>
                </a:solidFill>
              </a:rPr>
              <a:t>with normalization</a:t>
            </a:r>
            <a:r>
              <a:rPr lang="en-US" altLang="zh-TW" sz="2000" dirty="0"/>
              <a:t>) </a:t>
            </a:r>
            <a:r>
              <a:rPr lang="zh-TW" altLang="en-US" sz="2000" dirty="0"/>
              <a:t>，</a:t>
            </a:r>
            <a:r>
              <a:rPr lang="el-GR" altLang="zh-TW" sz="2000" dirty="0"/>
              <a:t> </a:t>
            </a:r>
            <a:r>
              <a:rPr lang="el-GR" altLang="zh-TW" sz="2000" b="1" dirty="0"/>
              <a:t>Λ</a:t>
            </a:r>
            <a:r>
              <a:rPr lang="zh-TW" altLang="en-US" sz="2000" dirty="0"/>
              <a:t> 和 </a:t>
            </a:r>
            <a:r>
              <a:rPr lang="en-US" altLang="zh-TW" sz="2000" b="1" dirty="0"/>
              <a:t>D</a:t>
            </a:r>
            <a:r>
              <a:rPr lang="en-US" altLang="zh-TW" sz="2000" dirty="0"/>
              <a:t> </a:t>
            </a:r>
            <a:r>
              <a:rPr lang="zh-TW" altLang="en-US" sz="2000" dirty="0"/>
              <a:t>都是對角矩陣，</a:t>
            </a:r>
            <a:r>
              <a:rPr lang="el-GR" altLang="zh-TW" sz="2000" dirty="0"/>
              <a:t> </a:t>
            </a:r>
            <a:r>
              <a:rPr lang="el-GR" altLang="zh-TW" sz="2000" b="1" dirty="0"/>
              <a:t>Λ</a:t>
            </a:r>
            <a:r>
              <a:rPr lang="el-GR" altLang="zh-TW" sz="2000" dirty="0"/>
              <a:t> </a:t>
            </a:r>
            <a:r>
              <a:rPr lang="zh-TW" altLang="en-US" sz="2000" dirty="0"/>
              <a:t>和 </a:t>
            </a:r>
            <a:r>
              <a:rPr lang="en-US" altLang="zh-TW" sz="2000" b="1" dirty="0"/>
              <a:t>D</a:t>
            </a:r>
            <a:r>
              <a:rPr lang="en-US" altLang="zh-TW" sz="2000" dirty="0"/>
              <a:t> </a:t>
            </a:r>
            <a:r>
              <a:rPr lang="zh-TW" altLang="en-US" sz="2000" dirty="0"/>
              <a:t>對角線上的 </a:t>
            </a:r>
            <a:r>
              <a:rPr lang="en-US" altLang="zh-TW" sz="2000" dirty="0"/>
              <a:t>entries </a:t>
            </a:r>
            <a:r>
              <a:rPr lang="zh-TW" altLang="en-US" sz="2000" dirty="0"/>
              <a:t>是 </a:t>
            </a:r>
            <a:r>
              <a:rPr lang="en-US" altLang="zh-TW" sz="2000" b="1" dirty="0"/>
              <a:t>B</a:t>
            </a:r>
            <a:r>
              <a:rPr lang="en-US" altLang="zh-TW" sz="2000" dirty="0"/>
              <a:t> </a:t>
            </a:r>
            <a:r>
              <a:rPr lang="zh-TW" altLang="en-US" sz="2000" dirty="0"/>
              <a:t>和 </a:t>
            </a:r>
            <a:r>
              <a:rPr lang="en-US" altLang="zh-TW" sz="2000" b="1" dirty="0"/>
              <a:t>C</a:t>
            </a:r>
            <a:r>
              <a:rPr lang="en-US" altLang="zh-TW" sz="2000" dirty="0"/>
              <a:t> </a:t>
            </a:r>
            <a:r>
              <a:rPr lang="zh-TW" altLang="en-US" sz="2000" dirty="0"/>
              <a:t>的 </a:t>
            </a:r>
            <a:r>
              <a:rPr lang="en-US" altLang="zh-TW" sz="2000" dirty="0"/>
              <a:t>eigenvalues</a:t>
            </a:r>
            <a:r>
              <a:rPr lang="zh-TW" altLang="en-US" sz="2000" dirty="0"/>
              <a:t>。並假設</a:t>
            </a:r>
            <a:r>
              <a:rPr lang="zh-TW" altLang="en-US" sz="2000" dirty="0">
                <a:solidFill>
                  <a:srgbClr val="3333FF"/>
                </a:solidFill>
              </a:rPr>
              <a:t> </a:t>
            </a:r>
            <a:r>
              <a:rPr lang="en-US" altLang="zh-TW" sz="2000" dirty="0">
                <a:solidFill>
                  <a:srgbClr val="3333FF"/>
                </a:solidFill>
              </a:rPr>
              <a:t>eigenvectors </a:t>
            </a:r>
            <a:r>
              <a:rPr lang="zh-TW" altLang="en-US" sz="2000" dirty="0">
                <a:solidFill>
                  <a:srgbClr val="3333FF"/>
                </a:solidFill>
              </a:rPr>
              <a:t>根據 </a:t>
            </a:r>
            <a:r>
              <a:rPr lang="en-US" altLang="zh-TW" sz="2000" dirty="0">
                <a:solidFill>
                  <a:srgbClr val="3333FF"/>
                </a:solidFill>
              </a:rPr>
              <a:t>eigenvalues </a:t>
            </a:r>
            <a:r>
              <a:rPr lang="zh-TW" altLang="en-US" sz="2000" dirty="0">
                <a:solidFill>
                  <a:srgbClr val="3333FF"/>
                </a:solidFill>
              </a:rPr>
              <a:t>的大小排序 </a:t>
            </a:r>
            <a:r>
              <a:rPr lang="en-US" altLang="zh-TW" sz="2000" dirty="0">
                <a:solidFill>
                  <a:srgbClr val="3333FF"/>
                </a:solidFill>
              </a:rPr>
              <a:t>(</a:t>
            </a:r>
            <a:r>
              <a:rPr lang="zh-TW" altLang="en-US" sz="2000" dirty="0">
                <a:solidFill>
                  <a:srgbClr val="3333FF"/>
                </a:solidFill>
              </a:rPr>
              <a:t>由大到小</a:t>
            </a:r>
            <a:r>
              <a:rPr lang="en-US" altLang="zh-TW" sz="2000" dirty="0">
                <a:solidFill>
                  <a:srgbClr val="3333FF"/>
                </a:solidFill>
              </a:rPr>
              <a:t>)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Note: </a:t>
            </a:r>
            <a:r>
              <a:rPr lang="zh-TW" altLang="en-US" sz="2000" dirty="0"/>
              <a:t>值得注意的是，由於 </a:t>
            </a:r>
            <a:r>
              <a:rPr lang="en-US" altLang="zh-TW" sz="2000" b="1" dirty="0"/>
              <a:t>B</a:t>
            </a:r>
            <a:r>
              <a:rPr lang="en-US" altLang="zh-TW" sz="2000" dirty="0"/>
              <a:t> = </a:t>
            </a:r>
            <a:r>
              <a:rPr lang="en-US" altLang="zh-TW" sz="2000" b="1" dirty="0"/>
              <a:t>B</a:t>
            </a:r>
            <a:r>
              <a:rPr lang="en-US" altLang="zh-TW" sz="2000" b="1" baseline="30000" dirty="0"/>
              <a:t>H</a:t>
            </a:r>
            <a:r>
              <a:rPr lang="en-US" altLang="zh-TW" sz="2000" dirty="0"/>
              <a:t> </a:t>
            </a:r>
            <a:r>
              <a:rPr lang="zh-TW" altLang="en-US" sz="2000" dirty="0"/>
              <a:t> 且 </a:t>
            </a:r>
            <a:r>
              <a:rPr lang="en-US" altLang="zh-TW" sz="2000" b="1" dirty="0"/>
              <a:t>C</a:t>
            </a:r>
            <a:r>
              <a:rPr lang="en-US" altLang="zh-TW" sz="2000" dirty="0"/>
              <a:t> = </a:t>
            </a:r>
            <a:r>
              <a:rPr lang="en-US" altLang="zh-TW" sz="2000" b="1" dirty="0"/>
              <a:t>C</a:t>
            </a:r>
            <a:r>
              <a:rPr lang="en-US" altLang="zh-TW" sz="2000" b="1" baseline="30000" dirty="0"/>
              <a:t>H</a:t>
            </a:r>
            <a:r>
              <a:rPr lang="zh-TW" altLang="en-US" sz="2000" dirty="0"/>
              <a:t>，所以 </a:t>
            </a:r>
            <a:r>
              <a:rPr lang="en-US" altLang="zh-TW" sz="2000" b="1" dirty="0"/>
              <a:t>B</a:t>
            </a:r>
            <a:r>
              <a:rPr lang="en-US" altLang="zh-TW" sz="2000" dirty="0"/>
              <a:t> </a:t>
            </a:r>
            <a:r>
              <a:rPr lang="zh-TW" altLang="en-US" sz="2000" dirty="0"/>
              <a:t>和 </a:t>
            </a:r>
            <a:r>
              <a:rPr lang="en-US" altLang="zh-TW" sz="2000" b="1" dirty="0"/>
              <a:t>C</a:t>
            </a:r>
            <a:r>
              <a:rPr lang="en-US" altLang="zh-TW" sz="2000" dirty="0"/>
              <a:t> </a:t>
            </a:r>
            <a:r>
              <a:rPr lang="zh-TW" altLang="en-US" sz="2000" dirty="0"/>
              <a:t>的 </a:t>
            </a:r>
            <a:r>
              <a:rPr lang="en-US" altLang="zh-TW" sz="2000" dirty="0"/>
              <a:t>eigenvectors </a:t>
            </a:r>
            <a:r>
              <a:rPr lang="zh-TW" altLang="en-US" sz="2000" dirty="0"/>
              <a:t>皆各自形成一個 </a:t>
            </a:r>
            <a:r>
              <a:rPr lang="en-US" altLang="zh-TW" sz="2000" dirty="0"/>
              <a:t>orthogonal set</a:t>
            </a:r>
            <a:r>
              <a:rPr lang="zh-TW" altLang="en-US" sz="2000" dirty="0"/>
              <a:t>。經過適當的 </a:t>
            </a:r>
            <a:r>
              <a:rPr lang="en-US" altLang="zh-TW" sz="2000" dirty="0"/>
              <a:t>normalization </a:t>
            </a:r>
            <a:r>
              <a:rPr lang="zh-TW" altLang="en-US" sz="2000" dirty="0"/>
              <a:t>使得 </a:t>
            </a:r>
            <a:r>
              <a:rPr lang="en-US" altLang="zh-TW" sz="2000" b="1" dirty="0"/>
              <a:t>U</a:t>
            </a:r>
            <a:r>
              <a:rPr lang="en-US" altLang="zh-TW" sz="2000" dirty="0"/>
              <a:t> </a:t>
            </a:r>
            <a:r>
              <a:rPr lang="zh-TW" altLang="en-US" sz="2000" dirty="0"/>
              <a:t>和 </a:t>
            </a:r>
            <a:r>
              <a:rPr lang="en-US" altLang="zh-TW" sz="2000" b="1" dirty="0"/>
              <a:t>V</a:t>
            </a:r>
            <a:r>
              <a:rPr lang="en-US" altLang="zh-TW" sz="2000" dirty="0"/>
              <a:t> </a:t>
            </a:r>
            <a:r>
              <a:rPr lang="zh-TW" altLang="en-US" sz="2000" dirty="0"/>
              <a:t>的</a:t>
            </a:r>
            <a:r>
              <a:rPr lang="en-US" altLang="zh-TW" sz="2000" dirty="0"/>
              <a:t> column </a:t>
            </a:r>
            <a:r>
              <a:rPr lang="zh-TW" altLang="en-US" sz="2000" dirty="0"/>
              <a:t>自己和自己的內積為</a:t>
            </a:r>
            <a:r>
              <a:rPr lang="en-US" altLang="zh-TW" sz="2000" dirty="0"/>
              <a:t> 1 </a:t>
            </a:r>
            <a:r>
              <a:rPr lang="zh-TW" altLang="en-US" sz="2000" dirty="0"/>
              <a:t>之後， </a:t>
            </a:r>
            <a:r>
              <a:rPr lang="en-US" altLang="zh-TW" sz="2000" b="1" dirty="0"/>
              <a:t>U</a:t>
            </a:r>
            <a:r>
              <a:rPr lang="en-US" altLang="zh-TW" sz="2000" b="1" baseline="30000" dirty="0"/>
              <a:t>-1</a:t>
            </a:r>
            <a:r>
              <a:rPr lang="en-US" altLang="zh-TW" sz="2000" dirty="0"/>
              <a:t> = </a:t>
            </a:r>
            <a:r>
              <a:rPr lang="en-US" altLang="zh-TW" sz="2000" b="1" dirty="0"/>
              <a:t>U</a:t>
            </a:r>
            <a:r>
              <a:rPr lang="en-US" altLang="zh-TW" sz="2000" b="1" baseline="30000" dirty="0"/>
              <a:t>H</a:t>
            </a:r>
            <a:r>
              <a:rPr lang="en-US" altLang="zh-TW" sz="2000" dirty="0"/>
              <a:t> </a:t>
            </a:r>
            <a:r>
              <a:rPr lang="zh-TW" altLang="en-US" sz="2000" dirty="0"/>
              <a:t>和 </a:t>
            </a:r>
            <a:r>
              <a:rPr lang="en-US" altLang="zh-TW" sz="2000" b="1" dirty="0"/>
              <a:t>V</a:t>
            </a:r>
            <a:r>
              <a:rPr lang="en-US" altLang="zh-TW" sz="2000" b="1" baseline="30000" dirty="0"/>
              <a:t>-1</a:t>
            </a:r>
            <a:r>
              <a:rPr lang="en-US" altLang="zh-TW" sz="2000" dirty="0"/>
              <a:t> = </a:t>
            </a:r>
            <a:r>
              <a:rPr lang="en-US" altLang="zh-TW" sz="2000" b="1" dirty="0"/>
              <a:t>V</a:t>
            </a:r>
            <a:r>
              <a:rPr lang="en-US" altLang="zh-TW" sz="2000" b="1" baseline="30000" dirty="0"/>
              <a:t>H</a:t>
            </a:r>
            <a:r>
              <a:rPr lang="en-US" altLang="zh-TW" sz="2000" b="1" dirty="0"/>
              <a:t> </a:t>
            </a:r>
            <a:r>
              <a:rPr lang="zh-TW" altLang="en-US" sz="2000" dirty="0"/>
              <a:t>將滿足。因此，</a:t>
            </a:r>
            <a:r>
              <a:rPr lang="en-US" altLang="zh-TW" sz="2000" b="1" dirty="0"/>
              <a:t>B</a:t>
            </a:r>
            <a:r>
              <a:rPr lang="en-US" altLang="zh-TW" sz="2000" dirty="0"/>
              <a:t> </a:t>
            </a:r>
            <a:r>
              <a:rPr lang="zh-TW" altLang="en-US" sz="2000" dirty="0"/>
              <a:t>和 </a:t>
            </a:r>
            <a:r>
              <a:rPr lang="en-US" altLang="zh-TW" sz="2000" b="1" dirty="0"/>
              <a:t>C</a:t>
            </a:r>
            <a:r>
              <a:rPr lang="en-US" altLang="zh-TW" sz="2000" dirty="0"/>
              <a:t> </a:t>
            </a:r>
            <a:r>
              <a:rPr lang="zh-TW" altLang="en-US" sz="2000" dirty="0"/>
              <a:t>可以表示成 </a:t>
            </a:r>
          </a:p>
        </p:txBody>
      </p:sp>
      <p:graphicFrame>
        <p:nvGraphicFramePr>
          <p:cNvPr id="2054" name="Object 14"/>
          <p:cNvGraphicFramePr>
            <a:graphicFrameLocks noChangeAspect="1"/>
          </p:cNvGraphicFramePr>
          <p:nvPr>
            <p:extLst/>
          </p:nvPr>
        </p:nvGraphicFramePr>
        <p:xfrm>
          <a:off x="2908977" y="5706881"/>
          <a:ext cx="11382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62" name="Equation" r:id="rId12" imgW="1180800" imgH="304560" progId="Equation.DSMT4">
                  <p:embed/>
                </p:oleObj>
              </mc:Choice>
              <mc:Fallback>
                <p:oleObj name="Equation" r:id="rId12" imgW="1180800" imgH="304560" progId="Equation.DSMT4">
                  <p:embed/>
                  <p:pic>
                    <p:nvPicPr>
                      <p:cNvPr id="20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977" y="5706881"/>
                        <a:ext cx="1138238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14"/>
          <p:cNvGraphicFramePr>
            <a:graphicFrameLocks noChangeAspect="1"/>
          </p:cNvGraphicFramePr>
          <p:nvPr>
            <p:extLst/>
          </p:nvPr>
        </p:nvGraphicFramePr>
        <p:xfrm>
          <a:off x="4507707" y="5706881"/>
          <a:ext cx="113823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63" name="Equation" r:id="rId14" imgW="1180800" imgH="304560" progId="Equation.DSMT4">
                  <p:embed/>
                </p:oleObj>
              </mc:Choice>
              <mc:Fallback>
                <p:oleObj name="Equation" r:id="rId14" imgW="1180800" imgH="304560" progId="Equation.DSMT4">
                  <p:embed/>
                  <p:pic>
                    <p:nvPicPr>
                      <p:cNvPr id="205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7707" y="5706881"/>
                        <a:ext cx="1138237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矩形 17"/>
          <p:cNvSpPr>
            <a:spLocks noChangeArrowheads="1"/>
          </p:cNvSpPr>
          <p:nvPr/>
        </p:nvSpPr>
        <p:spPr bwMode="auto">
          <a:xfrm>
            <a:off x="1992313" y="2474912"/>
            <a:ext cx="73072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sz="2000" dirty="0">
                <a:solidFill>
                  <a:srgbClr val="3333FF"/>
                </a:solidFill>
              </a:rPr>
              <a:t>(Step 2) </a:t>
            </a:r>
            <a:r>
              <a:rPr lang="zh-TW" altLang="en-US" sz="2000" dirty="0"/>
              <a:t>接著，對 </a:t>
            </a:r>
            <a:r>
              <a:rPr lang="en-US" altLang="zh-TW" sz="2000" b="1" dirty="0"/>
              <a:t>B</a:t>
            </a:r>
            <a:r>
              <a:rPr lang="en-US" altLang="zh-TW" sz="2000" dirty="0"/>
              <a:t> </a:t>
            </a:r>
            <a:r>
              <a:rPr lang="zh-TW" altLang="en-US" sz="2000" dirty="0"/>
              <a:t>和 </a:t>
            </a:r>
            <a:r>
              <a:rPr lang="en-US" altLang="zh-TW" sz="2000" b="1" dirty="0"/>
              <a:t>C</a:t>
            </a:r>
            <a:r>
              <a:rPr lang="en-US" altLang="zh-TW" sz="2000" dirty="0"/>
              <a:t> </a:t>
            </a:r>
            <a:r>
              <a:rPr lang="zh-TW" altLang="en-US" sz="2000" dirty="0"/>
              <a:t>做 </a:t>
            </a:r>
            <a:r>
              <a:rPr lang="en-US" altLang="zh-TW" sz="2000" dirty="0"/>
              <a:t>eigenvector-eigenvalue decomposition</a:t>
            </a:r>
            <a:endParaRPr lang="zh-TW" altLang="en-US" sz="2000" dirty="0"/>
          </a:p>
        </p:txBody>
      </p:sp>
      <p:sp>
        <p:nvSpPr>
          <p:cNvPr id="13" name="矩形 8"/>
          <p:cNvSpPr>
            <a:spLocks noChangeArrowheads="1"/>
          </p:cNvSpPr>
          <p:nvPr/>
        </p:nvSpPr>
        <p:spPr bwMode="auto">
          <a:xfrm>
            <a:off x="1992313" y="6116215"/>
            <a:ext cx="7777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TW" altLang="en-US" sz="2000" dirty="0"/>
              <a:t>注意，</a:t>
            </a:r>
            <a:r>
              <a:rPr lang="en-US" altLang="zh-TW" sz="2000" b="1" dirty="0"/>
              <a:t>V</a:t>
            </a:r>
            <a:r>
              <a:rPr lang="zh-TW" altLang="en-US" sz="2000" dirty="0"/>
              <a:t>和</a:t>
            </a:r>
            <a:r>
              <a:rPr lang="en-US" altLang="zh-TW" sz="2000" b="1" dirty="0"/>
              <a:t>U</a:t>
            </a:r>
            <a:r>
              <a:rPr lang="zh-TW" altLang="en-US" sz="2000" dirty="0"/>
              <a:t>是</a:t>
            </a:r>
            <a:r>
              <a:rPr lang="en-US" altLang="zh-TW" sz="2000" dirty="0"/>
              <a:t>unitary matrix</a:t>
            </a:r>
            <a:endParaRPr lang="zh-TW" altLang="en-US" sz="2000" dirty="0"/>
          </a:p>
        </p:txBody>
      </p:sp>
      <p:sp>
        <p:nvSpPr>
          <p:cNvPr id="2" name="橢圓 1"/>
          <p:cNvSpPr/>
          <p:nvPr/>
        </p:nvSpPr>
        <p:spPr>
          <a:xfrm>
            <a:off x="4612640" y="1280160"/>
            <a:ext cx="1332549" cy="49439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612639" y="2792804"/>
            <a:ext cx="1584961" cy="49439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375944" y="5637705"/>
            <a:ext cx="1455896" cy="49439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697394" y="519112"/>
            <a:ext cx="2843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如果只是要找 </a:t>
            </a:r>
            <a:r>
              <a:rPr lang="en-US" altLang="zh-TW" dirty="0">
                <a:solidFill>
                  <a:srgbClr val="FF0000"/>
                </a:solidFill>
              </a:rPr>
              <a:t>principal axis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 </a:t>
            </a:r>
            <a:r>
              <a:rPr lang="zh-TW" altLang="en-US" dirty="0">
                <a:solidFill>
                  <a:srgbClr val="FF0000"/>
                </a:solidFill>
              </a:rPr>
              <a:t>和 </a:t>
            </a:r>
            <a:r>
              <a:rPr lang="en-US" altLang="zh-TW" dirty="0">
                <a:solidFill>
                  <a:srgbClr val="FF0000"/>
                </a:solidFill>
              </a:rPr>
              <a:t>U </a:t>
            </a:r>
            <a:r>
              <a:rPr lang="zh-TW" altLang="en-US" dirty="0">
                <a:solidFill>
                  <a:srgbClr val="FF0000"/>
                </a:solidFill>
              </a:rPr>
              <a:t>的計算可省略</a:t>
            </a:r>
          </a:p>
        </p:txBody>
      </p:sp>
      <p:cxnSp>
        <p:nvCxnSpPr>
          <p:cNvPr id="5" name="直線單箭頭接點 4"/>
          <p:cNvCxnSpPr>
            <a:endCxn id="2" idx="6"/>
          </p:cNvCxnSpPr>
          <p:nvPr/>
        </p:nvCxnSpPr>
        <p:spPr>
          <a:xfrm flipH="1">
            <a:off x="5945189" y="1036320"/>
            <a:ext cx="752207" cy="49103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6060125" y="1188720"/>
            <a:ext cx="789671" cy="167581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6" idx="6"/>
          </p:cNvCxnSpPr>
          <p:nvPr/>
        </p:nvCxnSpPr>
        <p:spPr>
          <a:xfrm flipH="1">
            <a:off x="5831840" y="1188817"/>
            <a:ext cx="1361318" cy="469608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7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"/>
    </mc:Choice>
    <mc:Fallback xmlns="">
      <p:transition spd="slow" advTm="4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8028EA-2E0C-416B-9744-F745F38D84DB}" type="slidenum">
              <a:rPr lang="en-US" altLang="zh-TW" smtClean="0">
                <a:ea typeface="新細明體" charset="-120"/>
              </a:rPr>
              <a:pPr/>
              <a:t>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9" name="矩形 12"/>
          <p:cNvSpPr>
            <a:spLocks noChangeArrowheads="1"/>
          </p:cNvSpPr>
          <p:nvPr/>
        </p:nvSpPr>
        <p:spPr bwMode="auto">
          <a:xfrm>
            <a:off x="2063750" y="404813"/>
            <a:ext cx="7308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sz="2000">
                <a:solidFill>
                  <a:srgbClr val="3333FF"/>
                </a:solidFill>
              </a:rPr>
              <a:t>(Step 3) </a:t>
            </a:r>
            <a:r>
              <a:rPr lang="en-US" altLang="zh-TW" sz="2000"/>
              <a:t> </a:t>
            </a:r>
            <a:r>
              <a:rPr lang="zh-TW" altLang="en-US" sz="2000"/>
              <a:t>計算</a:t>
            </a:r>
          </a:p>
        </p:txBody>
      </p:sp>
      <p:graphicFrame>
        <p:nvGraphicFramePr>
          <p:cNvPr id="3074" name="Object 14"/>
          <p:cNvGraphicFramePr>
            <a:graphicFrameLocks noChangeAspect="1"/>
          </p:cNvGraphicFramePr>
          <p:nvPr>
            <p:extLst/>
          </p:nvPr>
        </p:nvGraphicFramePr>
        <p:xfrm>
          <a:off x="3071813" y="1052514"/>
          <a:ext cx="12128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2" name="Equation" r:id="rId4" imgW="1257120" imgH="368280" progId="Equation.DSMT4">
                  <p:embed/>
                </p:oleObj>
              </mc:Choice>
              <mc:Fallback>
                <p:oleObj name="Equation" r:id="rId4" imgW="1257120" imgH="368280" progId="Equation.DSMT4">
                  <p:embed/>
                  <p:pic>
                    <p:nvPicPr>
                      <p:cNvPr id="30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052514"/>
                        <a:ext cx="1212850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4"/>
          <p:cNvGraphicFramePr>
            <a:graphicFrameLocks noChangeAspect="1"/>
          </p:cNvGraphicFramePr>
          <p:nvPr>
            <p:extLst/>
          </p:nvPr>
        </p:nvGraphicFramePr>
        <p:xfrm>
          <a:off x="5232401" y="1052514"/>
          <a:ext cx="722313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3" name="Equation" r:id="rId6" imgW="749160" imgH="355320" progId="Equation.DSMT4">
                  <p:embed/>
                </p:oleObj>
              </mc:Choice>
              <mc:Fallback>
                <p:oleObj name="Equation" r:id="rId6" imgW="749160" imgH="355320" progId="Equation.DSMT4">
                  <p:embed/>
                  <p:pic>
                    <p:nvPicPr>
                      <p:cNvPr id="307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1052514"/>
                        <a:ext cx="722313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文字方塊 15"/>
          <p:cNvSpPr txBox="1">
            <a:spLocks noChangeArrowheads="1"/>
          </p:cNvSpPr>
          <p:nvPr/>
        </p:nvSpPr>
        <p:spPr bwMode="auto">
          <a:xfrm>
            <a:off x="6167439" y="981075"/>
            <a:ext cx="22320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/>
              <a:t>取絕對值</a:t>
            </a:r>
          </a:p>
        </p:txBody>
      </p:sp>
      <p:sp>
        <p:nvSpPr>
          <p:cNvPr id="3081" name="文字方塊 16"/>
          <p:cNvSpPr txBox="1">
            <a:spLocks noChangeArrowheads="1"/>
          </p:cNvSpPr>
          <p:nvPr/>
        </p:nvSpPr>
        <p:spPr bwMode="auto">
          <a:xfrm>
            <a:off x="2640014" y="1628776"/>
            <a:ext cx="8486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dirty="0"/>
              <a:t>S</a:t>
            </a:r>
            <a:r>
              <a:rPr lang="en-US" altLang="zh-TW" sz="2000" dirty="0"/>
              <a:t> </a:t>
            </a:r>
            <a:r>
              <a:rPr lang="zh-TW" altLang="en-US" sz="2000" dirty="0"/>
              <a:t>是一個 </a:t>
            </a:r>
            <a:r>
              <a:rPr lang="en-US" altLang="zh-TW" sz="2000" i="1" dirty="0"/>
              <a:t>M</a:t>
            </a:r>
            <a:r>
              <a:rPr lang="en-US" altLang="zh-TW" sz="2000" dirty="0"/>
              <a:t> x </a:t>
            </a:r>
            <a:r>
              <a:rPr lang="en-US" altLang="zh-TW" sz="2000" i="1" dirty="0"/>
              <a:t>N</a:t>
            </a:r>
            <a:r>
              <a:rPr lang="en-US" altLang="zh-TW" sz="2000" dirty="0"/>
              <a:t> </a:t>
            </a:r>
            <a:r>
              <a:rPr lang="zh-TW" altLang="en-US" sz="2000" dirty="0"/>
              <a:t>的矩陣，只有在 </a:t>
            </a:r>
            <a:r>
              <a:rPr lang="en-US" altLang="zh-TW" sz="2000" b="1" dirty="0"/>
              <a:t>S</a:t>
            </a:r>
            <a:r>
              <a:rPr lang="en-US" altLang="zh-TW" sz="2000" dirty="0"/>
              <a:t>[</a:t>
            </a:r>
            <a:r>
              <a:rPr lang="en-US" altLang="zh-TW" sz="2000" i="1" dirty="0"/>
              <a:t>n</a:t>
            </a:r>
            <a:r>
              <a:rPr lang="en-US" altLang="zh-TW" sz="2000" dirty="0"/>
              <a:t>, </a:t>
            </a:r>
            <a:r>
              <a:rPr lang="en-US" altLang="zh-TW" sz="2000" i="1" dirty="0"/>
              <a:t>n</a:t>
            </a:r>
            <a:r>
              <a:rPr lang="en-US" altLang="zh-TW" sz="2000" dirty="0"/>
              <a:t>]   (</a:t>
            </a:r>
            <a:r>
              <a:rPr lang="en-US" altLang="zh-TW" sz="2000" i="1" dirty="0"/>
              <a:t>n</a:t>
            </a:r>
            <a:r>
              <a:rPr lang="en-US" altLang="zh-TW" sz="2000" dirty="0"/>
              <a:t> = 1, 2, …, min(</a:t>
            </a:r>
            <a:r>
              <a:rPr lang="en-US" altLang="zh-TW" sz="2000" i="1" dirty="0"/>
              <a:t>M</a:t>
            </a:r>
            <a:r>
              <a:rPr lang="en-US" altLang="zh-TW" sz="2000" dirty="0"/>
              <a:t>, </a:t>
            </a:r>
            <a:r>
              <a:rPr lang="en-US" altLang="zh-TW" sz="2000" i="1" dirty="0"/>
              <a:t>N</a:t>
            </a:r>
            <a:r>
              <a:rPr lang="en-US" altLang="zh-TW" sz="2000" dirty="0"/>
              <a:t>)) </a:t>
            </a:r>
            <a:r>
              <a:rPr lang="zh-TW" altLang="en-US" sz="2000" dirty="0"/>
              <a:t>的地方不為 </a:t>
            </a:r>
            <a:r>
              <a:rPr lang="en-US" altLang="zh-TW" sz="2000" dirty="0"/>
              <a:t>0  </a:t>
            </a:r>
            <a:endParaRPr lang="zh-TW" altLang="en-US" sz="2000" dirty="0"/>
          </a:p>
        </p:txBody>
      </p:sp>
      <p:sp>
        <p:nvSpPr>
          <p:cNvPr id="3082" name="矩形 18"/>
          <p:cNvSpPr>
            <a:spLocks noChangeArrowheads="1"/>
          </p:cNvSpPr>
          <p:nvPr/>
        </p:nvSpPr>
        <p:spPr bwMode="auto">
          <a:xfrm>
            <a:off x="2135188" y="2420938"/>
            <a:ext cx="73088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sz="2000" dirty="0">
                <a:solidFill>
                  <a:srgbClr val="3333FF"/>
                </a:solidFill>
              </a:rPr>
              <a:t>(Step 4) </a:t>
            </a:r>
            <a:r>
              <a:rPr lang="en-US" altLang="zh-TW" sz="2000" dirty="0"/>
              <a:t> </a:t>
            </a:r>
            <a:r>
              <a:rPr lang="zh-TW" altLang="en-US" sz="2000" dirty="0"/>
              <a:t> 若 </a:t>
            </a:r>
            <a:r>
              <a:rPr lang="en-US" altLang="zh-TW" sz="2000" b="1" i="1" dirty="0"/>
              <a:t>S</a:t>
            </a:r>
            <a:r>
              <a:rPr lang="en-US" altLang="zh-TW" sz="2000" b="1" baseline="-25000" dirty="0"/>
              <a:t>1</a:t>
            </a:r>
            <a:r>
              <a:rPr lang="en-US" altLang="zh-TW" sz="2000" dirty="0"/>
              <a:t>[</a:t>
            </a:r>
            <a:r>
              <a:rPr lang="en-US" altLang="zh-TW" sz="2000" i="1" dirty="0"/>
              <a:t>n</a:t>
            </a:r>
            <a:r>
              <a:rPr lang="en-US" altLang="zh-TW" sz="2000" dirty="0"/>
              <a:t>, </a:t>
            </a:r>
            <a:r>
              <a:rPr lang="en-US" altLang="zh-TW" sz="2000" i="1" dirty="0"/>
              <a:t>n</a:t>
            </a:r>
            <a:r>
              <a:rPr lang="en-US" altLang="zh-TW" sz="2000" dirty="0"/>
              <a:t>] &lt; 0</a:t>
            </a:r>
            <a:r>
              <a:rPr lang="zh-TW" altLang="en-US" sz="2000" dirty="0"/>
              <a:t>，改變 </a:t>
            </a:r>
            <a:r>
              <a:rPr lang="en-US" altLang="zh-TW" sz="2000" b="1" dirty="0"/>
              <a:t>U</a:t>
            </a:r>
            <a:r>
              <a:rPr lang="en-US" altLang="zh-TW" sz="2000" dirty="0"/>
              <a:t> </a:t>
            </a:r>
            <a:r>
              <a:rPr lang="zh-TW" altLang="en-US" sz="2000" dirty="0"/>
              <a:t>第 </a:t>
            </a:r>
            <a:r>
              <a:rPr lang="en-US" altLang="zh-TW" sz="2000" i="1" dirty="0"/>
              <a:t>n</a:t>
            </a:r>
            <a:r>
              <a:rPr lang="en-US" altLang="zh-TW" sz="2000" dirty="0"/>
              <a:t> </a:t>
            </a:r>
            <a:r>
              <a:rPr lang="zh-TW" altLang="en-US" sz="2000" dirty="0"/>
              <a:t>個 </a:t>
            </a:r>
            <a:r>
              <a:rPr lang="en-US" altLang="zh-TW" sz="2000" dirty="0"/>
              <a:t>column </a:t>
            </a:r>
            <a:r>
              <a:rPr lang="zh-TW" altLang="en-US" sz="2000" dirty="0"/>
              <a:t>的正負號</a:t>
            </a:r>
            <a:endParaRPr lang="en-US" altLang="zh-TW" sz="2000" dirty="0"/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         </a:t>
            </a:r>
            <a:r>
              <a:rPr lang="zh-TW" altLang="en-US" sz="2000" dirty="0"/>
              <a:t>即完成 </a:t>
            </a:r>
            <a:r>
              <a:rPr lang="en-US" altLang="zh-TW" sz="2000" dirty="0"/>
              <a:t>SVD </a:t>
            </a:r>
            <a:r>
              <a:rPr lang="zh-TW" altLang="en-US" sz="2000" dirty="0"/>
              <a:t>  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  <p:graphicFrame>
        <p:nvGraphicFramePr>
          <p:cNvPr id="3076" name="Object 14"/>
          <p:cNvGraphicFramePr>
            <a:graphicFrameLocks noChangeAspect="1"/>
          </p:cNvGraphicFramePr>
          <p:nvPr>
            <p:extLst/>
          </p:nvPr>
        </p:nvGraphicFramePr>
        <p:xfrm>
          <a:off x="3736976" y="3500439"/>
          <a:ext cx="11144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4" name="Equation" r:id="rId8" imgW="1155600" imgH="304560" progId="Equation.DSMT4">
                  <p:embed/>
                </p:oleObj>
              </mc:Choice>
              <mc:Fallback>
                <p:oleObj name="Equation" r:id="rId8" imgW="1155600" imgH="304560" progId="Equation.DSMT4">
                  <p:embed/>
                  <p:pic>
                    <p:nvPicPr>
                      <p:cNvPr id="307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6" y="3500439"/>
                        <a:ext cx="11144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4"/>
          <p:cNvGraphicFramePr>
            <a:graphicFrameLocks noChangeAspect="1"/>
          </p:cNvGraphicFramePr>
          <p:nvPr>
            <p:extLst/>
          </p:nvPr>
        </p:nvGraphicFramePr>
        <p:xfrm>
          <a:off x="3719514" y="4365625"/>
          <a:ext cx="36972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5" name="Equation" r:id="rId10" imgW="3835080" imgH="368280" progId="Equation.DSMT4">
                  <p:embed/>
                </p:oleObj>
              </mc:Choice>
              <mc:Fallback>
                <p:oleObj name="Equation" r:id="rId10" imgW="3835080" imgH="368280" progId="Equation.DSMT4">
                  <p:embed/>
                  <p:pic>
                    <p:nvPicPr>
                      <p:cNvPr id="307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4365625"/>
                        <a:ext cx="3697287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矩形 21"/>
          <p:cNvSpPr>
            <a:spLocks noChangeArrowheads="1"/>
          </p:cNvSpPr>
          <p:nvPr/>
        </p:nvSpPr>
        <p:spPr bwMode="auto">
          <a:xfrm>
            <a:off x="2711451" y="3933825"/>
            <a:ext cx="19303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A </a:t>
            </a:r>
            <a:r>
              <a:rPr lang="zh-TW" altLang="en-US" sz="2000"/>
              <a:t>也可以表示為</a:t>
            </a:r>
          </a:p>
        </p:txBody>
      </p:sp>
      <p:sp>
        <p:nvSpPr>
          <p:cNvPr id="3084" name="矩形 22"/>
          <p:cNvSpPr>
            <a:spLocks noChangeArrowheads="1"/>
          </p:cNvSpPr>
          <p:nvPr/>
        </p:nvSpPr>
        <p:spPr bwMode="auto">
          <a:xfrm>
            <a:off x="3648075" y="4941888"/>
            <a:ext cx="4248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 dirty="0"/>
              <a:t>其中 </a:t>
            </a:r>
            <a:r>
              <a:rPr lang="el-GR" altLang="zh-TW" sz="2000" i="1" dirty="0"/>
              <a:t>λ</a:t>
            </a:r>
            <a:r>
              <a:rPr lang="en-US" altLang="zh-TW" sz="2000" i="1" baseline="-25000" dirty="0"/>
              <a:t>n</a:t>
            </a:r>
            <a:r>
              <a:rPr lang="en-US" altLang="zh-TW" sz="2000" dirty="0"/>
              <a:t> = </a:t>
            </a:r>
            <a:r>
              <a:rPr lang="en-US" altLang="zh-TW" sz="2000" b="1" i="1" dirty="0"/>
              <a:t>S</a:t>
            </a:r>
            <a:r>
              <a:rPr lang="en-US" altLang="zh-TW" sz="2000" dirty="0"/>
              <a:t>[</a:t>
            </a:r>
            <a:r>
              <a:rPr lang="en-US" altLang="zh-TW" sz="2000" i="1" dirty="0"/>
              <a:t>n</a:t>
            </a:r>
            <a:r>
              <a:rPr lang="en-US" altLang="zh-TW" sz="2000" dirty="0"/>
              <a:t>, </a:t>
            </a:r>
            <a:r>
              <a:rPr lang="en-US" altLang="zh-TW" sz="2000" i="1" dirty="0"/>
              <a:t>n</a:t>
            </a:r>
            <a:r>
              <a:rPr lang="en-US" altLang="zh-TW" sz="2000" dirty="0"/>
              <a:t>], </a:t>
            </a:r>
            <a:r>
              <a:rPr lang="zh-TW" altLang="en-US" sz="2000" dirty="0"/>
              <a:t> </a:t>
            </a:r>
            <a:r>
              <a:rPr lang="en-US" altLang="zh-TW" sz="2000" i="1" dirty="0"/>
              <a:t>k</a:t>
            </a:r>
            <a:r>
              <a:rPr lang="en-US" altLang="zh-TW" sz="2000" dirty="0"/>
              <a:t> = min(</a:t>
            </a:r>
            <a:r>
              <a:rPr lang="en-US" altLang="zh-TW" sz="2000" i="1" dirty="0"/>
              <a:t>M</a:t>
            </a:r>
            <a:r>
              <a:rPr lang="en-US" altLang="zh-TW" sz="2000" dirty="0"/>
              <a:t>, </a:t>
            </a:r>
            <a:r>
              <a:rPr lang="en-US" altLang="zh-TW" sz="2000" i="1" dirty="0"/>
              <a:t>N</a:t>
            </a:r>
            <a:r>
              <a:rPr lang="en-US" altLang="zh-TW" sz="2000" dirty="0"/>
              <a:t>)) </a:t>
            </a:r>
            <a:endParaRPr lang="zh-TW" altLang="en-US" sz="2000" dirty="0"/>
          </a:p>
        </p:txBody>
      </p:sp>
      <p:sp>
        <p:nvSpPr>
          <p:cNvPr id="3085" name="文字方塊 23"/>
          <p:cNvSpPr txBox="1">
            <a:spLocks noChangeArrowheads="1"/>
          </p:cNvSpPr>
          <p:nvPr/>
        </p:nvSpPr>
        <p:spPr bwMode="auto">
          <a:xfrm>
            <a:off x="2495551" y="5661025"/>
            <a:ext cx="6696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/>
              <a:t>註： </a:t>
            </a:r>
            <a:r>
              <a:rPr lang="en-US" altLang="zh-TW" sz="2000">
                <a:solidFill>
                  <a:srgbClr val="FF0000"/>
                </a:solidFill>
              </a:rPr>
              <a:t>Matlab </a:t>
            </a:r>
            <a:r>
              <a:rPr lang="zh-TW" altLang="en-US" sz="2000">
                <a:solidFill>
                  <a:srgbClr val="FF0000"/>
                </a:solidFill>
              </a:rPr>
              <a:t>有內建的 </a:t>
            </a:r>
            <a:r>
              <a:rPr lang="en-US" altLang="zh-TW" sz="2000">
                <a:solidFill>
                  <a:srgbClr val="FF0000"/>
                </a:solidFill>
              </a:rPr>
              <a:t>svd </a:t>
            </a:r>
            <a:r>
              <a:rPr lang="zh-TW" altLang="en-US" sz="2000">
                <a:solidFill>
                  <a:srgbClr val="FF0000"/>
                </a:solidFill>
              </a:rPr>
              <a:t>指令可以計算 </a:t>
            </a:r>
            <a:r>
              <a:rPr lang="en-US" altLang="zh-TW" sz="2000">
                <a:solidFill>
                  <a:srgbClr val="FF0000"/>
                </a:solidFill>
              </a:rPr>
              <a:t>SVD</a:t>
            </a:r>
            <a:endParaRPr lang="zh-TW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"/>
    </mc:Choice>
    <mc:Fallback xmlns="">
      <p:transition spd="slow" advTm="50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3DF726-6280-46C9-AE68-F9A5FBAC1E3D}" type="slidenum">
              <a:rPr lang="en-US" altLang="zh-TW" smtClean="0">
                <a:ea typeface="新細明體" charset="-120"/>
              </a:rPr>
              <a:pPr/>
              <a:t>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4" name="文字方塊 14"/>
          <p:cNvSpPr txBox="1">
            <a:spLocks noChangeArrowheads="1"/>
          </p:cNvSpPr>
          <p:nvPr/>
        </p:nvSpPr>
        <p:spPr bwMode="auto">
          <a:xfrm>
            <a:off x="2208213" y="549275"/>
            <a:ext cx="6983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 dirty="0">
                <a:solidFill>
                  <a:srgbClr val="3333FF"/>
                </a:solidFill>
              </a:rPr>
              <a:t>從 </a:t>
            </a:r>
            <a:r>
              <a:rPr lang="en-US" altLang="zh-TW" sz="2000" dirty="0">
                <a:solidFill>
                  <a:srgbClr val="3333FF"/>
                </a:solidFill>
              </a:rPr>
              <a:t>SVD </a:t>
            </a:r>
            <a:r>
              <a:rPr lang="zh-TW" altLang="en-US" sz="2000" dirty="0">
                <a:solidFill>
                  <a:srgbClr val="3333FF"/>
                </a:solidFill>
              </a:rPr>
              <a:t>到 </a:t>
            </a:r>
            <a:r>
              <a:rPr lang="en-US" altLang="zh-TW" sz="2000" dirty="0">
                <a:solidFill>
                  <a:srgbClr val="3333FF"/>
                </a:solidFill>
              </a:rPr>
              <a:t>PCA </a:t>
            </a:r>
            <a:r>
              <a:rPr lang="en-US" altLang="zh-TW" sz="2000" dirty="0"/>
              <a:t>(principal component analysis </a:t>
            </a:r>
            <a:r>
              <a:rPr lang="zh-TW" altLang="en-US" sz="2000" dirty="0"/>
              <a:t>，主成份分析</a:t>
            </a:r>
            <a:r>
              <a:rPr lang="en-US" altLang="zh-TW" sz="2000" dirty="0"/>
              <a:t>)</a:t>
            </a:r>
            <a:r>
              <a:rPr lang="en-US" altLang="zh-TW" sz="2000" dirty="0">
                <a:solidFill>
                  <a:srgbClr val="3333FF"/>
                </a:solidFill>
              </a:rPr>
              <a:t> </a:t>
            </a:r>
            <a:endParaRPr lang="zh-TW" altLang="en-US" sz="2000" dirty="0">
              <a:solidFill>
                <a:srgbClr val="3333FF"/>
              </a:solidFill>
            </a:endParaRPr>
          </a:p>
        </p:txBody>
      </p:sp>
      <p:graphicFrame>
        <p:nvGraphicFramePr>
          <p:cNvPr id="4098" name="Object 14"/>
          <p:cNvGraphicFramePr>
            <a:graphicFrameLocks noChangeAspect="1"/>
          </p:cNvGraphicFramePr>
          <p:nvPr>
            <p:extLst/>
          </p:nvPr>
        </p:nvGraphicFramePr>
        <p:xfrm>
          <a:off x="3359150" y="1196975"/>
          <a:ext cx="36972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6" name="Equation" r:id="rId6" imgW="3835080" imgH="368280" progId="Equation.DSMT4">
                  <p:embed/>
                </p:oleObj>
              </mc:Choice>
              <mc:Fallback>
                <p:oleObj name="Equation" r:id="rId6" imgW="3835080" imgH="368280" progId="Equation.DSMT4">
                  <p:embed/>
                  <p:pic>
                    <p:nvPicPr>
                      <p:cNvPr id="40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1196975"/>
                        <a:ext cx="3697288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文字方塊 17"/>
          <p:cNvSpPr txBox="1">
            <a:spLocks noChangeArrowheads="1"/>
          </p:cNvSpPr>
          <p:nvPr/>
        </p:nvSpPr>
        <p:spPr bwMode="auto">
          <a:xfrm>
            <a:off x="2424113" y="1700213"/>
            <a:ext cx="5543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/>
              <a:t>若 </a:t>
            </a:r>
            <a:r>
              <a:rPr lang="el-GR" altLang="zh-TW" sz="2000" i="1"/>
              <a:t>λ</a:t>
            </a:r>
            <a:r>
              <a:rPr lang="en-US" altLang="zh-TW" sz="2000" baseline="-25000"/>
              <a:t>1</a:t>
            </a:r>
            <a:r>
              <a:rPr lang="en-US" altLang="zh-TW" sz="2000"/>
              <a:t> ≧ </a:t>
            </a:r>
            <a:r>
              <a:rPr lang="el-GR" altLang="zh-TW" sz="2000" i="1"/>
              <a:t>λ</a:t>
            </a:r>
            <a:r>
              <a:rPr lang="en-US" altLang="zh-TW" sz="2000" baseline="-25000"/>
              <a:t>2</a:t>
            </a:r>
            <a:r>
              <a:rPr lang="en-US" altLang="zh-TW" sz="2000"/>
              <a:t> ≧ </a:t>
            </a:r>
            <a:r>
              <a:rPr lang="el-GR" altLang="zh-TW" sz="2000" i="1"/>
              <a:t>λ</a:t>
            </a:r>
            <a:r>
              <a:rPr lang="en-US" altLang="zh-TW" sz="2000" baseline="-25000"/>
              <a:t>3</a:t>
            </a:r>
            <a:r>
              <a:rPr lang="en-US" altLang="zh-TW" sz="2000"/>
              <a:t> ≧ ….. ≧ </a:t>
            </a:r>
            <a:r>
              <a:rPr lang="el-GR" altLang="zh-TW" sz="2000" i="1"/>
              <a:t>λ</a:t>
            </a:r>
            <a:r>
              <a:rPr lang="en-US" altLang="zh-TW" sz="2000" i="1" baseline="-25000"/>
              <a:t>k</a:t>
            </a:r>
            <a:r>
              <a:rPr lang="zh-TW" altLang="en-US" sz="2000"/>
              <a:t> </a:t>
            </a:r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>
            <p:extLst/>
          </p:nvPr>
        </p:nvGraphicFramePr>
        <p:xfrm>
          <a:off x="2711450" y="2205038"/>
          <a:ext cx="723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7" name="Equation" r:id="rId8" imgW="723600" imgH="368280" progId="Equation.DSMT4">
                  <p:embed/>
                </p:oleObj>
              </mc:Choice>
              <mc:Fallback>
                <p:oleObj name="Equation" r:id="rId8" imgW="723600" imgH="368280" progId="Equation.DSMT4">
                  <p:embed/>
                  <p:pic>
                    <p:nvPicPr>
                      <p:cNvPr id="40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205038"/>
                        <a:ext cx="723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文字方塊 19"/>
          <p:cNvSpPr txBox="1">
            <a:spLocks noChangeArrowheads="1"/>
          </p:cNvSpPr>
          <p:nvPr/>
        </p:nvSpPr>
        <p:spPr bwMode="auto">
          <a:xfrm>
            <a:off x="3575050" y="2205038"/>
            <a:ext cx="3816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/>
              <a:t>是 </a:t>
            </a:r>
            <a:r>
              <a:rPr lang="en-US" altLang="zh-TW" sz="2000"/>
              <a:t>A </a:t>
            </a:r>
            <a:r>
              <a:rPr lang="zh-TW" altLang="en-US" sz="2000"/>
              <a:t> 矩陣的最主要的成份</a:t>
            </a:r>
          </a:p>
        </p:txBody>
      </p:sp>
      <p:graphicFrame>
        <p:nvGraphicFramePr>
          <p:cNvPr id="4100" name="Object 8"/>
          <p:cNvGraphicFramePr>
            <a:graphicFrameLocks noChangeAspect="1"/>
          </p:cNvGraphicFramePr>
          <p:nvPr>
            <p:extLst/>
          </p:nvPr>
        </p:nvGraphicFramePr>
        <p:xfrm>
          <a:off x="2692400" y="2708275"/>
          <a:ext cx="762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8" name="Equation" r:id="rId10" imgW="761760" imgH="368280" progId="Equation.DSMT4">
                  <p:embed/>
                </p:oleObj>
              </mc:Choice>
              <mc:Fallback>
                <p:oleObj name="Equation" r:id="rId10" imgW="761760" imgH="368280" progId="Equation.DSMT4">
                  <p:embed/>
                  <p:pic>
                    <p:nvPicPr>
                      <p:cNvPr id="41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2708275"/>
                        <a:ext cx="762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文字方塊 24"/>
          <p:cNvSpPr txBox="1">
            <a:spLocks noChangeArrowheads="1"/>
          </p:cNvSpPr>
          <p:nvPr/>
        </p:nvSpPr>
        <p:spPr bwMode="auto">
          <a:xfrm>
            <a:off x="3575050" y="2708275"/>
            <a:ext cx="3816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/>
              <a:t>是 </a:t>
            </a:r>
            <a:r>
              <a:rPr lang="en-US" altLang="zh-TW" sz="2000"/>
              <a:t>A </a:t>
            </a:r>
            <a:r>
              <a:rPr lang="zh-TW" altLang="en-US" sz="2000"/>
              <a:t> 矩陣的第二主要的成份</a:t>
            </a:r>
            <a:endParaRPr lang="en-US" altLang="zh-TW" sz="2000"/>
          </a:p>
          <a:p>
            <a:r>
              <a:rPr lang="en-US" altLang="zh-TW" sz="2000"/>
              <a:t>       :</a:t>
            </a:r>
          </a:p>
          <a:p>
            <a:r>
              <a:rPr lang="zh-TW" altLang="en-US" sz="2000"/>
              <a:t>是 </a:t>
            </a:r>
            <a:r>
              <a:rPr lang="en-US" altLang="zh-TW" sz="2000"/>
              <a:t>A </a:t>
            </a:r>
            <a:r>
              <a:rPr lang="zh-TW" altLang="en-US" sz="2000"/>
              <a:t> 矩陣的最不重要的成份</a:t>
            </a:r>
          </a:p>
        </p:txBody>
      </p:sp>
      <p:graphicFrame>
        <p:nvGraphicFramePr>
          <p:cNvPr id="4101" name="Object 9"/>
          <p:cNvGraphicFramePr>
            <a:graphicFrameLocks noChangeAspect="1"/>
          </p:cNvGraphicFramePr>
          <p:nvPr>
            <p:extLst/>
          </p:nvPr>
        </p:nvGraphicFramePr>
        <p:xfrm>
          <a:off x="2698750" y="3357563"/>
          <a:ext cx="787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9" name="Equation" r:id="rId12" imgW="787320" imgH="368280" progId="Equation.DSMT4">
                  <p:embed/>
                </p:oleObj>
              </mc:Choice>
              <mc:Fallback>
                <p:oleObj name="Equation" r:id="rId12" imgW="787320" imgH="368280" progId="Equation.DSMT4">
                  <p:embed/>
                  <p:pic>
                    <p:nvPicPr>
                      <p:cNvPr id="41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3357563"/>
                        <a:ext cx="787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文字方塊 25"/>
          <p:cNvSpPr txBox="1">
            <a:spLocks noChangeArrowheads="1"/>
          </p:cNvSpPr>
          <p:nvPr/>
        </p:nvSpPr>
        <p:spPr bwMode="auto">
          <a:xfrm>
            <a:off x="2351088" y="4005263"/>
            <a:ext cx="8385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2000" dirty="0"/>
              <a:t>若為了壓縮或是去除雜訊的考量，可以選擇 </a:t>
            </a:r>
            <a:r>
              <a:rPr lang="en-US" altLang="zh-TW" sz="2000" i="1" dirty="0"/>
              <a:t>h</a:t>
            </a:r>
            <a:r>
              <a:rPr lang="en-US" altLang="zh-TW" sz="2000" dirty="0"/>
              <a:t> &lt; </a:t>
            </a:r>
            <a:r>
              <a:rPr lang="en-US" altLang="zh-TW" sz="2000" i="1" dirty="0"/>
              <a:t>k</a:t>
            </a:r>
            <a:r>
              <a:rPr lang="zh-TW" altLang="en-US" sz="2000" dirty="0"/>
              <a:t>，使得 </a:t>
            </a:r>
            <a:r>
              <a:rPr lang="en-US" altLang="zh-TW" sz="2000" b="1" dirty="0"/>
              <a:t>A</a:t>
            </a:r>
            <a:r>
              <a:rPr lang="en-US" altLang="zh-TW" sz="2000" dirty="0"/>
              <a:t> </a:t>
            </a:r>
            <a:r>
              <a:rPr lang="zh-TW" altLang="en-US" sz="2000" dirty="0"/>
              <a:t>可以近似成</a:t>
            </a:r>
          </a:p>
        </p:txBody>
      </p:sp>
      <p:sp>
        <p:nvSpPr>
          <p:cNvPr id="4109" name="矩形 26"/>
          <p:cNvSpPr>
            <a:spLocks noChangeArrowheads="1"/>
          </p:cNvSpPr>
          <p:nvPr/>
        </p:nvSpPr>
        <p:spPr bwMode="auto">
          <a:xfrm>
            <a:off x="7896225" y="1125538"/>
            <a:ext cx="1744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1"/>
              <a:t>k</a:t>
            </a:r>
            <a:r>
              <a:rPr lang="en-US" altLang="zh-TW" sz="2000"/>
              <a:t> = min(</a:t>
            </a:r>
            <a:r>
              <a:rPr lang="en-US" altLang="zh-TW" sz="2000" i="1"/>
              <a:t>M</a:t>
            </a:r>
            <a:r>
              <a:rPr lang="en-US" altLang="zh-TW" sz="2000"/>
              <a:t>, </a:t>
            </a:r>
            <a:r>
              <a:rPr lang="en-US" altLang="zh-TW" sz="2000" i="1"/>
              <a:t>N</a:t>
            </a:r>
            <a:r>
              <a:rPr lang="en-US" altLang="zh-TW" sz="2000"/>
              <a:t>)) </a:t>
            </a:r>
            <a:endParaRPr lang="zh-TW" altLang="en-US" sz="2000"/>
          </a:p>
        </p:txBody>
      </p:sp>
      <p:graphicFrame>
        <p:nvGraphicFramePr>
          <p:cNvPr id="4102" name="Object 14"/>
          <p:cNvGraphicFramePr>
            <a:graphicFrameLocks noChangeAspect="1"/>
          </p:cNvGraphicFramePr>
          <p:nvPr>
            <p:extLst/>
          </p:nvPr>
        </p:nvGraphicFramePr>
        <p:xfrm>
          <a:off x="3509964" y="4868864"/>
          <a:ext cx="36845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0" name="Equation" r:id="rId14" imgW="3822480" imgH="368280" progId="Equation.DSMT4">
                  <p:embed/>
                </p:oleObj>
              </mc:Choice>
              <mc:Fallback>
                <p:oleObj name="Equation" r:id="rId14" imgW="3822480" imgH="368280" progId="Equation.DSMT4">
                  <p:embed/>
                  <p:pic>
                    <p:nvPicPr>
                      <p:cNvPr id="41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4" y="4868864"/>
                        <a:ext cx="3684587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音訊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0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"/>
    </mc:Choice>
    <mc:Fallback xmlns="">
      <p:transition spd="slow" advTm="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573797-052A-43DB-B8E3-886D85F173FD}" type="slidenum">
              <a:rPr lang="en-US" altLang="zh-TW" smtClean="0">
                <a:ea typeface="新細明體" charset="-120"/>
              </a:rPr>
              <a:pPr/>
              <a:t>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126" name="文字方塊 14"/>
          <p:cNvSpPr txBox="1">
            <a:spLocks noChangeArrowheads="1"/>
          </p:cNvSpPr>
          <p:nvPr/>
        </p:nvSpPr>
        <p:spPr bwMode="auto">
          <a:xfrm>
            <a:off x="2208213" y="549275"/>
            <a:ext cx="172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rgbClr val="3333FF"/>
                </a:solidFill>
              </a:rPr>
              <a:t>PCA </a:t>
            </a:r>
            <a:r>
              <a:rPr lang="zh-TW" altLang="en-US" sz="2000">
                <a:solidFill>
                  <a:srgbClr val="3333FF"/>
                </a:solidFill>
              </a:rPr>
              <a:t>的流程</a:t>
            </a:r>
          </a:p>
        </p:txBody>
      </p:sp>
      <p:sp>
        <p:nvSpPr>
          <p:cNvPr id="5127" name="文字方塊 13"/>
          <p:cNvSpPr txBox="1">
            <a:spLocks noChangeArrowheads="1"/>
          </p:cNvSpPr>
          <p:nvPr/>
        </p:nvSpPr>
        <p:spPr bwMode="auto">
          <a:xfrm>
            <a:off x="2640014" y="1052513"/>
            <a:ext cx="626427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 dirty="0"/>
              <a:t>假設現在有 </a:t>
            </a:r>
            <a:r>
              <a:rPr lang="en-US" altLang="zh-TW" sz="2000" i="1" dirty="0"/>
              <a:t>M</a:t>
            </a:r>
            <a:r>
              <a:rPr lang="en-US" altLang="zh-TW" sz="2000" dirty="0"/>
              <a:t> </a:t>
            </a:r>
            <a:r>
              <a:rPr lang="zh-TW" altLang="en-US" sz="2000" dirty="0"/>
              <a:t>筆資料，每一筆資料 為 </a:t>
            </a:r>
            <a:r>
              <a:rPr lang="en-US" altLang="zh-TW" sz="2000" i="1" dirty="0"/>
              <a:t>N</a:t>
            </a:r>
            <a:r>
              <a:rPr lang="en-US" altLang="zh-TW" sz="2000" dirty="0"/>
              <a:t> dimension</a:t>
            </a:r>
          </a:p>
          <a:p>
            <a:r>
              <a:rPr lang="en-US" altLang="zh-TW" sz="2000" dirty="0"/>
              <a:t>           </a:t>
            </a:r>
            <a:r>
              <a:rPr lang="en-US" altLang="zh-TW" sz="2000" b="1" dirty="0"/>
              <a:t>g</a:t>
            </a:r>
            <a:r>
              <a:rPr lang="en-US" altLang="zh-TW" sz="2000" b="1" baseline="-25000" dirty="0"/>
              <a:t>1</a:t>
            </a:r>
            <a:r>
              <a:rPr lang="en-US" altLang="zh-TW" sz="2000" dirty="0"/>
              <a:t> = [</a:t>
            </a:r>
            <a:r>
              <a:rPr lang="en-US" altLang="zh-TW" sz="2000" i="1" dirty="0"/>
              <a:t>f</a:t>
            </a:r>
            <a:r>
              <a:rPr lang="en-US" altLang="zh-TW" sz="2000" baseline="-25000" dirty="0"/>
              <a:t>1,1</a:t>
            </a:r>
            <a:r>
              <a:rPr lang="en-US" altLang="zh-TW" sz="2000" dirty="0"/>
              <a:t>  </a:t>
            </a:r>
            <a:r>
              <a:rPr lang="en-US" altLang="zh-TW" sz="2000" i="1" dirty="0"/>
              <a:t>f</a:t>
            </a:r>
            <a:r>
              <a:rPr lang="en-US" altLang="zh-TW" sz="2000" baseline="-25000" dirty="0"/>
              <a:t>1,2</a:t>
            </a:r>
            <a:r>
              <a:rPr lang="en-US" altLang="zh-TW" sz="2000" dirty="0"/>
              <a:t>, …, </a:t>
            </a:r>
            <a:r>
              <a:rPr lang="en-US" altLang="zh-TW" sz="2000" i="1" dirty="0"/>
              <a:t>f</a:t>
            </a:r>
            <a:r>
              <a:rPr lang="en-US" altLang="zh-TW" sz="2000" baseline="-25000" dirty="0"/>
              <a:t>1,</a:t>
            </a:r>
            <a:r>
              <a:rPr lang="en-US" altLang="zh-TW" sz="2000" i="1" baseline="-25000" dirty="0"/>
              <a:t>N</a:t>
            </a:r>
            <a:r>
              <a:rPr lang="en-US" altLang="zh-TW" sz="2000" dirty="0"/>
              <a:t>]   </a:t>
            </a:r>
          </a:p>
          <a:p>
            <a:r>
              <a:rPr lang="en-US" altLang="zh-TW" sz="2000" dirty="0"/>
              <a:t>           </a:t>
            </a:r>
            <a:r>
              <a:rPr lang="en-US" altLang="zh-TW" sz="2000" b="1" dirty="0"/>
              <a:t>g</a:t>
            </a:r>
            <a:r>
              <a:rPr lang="en-US" altLang="zh-TW" sz="2000" b="1" baseline="-25000" dirty="0"/>
              <a:t>2</a:t>
            </a:r>
            <a:r>
              <a:rPr lang="en-US" altLang="zh-TW" sz="2000" dirty="0"/>
              <a:t> = [</a:t>
            </a:r>
            <a:r>
              <a:rPr lang="en-US" altLang="zh-TW" sz="2000" i="1" dirty="0"/>
              <a:t>f</a:t>
            </a:r>
            <a:r>
              <a:rPr lang="en-US" altLang="zh-TW" sz="2000" baseline="-25000" dirty="0"/>
              <a:t>2,1</a:t>
            </a:r>
            <a:r>
              <a:rPr lang="en-US" altLang="zh-TW" sz="2000" dirty="0"/>
              <a:t>  </a:t>
            </a:r>
            <a:r>
              <a:rPr lang="en-US" altLang="zh-TW" sz="2000" i="1" dirty="0"/>
              <a:t>f</a:t>
            </a:r>
            <a:r>
              <a:rPr lang="en-US" altLang="zh-TW" sz="2000" baseline="-25000" dirty="0"/>
              <a:t>2,2</a:t>
            </a:r>
            <a:r>
              <a:rPr lang="en-US" altLang="zh-TW" sz="2000" dirty="0"/>
              <a:t>, …, </a:t>
            </a:r>
            <a:r>
              <a:rPr lang="en-US" altLang="zh-TW" sz="2000" i="1" dirty="0"/>
              <a:t>f</a:t>
            </a:r>
            <a:r>
              <a:rPr lang="en-US" altLang="zh-TW" sz="2000" baseline="-25000" dirty="0"/>
              <a:t>2,</a:t>
            </a:r>
            <a:r>
              <a:rPr lang="en-US" altLang="zh-TW" sz="2000" i="1" baseline="-25000" dirty="0"/>
              <a:t>N</a:t>
            </a:r>
            <a:r>
              <a:rPr lang="en-US" altLang="zh-TW" sz="2000" dirty="0"/>
              <a:t>]   </a:t>
            </a:r>
          </a:p>
          <a:p>
            <a:r>
              <a:rPr lang="en-US" altLang="zh-TW" sz="2000" dirty="0"/>
              <a:t>                       :</a:t>
            </a:r>
          </a:p>
          <a:p>
            <a:r>
              <a:rPr lang="en-US" altLang="zh-TW" sz="2000" dirty="0"/>
              <a:t>           </a:t>
            </a:r>
            <a:r>
              <a:rPr lang="en-US" altLang="zh-TW" sz="2000" b="1" dirty="0" err="1"/>
              <a:t>g</a:t>
            </a:r>
            <a:r>
              <a:rPr lang="en-US" altLang="zh-TW" sz="2000" b="1" baseline="-25000" dirty="0" err="1"/>
              <a:t>M</a:t>
            </a:r>
            <a:r>
              <a:rPr lang="en-US" altLang="zh-TW" sz="2000" dirty="0"/>
              <a:t> = [</a:t>
            </a:r>
            <a:r>
              <a:rPr lang="en-US" altLang="zh-TW" sz="2000" i="1" dirty="0"/>
              <a:t>f</a:t>
            </a:r>
            <a:r>
              <a:rPr lang="en-US" altLang="zh-TW" sz="2000" i="1" baseline="-25000" dirty="0"/>
              <a:t>M</a:t>
            </a:r>
            <a:r>
              <a:rPr lang="en-US" altLang="zh-TW" sz="2000" baseline="-25000" dirty="0"/>
              <a:t>,1</a:t>
            </a:r>
            <a:r>
              <a:rPr lang="en-US" altLang="zh-TW" sz="2000" dirty="0"/>
              <a:t>  </a:t>
            </a:r>
            <a:r>
              <a:rPr lang="en-US" altLang="zh-TW" sz="2000" i="1" dirty="0"/>
              <a:t>f</a:t>
            </a:r>
            <a:r>
              <a:rPr lang="en-US" altLang="zh-TW" sz="2000" i="1" baseline="-25000" dirty="0"/>
              <a:t>M</a:t>
            </a:r>
            <a:r>
              <a:rPr lang="en-US" altLang="zh-TW" sz="2000" baseline="-25000" dirty="0"/>
              <a:t>,2</a:t>
            </a:r>
            <a:r>
              <a:rPr lang="en-US" altLang="zh-TW" sz="2000" dirty="0"/>
              <a:t>, …, </a:t>
            </a:r>
            <a:r>
              <a:rPr lang="en-US" altLang="zh-TW" sz="2000" i="1" dirty="0" err="1"/>
              <a:t>f</a:t>
            </a:r>
            <a:r>
              <a:rPr lang="en-US" altLang="zh-TW" sz="2000" i="1" baseline="-25000" dirty="0" err="1"/>
              <a:t>M</a:t>
            </a:r>
            <a:r>
              <a:rPr lang="en-US" altLang="zh-TW" sz="2000" baseline="-25000" dirty="0" err="1"/>
              <a:t>,</a:t>
            </a:r>
            <a:r>
              <a:rPr lang="en-US" altLang="zh-TW" sz="2000" i="1" baseline="-25000" dirty="0" err="1"/>
              <a:t>N</a:t>
            </a:r>
            <a:r>
              <a:rPr lang="en-US" altLang="zh-TW" sz="2000" dirty="0"/>
              <a:t>]                 </a:t>
            </a:r>
            <a:r>
              <a:rPr lang="zh-TW" altLang="en-US" sz="2000" dirty="0"/>
              <a:t> </a:t>
            </a:r>
          </a:p>
        </p:txBody>
      </p:sp>
      <p:sp>
        <p:nvSpPr>
          <p:cNvPr id="5128" name="矩形 15"/>
          <p:cNvSpPr>
            <a:spLocks noChangeArrowheads="1"/>
          </p:cNvSpPr>
          <p:nvPr/>
        </p:nvSpPr>
        <p:spPr bwMode="auto">
          <a:xfrm>
            <a:off x="2351088" y="2852738"/>
            <a:ext cx="7308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sz="2000" dirty="0">
                <a:solidFill>
                  <a:srgbClr val="3333FF"/>
                </a:solidFill>
              </a:rPr>
              <a:t>(Step 1) </a:t>
            </a:r>
            <a:r>
              <a:rPr lang="en-US" altLang="zh-TW" sz="2000" dirty="0"/>
              <a:t> </a:t>
            </a:r>
            <a:r>
              <a:rPr lang="zh-TW" altLang="en-US" sz="2000" dirty="0">
                <a:solidFill>
                  <a:srgbClr val="FF0000"/>
                </a:solidFill>
              </a:rPr>
              <a:t>扣掉平均值</a:t>
            </a:r>
            <a:r>
              <a:rPr lang="zh-TW" altLang="en-US" sz="2000" dirty="0"/>
              <a:t>，形成新的 </a:t>
            </a:r>
            <a:r>
              <a:rPr lang="en-US" altLang="zh-TW" sz="2000" dirty="0"/>
              <a:t>data</a:t>
            </a:r>
            <a:endParaRPr lang="zh-TW" altLang="en-US" sz="2000" dirty="0"/>
          </a:p>
        </p:txBody>
      </p:sp>
      <p:graphicFrame>
        <p:nvGraphicFramePr>
          <p:cNvPr id="5122" name="Object 14"/>
          <p:cNvGraphicFramePr>
            <a:graphicFrameLocks noChangeAspect="1"/>
          </p:cNvGraphicFramePr>
          <p:nvPr>
            <p:extLst/>
          </p:nvPr>
        </p:nvGraphicFramePr>
        <p:xfrm>
          <a:off x="3498850" y="3357563"/>
          <a:ext cx="265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0" name="Equation" r:id="rId4" imgW="2755800" imgH="406080" progId="Equation.DSMT4">
                  <p:embed/>
                </p:oleObj>
              </mc:Choice>
              <mc:Fallback>
                <p:oleObj name="Equation" r:id="rId4" imgW="2755800" imgH="406080" progId="Equation.DSMT4">
                  <p:embed/>
                  <p:pic>
                    <p:nvPicPr>
                      <p:cNvPr id="51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3357563"/>
                        <a:ext cx="265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文字方塊 16"/>
          <p:cNvSpPr txBox="1">
            <a:spLocks noChangeArrowheads="1"/>
          </p:cNvSpPr>
          <p:nvPr/>
        </p:nvSpPr>
        <p:spPr bwMode="auto">
          <a:xfrm>
            <a:off x="6600826" y="3357563"/>
            <a:ext cx="2519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i="1"/>
              <a:t>m</a:t>
            </a:r>
            <a:r>
              <a:rPr lang="en-US" altLang="zh-TW" sz="2000"/>
              <a:t> = 1, 2, …, </a:t>
            </a:r>
            <a:r>
              <a:rPr lang="en-US" altLang="zh-TW" sz="2000" i="1"/>
              <a:t>M</a:t>
            </a:r>
            <a:endParaRPr lang="zh-TW" altLang="en-US" sz="2000" i="1"/>
          </a:p>
        </p:txBody>
      </p:sp>
      <p:sp>
        <p:nvSpPr>
          <p:cNvPr id="5130" name="矩形 18"/>
          <p:cNvSpPr>
            <a:spLocks noChangeArrowheads="1"/>
          </p:cNvSpPr>
          <p:nvPr/>
        </p:nvSpPr>
        <p:spPr bwMode="auto">
          <a:xfrm>
            <a:off x="2820989" y="4005263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000"/>
              <a:t>其中</a:t>
            </a:r>
          </a:p>
        </p:txBody>
      </p:sp>
      <p:graphicFrame>
        <p:nvGraphicFramePr>
          <p:cNvPr id="5123" name="Object 14"/>
          <p:cNvGraphicFramePr>
            <a:graphicFrameLocks noChangeAspect="1"/>
          </p:cNvGraphicFramePr>
          <p:nvPr>
            <p:extLst/>
          </p:nvPr>
        </p:nvGraphicFramePr>
        <p:xfrm>
          <a:off x="3503614" y="4005263"/>
          <a:ext cx="15525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1" name="Equation" r:id="rId6" imgW="1612800" imgH="380880" progId="Equation.DSMT4">
                  <p:embed/>
                </p:oleObj>
              </mc:Choice>
              <mc:Fallback>
                <p:oleObj name="Equation" r:id="rId6" imgW="1612800" imgH="380880" progId="Equation.DSMT4">
                  <p:embed/>
                  <p:pic>
                    <p:nvPicPr>
                      <p:cNvPr id="512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4005263"/>
                        <a:ext cx="155257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9"/>
          <p:cNvGraphicFramePr>
            <a:graphicFrameLocks noChangeAspect="1"/>
          </p:cNvGraphicFramePr>
          <p:nvPr>
            <p:extLst/>
          </p:nvPr>
        </p:nvGraphicFramePr>
        <p:xfrm>
          <a:off x="5411788" y="3860800"/>
          <a:ext cx="1562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2" name="Equation" r:id="rId8" imgW="1562040" imgH="711000" progId="Equation.DSMT4">
                  <p:embed/>
                </p:oleObj>
              </mc:Choice>
              <mc:Fallback>
                <p:oleObj name="Equation" r:id="rId8" imgW="1562040" imgH="711000" progId="Equation.DSMT4">
                  <p:embed/>
                  <p:pic>
                    <p:nvPicPr>
                      <p:cNvPr id="512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3860800"/>
                        <a:ext cx="1562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矩形 21"/>
          <p:cNvSpPr>
            <a:spLocks noChangeArrowheads="1"/>
          </p:cNvSpPr>
          <p:nvPr/>
        </p:nvSpPr>
        <p:spPr bwMode="auto">
          <a:xfrm>
            <a:off x="2424113" y="4652963"/>
            <a:ext cx="73072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sz="2000" dirty="0">
                <a:solidFill>
                  <a:srgbClr val="3333FF"/>
                </a:solidFill>
              </a:rPr>
              <a:t>(Step 2) </a:t>
            </a:r>
            <a:r>
              <a:rPr lang="en-US" altLang="zh-TW" sz="2000" dirty="0"/>
              <a:t> </a:t>
            </a:r>
            <a:r>
              <a:rPr lang="zh-TW" altLang="en-US" sz="2000" dirty="0"/>
              <a:t>形成 </a:t>
            </a:r>
            <a:r>
              <a:rPr lang="en-US" altLang="zh-TW" sz="2000" i="1" dirty="0"/>
              <a:t>M</a:t>
            </a:r>
            <a:r>
              <a:rPr lang="en-US" altLang="zh-TW" sz="2000" dirty="0"/>
              <a:t> x </a:t>
            </a:r>
            <a:r>
              <a:rPr lang="en-US" altLang="zh-TW" sz="2000" i="1" dirty="0"/>
              <a:t>N</a:t>
            </a:r>
            <a:r>
              <a:rPr lang="en-US" altLang="zh-TW" sz="2000" dirty="0"/>
              <a:t> </a:t>
            </a:r>
            <a:r>
              <a:rPr lang="zh-TW" altLang="en-US" sz="2000" dirty="0"/>
              <a:t>的矩陣 </a:t>
            </a:r>
            <a:r>
              <a:rPr lang="en-US" altLang="zh-TW" sz="2000" b="1" dirty="0"/>
              <a:t>A</a:t>
            </a:r>
            <a:endParaRPr lang="zh-TW" altLang="en-US" sz="2000" b="1" dirty="0"/>
          </a:p>
        </p:txBody>
      </p:sp>
      <p:sp>
        <p:nvSpPr>
          <p:cNvPr id="5132" name="矩形 22"/>
          <p:cNvSpPr>
            <a:spLocks noChangeArrowheads="1"/>
          </p:cNvSpPr>
          <p:nvPr/>
        </p:nvSpPr>
        <p:spPr bwMode="auto">
          <a:xfrm>
            <a:off x="3000375" y="5157788"/>
            <a:ext cx="5975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/>
              <a:t>A</a:t>
            </a:r>
            <a:r>
              <a:rPr lang="en-US" altLang="zh-TW" sz="2000" dirty="0"/>
              <a:t> </a:t>
            </a:r>
            <a:r>
              <a:rPr lang="zh-TW" altLang="en-US" sz="2000" dirty="0"/>
              <a:t>的第 </a:t>
            </a:r>
            <a:r>
              <a:rPr lang="en-US" altLang="zh-TW" sz="2000" i="1" dirty="0"/>
              <a:t>m</a:t>
            </a:r>
            <a:r>
              <a:rPr lang="en-US" altLang="zh-TW" sz="2000" dirty="0"/>
              <a:t> </a:t>
            </a:r>
            <a:r>
              <a:rPr lang="zh-TW" altLang="en-US" sz="2000" dirty="0"/>
              <a:t>個 </a:t>
            </a:r>
            <a:r>
              <a:rPr lang="en-US" altLang="zh-TW" sz="2000" dirty="0"/>
              <a:t>row </a:t>
            </a:r>
            <a:r>
              <a:rPr lang="zh-TW" altLang="en-US" sz="2000" dirty="0"/>
              <a:t>為 </a:t>
            </a:r>
            <a:r>
              <a:rPr lang="en-US" altLang="zh-TW" sz="2000" i="1" dirty="0" err="1"/>
              <a:t>d</a:t>
            </a:r>
            <a:r>
              <a:rPr lang="en-US" altLang="zh-TW" sz="2000" i="1" baseline="-25000" dirty="0" err="1"/>
              <a:t>m</a:t>
            </a:r>
            <a:r>
              <a:rPr lang="en-US" altLang="zh-TW" sz="2000" dirty="0"/>
              <a:t> ,       </a:t>
            </a:r>
            <a:r>
              <a:rPr lang="en-US" altLang="zh-TW" sz="2000" i="1" dirty="0"/>
              <a:t>m</a:t>
            </a:r>
            <a:r>
              <a:rPr lang="en-US" altLang="zh-TW" sz="2000" dirty="0"/>
              <a:t> = 1, 2, …, </a:t>
            </a:r>
            <a:r>
              <a:rPr lang="en-US" altLang="zh-TW" sz="2000" i="1" dirty="0"/>
              <a:t>M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079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"/>
    </mc:Choice>
    <mc:Fallback xmlns="">
      <p:transition spd="slow" advTm="3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6EFA1F-E756-4CEE-8CC8-2D8190449C1C}" type="slidenum">
              <a:rPr lang="en-US" altLang="zh-TW" smtClean="0">
                <a:ea typeface="新細明體" charset="-120"/>
              </a:rPr>
              <a:pPr/>
              <a:t>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52" name="文字方塊 14"/>
          <p:cNvSpPr txBox="1">
            <a:spLocks noChangeArrowheads="1"/>
          </p:cNvSpPr>
          <p:nvPr/>
        </p:nvSpPr>
        <p:spPr bwMode="auto">
          <a:xfrm>
            <a:off x="2208214" y="549275"/>
            <a:ext cx="45354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rgbClr val="3333FF"/>
                </a:solidFill>
              </a:rPr>
              <a:t>(Step 3)  </a:t>
            </a:r>
            <a:r>
              <a:rPr lang="zh-TW" altLang="en-US" sz="2000"/>
              <a:t>對 </a:t>
            </a:r>
            <a:r>
              <a:rPr lang="en-US" altLang="zh-TW" sz="2000"/>
              <a:t>A </a:t>
            </a:r>
            <a:r>
              <a:rPr lang="zh-TW" altLang="en-US" sz="2000"/>
              <a:t>做 </a:t>
            </a:r>
            <a:r>
              <a:rPr lang="en-US" altLang="zh-TW" sz="2000"/>
              <a:t>SVD </a:t>
            </a:r>
            <a:r>
              <a:rPr lang="zh-TW" altLang="en-US" sz="2000"/>
              <a:t>分解</a:t>
            </a:r>
            <a:r>
              <a:rPr lang="en-US" altLang="zh-TW" sz="2000"/>
              <a:t>    </a:t>
            </a:r>
            <a:endParaRPr lang="zh-TW" altLang="en-US" sz="2000"/>
          </a:p>
        </p:txBody>
      </p:sp>
      <p:graphicFrame>
        <p:nvGraphicFramePr>
          <p:cNvPr id="6146" name="Object 14"/>
          <p:cNvGraphicFramePr>
            <a:graphicFrameLocks noChangeAspect="1"/>
          </p:cNvGraphicFramePr>
          <p:nvPr>
            <p:extLst/>
          </p:nvPr>
        </p:nvGraphicFramePr>
        <p:xfrm>
          <a:off x="3216276" y="1125539"/>
          <a:ext cx="11144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4" name="Equation" r:id="rId4" imgW="1155600" imgH="304560" progId="Equation.DSMT4">
                  <p:embed/>
                </p:oleObj>
              </mc:Choice>
              <mc:Fallback>
                <p:oleObj name="Equation" r:id="rId4" imgW="1155600" imgH="304560" progId="Equation.DSMT4">
                  <p:embed/>
                  <p:pic>
                    <p:nvPicPr>
                      <p:cNvPr id="61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1125539"/>
                        <a:ext cx="11144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4"/>
          <p:cNvGraphicFramePr>
            <a:graphicFrameLocks noChangeAspect="1"/>
          </p:cNvGraphicFramePr>
          <p:nvPr>
            <p:extLst/>
          </p:nvPr>
        </p:nvGraphicFramePr>
        <p:xfrm>
          <a:off x="3575051" y="1557339"/>
          <a:ext cx="345281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5" name="Equation" r:id="rId6" imgW="3581280" imgH="368280" progId="Equation.DSMT4">
                  <p:embed/>
                </p:oleObj>
              </mc:Choice>
              <mc:Fallback>
                <p:oleObj name="Equation" r:id="rId6" imgW="3581280" imgH="368280" progId="Equation.DSMT4">
                  <p:embed/>
                  <p:pic>
                    <p:nvPicPr>
                      <p:cNvPr id="614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1557339"/>
                        <a:ext cx="3452813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矩形 19"/>
          <p:cNvSpPr>
            <a:spLocks noChangeArrowheads="1"/>
          </p:cNvSpPr>
          <p:nvPr/>
        </p:nvSpPr>
        <p:spPr bwMode="auto">
          <a:xfrm>
            <a:off x="7824788" y="1484313"/>
            <a:ext cx="1665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1" dirty="0"/>
              <a:t>k</a:t>
            </a:r>
            <a:r>
              <a:rPr lang="en-US" altLang="zh-TW" sz="2000" dirty="0"/>
              <a:t> = min(</a:t>
            </a:r>
            <a:r>
              <a:rPr lang="en-US" altLang="zh-TW" sz="2000" i="1" dirty="0"/>
              <a:t>M</a:t>
            </a:r>
            <a:r>
              <a:rPr lang="en-US" altLang="zh-TW" sz="2000" dirty="0"/>
              <a:t>, </a:t>
            </a:r>
            <a:r>
              <a:rPr lang="en-US" altLang="zh-TW" sz="2000" i="1" dirty="0"/>
              <a:t>N</a:t>
            </a:r>
            <a:r>
              <a:rPr lang="en-US" altLang="zh-TW" sz="2000" dirty="0"/>
              <a:t>) </a:t>
            </a:r>
            <a:endParaRPr lang="zh-TW" altLang="en-US" sz="2000" dirty="0"/>
          </a:p>
        </p:txBody>
      </p:sp>
      <p:sp>
        <p:nvSpPr>
          <p:cNvPr id="6154" name="文字方塊 20"/>
          <p:cNvSpPr txBox="1">
            <a:spLocks noChangeArrowheads="1"/>
          </p:cNvSpPr>
          <p:nvPr/>
        </p:nvSpPr>
        <p:spPr bwMode="auto">
          <a:xfrm>
            <a:off x="2279651" y="2565400"/>
            <a:ext cx="4537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rgbClr val="3333FF"/>
                </a:solidFill>
              </a:rPr>
              <a:t>(Step 4)  </a:t>
            </a:r>
            <a:r>
              <a:rPr lang="zh-TW" altLang="en-US" sz="2000"/>
              <a:t>將 </a:t>
            </a:r>
            <a:r>
              <a:rPr lang="en-US" altLang="zh-TW" sz="2000"/>
              <a:t>A </a:t>
            </a:r>
            <a:r>
              <a:rPr lang="zh-TW" altLang="en-US" sz="2000"/>
              <a:t>近似成</a:t>
            </a:r>
          </a:p>
        </p:txBody>
      </p:sp>
      <p:sp>
        <p:nvSpPr>
          <p:cNvPr id="6155" name="矩形 23"/>
          <p:cNvSpPr>
            <a:spLocks noChangeArrowheads="1"/>
          </p:cNvSpPr>
          <p:nvPr/>
        </p:nvSpPr>
        <p:spPr bwMode="auto">
          <a:xfrm>
            <a:off x="3216276" y="2060575"/>
            <a:ext cx="23839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altLang="zh-TW" sz="2000" i="1"/>
              <a:t>λ</a:t>
            </a:r>
            <a:r>
              <a:rPr lang="en-US" altLang="zh-TW" sz="2000" baseline="-25000"/>
              <a:t>1</a:t>
            </a:r>
            <a:r>
              <a:rPr lang="en-US" altLang="zh-TW" sz="2000"/>
              <a:t> ≧ </a:t>
            </a:r>
            <a:r>
              <a:rPr lang="el-GR" altLang="zh-TW" sz="2000" i="1"/>
              <a:t>λ</a:t>
            </a:r>
            <a:r>
              <a:rPr lang="en-US" altLang="zh-TW" sz="2000" baseline="-25000"/>
              <a:t>2</a:t>
            </a:r>
            <a:r>
              <a:rPr lang="en-US" altLang="zh-TW" sz="2000"/>
              <a:t> ≧ </a:t>
            </a:r>
            <a:r>
              <a:rPr lang="el-GR" altLang="zh-TW" sz="2000" i="1"/>
              <a:t>λ</a:t>
            </a:r>
            <a:r>
              <a:rPr lang="en-US" altLang="zh-TW" sz="2000" baseline="-25000"/>
              <a:t>3</a:t>
            </a:r>
            <a:r>
              <a:rPr lang="en-US" altLang="zh-TW" sz="2000"/>
              <a:t> ≧ ….. ≧ </a:t>
            </a:r>
            <a:r>
              <a:rPr lang="el-GR" altLang="zh-TW" sz="2000" i="1"/>
              <a:t>λ</a:t>
            </a:r>
            <a:r>
              <a:rPr lang="en-US" altLang="zh-TW" sz="2000" i="1" baseline="-25000"/>
              <a:t>k</a:t>
            </a:r>
            <a:r>
              <a:rPr lang="zh-TW" altLang="en-US" sz="2000"/>
              <a:t> </a:t>
            </a:r>
          </a:p>
        </p:txBody>
      </p:sp>
      <p:graphicFrame>
        <p:nvGraphicFramePr>
          <p:cNvPr id="6148" name="Object 14"/>
          <p:cNvGraphicFramePr>
            <a:graphicFrameLocks noChangeAspect="1"/>
          </p:cNvGraphicFramePr>
          <p:nvPr>
            <p:extLst/>
          </p:nvPr>
        </p:nvGraphicFramePr>
        <p:xfrm>
          <a:off x="3143250" y="3068639"/>
          <a:ext cx="36845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6" name="Equation" r:id="rId8" imgW="3822480" imgH="368280" progId="Equation.DSMT4">
                  <p:embed/>
                </p:oleObj>
              </mc:Choice>
              <mc:Fallback>
                <p:oleObj name="Equation" r:id="rId8" imgW="3822480" imgH="368280" progId="Equation.DSMT4">
                  <p:embed/>
                  <p:pic>
                    <p:nvPicPr>
                      <p:cNvPr id="614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068639"/>
                        <a:ext cx="3684588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文字方塊 24"/>
          <p:cNvSpPr txBox="1">
            <a:spLocks noChangeArrowheads="1"/>
          </p:cNvSpPr>
          <p:nvPr/>
        </p:nvSpPr>
        <p:spPr bwMode="auto">
          <a:xfrm>
            <a:off x="3359150" y="3644900"/>
            <a:ext cx="46815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/>
              <a:t>則每一筆資料可以近似為</a:t>
            </a:r>
          </a:p>
        </p:txBody>
      </p:sp>
      <p:graphicFrame>
        <p:nvGraphicFramePr>
          <p:cNvPr id="6149" name="Object 14"/>
          <p:cNvGraphicFramePr>
            <a:graphicFrameLocks noChangeAspect="1"/>
          </p:cNvGraphicFramePr>
          <p:nvPr>
            <p:extLst/>
          </p:nvPr>
        </p:nvGraphicFramePr>
        <p:xfrm>
          <a:off x="2855914" y="4292600"/>
          <a:ext cx="6816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7" name="Equation" r:id="rId10" imgW="7073640" imgH="406080" progId="Equation.DSMT4">
                  <p:embed/>
                </p:oleObj>
              </mc:Choice>
              <mc:Fallback>
                <p:oleObj name="Equation" r:id="rId10" imgW="7073640" imgH="406080" progId="Equation.DSMT4">
                  <p:embed/>
                  <p:pic>
                    <p:nvPicPr>
                      <p:cNvPr id="614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292600"/>
                        <a:ext cx="68167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文字方塊 25"/>
          <p:cNvSpPr txBox="1">
            <a:spLocks noChangeArrowheads="1"/>
          </p:cNvSpPr>
          <p:nvPr/>
        </p:nvSpPr>
        <p:spPr bwMode="auto">
          <a:xfrm>
            <a:off x="2855914" y="5445126"/>
            <a:ext cx="66960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/>
              <a:t>v</a:t>
            </a:r>
            <a:r>
              <a:rPr lang="en-US" altLang="zh-TW" sz="2000" b="1" baseline="-25000" dirty="0"/>
              <a:t>1</a:t>
            </a:r>
            <a:r>
              <a:rPr lang="en-US" altLang="zh-TW" sz="2000" b="1" baseline="30000" dirty="0"/>
              <a:t>T</a:t>
            </a:r>
            <a:r>
              <a:rPr lang="en-US" altLang="zh-TW" sz="2000" dirty="0"/>
              <a:t> </a:t>
            </a:r>
            <a:r>
              <a:rPr lang="zh-TW" altLang="en-US" sz="2000" dirty="0"/>
              <a:t>是資料的最主要成分，</a:t>
            </a:r>
            <a:r>
              <a:rPr lang="en-US" altLang="zh-TW" sz="2000" dirty="0"/>
              <a:t> </a:t>
            </a:r>
            <a:r>
              <a:rPr lang="en-US" altLang="zh-TW" sz="2000" b="1" dirty="0"/>
              <a:t>v</a:t>
            </a:r>
            <a:r>
              <a:rPr lang="en-US" altLang="zh-TW" sz="2000" b="1" baseline="-25000" dirty="0"/>
              <a:t>2</a:t>
            </a:r>
            <a:r>
              <a:rPr lang="en-US" altLang="zh-TW" sz="2000" b="1" baseline="30000" dirty="0"/>
              <a:t>T</a:t>
            </a:r>
            <a:r>
              <a:rPr lang="en-US" altLang="zh-TW" sz="2000" dirty="0"/>
              <a:t> </a:t>
            </a:r>
            <a:r>
              <a:rPr lang="zh-TW" altLang="en-US" sz="2000" dirty="0"/>
              <a:t>是資料的次主要成分，</a:t>
            </a:r>
            <a:endParaRPr lang="en-US" altLang="zh-TW" sz="2000" dirty="0"/>
          </a:p>
          <a:p>
            <a:r>
              <a:rPr lang="en-US" altLang="zh-TW" sz="2000" b="1" dirty="0"/>
              <a:t>v</a:t>
            </a:r>
            <a:r>
              <a:rPr lang="en-US" altLang="zh-TW" sz="2000" b="1" baseline="-25000" dirty="0"/>
              <a:t>3</a:t>
            </a:r>
            <a:r>
              <a:rPr lang="en-US" altLang="zh-TW" sz="2000" b="1" baseline="30000" dirty="0"/>
              <a:t>T</a:t>
            </a:r>
            <a:r>
              <a:rPr lang="en-US" altLang="zh-TW" sz="2000" dirty="0"/>
              <a:t> </a:t>
            </a:r>
            <a:r>
              <a:rPr lang="zh-TW" altLang="en-US" sz="2000" dirty="0"/>
              <a:t>是資料的第三主要成分，以此類推</a:t>
            </a:r>
          </a:p>
        </p:txBody>
      </p:sp>
      <p:sp>
        <p:nvSpPr>
          <p:cNvPr id="6158" name="文字方塊 27"/>
          <p:cNvSpPr txBox="1">
            <a:spLocks noChangeArrowheads="1"/>
          </p:cNvSpPr>
          <p:nvPr/>
        </p:nvSpPr>
        <p:spPr bwMode="auto">
          <a:xfrm>
            <a:off x="2855914" y="5013325"/>
            <a:ext cx="47529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 dirty="0"/>
              <a:t>除了平均值　　　                                 之外</a:t>
            </a:r>
          </a:p>
        </p:txBody>
      </p:sp>
      <p:graphicFrame>
        <p:nvGraphicFramePr>
          <p:cNvPr id="6150" name="Object 9"/>
          <p:cNvGraphicFramePr>
            <a:graphicFrameLocks noChangeAspect="1"/>
          </p:cNvGraphicFramePr>
          <p:nvPr>
            <p:extLst/>
          </p:nvPr>
        </p:nvGraphicFramePr>
        <p:xfrm>
          <a:off x="4628712" y="5007035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8" name="Equation" r:id="rId12" imgW="1942920" imgH="406080" progId="Equation.DSMT4">
                  <p:embed/>
                </p:oleObj>
              </mc:Choice>
              <mc:Fallback>
                <p:oleObj name="Equation" r:id="rId12" imgW="1942920" imgH="406080" progId="Equation.DSMT4">
                  <p:embed/>
                  <p:pic>
                    <p:nvPicPr>
                      <p:cNvPr id="615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8712" y="5007035"/>
                        <a:ext cx="194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862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"/>
    </mc:Choice>
    <mc:Fallback xmlns="">
      <p:transition spd="slow" advTm="37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D4AEF7-E4A3-44C6-9FA4-7D145390AF7D}" type="slidenum">
              <a:rPr lang="en-US" altLang="zh-TW" smtClean="0">
                <a:ea typeface="新細明體" charset="-120"/>
              </a:rPr>
              <a:pPr/>
              <a:t>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172" name="文字方塊 14"/>
          <p:cNvSpPr txBox="1">
            <a:spLocks noChangeArrowheads="1"/>
          </p:cNvSpPr>
          <p:nvPr/>
        </p:nvSpPr>
        <p:spPr bwMode="auto">
          <a:xfrm>
            <a:off x="1992314" y="549275"/>
            <a:ext cx="45354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rgbClr val="3333FF"/>
                </a:solidFill>
              </a:rPr>
              <a:t>PCA </a:t>
            </a:r>
            <a:r>
              <a:rPr lang="zh-TW" altLang="en-US" sz="2000">
                <a:solidFill>
                  <a:srgbClr val="3333FF"/>
                </a:solidFill>
              </a:rPr>
              <a:t>的例子</a:t>
            </a:r>
            <a:endParaRPr lang="zh-TW" altLang="en-US" sz="2000"/>
          </a:p>
        </p:txBody>
      </p:sp>
      <p:pic>
        <p:nvPicPr>
          <p:cNvPr id="717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7438" y="620713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文字方塊 15"/>
          <p:cNvSpPr txBox="1">
            <a:spLocks noChangeArrowheads="1"/>
          </p:cNvSpPr>
          <p:nvPr/>
        </p:nvSpPr>
        <p:spPr bwMode="auto">
          <a:xfrm>
            <a:off x="2135189" y="1125539"/>
            <a:ext cx="4321175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TW" altLang="en-US" sz="2000" dirty="0"/>
              <a:t>假設在一個二維的空間中，有</a:t>
            </a:r>
            <a:r>
              <a:rPr lang="en-US" altLang="zh-TW" sz="2000" dirty="0"/>
              <a:t>5</a:t>
            </a:r>
            <a:r>
              <a:rPr lang="zh-TW" altLang="en-US" sz="2000" dirty="0"/>
              <a:t>個點，座標分別是</a:t>
            </a:r>
            <a:endParaRPr lang="en-US" altLang="zh-TW" sz="2000" dirty="0"/>
          </a:p>
          <a:p>
            <a:pPr algn="just">
              <a:spcBef>
                <a:spcPts val="600"/>
              </a:spcBef>
            </a:pPr>
            <a:r>
              <a:rPr lang="en-US" altLang="zh-TW" sz="2000" dirty="0"/>
              <a:t>(7,8),  (9,8),  (10, 10),  (11,12),  (13,12)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i="1" dirty="0"/>
              <a:t>M</a:t>
            </a:r>
            <a:r>
              <a:rPr lang="en-US" altLang="zh-TW" sz="2000" dirty="0"/>
              <a:t> = 5, </a:t>
            </a:r>
            <a:r>
              <a:rPr lang="en-US" altLang="zh-TW" sz="2000" i="1" dirty="0"/>
              <a:t>N</a:t>
            </a:r>
            <a:r>
              <a:rPr lang="en-US" altLang="zh-TW" sz="2000" dirty="0"/>
              <a:t> = 2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zh-TW" altLang="en-US" sz="2000" dirty="0"/>
              <a:t>試求這五個點的 </a:t>
            </a:r>
            <a:r>
              <a:rPr lang="en-US" altLang="zh-TW" sz="2000" dirty="0"/>
              <a:t>PCA  (</a:t>
            </a:r>
            <a:r>
              <a:rPr lang="zh-TW" altLang="en-US" sz="2000" dirty="0"/>
              <a:t>即回歸線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7175" name="矩形 16"/>
          <p:cNvSpPr>
            <a:spLocks noChangeArrowheads="1"/>
          </p:cNvSpPr>
          <p:nvPr/>
        </p:nvSpPr>
        <p:spPr bwMode="auto">
          <a:xfrm>
            <a:off x="2063750" y="3644900"/>
            <a:ext cx="5111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sz="2000"/>
              <a:t>(Step 1)  </a:t>
            </a:r>
            <a:r>
              <a:rPr lang="zh-TW" altLang="en-US" sz="2000"/>
              <a:t>將這五個座標點減去平均值 </a:t>
            </a:r>
            <a:r>
              <a:rPr lang="en-US" altLang="zh-TW" sz="2000"/>
              <a:t>(10, 10)  </a:t>
            </a:r>
          </a:p>
        </p:txBody>
      </p:sp>
      <p:sp>
        <p:nvSpPr>
          <p:cNvPr id="7176" name="矩形 18"/>
          <p:cNvSpPr>
            <a:spLocks noChangeArrowheads="1"/>
          </p:cNvSpPr>
          <p:nvPr/>
        </p:nvSpPr>
        <p:spPr bwMode="auto">
          <a:xfrm>
            <a:off x="2976064" y="4076700"/>
            <a:ext cx="38459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TW" sz="2000"/>
              <a:t>(-3, -2),  (-1 -2),  (0, 0),  (1, 2),  (3, 2)</a:t>
            </a:r>
          </a:p>
        </p:txBody>
      </p:sp>
      <p:sp>
        <p:nvSpPr>
          <p:cNvPr id="7177" name="矩形 21"/>
          <p:cNvSpPr>
            <a:spLocks noChangeArrowheads="1"/>
          </p:cNvSpPr>
          <p:nvPr/>
        </p:nvSpPr>
        <p:spPr bwMode="auto">
          <a:xfrm>
            <a:off x="2063750" y="4797425"/>
            <a:ext cx="3240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sz="2000"/>
              <a:t>(Step 2)  </a:t>
            </a:r>
            <a:r>
              <a:rPr lang="zh-TW" altLang="en-US" sz="2000"/>
              <a:t>形成 </a:t>
            </a:r>
            <a:r>
              <a:rPr lang="en-US" altLang="zh-TW" sz="2000"/>
              <a:t>5x2 </a:t>
            </a:r>
            <a:r>
              <a:rPr lang="zh-TW" altLang="en-US" sz="2000"/>
              <a:t>的 </a:t>
            </a:r>
            <a:r>
              <a:rPr lang="en-US" altLang="zh-TW" sz="2000"/>
              <a:t>matrix </a:t>
            </a:r>
          </a:p>
        </p:txBody>
      </p:sp>
      <p:graphicFrame>
        <p:nvGraphicFramePr>
          <p:cNvPr id="7170" name="Object 14"/>
          <p:cNvGraphicFramePr>
            <a:graphicFrameLocks noChangeAspect="1"/>
          </p:cNvGraphicFramePr>
          <p:nvPr>
            <p:extLst/>
          </p:nvPr>
        </p:nvGraphicFramePr>
        <p:xfrm>
          <a:off x="5159376" y="4581526"/>
          <a:ext cx="1431925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8" name="Equation" r:id="rId5" imgW="1485720" imgH="1854000" progId="Equation.DSMT4">
                  <p:embed/>
                </p:oleObj>
              </mc:Choice>
              <mc:Fallback>
                <p:oleObj name="Equation" r:id="rId5" imgW="1485720" imgH="1854000" progId="Equation.DSMT4">
                  <p:embed/>
                  <p:pic>
                    <p:nvPicPr>
                      <p:cNvPr id="71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4581526"/>
                        <a:ext cx="1431925" cy="179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178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"/>
    </mc:Choice>
    <mc:Fallback xmlns="">
      <p:transition spd="slow" advTm="32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9D20F6-5F86-437A-8406-2D09C3019F40}" type="slidenum">
              <a:rPr lang="en-US" altLang="zh-TW" sz="2000" smtClean="0">
                <a:ea typeface="新細明體" charset="-120"/>
              </a:rPr>
              <a:pPr/>
              <a:t>8</a:t>
            </a:fld>
            <a:endParaRPr lang="en-US" altLang="zh-TW" sz="2000">
              <a:ea typeface="新細明體" charset="-120"/>
            </a:endParaRPr>
          </a:p>
        </p:txBody>
      </p:sp>
      <p:sp>
        <p:nvSpPr>
          <p:cNvPr id="8200" name="矩形 9"/>
          <p:cNvSpPr>
            <a:spLocks noChangeArrowheads="1"/>
          </p:cNvSpPr>
          <p:nvPr/>
        </p:nvSpPr>
        <p:spPr bwMode="auto">
          <a:xfrm>
            <a:off x="1847850" y="333375"/>
            <a:ext cx="3240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sz="2000" dirty="0"/>
              <a:t>(Step 3)  </a:t>
            </a:r>
            <a:r>
              <a:rPr lang="zh-TW" altLang="en-US" sz="2000" dirty="0"/>
              <a:t>計算 </a:t>
            </a:r>
            <a:r>
              <a:rPr lang="en-US" altLang="zh-TW" sz="2000" dirty="0"/>
              <a:t>SVD </a:t>
            </a:r>
          </a:p>
        </p:txBody>
      </p:sp>
      <p:graphicFrame>
        <p:nvGraphicFramePr>
          <p:cNvPr id="8194" name="Object 14"/>
          <p:cNvGraphicFramePr>
            <a:graphicFrameLocks noChangeAspect="1"/>
          </p:cNvGraphicFramePr>
          <p:nvPr>
            <p:extLst/>
          </p:nvPr>
        </p:nvGraphicFramePr>
        <p:xfrm>
          <a:off x="3000376" y="836614"/>
          <a:ext cx="11144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2" name="Equation" r:id="rId4" imgW="1155600" imgH="304560" progId="Equation.DSMT4">
                  <p:embed/>
                </p:oleObj>
              </mc:Choice>
              <mc:Fallback>
                <p:oleObj name="Equation" r:id="rId4" imgW="1155600" imgH="304560" progId="Equation.DSMT4">
                  <p:embed/>
                  <p:pic>
                    <p:nvPicPr>
                      <p:cNvPr id="81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836614"/>
                        <a:ext cx="11144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4"/>
          <p:cNvGraphicFramePr>
            <a:graphicFrameLocks noChangeAspect="1"/>
          </p:cNvGraphicFramePr>
          <p:nvPr>
            <p:extLst/>
          </p:nvPr>
        </p:nvGraphicFramePr>
        <p:xfrm>
          <a:off x="2279650" y="1341438"/>
          <a:ext cx="4808538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3" name="Equation" r:id="rId6" imgW="4991040" imgH="1854000" progId="Equation.DSMT4">
                  <p:embed/>
                </p:oleObj>
              </mc:Choice>
              <mc:Fallback>
                <p:oleObj name="Equation" r:id="rId6" imgW="4991040" imgH="1854000" progId="Equation.DSMT4">
                  <p:embed/>
                  <p:pic>
                    <p:nvPicPr>
                      <p:cNvPr id="819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341438"/>
                        <a:ext cx="4808538" cy="179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4"/>
          <p:cNvGraphicFramePr>
            <a:graphicFrameLocks noChangeAspect="1"/>
          </p:cNvGraphicFramePr>
          <p:nvPr>
            <p:extLst/>
          </p:nvPr>
        </p:nvGraphicFramePr>
        <p:xfrm>
          <a:off x="7967663" y="1268413"/>
          <a:ext cx="2178050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4" name="Equation" r:id="rId8" imgW="2260440" imgH="1854000" progId="Equation.DSMT4">
                  <p:embed/>
                </p:oleObj>
              </mc:Choice>
              <mc:Fallback>
                <p:oleObj name="Equation" r:id="rId8" imgW="2260440" imgH="1854000" progId="Equation.DSMT4">
                  <p:embed/>
                  <p:pic>
                    <p:nvPicPr>
                      <p:cNvPr id="819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3" y="1268413"/>
                        <a:ext cx="2178050" cy="179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4"/>
          <p:cNvGraphicFramePr>
            <a:graphicFrameLocks noChangeAspect="1"/>
          </p:cNvGraphicFramePr>
          <p:nvPr>
            <p:extLst/>
          </p:nvPr>
        </p:nvGraphicFramePr>
        <p:xfrm>
          <a:off x="2351088" y="3284539"/>
          <a:ext cx="23987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5" name="Equation" r:id="rId10" imgW="2489040" imgH="711000" progId="Equation.DSMT4">
                  <p:embed/>
                </p:oleObj>
              </mc:Choice>
              <mc:Fallback>
                <p:oleObj name="Equation" r:id="rId10" imgW="2489040" imgH="711000" progId="Equation.DSMT4">
                  <p:embed/>
                  <p:pic>
                    <p:nvPicPr>
                      <p:cNvPr id="819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284539"/>
                        <a:ext cx="2398712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4"/>
          <p:cNvGraphicFramePr>
            <a:graphicFrameLocks noChangeAspect="1"/>
          </p:cNvGraphicFramePr>
          <p:nvPr>
            <p:extLst/>
          </p:nvPr>
        </p:nvGraphicFramePr>
        <p:xfrm>
          <a:off x="2208214" y="4437063"/>
          <a:ext cx="7762875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6" name="Equation" r:id="rId12" imgW="8051760" imgH="1854000" progId="Equation.DSMT4">
                  <p:embed/>
                </p:oleObj>
              </mc:Choice>
              <mc:Fallback>
                <p:oleObj name="Equation" r:id="rId12" imgW="8051760" imgH="1854000" progId="Equation.DSMT4">
                  <p:embed/>
                  <p:pic>
                    <p:nvPicPr>
                      <p:cNvPr id="81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437063"/>
                        <a:ext cx="7762875" cy="180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橢圓 17"/>
          <p:cNvSpPr>
            <a:spLocks noChangeArrowheads="1"/>
          </p:cNvSpPr>
          <p:nvPr/>
        </p:nvSpPr>
        <p:spPr bwMode="auto">
          <a:xfrm>
            <a:off x="4295776" y="4941889"/>
            <a:ext cx="1871663" cy="790575"/>
          </a:xfrm>
          <a:prstGeom prst="ellips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 sz="2000"/>
          </a:p>
        </p:txBody>
      </p:sp>
      <p:cxnSp>
        <p:nvCxnSpPr>
          <p:cNvPr id="8202" name="直線單箭頭接點 20"/>
          <p:cNvCxnSpPr>
            <a:cxnSpLocks noChangeShapeType="1"/>
          </p:cNvCxnSpPr>
          <p:nvPr/>
        </p:nvCxnSpPr>
        <p:spPr bwMode="auto">
          <a:xfrm flipH="1">
            <a:off x="5375276" y="4149725"/>
            <a:ext cx="504825" cy="7191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203" name="文字方塊 22"/>
          <p:cNvSpPr txBox="1">
            <a:spLocks noChangeArrowheads="1"/>
          </p:cNvSpPr>
          <p:nvPr/>
        </p:nvSpPr>
        <p:spPr bwMode="auto">
          <a:xfrm>
            <a:off x="5448300" y="3716338"/>
            <a:ext cx="172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>
                <a:solidFill>
                  <a:srgbClr val="FF0000"/>
                </a:solidFill>
              </a:rPr>
              <a:t>主成分</a:t>
            </a:r>
          </a:p>
        </p:txBody>
      </p:sp>
      <p:sp>
        <p:nvSpPr>
          <p:cNvPr id="8204" name="橢圓 23"/>
          <p:cNvSpPr>
            <a:spLocks noChangeArrowheads="1"/>
          </p:cNvSpPr>
          <p:nvPr/>
        </p:nvSpPr>
        <p:spPr bwMode="auto">
          <a:xfrm>
            <a:off x="8040688" y="4868863"/>
            <a:ext cx="2087562" cy="792162"/>
          </a:xfrm>
          <a:prstGeom prst="ellips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 sz="2000"/>
          </a:p>
        </p:txBody>
      </p:sp>
      <p:cxnSp>
        <p:nvCxnSpPr>
          <p:cNvPr id="8205" name="直線單箭頭接點 24"/>
          <p:cNvCxnSpPr>
            <a:cxnSpLocks noChangeShapeType="1"/>
          </p:cNvCxnSpPr>
          <p:nvPr/>
        </p:nvCxnSpPr>
        <p:spPr bwMode="auto">
          <a:xfrm flipH="1">
            <a:off x="8975726" y="4149725"/>
            <a:ext cx="360363" cy="6477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206" name="文字方塊 26"/>
          <p:cNvSpPr txBox="1">
            <a:spLocks noChangeArrowheads="1"/>
          </p:cNvSpPr>
          <p:nvPr/>
        </p:nvSpPr>
        <p:spPr bwMode="auto">
          <a:xfrm>
            <a:off x="8616950" y="3789363"/>
            <a:ext cx="172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>
                <a:solidFill>
                  <a:srgbClr val="FF0000"/>
                </a:solidFill>
              </a:rPr>
              <a:t>次要成分</a:t>
            </a:r>
          </a:p>
        </p:txBody>
      </p:sp>
      <p:sp>
        <p:nvSpPr>
          <p:cNvPr id="3" name="矩形 2"/>
          <p:cNvSpPr/>
          <p:nvPr/>
        </p:nvSpPr>
        <p:spPr>
          <a:xfrm>
            <a:off x="5087938" y="770802"/>
            <a:ext cx="1608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page 39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0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"/>
    </mc:Choice>
    <mc:Fallback xmlns="">
      <p:transition spd="slow" advTm="37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7B8E3A-2D92-4465-8815-D4812D0426C6}" type="slidenum">
              <a:rPr lang="en-US" altLang="zh-TW" smtClean="0">
                <a:ea typeface="新細明體" charset="-120"/>
              </a:rPr>
              <a:pPr/>
              <a:t>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222" name="矩形 9"/>
          <p:cNvSpPr>
            <a:spLocks noChangeArrowheads="1"/>
          </p:cNvSpPr>
          <p:nvPr/>
        </p:nvSpPr>
        <p:spPr bwMode="auto">
          <a:xfrm>
            <a:off x="1847850" y="333375"/>
            <a:ext cx="3240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sz="2000"/>
              <a:t>(Step 4)  </a:t>
            </a:r>
            <a:r>
              <a:rPr lang="zh-TW" altLang="en-US" sz="2000"/>
              <a:t>得到主成分</a:t>
            </a:r>
            <a:endParaRPr lang="en-US" altLang="zh-TW" sz="2000"/>
          </a:p>
        </p:txBody>
      </p:sp>
      <p:graphicFrame>
        <p:nvGraphicFramePr>
          <p:cNvPr id="9218" name="Object 7"/>
          <p:cNvGraphicFramePr>
            <a:graphicFrameLocks noChangeAspect="1"/>
          </p:cNvGraphicFramePr>
          <p:nvPr>
            <p:extLst/>
          </p:nvPr>
        </p:nvGraphicFramePr>
        <p:xfrm>
          <a:off x="4440238" y="404813"/>
          <a:ext cx="1828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6" name="Equation" r:id="rId4" imgW="1828800" imgH="355320" progId="Equation.DSMT4">
                  <p:embed/>
                </p:oleObj>
              </mc:Choice>
              <mc:Fallback>
                <p:oleObj name="Equation" r:id="rId4" imgW="1828800" imgH="355320" progId="Equation.DSMT4">
                  <p:embed/>
                  <p:pic>
                    <p:nvPicPr>
                      <p:cNvPr id="921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404813"/>
                        <a:ext cx="1828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矩形 10"/>
          <p:cNvSpPr>
            <a:spLocks noChangeArrowheads="1"/>
          </p:cNvSpPr>
          <p:nvPr/>
        </p:nvSpPr>
        <p:spPr bwMode="auto">
          <a:xfrm>
            <a:off x="2782888" y="981075"/>
            <a:ext cx="5041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TW" altLang="en-US" sz="2000"/>
              <a:t>這五個座標點可以近似成</a:t>
            </a:r>
            <a:endParaRPr lang="en-US" altLang="zh-TW" sz="2000"/>
          </a:p>
        </p:txBody>
      </p:sp>
      <p:graphicFrame>
        <p:nvGraphicFramePr>
          <p:cNvPr id="9219" name="Object 14"/>
          <p:cNvGraphicFramePr>
            <a:graphicFrameLocks noChangeAspect="1"/>
          </p:cNvGraphicFramePr>
          <p:nvPr>
            <p:extLst/>
          </p:nvPr>
        </p:nvGraphicFramePr>
        <p:xfrm>
          <a:off x="3000375" y="1557339"/>
          <a:ext cx="38798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7" name="Equation" r:id="rId6" imgW="4025880" imgH="355320" progId="Equation.DSMT4">
                  <p:embed/>
                </p:oleObj>
              </mc:Choice>
              <mc:Fallback>
                <p:oleObj name="Equation" r:id="rId6" imgW="4025880" imgH="355320" progId="Equation.DSMT4">
                  <p:embed/>
                  <p:pic>
                    <p:nvPicPr>
                      <p:cNvPr id="921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557339"/>
                        <a:ext cx="3879850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16500" y="2420938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5" name="文字方塊 14"/>
          <p:cNvSpPr txBox="1">
            <a:spLocks noChangeArrowheads="1"/>
          </p:cNvSpPr>
          <p:nvPr/>
        </p:nvSpPr>
        <p:spPr bwMode="auto">
          <a:xfrm>
            <a:off x="2711450" y="1989138"/>
            <a:ext cx="698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i="1" dirty="0"/>
              <a:t>u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 = -0.6116,    </a:t>
            </a:r>
            <a:r>
              <a:rPr lang="en-US" altLang="zh-TW" sz="2000" i="1" dirty="0"/>
              <a:t>u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= -0.3549,    </a:t>
            </a:r>
            <a:r>
              <a:rPr lang="en-US" altLang="zh-TW" sz="2000" i="1" dirty="0"/>
              <a:t>u</a:t>
            </a:r>
            <a:r>
              <a:rPr lang="en-US" altLang="zh-TW" sz="2000" baseline="-25000" dirty="0"/>
              <a:t>3</a:t>
            </a:r>
            <a:r>
              <a:rPr lang="en-US" altLang="zh-TW" sz="2000" dirty="0"/>
              <a:t> =  0,   </a:t>
            </a:r>
            <a:r>
              <a:rPr lang="en-US" altLang="zh-TW" sz="2000" i="1" dirty="0"/>
              <a:t>u</a:t>
            </a:r>
            <a:r>
              <a:rPr lang="en-US" altLang="zh-TW" sz="2000" baseline="-25000" dirty="0"/>
              <a:t>4</a:t>
            </a:r>
            <a:r>
              <a:rPr lang="en-US" altLang="zh-TW" sz="2000" dirty="0"/>
              <a:t> = 0.3549,    </a:t>
            </a:r>
            <a:r>
              <a:rPr lang="en-US" altLang="zh-TW" sz="2000" i="1"/>
              <a:t>u</a:t>
            </a:r>
            <a:r>
              <a:rPr lang="en-US" altLang="zh-TW" sz="2000" baseline="-25000"/>
              <a:t>5</a:t>
            </a:r>
            <a:r>
              <a:rPr lang="en-US" altLang="zh-TW" sz="2000"/>
              <a:t> = 0.6116</a:t>
            </a:r>
            <a:endParaRPr lang="zh-TW" altLang="en-US" sz="2000" dirty="0"/>
          </a:p>
        </p:txBody>
      </p:sp>
      <p:sp>
        <p:nvSpPr>
          <p:cNvPr id="9226" name="文字方塊 15"/>
          <p:cNvSpPr txBox="1">
            <a:spLocks noChangeArrowheads="1"/>
          </p:cNvSpPr>
          <p:nvPr/>
        </p:nvSpPr>
        <p:spPr bwMode="auto">
          <a:xfrm>
            <a:off x="7535864" y="1484313"/>
            <a:ext cx="20161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i="1"/>
              <a:t>m</a:t>
            </a:r>
            <a:r>
              <a:rPr lang="en-US" altLang="zh-TW" sz="2000"/>
              <a:t> = 1, 2, …, 5</a:t>
            </a:r>
            <a:endParaRPr lang="zh-TW" altLang="en-US" sz="2000"/>
          </a:p>
        </p:txBody>
      </p:sp>
      <p:sp>
        <p:nvSpPr>
          <p:cNvPr id="9227" name="矩形 16"/>
          <p:cNvSpPr>
            <a:spLocks noChangeArrowheads="1"/>
          </p:cNvSpPr>
          <p:nvPr/>
        </p:nvSpPr>
        <p:spPr bwMode="auto">
          <a:xfrm>
            <a:off x="2063741" y="2565400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TW" altLang="en-US" sz="2000"/>
              <a:t>回歸線</a:t>
            </a:r>
            <a:endParaRPr lang="en-US" altLang="zh-TW" sz="2000"/>
          </a:p>
        </p:txBody>
      </p:sp>
      <p:graphicFrame>
        <p:nvGraphicFramePr>
          <p:cNvPr id="9220" name="Object 14"/>
          <p:cNvGraphicFramePr>
            <a:graphicFrameLocks noChangeAspect="1"/>
          </p:cNvGraphicFramePr>
          <p:nvPr>
            <p:extLst/>
          </p:nvPr>
        </p:nvGraphicFramePr>
        <p:xfrm>
          <a:off x="2424114" y="3213100"/>
          <a:ext cx="29495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8" name="Equation" r:id="rId9" imgW="3060360" imgH="355320" progId="Equation.DSMT4">
                  <p:embed/>
                </p:oleObj>
              </mc:Choice>
              <mc:Fallback>
                <p:oleObj name="Equation" r:id="rId9" imgW="3060360" imgH="355320" progId="Equation.DSMT4">
                  <p:embed/>
                  <p:pic>
                    <p:nvPicPr>
                      <p:cNvPr id="922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213100"/>
                        <a:ext cx="2949575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文字方塊 18"/>
          <p:cNvSpPr txBox="1">
            <a:spLocks noChangeArrowheads="1"/>
          </p:cNvSpPr>
          <p:nvPr/>
        </p:nvSpPr>
        <p:spPr bwMode="auto">
          <a:xfrm>
            <a:off x="3000375" y="3789363"/>
            <a:ext cx="1366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i="1"/>
              <a:t>c </a:t>
            </a:r>
            <a:r>
              <a:rPr lang="en-US" altLang="zh-TW" sz="2000">
                <a:sym typeface="Symbol" pitchFamily="18" charset="2"/>
              </a:rPr>
              <a:t> (-, )</a:t>
            </a:r>
            <a:r>
              <a:rPr lang="en-US" altLang="zh-TW" sz="2000"/>
              <a:t> </a:t>
            </a:r>
            <a:endParaRPr lang="zh-TW" altLang="en-US" sz="200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DEB0273-A12F-4AEF-A5CD-530ED804A11B}"/>
              </a:ext>
            </a:extLst>
          </p:cNvPr>
          <p:cNvSpPr txBox="1"/>
          <p:nvPr/>
        </p:nvSpPr>
        <p:spPr>
          <a:xfrm>
            <a:off x="565608" y="4920792"/>
            <a:ext cx="452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It is better to normalize the data at first.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920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"/>
    </mc:Choice>
    <mc:Fallback xmlns="">
      <p:transition spd="slow" advTm="236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18104</TotalTime>
  <Words>1233</Words>
  <Application>Microsoft Office PowerPoint</Application>
  <PresentationFormat>寬螢幕</PresentationFormat>
  <Paragraphs>132</Paragraphs>
  <Slides>13</Slides>
  <Notes>13</Notes>
  <HiddenSlides>0</HiddenSlides>
  <MMClips>2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Symbol</vt:lpstr>
      <vt:lpstr>Times New Roman</vt:lpstr>
      <vt:lpstr>Office 佈景主題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disp</dc:creator>
  <cp:lastModifiedBy>user</cp:lastModifiedBy>
  <cp:revision>460</cp:revision>
  <dcterms:created xsi:type="dcterms:W3CDTF">2016-07-06T08:15:57Z</dcterms:created>
  <dcterms:modified xsi:type="dcterms:W3CDTF">2021-11-24T06:11:16Z</dcterms:modified>
</cp:coreProperties>
</file>