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87" r:id="rId2"/>
    <p:sldId id="589" r:id="rId3"/>
    <p:sldId id="590" r:id="rId4"/>
    <p:sldId id="591" r:id="rId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2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663300"/>
    <a:srgbClr val="FF0000"/>
    <a:srgbClr val="A5002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268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301D58B-FE0D-4CE2-9748-F8364644A6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57F1E-A702-42DD-AB20-3F5EDEC2F8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73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BB95B-5FA1-46F5-920B-4774A80CEA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0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FEA09-D1A1-40BB-AE16-8B94CB35C7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4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EA53-F452-4049-9326-D44963E1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63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9D133-7E16-47BA-BCEF-66814C7A48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503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3D7FC-FCA5-4A2D-9729-AF585C908B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0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03013-CCC5-494C-AC69-4569F310A5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669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2FB8F-4DEB-4B02-9F6D-3ED186F14D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423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31D50-E045-4B62-9BB3-EB57A28F53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52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5343C-B607-479B-9CBC-C8702BAC86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3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7F913-7985-44D1-88A2-6BED01257C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975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188913"/>
            <a:ext cx="981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3333FF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6204C62B-D294-4548-82C9-106397410A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590871"/>
              </p:ext>
            </p:extLst>
          </p:nvPr>
        </p:nvGraphicFramePr>
        <p:xfrm>
          <a:off x="582613" y="1296627"/>
          <a:ext cx="344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3" name="Equation" r:id="rId3" imgW="3441600" imgH="393480" progId="Equation.DSMT4">
                  <p:embed/>
                </p:oleObj>
              </mc:Choice>
              <mc:Fallback>
                <p:oleObj name="Equation" r:id="rId3" imgW="3441600" imgH="39348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613" y="1296627"/>
                        <a:ext cx="3441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237206"/>
              </p:ext>
            </p:extLst>
          </p:nvPr>
        </p:nvGraphicFramePr>
        <p:xfrm>
          <a:off x="582613" y="1905073"/>
          <a:ext cx="4127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4" name="Equation" r:id="rId5" imgW="4127400" imgH="774360" progId="Equation.DSMT4">
                  <p:embed/>
                </p:oleObj>
              </mc:Choice>
              <mc:Fallback>
                <p:oleObj name="Equation" r:id="rId5" imgW="412740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613" y="1905073"/>
                        <a:ext cx="41275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95536" y="548680"/>
            <a:ext cx="8136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solidFill>
                  <a:srgbClr val="FF0000"/>
                </a:solidFill>
              </a:rPr>
              <a:t>Covariance</a:t>
            </a:r>
            <a:endParaRPr lang="zh-TW" altLang="en-US" u="sng" dirty="0">
              <a:solidFill>
                <a:srgbClr val="3333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0660" y="3416343"/>
            <a:ext cx="3361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Note: (1) When </a:t>
            </a:r>
            <a:r>
              <a:rPr lang="en-US" altLang="zh-TW" i="1" dirty="0"/>
              <a:t>X</a:t>
            </a:r>
            <a:r>
              <a:rPr lang="en-US" altLang="zh-TW" dirty="0"/>
              <a:t> = </a:t>
            </a:r>
            <a:r>
              <a:rPr lang="en-US" altLang="zh-TW" i="1" dirty="0"/>
              <a:t>Y</a:t>
            </a:r>
            <a:r>
              <a:rPr lang="en-US" altLang="zh-TW" dirty="0"/>
              <a:t>, </a:t>
            </a:r>
            <a:endParaRPr lang="zh-TW" altLang="en-US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71673"/>
              </p:ext>
            </p:extLst>
          </p:nvPr>
        </p:nvGraphicFramePr>
        <p:xfrm>
          <a:off x="1903413" y="3987728"/>
          <a:ext cx="280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5" name="Equation" r:id="rId7" imgW="2806560" imgH="380880" progId="Equation.DSMT4">
                  <p:embed/>
                </p:oleObj>
              </mc:Choice>
              <mc:Fallback>
                <p:oleObj name="Equation" r:id="rId7" imgW="280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3413" y="3987728"/>
                        <a:ext cx="280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3814" y="4574183"/>
            <a:ext cx="749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</a:t>
            </a:r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371486"/>
              </p:ext>
            </p:extLst>
          </p:nvPr>
        </p:nvGraphicFramePr>
        <p:xfrm>
          <a:off x="2225837" y="4611370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6" name="Equation" r:id="rId9" imgW="2730240" imgH="393480" progId="Equation.DSMT4">
                  <p:embed/>
                </p:oleObj>
              </mc:Choice>
              <mc:Fallback>
                <p:oleObj name="Equation" r:id="rId9" imgW="273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5837" y="4611370"/>
                        <a:ext cx="2730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64FCCF6A-FECD-4034-B487-D6A6AF07B641}"/>
              </a:ext>
            </a:extLst>
          </p:cNvPr>
          <p:cNvSpPr txBox="1"/>
          <p:nvPr/>
        </p:nvSpPr>
        <p:spPr>
          <a:xfrm>
            <a:off x="5364088" y="1925044"/>
            <a:ext cx="2981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N</a:t>
            </a:r>
            <a:r>
              <a:rPr lang="en-US" altLang="zh-TW" dirty="0"/>
              <a:t>: length of the data</a:t>
            </a:r>
            <a:endParaRPr lang="zh-TW" altLang="en-US" dirty="0"/>
          </a:p>
        </p:txBody>
      </p:sp>
      <p:graphicFrame>
        <p:nvGraphicFramePr>
          <p:cNvPr id="17" name="物件 16">
            <a:extLst>
              <a:ext uri="{FF2B5EF4-FFF2-40B4-BE49-F238E27FC236}">
                <a16:creationId xmlns:a16="http://schemas.microsoft.com/office/drawing/2014/main" id="{A84928DC-83EF-4F4D-A8F5-AE6A098EF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783175"/>
              </p:ext>
            </p:extLst>
          </p:nvPr>
        </p:nvGraphicFramePr>
        <p:xfrm>
          <a:off x="4710113" y="2507169"/>
          <a:ext cx="374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7" name="Equation" r:id="rId11" imgW="3746160" imgH="774360" progId="Equation.DSMT4">
                  <p:embed/>
                </p:oleObj>
              </mc:Choice>
              <mc:Fallback>
                <p:oleObj name="Equation" r:id="rId11" imgW="3746160" imgH="7743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0113" y="2507169"/>
                        <a:ext cx="37465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91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71718"/>
              </p:ext>
            </p:extLst>
          </p:nvPr>
        </p:nvGraphicFramePr>
        <p:xfrm>
          <a:off x="755576" y="1340825"/>
          <a:ext cx="4559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98" name="Equation" r:id="rId3" imgW="4559040" imgH="723600" progId="Equation.DSMT4">
                  <p:embed/>
                </p:oleObj>
              </mc:Choice>
              <mc:Fallback>
                <p:oleObj name="Equation" r:id="rId3" imgW="4559040" imgH="7236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340825"/>
                        <a:ext cx="45593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14026"/>
              </p:ext>
            </p:extLst>
          </p:nvPr>
        </p:nvGraphicFramePr>
        <p:xfrm>
          <a:off x="1115616" y="2524944"/>
          <a:ext cx="47879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99" name="Equation" r:id="rId5" imgW="4787640" imgH="1612800" progId="Equation.DSMT4">
                  <p:embed/>
                </p:oleObj>
              </mc:Choice>
              <mc:Fallback>
                <p:oleObj name="Equation" r:id="rId5" imgW="4787640" imgH="16128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2524944"/>
                        <a:ext cx="4787900" cy="161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60301" y="449719"/>
            <a:ext cx="5806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>
                <a:solidFill>
                  <a:srgbClr val="FF0000"/>
                </a:solidFill>
              </a:rPr>
              <a:t>Correlation</a:t>
            </a:r>
            <a:endParaRPr lang="zh-TW" altLang="en-US" u="sng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7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24619"/>
              </p:ext>
            </p:extLst>
          </p:nvPr>
        </p:nvGraphicFramePr>
        <p:xfrm>
          <a:off x="1331640" y="548680"/>
          <a:ext cx="353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1" name="Equation" r:id="rId3" imgW="3530520" imgH="723600" progId="Equation.DSMT4">
                  <p:embed/>
                </p:oleObj>
              </mc:Choice>
              <mc:Fallback>
                <p:oleObj name="Equation" r:id="rId3" imgW="3530520" imgH="7236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548680"/>
                        <a:ext cx="35306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87524" y="1556792"/>
            <a:ext cx="2088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Note: (1) 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8628"/>
              </p:ext>
            </p:extLst>
          </p:nvPr>
        </p:nvGraphicFramePr>
        <p:xfrm>
          <a:off x="1985857" y="2037700"/>
          <a:ext cx="172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2" name="Equation" r:id="rId5" imgW="1726920" imgH="380880" progId="Equation.DSMT4">
                  <p:embed/>
                </p:oleObj>
              </mc:Choice>
              <mc:Fallback>
                <p:oleObj name="Equation" r:id="rId5" imgW="1726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5857" y="2037700"/>
                        <a:ext cx="1727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37330" y="2515731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(2) When </a:t>
            </a:r>
            <a:r>
              <a:rPr lang="en-US" altLang="zh-TW" i="1" dirty="0">
                <a:solidFill>
                  <a:srgbClr val="3333FF"/>
                </a:solidFill>
              </a:rPr>
              <a:t>Y</a:t>
            </a:r>
            <a:r>
              <a:rPr lang="en-US" altLang="zh-TW" dirty="0">
                <a:solidFill>
                  <a:srgbClr val="3333FF"/>
                </a:solidFill>
              </a:rPr>
              <a:t> = </a:t>
            </a:r>
            <a:r>
              <a:rPr lang="en-US" altLang="zh-TW" i="1" dirty="0" err="1">
                <a:solidFill>
                  <a:srgbClr val="3333FF"/>
                </a:solidFill>
              </a:rPr>
              <a:t>cX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d</a:t>
            </a:r>
            <a:r>
              <a:rPr lang="en-US" altLang="zh-TW" dirty="0"/>
              <a:t>, </a:t>
            </a:r>
            <a:r>
              <a:rPr lang="en-US" altLang="zh-TW" i="1" dirty="0"/>
              <a:t>c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3333FF"/>
                </a:solidFill>
              </a:rPr>
              <a:t>positive</a:t>
            </a:r>
            <a:r>
              <a:rPr lang="en-US" altLang="zh-TW" dirty="0"/>
              <a:t> constant, </a:t>
            </a:r>
            <a:r>
              <a:rPr lang="en-US" altLang="zh-TW" i="1" dirty="0"/>
              <a:t>d</a:t>
            </a:r>
            <a:r>
              <a:rPr lang="en-US" altLang="zh-TW" dirty="0"/>
              <a:t> is a constant,  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85358"/>
              </p:ext>
            </p:extLst>
          </p:nvPr>
        </p:nvGraphicFramePr>
        <p:xfrm>
          <a:off x="2252557" y="3080702"/>
          <a:ext cx="119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3" name="Equation" r:id="rId7" imgW="1193760" imgH="380880" progId="Equation.DSMT4">
                  <p:embed/>
                </p:oleObj>
              </mc:Choice>
              <mc:Fallback>
                <p:oleObj name="Equation" r:id="rId7" imgW="1193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52557" y="3080702"/>
                        <a:ext cx="1193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66910" y="3622749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(3) When </a:t>
            </a:r>
            <a:r>
              <a:rPr lang="en-US" altLang="zh-TW" i="1" dirty="0">
                <a:solidFill>
                  <a:srgbClr val="3333FF"/>
                </a:solidFill>
              </a:rPr>
              <a:t>Y</a:t>
            </a:r>
            <a:r>
              <a:rPr lang="en-US" altLang="zh-TW" dirty="0">
                <a:solidFill>
                  <a:srgbClr val="3333FF"/>
                </a:solidFill>
              </a:rPr>
              <a:t> = </a:t>
            </a:r>
            <a:r>
              <a:rPr lang="en-US" altLang="zh-TW" i="1" dirty="0" err="1">
                <a:solidFill>
                  <a:srgbClr val="3333FF"/>
                </a:solidFill>
              </a:rPr>
              <a:t>cX</a:t>
            </a:r>
            <a:r>
              <a:rPr lang="en-US" altLang="zh-TW" dirty="0">
                <a:solidFill>
                  <a:srgbClr val="3333FF"/>
                </a:solidFill>
              </a:rPr>
              <a:t> + </a:t>
            </a:r>
            <a:r>
              <a:rPr lang="en-US" altLang="zh-TW" i="1" dirty="0">
                <a:solidFill>
                  <a:srgbClr val="3333FF"/>
                </a:solidFill>
              </a:rPr>
              <a:t>d</a:t>
            </a:r>
            <a:r>
              <a:rPr lang="en-US" altLang="zh-TW" dirty="0"/>
              <a:t>, </a:t>
            </a:r>
            <a:r>
              <a:rPr lang="en-US" altLang="zh-TW" i="1" dirty="0"/>
              <a:t>c</a:t>
            </a:r>
            <a:r>
              <a:rPr lang="en-US" altLang="zh-TW" dirty="0"/>
              <a:t> is a </a:t>
            </a:r>
            <a:r>
              <a:rPr lang="en-US" altLang="zh-TW" dirty="0">
                <a:solidFill>
                  <a:srgbClr val="3333FF"/>
                </a:solidFill>
              </a:rPr>
              <a:t>negative</a:t>
            </a:r>
            <a:r>
              <a:rPr lang="en-US" altLang="zh-TW" dirty="0"/>
              <a:t> constant, </a:t>
            </a:r>
            <a:r>
              <a:rPr lang="en-US" altLang="zh-TW" i="1" dirty="0"/>
              <a:t>d</a:t>
            </a:r>
            <a:r>
              <a:rPr lang="en-US" altLang="zh-TW" dirty="0"/>
              <a:t> is a constant,  </a:t>
            </a:r>
            <a:endParaRPr lang="zh-TW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30191"/>
              </p:ext>
            </p:extLst>
          </p:nvPr>
        </p:nvGraphicFramePr>
        <p:xfrm>
          <a:off x="2245046" y="4312959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4" name="Equation" r:id="rId9" imgW="1384200" imgH="380880" progId="Equation.DSMT4">
                  <p:embed/>
                </p:oleObj>
              </mc:Choice>
              <mc:Fallback>
                <p:oleObj name="Equation" r:id="rId9" imgW="1384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5046" y="4312959"/>
                        <a:ext cx="1384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387625" y="4729767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(4) If </a:t>
            </a:r>
            <a:r>
              <a:rPr lang="en-US" altLang="zh-TW" i="1" dirty="0"/>
              <a:t>Y</a:t>
            </a:r>
            <a:r>
              <a:rPr lang="en-US" altLang="zh-TW" dirty="0"/>
              <a:t> is independent of </a:t>
            </a:r>
            <a:r>
              <a:rPr lang="en-US" altLang="zh-TW" i="1" dirty="0"/>
              <a:t>X</a:t>
            </a:r>
            <a:r>
              <a:rPr lang="en-US" altLang="zh-TW" dirty="0"/>
              <a:t>,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427123"/>
              </p:ext>
            </p:extLst>
          </p:nvPr>
        </p:nvGraphicFramePr>
        <p:xfrm>
          <a:off x="1325457" y="5287297"/>
          <a:ext cx="6769101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75" name="Equation" r:id="rId11" imgW="6769080" imgH="723600" progId="Equation.DSMT4">
                  <p:embed/>
                </p:oleObj>
              </mc:Choice>
              <mc:Fallback>
                <p:oleObj name="Equation" r:id="rId11" imgW="676908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5457" y="5287297"/>
                        <a:ext cx="6769101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395536" y="458886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 Full Correlation:</a:t>
            </a:r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058081"/>
              </p:ext>
            </p:extLst>
          </p:nvPr>
        </p:nvGraphicFramePr>
        <p:xfrm>
          <a:off x="1924050" y="857250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62" name="Equation" r:id="rId3" imgW="1523880" imgH="444240" progId="Equation.DSMT4">
                  <p:embed/>
                </p:oleObj>
              </mc:Choice>
              <mc:Fallback>
                <p:oleObj name="Equation" r:id="rId3" imgW="1523880" imgH="44424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4050" y="857250"/>
                        <a:ext cx="1524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95536" y="1409186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(ii) High Correlation: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21163"/>
              </p:ext>
            </p:extLst>
          </p:nvPr>
        </p:nvGraphicFramePr>
        <p:xfrm>
          <a:off x="1924050" y="1915298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63" name="Equation" r:id="rId5" imgW="2133360" imgH="444240" progId="Equation.DSMT4">
                  <p:embed/>
                </p:oleObj>
              </mc:Choice>
              <mc:Fallback>
                <p:oleObj name="Equation" r:id="rId5" imgW="2133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4050" y="1915298"/>
                        <a:ext cx="2133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437444" y="2502418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(iii) Middle Correlation:</a:t>
            </a: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360783"/>
              </p:ext>
            </p:extLst>
          </p:nvPr>
        </p:nvGraphicFramePr>
        <p:xfrm>
          <a:off x="1924050" y="2974476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64" name="Equation" r:id="rId7" imgW="2133360" imgH="444240" progId="Equation.DSMT4">
                  <p:embed/>
                </p:oleObj>
              </mc:Choice>
              <mc:Fallback>
                <p:oleObj name="Equation" r:id="rId7" imgW="2133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24050" y="2974476"/>
                        <a:ext cx="2133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386650" y="3595650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(iv) Low Correlation:</a:t>
            </a:r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98041"/>
              </p:ext>
            </p:extLst>
          </p:nvPr>
        </p:nvGraphicFramePr>
        <p:xfrm>
          <a:off x="1996480" y="406570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65" name="Equation" r:id="rId9" imgW="1511280" imgH="444240" progId="Equation.DSMT4">
                  <p:embed/>
                </p:oleObj>
              </mc:Choice>
              <mc:Fallback>
                <p:oleObj name="Equation" r:id="rId9" imgW="1511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6480" y="4065700"/>
                        <a:ext cx="1511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395536" y="4623926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(v) Positive Correlation:</a:t>
            </a:r>
          </a:p>
        </p:txBody>
      </p:sp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812057"/>
              </p:ext>
            </p:extLst>
          </p:nvPr>
        </p:nvGraphicFramePr>
        <p:xfrm>
          <a:off x="1996480" y="5104431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66" name="Equation" r:id="rId11" imgW="1244520" imgH="380880" progId="Equation.DSMT4">
                  <p:embed/>
                </p:oleObj>
              </mc:Choice>
              <mc:Fallback>
                <p:oleObj name="Equation" r:id="rId11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96480" y="5104431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386650" y="5513207"/>
            <a:ext cx="7691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(vi) Negative Correlation:</a:t>
            </a:r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336665"/>
              </p:ext>
            </p:extLst>
          </p:nvPr>
        </p:nvGraphicFramePr>
        <p:xfrm>
          <a:off x="2001838" y="5971871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67" name="Equation" r:id="rId13" imgW="1244520" imgH="380880" progId="Equation.DSMT4">
                  <p:embed/>
                </p:oleObj>
              </mc:Choice>
              <mc:Fallback>
                <p:oleObj name="Equation" r:id="rId13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01838" y="5971871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968829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51379</TotalTime>
  <Words>114</Words>
  <Application>Microsoft Office PowerPoint</Application>
  <PresentationFormat>如螢幕大小 (4:3)</PresentationFormat>
  <Paragraphs>15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Times New Roman</vt:lpstr>
      <vt:lpstr>預設簡報設計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273</dc:title>
  <dc:creator>Jian-Jiun Ding</dc:creator>
  <cp:lastModifiedBy>user</cp:lastModifiedBy>
  <cp:revision>1035</cp:revision>
  <cp:lastPrinted>2021-05-19T01:38:46Z</cp:lastPrinted>
  <dcterms:created xsi:type="dcterms:W3CDTF">2007-11-13T06:18:38Z</dcterms:created>
  <dcterms:modified xsi:type="dcterms:W3CDTF">2021-09-17T09:12:42Z</dcterms:modified>
</cp:coreProperties>
</file>