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64" r:id="rId2"/>
    <p:sldId id="465" r:id="rId3"/>
    <p:sldId id="500" r:id="rId4"/>
    <p:sldId id="466" r:id="rId5"/>
    <p:sldId id="514" r:id="rId6"/>
    <p:sldId id="522" r:id="rId7"/>
    <p:sldId id="523" r:id="rId8"/>
    <p:sldId id="524" r:id="rId9"/>
    <p:sldId id="525" r:id="rId10"/>
    <p:sldId id="526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FF0000"/>
    <a:srgbClr val="A50021"/>
    <a:srgbClr val="FF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0137" autoAdjust="0"/>
  </p:normalViewPr>
  <p:slideViewPr>
    <p:cSldViewPr>
      <p:cViewPr varScale="1">
        <p:scale>
          <a:sx n="78" d="100"/>
          <a:sy n="78" d="100"/>
        </p:scale>
        <p:origin x="16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301D58B-FE0D-4CE2-9748-F8364644A6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57F1E-A702-42DD-AB20-3F5EDEC2F8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73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BB95B-5FA1-46F5-920B-4774A80CEA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609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FEA09-D1A1-40BB-AE16-8B94CB35C7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4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EA53-F452-4049-9326-D44963E1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63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9D133-7E16-47BA-BCEF-66814C7A48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503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3D7FC-FCA5-4A2D-9729-AF585C908B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0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03013-CCC5-494C-AC69-4569F310A5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69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2FB8F-4DEB-4B02-9F6D-3ED186F14D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423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31D50-E045-4B62-9BB3-EB57A28F53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52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5343C-B607-479B-9CBC-C8702BAC86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230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7F913-7985-44D1-88A2-6BED01257C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975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188913"/>
            <a:ext cx="981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3333FF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6204C62B-D294-4548-82C9-106397410A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8FE198-727D-43BB-B3A2-42FA901590AA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489825" cy="5847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  <a:latin typeface="Times New Roman" panose="02020603050405020304" pitchFamily="18" charset="0"/>
              </a:rPr>
              <a:t>Generalized Norm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99592" y="1253281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a vector</a:t>
            </a:r>
            <a:endParaRPr lang="zh-TW" altLang="en-US" dirty="0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37593"/>
              </p:ext>
            </p:extLst>
          </p:nvPr>
        </p:nvGraphicFramePr>
        <p:xfrm>
          <a:off x="1393825" y="1876425"/>
          <a:ext cx="419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52" name="Equation" r:id="rId3" imgW="4190760" imgH="368280" progId="Equation.DSMT4">
                  <p:embed/>
                </p:oleObj>
              </mc:Choice>
              <mc:Fallback>
                <p:oleObj name="Equation" r:id="rId3" imgW="4190760" imgH="3682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3825" y="1876425"/>
                        <a:ext cx="4191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376311"/>
              </p:ext>
            </p:extLst>
          </p:nvPr>
        </p:nvGraphicFramePr>
        <p:xfrm>
          <a:off x="3683246" y="2573314"/>
          <a:ext cx="204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53" name="Equation" r:id="rId5" imgW="2044440" imgH="888840" progId="Equation.DSMT4">
                  <p:embed/>
                </p:oleObj>
              </mc:Choice>
              <mc:Fallback>
                <p:oleObj name="Equation" r:id="rId5" imgW="2044440" imgH="88884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246" y="2573314"/>
                        <a:ext cx="2044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834679" y="2708135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 Norm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norm):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592" y="3757014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 (conventional norm):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601703"/>
              </p:ext>
            </p:extLst>
          </p:nvPr>
        </p:nvGraphicFramePr>
        <p:xfrm>
          <a:off x="3683246" y="4281271"/>
          <a:ext cx="198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54" name="Equation" r:id="rId7" imgW="1981080" imgH="888840" progId="Equation.DSMT4">
                  <p:embed/>
                </p:oleObj>
              </mc:Choice>
              <mc:Fallback>
                <p:oleObj name="Equation" r:id="rId7" imgW="19810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3246" y="4281271"/>
                        <a:ext cx="19812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899592" y="5232864"/>
            <a:ext cx="3804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(Physical meaning: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Distance)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286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31D50-E045-4B62-9BB3-EB57A28F53EB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/>
          </p:nvPr>
        </p:nvGraphicFramePr>
        <p:xfrm>
          <a:off x="827584" y="427038"/>
          <a:ext cx="7696201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2" name="Equation" r:id="rId3" imgW="7696080" imgH="2882880" progId="Equation.DSMT4">
                  <p:embed/>
                </p:oleObj>
              </mc:Choice>
              <mc:Fallback>
                <p:oleObj name="Equation" r:id="rId3" imgW="7696080" imgH="288288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427038"/>
                        <a:ext cx="7696201" cy="288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/>
          </p:nvPr>
        </p:nvGraphicFramePr>
        <p:xfrm>
          <a:off x="855199" y="3645024"/>
          <a:ext cx="5461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3" name="Equation" r:id="rId5" imgW="5460840" imgH="1206360" progId="Equation.DSMT4">
                  <p:embed/>
                </p:oleObj>
              </mc:Choice>
              <mc:Fallback>
                <p:oleObj name="Equation" r:id="rId5" imgW="5460840" imgH="120636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5199" y="3645024"/>
                        <a:ext cx="54610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1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8FE198-727D-43BB-B3A2-42FA901590AA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08679"/>
              </p:ext>
            </p:extLst>
          </p:nvPr>
        </p:nvGraphicFramePr>
        <p:xfrm>
          <a:off x="3230563" y="333375"/>
          <a:ext cx="204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19" name="Equation" r:id="rId3" imgW="2044440" imgH="888840" progId="Equation.DSMT4">
                  <p:embed/>
                </p:oleObj>
              </mc:Choice>
              <mc:Fallback>
                <p:oleObj name="Equation" r:id="rId3" imgW="2044440" imgH="88884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333375"/>
                        <a:ext cx="2044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87450" y="1481386"/>
            <a:ext cx="1824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264116"/>
              </p:ext>
            </p:extLst>
          </p:nvPr>
        </p:nvGraphicFramePr>
        <p:xfrm>
          <a:off x="2915816" y="1329181"/>
          <a:ext cx="160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20" name="Equation" r:id="rId5" imgW="1600200" imgH="812520" progId="Equation.DSMT4">
                  <p:embed/>
                </p:oleObj>
              </mc:Choice>
              <mc:Fallback>
                <p:oleObj name="Equation" r:id="rId5" imgW="16002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5816" y="1329181"/>
                        <a:ext cx="16002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195736" y="2261487"/>
            <a:ext cx="5120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(Physical meaning: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of Amplitudes)</a:t>
            </a:r>
            <a:endParaRPr lang="zh-TW" altLang="en-US" sz="2400" dirty="0"/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A1AFBFC3-8216-4D03-8FAB-FA04F885C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44075"/>
              </p:ext>
            </p:extLst>
          </p:nvPr>
        </p:nvGraphicFramePr>
        <p:xfrm>
          <a:off x="1014760" y="4489071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21" name="Equation" r:id="rId7" imgW="2311200" imgH="444240" progId="Equation.DSMT4">
                  <p:embed/>
                </p:oleObj>
              </mc:Choice>
              <mc:Fallback>
                <p:oleObj name="Equation" r:id="rId7" imgW="2311200" imgH="44424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4760" y="4489071"/>
                        <a:ext cx="2311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74D83D9-941C-4F6E-B2EF-1CDAF342AE95}"/>
              </a:ext>
            </a:extLst>
          </p:cNvPr>
          <p:cNvCxnSpPr>
            <a:cxnSpLocks/>
          </p:cNvCxnSpPr>
          <p:nvPr/>
        </p:nvCxnSpPr>
        <p:spPr>
          <a:xfrm>
            <a:off x="3641725" y="5353337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04C3FD7-FBC3-4810-B1BC-137931FC08AF}"/>
              </a:ext>
            </a:extLst>
          </p:cNvPr>
          <p:cNvCxnSpPr>
            <a:cxnSpLocks/>
          </p:cNvCxnSpPr>
          <p:nvPr/>
        </p:nvCxnSpPr>
        <p:spPr>
          <a:xfrm flipV="1">
            <a:off x="4865861" y="4561249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1BF04D7-91D6-428E-B1FE-0F272F33F56F}"/>
              </a:ext>
            </a:extLst>
          </p:cNvPr>
          <p:cNvSpPr txBox="1"/>
          <p:nvPr/>
        </p:nvSpPr>
        <p:spPr>
          <a:xfrm>
            <a:off x="4835285" y="4345804"/>
            <a:ext cx="864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[12,5]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6BDD110-3DC3-435C-BADE-23543AF31D9A}"/>
              </a:ext>
            </a:extLst>
          </p:cNvPr>
          <p:cNvSpPr txBox="1"/>
          <p:nvPr/>
        </p:nvSpPr>
        <p:spPr>
          <a:xfrm>
            <a:off x="4124822" y="5325969"/>
            <a:ext cx="504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636A088-AF57-40DF-AF0F-2A8E86BD13BA}"/>
              </a:ext>
            </a:extLst>
          </p:cNvPr>
          <p:cNvSpPr txBox="1"/>
          <p:nvPr/>
        </p:nvSpPr>
        <p:spPr>
          <a:xfrm>
            <a:off x="4884842" y="4739580"/>
            <a:ext cx="1003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FA5A805-6F28-4A01-BEFD-F91202F0F861}"/>
              </a:ext>
            </a:extLst>
          </p:cNvPr>
          <p:cNvCxnSpPr>
            <a:endCxn id="19" idx="1"/>
          </p:cNvCxnSpPr>
          <p:nvPr/>
        </p:nvCxnSpPr>
        <p:spPr>
          <a:xfrm flipV="1">
            <a:off x="3641725" y="4561248"/>
            <a:ext cx="1193560" cy="792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9D0D6B5-D5AA-4308-8B27-D3DFAA45E0A2}"/>
              </a:ext>
            </a:extLst>
          </p:cNvPr>
          <p:cNvSpPr txBox="1"/>
          <p:nvPr/>
        </p:nvSpPr>
        <p:spPr>
          <a:xfrm>
            <a:off x="3971200" y="4606759"/>
            <a:ext cx="504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5686AE9-AAB1-4379-B283-EC724199D1EB}"/>
              </a:ext>
            </a:extLst>
          </p:cNvPr>
          <p:cNvSpPr/>
          <p:nvPr/>
        </p:nvSpPr>
        <p:spPr>
          <a:xfrm>
            <a:off x="683568" y="3083684"/>
            <a:ext cx="1944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cs typeface="Times New Roman" panose="02020603050405020304" pitchFamily="18" charset="0"/>
              </a:rPr>
              <a:t>[</a:t>
            </a:r>
            <a:r>
              <a:rPr lang="en-US" altLang="zh-TW" b="1" dirty="0">
                <a:cs typeface="Times New Roman" panose="02020603050405020304" pitchFamily="18" charset="0"/>
              </a:rPr>
              <a:t>Example 1</a:t>
            </a:r>
            <a:r>
              <a:rPr lang="en-US" altLang="zh-TW" dirty="0">
                <a:cs typeface="Times New Roman" panose="02020603050405020304" pitchFamily="18" charset="0"/>
              </a:rPr>
              <a:t>] </a:t>
            </a:r>
            <a:endParaRPr lang="zh-TW" altLang="en-US" dirty="0"/>
          </a:p>
        </p:txBody>
      </p:sp>
      <p:graphicFrame>
        <p:nvGraphicFramePr>
          <p:cNvPr id="29" name="物件 28">
            <a:extLst>
              <a:ext uri="{FF2B5EF4-FFF2-40B4-BE49-F238E27FC236}">
                <a16:creationId xmlns:a16="http://schemas.microsoft.com/office/drawing/2014/main" id="{0FC22455-7A60-4B7C-99B6-02DE70303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1374"/>
              </p:ext>
            </p:extLst>
          </p:nvPr>
        </p:nvGraphicFramePr>
        <p:xfrm>
          <a:off x="1014760" y="3653426"/>
          <a:ext cx="279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22" name="Equation" r:id="rId9" imgW="2793960" imgH="533160" progId="Equation.DSMT4">
                  <p:embed/>
                </p:oleObj>
              </mc:Choice>
              <mc:Fallback>
                <p:oleObj name="Equation" r:id="rId9" imgW="2793960" imgH="53316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A1AFBFC3-8216-4D03-8FAB-FA04F885C2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4760" y="3653426"/>
                        <a:ext cx="2794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6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8FE198-727D-43BB-B3A2-42FA901590AA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/>
          </p:nvPr>
        </p:nvGraphicFramePr>
        <p:xfrm>
          <a:off x="3230563" y="333375"/>
          <a:ext cx="204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2" name="Equation" r:id="rId3" imgW="2044440" imgH="888840" progId="Equation.DSMT4">
                  <p:embed/>
                </p:oleObj>
              </mc:Choice>
              <mc:Fallback>
                <p:oleObj name="Equation" r:id="rId3" imgW="2044440" imgH="88884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333375"/>
                        <a:ext cx="2044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149328" y="1372183"/>
            <a:ext cx="1696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norm:</a:t>
            </a:r>
            <a:endParaRPr lang="zh-TW" altLang="en-US" sz="24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22853"/>
              </p:ext>
            </p:extLst>
          </p:nvPr>
        </p:nvGraphicFramePr>
        <p:xfrm>
          <a:off x="2670952" y="1392179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3" name="Equation" r:id="rId5" imgW="2145960" imgH="431640" progId="Equation.DSMT4">
                  <p:embed/>
                </p:oleObj>
              </mc:Choice>
              <mc:Fallback>
                <p:oleObj name="Equation" r:id="rId5" imgW="2145960" imgH="43164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0952" y="1392179"/>
                        <a:ext cx="2146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81223" y="2904662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Note:</a:t>
            </a:r>
            <a:endParaRPr lang="zh-TW" altLang="en-US" sz="2400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500560"/>
              </p:ext>
            </p:extLst>
          </p:nvPr>
        </p:nvGraphicFramePr>
        <p:xfrm>
          <a:off x="1763688" y="2755780"/>
          <a:ext cx="3695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4" name="Equation" r:id="rId7" imgW="3695400" imgH="812520" progId="Equation.DSMT4">
                  <p:embed/>
                </p:oleObj>
              </mc:Choice>
              <mc:Fallback>
                <p:oleObj name="Equation" r:id="rId7" imgW="3695400" imgH="81252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688" y="2755780"/>
                        <a:ext cx="36957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146806" y="1982723"/>
            <a:ext cx="5733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(Physical meaning: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maximal amplitude)</a:t>
            </a:r>
            <a:endParaRPr lang="zh-TW" altLang="en-US" sz="2400" dirty="0"/>
          </a:p>
        </p:txBody>
      </p:sp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EC9E6097-7EE3-4F71-8511-825A82C01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718506"/>
              </p:ext>
            </p:extLst>
          </p:nvPr>
        </p:nvGraphicFramePr>
        <p:xfrm>
          <a:off x="1840136" y="3530777"/>
          <a:ext cx="354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5" name="Equation" r:id="rId9" imgW="3543120" imgH="888840" progId="Equation.DSMT4">
                  <p:embed/>
                </p:oleObj>
              </mc:Choice>
              <mc:Fallback>
                <p:oleObj name="Equation" r:id="rId9" imgW="3543120" imgH="88884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EC9E6097-7EE3-4F71-8511-825A82C011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0136" y="3530777"/>
                        <a:ext cx="35433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CA18B62A-0BB7-42F8-8216-F16758A00B37}"/>
              </a:ext>
            </a:extLst>
          </p:cNvPr>
          <p:cNvSpPr/>
          <p:nvPr/>
        </p:nvSpPr>
        <p:spPr>
          <a:xfrm>
            <a:off x="678492" y="1362314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A204CE-56FA-4BA2-91B4-ABA17909182B}"/>
              </a:ext>
            </a:extLst>
          </p:cNvPr>
          <p:cNvSpPr txBox="1"/>
          <p:nvPr/>
        </p:nvSpPr>
        <p:spPr>
          <a:xfrm>
            <a:off x="806947" y="4377255"/>
            <a:ext cx="6552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there are </a:t>
            </a:r>
            <a:r>
              <a:rPr lang="en-US" altLang="zh-TW" i="1" dirty="0"/>
              <a:t>M</a:t>
            </a:r>
            <a:r>
              <a:rPr lang="en-US" altLang="zh-TW" dirty="0"/>
              <a:t> entries of |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]| that equals to </a:t>
            </a:r>
            <a:r>
              <a:rPr lang="en-US" altLang="zh-TW" dirty="0" err="1"/>
              <a:t>Max|</a:t>
            </a:r>
            <a:r>
              <a:rPr lang="en-US" altLang="zh-TW" i="1" dirty="0" err="1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]| </a:t>
            </a:r>
            <a:endParaRPr lang="zh-TW" altLang="en-US" dirty="0"/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09999619-1E68-4453-8028-90107FF34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023379"/>
              </p:ext>
            </p:extLst>
          </p:nvPr>
        </p:nvGraphicFramePr>
        <p:xfrm>
          <a:off x="1840136" y="4844808"/>
          <a:ext cx="4038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6" name="Equation" r:id="rId11" imgW="4038480" imgH="812520" progId="Equation.DSMT4">
                  <p:embed/>
                </p:oleObj>
              </mc:Choice>
              <mc:Fallback>
                <p:oleObj name="Equation" r:id="rId11" imgW="4038480" imgH="81252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0136" y="4844808"/>
                        <a:ext cx="4038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626B8C57-4E73-48A6-84D1-2261D8A51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01321"/>
              </p:ext>
            </p:extLst>
          </p:nvPr>
        </p:nvGraphicFramePr>
        <p:xfrm>
          <a:off x="1763688" y="5657608"/>
          <a:ext cx="584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7" name="Equation" r:id="rId13" imgW="5841720" imgH="888840" progId="Equation.DSMT4">
                  <p:embed/>
                </p:oleObj>
              </mc:Choice>
              <mc:Fallback>
                <p:oleObj name="Equation" r:id="rId13" imgW="5841720" imgH="88884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EC9E6097-7EE3-4F71-8511-825A82C011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63688" y="5657608"/>
                        <a:ext cx="58420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08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8FE198-727D-43BB-B3A2-42FA901590AA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1041" y="1196400"/>
            <a:ext cx="5045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norm)</a:t>
            </a:r>
            <a:r>
              <a:rPr lang="en-US" altLang="zh-TW" sz="2400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  </a:t>
            </a:r>
            <a:r>
              <a:rPr lang="en-US" altLang="zh-TW" sz="24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(Also call as the </a:t>
            </a:r>
            <a:r>
              <a:rPr lang="en-US" altLang="zh-TW" sz="2400" i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400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TW" sz="24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norm)</a:t>
            </a:r>
            <a:r>
              <a:rPr lang="en-US" altLang="zh-TW" sz="2400" baseline="30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TW" altLang="en-US" sz="2400" dirty="0"/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199647"/>
              </p:ext>
            </p:extLst>
          </p:nvPr>
        </p:nvGraphicFramePr>
        <p:xfrm>
          <a:off x="1361141" y="1245637"/>
          <a:ext cx="46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00" name="Equation" r:id="rId3" imgW="469800" imgH="507960" progId="Equation.DSMT4">
                  <p:embed/>
                </p:oleObj>
              </mc:Choice>
              <mc:Fallback>
                <p:oleObj name="Equation" r:id="rId3" imgW="469800" imgH="507960" progId="Equation.DSMT4">
                  <p:embed/>
                  <p:pic>
                    <p:nvPicPr>
                      <p:cNvPr id="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141" y="1245637"/>
                        <a:ext cx="469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58346"/>
              </p:ext>
            </p:extLst>
          </p:nvPr>
        </p:nvGraphicFramePr>
        <p:xfrm>
          <a:off x="3415366" y="320112"/>
          <a:ext cx="204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01" name="Equation" r:id="rId5" imgW="2044440" imgH="888840" progId="Equation.DSMT4">
                  <p:embed/>
                </p:oleObj>
              </mc:Choice>
              <mc:Fallback>
                <p:oleObj name="Equation" r:id="rId5" imgW="2044440" imgH="88884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366" y="320112"/>
                        <a:ext cx="2044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24697"/>
              </p:ext>
            </p:extLst>
          </p:nvPr>
        </p:nvGraphicFramePr>
        <p:xfrm>
          <a:off x="1831041" y="1867925"/>
          <a:ext cx="1778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02" name="Equation" r:id="rId7" imgW="1777680" imgH="583920" progId="Equation.DSMT4">
                  <p:embed/>
                </p:oleObj>
              </mc:Choice>
              <mc:Fallback>
                <p:oleObj name="Equation" r:id="rId7" imgW="17776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1041" y="1867925"/>
                        <a:ext cx="17780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67354" y="2534717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cs typeface="Times New Roman" panose="02020603050405020304" pitchFamily="18" charset="0"/>
              </a:rPr>
              <a:t>where </a:t>
            </a:r>
            <a:r>
              <a:rPr lang="en-US" altLang="zh-TW" sz="2400" i="1" dirty="0"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cs typeface="Times New Roman" panose="02020603050405020304" pitchFamily="18" charset="0"/>
              </a:rPr>
              <a:t> is the number of points such that </a:t>
            </a:r>
            <a:r>
              <a:rPr lang="en-US" altLang="zh-TW" sz="2400" i="1" dirty="0"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cs typeface="Times New Roman" panose="02020603050405020304" pitchFamily="18" charset="0"/>
              </a:rPr>
              <a:t>] </a:t>
            </a:r>
            <a:r>
              <a:rPr lang="en-US" altLang="zh-TW" sz="2400" dirty="0">
                <a:cs typeface="Times New Roman" panose="02020603050405020304" pitchFamily="18" charset="0"/>
                <a:sym typeface="Symbol" panose="05050102010706020507" pitchFamily="18" charset="2"/>
              </a:rPr>
              <a:t> 0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867354" y="3098187"/>
            <a:ext cx="6446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(Physical meaning: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number of nonzero points)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435307" y="4676832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 is easier for optimization, but it often happens that using the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or the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norm can obtain even better optimization results.  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2D53E8-6EB4-4D74-9FB8-24909F50D048}"/>
              </a:ext>
            </a:extLst>
          </p:cNvPr>
          <p:cNvSpPr/>
          <p:nvPr/>
        </p:nvSpPr>
        <p:spPr>
          <a:xfrm>
            <a:off x="814607" y="1186903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</a:t>
            </a:r>
            <a:r>
              <a:rPr lang="en-US" altLang="zh-TW" sz="24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sz="2400" baseline="30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927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31D50-E045-4B62-9BB3-EB57A28F53E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14672" y="443741"/>
            <a:ext cx="7704856" cy="52322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800" b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 Approximation</a:t>
            </a:r>
          </a:p>
        </p:txBody>
      </p:sp>
      <p:sp>
        <p:nvSpPr>
          <p:cNvPr id="5" name="矩形 4"/>
          <p:cNvSpPr/>
          <p:nvPr/>
        </p:nvSpPr>
        <p:spPr>
          <a:xfrm>
            <a:off x="407776" y="1268760"/>
            <a:ext cx="83406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Suppose that{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[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], 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[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], ……, </a:t>
            </a:r>
            <a:r>
              <a:rPr lang="en-US" altLang="zh-TW" i="1" dirty="0" err="1">
                <a:sym typeface="Symbol" panose="05050102010706020507" pitchFamily="18" charset="2"/>
              </a:rPr>
              <a:t>b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[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]} are </a:t>
            </a:r>
            <a:r>
              <a:rPr lang="en-US" altLang="zh-TW" dirty="0">
                <a:solidFill>
                  <a:srgbClr val="3333FF"/>
                </a:solidFill>
                <a:sym typeface="Symbol" panose="05050102010706020507" pitchFamily="18" charset="2"/>
              </a:rPr>
              <a:t>real and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rgbClr val="3333FF"/>
                </a:solidFill>
                <a:sym typeface="Symbol" panose="05050102010706020507" pitchFamily="18" charset="2"/>
              </a:rPr>
              <a:t>linearly independent</a:t>
            </a:r>
            <a:r>
              <a:rPr lang="en-US" altLang="zh-TW" dirty="0">
                <a:sym typeface="Symbol" panose="05050102010706020507" pitchFamily="18" charset="2"/>
              </a:rPr>
              <a:t> but </a:t>
            </a:r>
            <a:r>
              <a:rPr lang="en-US" altLang="zh-TW" dirty="0">
                <a:solidFill>
                  <a:srgbClr val="3333FF"/>
                </a:solidFill>
                <a:sym typeface="Symbol" panose="05050102010706020507" pitchFamily="18" charset="2"/>
              </a:rPr>
              <a:t>not orthogonal </a:t>
            </a:r>
            <a:r>
              <a:rPr lang="en-US" altLang="zh-TW" dirty="0">
                <a:sym typeface="Symbol" panose="05050102010706020507" pitchFamily="18" charset="2"/>
              </a:rPr>
              <a:t>and </a:t>
            </a:r>
            <a:r>
              <a:rPr lang="en-US" altLang="zh-TW" dirty="0">
                <a:solidFill>
                  <a:srgbClr val="3333FF"/>
                </a:solidFill>
                <a:sym typeface="Symbol" panose="05050102010706020507" pitchFamily="18" charset="2"/>
              </a:rPr>
              <a:t>incomplete</a:t>
            </a:r>
            <a:r>
              <a:rPr lang="en-US" altLang="zh-TW" dirty="0">
                <a:sym typeface="Symbol" panose="05050102010706020507" pitchFamily="18" charset="2"/>
              </a:rPr>
              <a:t>. If we want to find </a:t>
            </a:r>
            <a:r>
              <a:rPr lang="en-US" altLang="zh-TW" i="1" dirty="0" err="1">
                <a:sym typeface="Symbol" panose="05050102010706020507" pitchFamily="18" charset="2"/>
              </a:rPr>
              <a:t>x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m</a:t>
            </a:r>
            <a:r>
              <a:rPr lang="en-US" altLang="zh-TW" dirty="0">
                <a:sym typeface="Symbol" panose="05050102010706020507" pitchFamily="18" charset="2"/>
              </a:rPr>
              <a:t> such that 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2267744" y="2155849"/>
          <a:ext cx="3657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8" name="Equation" r:id="rId3" imgW="3657600" imgH="368280" progId="Equation.DSMT4">
                  <p:embed/>
                </p:oleObj>
              </mc:Choice>
              <mc:Fallback>
                <p:oleObj name="Equation" r:id="rId3" imgW="3657600" imgH="36828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2155849"/>
                        <a:ext cx="36576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23558" y="2641798"/>
            <a:ext cx="83406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is minimized, we can also apply the least square approximation method. 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/>
          </p:nvPr>
        </p:nvGraphicFramePr>
        <p:xfrm>
          <a:off x="2267744" y="3072685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9" name="Equation" r:id="rId5" imgW="3187440" imgH="838080" progId="Equation.DSMT4">
                  <p:embed/>
                </p:oleObj>
              </mc:Choice>
              <mc:Fallback>
                <p:oleObj name="Equation" r:id="rId5" imgW="3187440" imgH="83808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744" y="3072685"/>
                        <a:ext cx="31877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827088" y="4014788"/>
          <a:ext cx="654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0" name="Equation" r:id="rId7" imgW="6540480" imgH="799920" progId="Equation.DSMT4">
                  <p:embed/>
                </p:oleObj>
              </mc:Choice>
              <mc:Fallback>
                <p:oleObj name="Equation" r:id="rId7" imgW="6540480" imgH="79992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014788"/>
                        <a:ext cx="6540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1547664" y="4982387"/>
          <a:ext cx="35702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1" name="Equation" r:id="rId9" imgW="3568680" imgH="774360" progId="Equation.DSMT4">
                  <p:embed/>
                </p:oleObj>
              </mc:Choice>
              <mc:Fallback>
                <p:oleObj name="Equation" r:id="rId9" imgW="3568680" imgH="77436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664" y="4982387"/>
                        <a:ext cx="35702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/>
          </p:nvPr>
        </p:nvGraphicFramePr>
        <p:xfrm>
          <a:off x="1543844" y="5756991"/>
          <a:ext cx="4381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2" name="Equation" r:id="rId11" imgW="4381200" imgH="749160" progId="Equation.DSMT4">
                  <p:embed/>
                </p:oleObj>
              </mc:Choice>
              <mc:Fallback>
                <p:oleObj name="Equation" r:id="rId11" imgW="4381200" imgH="74916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3844" y="5756991"/>
                        <a:ext cx="43815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47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31D50-E045-4B62-9BB3-EB57A28F53E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323528" y="461800"/>
            <a:ext cx="30243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Therefore, if we want</a:t>
            </a:r>
            <a:endParaRPr lang="zh-TW" altLang="en-US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/>
          </p:nvPr>
        </p:nvGraphicFramePr>
        <p:xfrm>
          <a:off x="1187624" y="853090"/>
          <a:ext cx="1231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6" name="Equation" r:id="rId3" imgW="1231560" imgH="622080" progId="Equation.DSMT4">
                  <p:embed/>
                </p:oleObj>
              </mc:Choice>
              <mc:Fallback>
                <p:oleObj name="Equation" r:id="rId3" imgW="1231560" imgH="622080" progId="Equation.DSMT4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853090"/>
                        <a:ext cx="12319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771800" y="924240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i="1" dirty="0"/>
              <a:t>m</a:t>
            </a:r>
            <a:r>
              <a:rPr lang="en-US" altLang="zh-TW" dirty="0"/>
              <a:t> = 1, 2, …, </a:t>
            </a:r>
            <a:r>
              <a:rPr lang="en-US" altLang="zh-TW" i="1" dirty="0"/>
              <a:t>M</a:t>
            </a:r>
            <a:endParaRPr lang="zh-TW" altLang="en-US" i="1" dirty="0"/>
          </a:p>
        </p:txBody>
      </p:sp>
      <p:sp>
        <p:nvSpPr>
          <p:cNvPr id="13" name="矩形 12"/>
          <p:cNvSpPr/>
          <p:nvPr/>
        </p:nvSpPr>
        <p:spPr>
          <a:xfrm>
            <a:off x="323528" y="1546540"/>
            <a:ext cx="30243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then</a:t>
            </a:r>
            <a:endParaRPr lang="zh-TW" altLang="en-US" dirty="0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/>
          </p:nvPr>
        </p:nvGraphicFramePr>
        <p:xfrm>
          <a:off x="1401564" y="1843358"/>
          <a:ext cx="3746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7" name="Equation" r:id="rId5" imgW="3746160" imgH="749160" progId="Equation.DSMT4">
                  <p:embed/>
                </p:oleObj>
              </mc:Choice>
              <mc:Fallback>
                <p:oleObj name="Equation" r:id="rId5" imgW="3746160" imgH="74916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1564" y="1843358"/>
                        <a:ext cx="3746500" cy="749300"/>
                      </a:xfrm>
                      <a:prstGeom prst="rect">
                        <a:avLst/>
                      </a:prstGeom>
                      <a:ln>
                        <a:solidFill>
                          <a:srgbClr val="FF00FF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5580286" y="1977427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i="1" dirty="0"/>
              <a:t>m</a:t>
            </a:r>
            <a:r>
              <a:rPr lang="en-US" altLang="zh-TW" dirty="0"/>
              <a:t> = 1, 2, …, </a:t>
            </a:r>
            <a:r>
              <a:rPr lang="en-US" altLang="zh-TW" i="1" dirty="0"/>
              <a:t>M</a:t>
            </a:r>
            <a:endParaRPr lang="zh-TW" altLang="en-US" i="1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/>
          </p:nvPr>
        </p:nvGraphicFramePr>
        <p:xfrm>
          <a:off x="1657350" y="3094038"/>
          <a:ext cx="787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8" name="Equation" r:id="rId7" imgW="787320" imgH="266400" progId="Equation.DSMT4">
                  <p:embed/>
                </p:oleObj>
              </mc:Choice>
              <mc:Fallback>
                <p:oleObj name="Equation" r:id="rId7" imgW="787320" imgH="26640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7350" y="3094038"/>
                        <a:ext cx="787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23528" y="2663090"/>
            <a:ext cx="1728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Therefore,</a:t>
            </a:r>
            <a:endParaRPr lang="zh-TW" altLang="en-US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/>
          </p:nvPr>
        </p:nvGraphicFramePr>
        <p:xfrm>
          <a:off x="1009320" y="3680625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9" name="Equation" r:id="rId9" imgW="2577960" imgH="431640" progId="Equation.DSMT4">
                  <p:embed/>
                </p:oleObj>
              </mc:Choice>
              <mc:Fallback>
                <p:oleObj name="Equation" r:id="rId9" imgW="2577960" imgH="43164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9320" y="3680625"/>
                        <a:ext cx="2578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/>
          </p:nvPr>
        </p:nvGraphicFramePr>
        <p:xfrm>
          <a:off x="3779912" y="3561293"/>
          <a:ext cx="4754880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0" name="Equation" r:id="rId11" imgW="5943600" imgH="838080" progId="Equation.DSMT4">
                  <p:embed/>
                </p:oleObj>
              </mc:Choice>
              <mc:Fallback>
                <p:oleObj name="Equation" r:id="rId11" imgW="5943600" imgH="83808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9912" y="3561293"/>
                        <a:ext cx="4754880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/>
          <p:cNvGraphicFramePr>
            <a:graphicFrameLocks noChangeAspect="1"/>
          </p:cNvGraphicFramePr>
          <p:nvPr>
            <p:extLst/>
          </p:nvPr>
        </p:nvGraphicFramePr>
        <p:xfrm>
          <a:off x="3617913" y="3043238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1" name="Equation" r:id="rId13" imgW="965160" imgH="317160" progId="Equation.DSMT4">
                  <p:embed/>
                </p:oleObj>
              </mc:Choice>
              <mc:Fallback>
                <p:oleObj name="Equation" r:id="rId13" imgW="965160" imgH="317160" progId="Equation.DSMT4">
                  <p:embed/>
                  <p:pic>
                    <p:nvPicPr>
                      <p:cNvPr id="21" name="物件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7913" y="3043238"/>
                        <a:ext cx="965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/>
          <p:cNvGraphicFramePr>
            <a:graphicFrameLocks noChangeAspect="1"/>
          </p:cNvGraphicFramePr>
          <p:nvPr>
            <p:extLst/>
          </p:nvPr>
        </p:nvGraphicFramePr>
        <p:xfrm>
          <a:off x="1000125" y="4344988"/>
          <a:ext cx="50673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2" name="Equation" r:id="rId15" imgW="6337080" imgH="2857320" progId="Equation.DSMT4">
                  <p:embed/>
                </p:oleObj>
              </mc:Choice>
              <mc:Fallback>
                <p:oleObj name="Equation" r:id="rId15" imgW="6337080" imgH="2857320" progId="Equation.DSMT4">
                  <p:embed/>
                  <p:pic>
                    <p:nvPicPr>
                      <p:cNvPr id="23" name="物件 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0125" y="4344988"/>
                        <a:ext cx="50673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95536" y="3345849"/>
            <a:ext cx="1728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where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49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31D50-E045-4B62-9BB3-EB57A28F53E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8" name="矩形 17"/>
          <p:cNvSpPr/>
          <p:nvPr/>
        </p:nvSpPr>
        <p:spPr>
          <a:xfrm>
            <a:off x="539552" y="332656"/>
            <a:ext cx="2160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Also note that, if </a:t>
            </a:r>
            <a:endParaRPr lang="zh-TW" altLang="en-US" dirty="0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H="1">
            <a:off x="2352776" y="828681"/>
            <a:ext cx="0" cy="2113451"/>
          </a:xfrm>
          <a:prstGeom prst="line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95635" y="2832963"/>
            <a:ext cx="2160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then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/>
          </p:nvPr>
        </p:nvGraphicFramePr>
        <p:xfrm>
          <a:off x="1609725" y="3328988"/>
          <a:ext cx="977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8" name="Equation" r:id="rId3" imgW="977760" imgH="291960" progId="Equation.DSMT4">
                  <p:embed/>
                </p:oleObj>
              </mc:Choice>
              <mc:Fallback>
                <p:oleObj name="Equation" r:id="rId3" imgW="977760" imgH="29196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9725" y="3328988"/>
                        <a:ext cx="977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1609725" y="3807626"/>
          <a:ext cx="86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9" name="Equation" r:id="rId5" imgW="863280" imgH="342720" progId="Equation.DSMT4">
                  <p:embed/>
                </p:oleObj>
              </mc:Choice>
              <mc:Fallback>
                <p:oleObj name="Equation" r:id="rId5" imgW="863280" imgH="34272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9725" y="3807626"/>
                        <a:ext cx="863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843808" y="3708540"/>
            <a:ext cx="2160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where</a:t>
            </a:r>
            <a:endParaRPr lang="zh-TW" altLang="en-US" dirty="0"/>
          </a:p>
        </p:txBody>
      </p:sp>
      <p:graphicFrame>
        <p:nvGraphicFramePr>
          <p:cNvPr id="30" name="物件 29"/>
          <p:cNvGraphicFramePr>
            <a:graphicFrameLocks noChangeAspect="1"/>
          </p:cNvGraphicFramePr>
          <p:nvPr>
            <p:extLst/>
          </p:nvPr>
        </p:nvGraphicFramePr>
        <p:xfrm>
          <a:off x="3923928" y="3704457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0" name="Equation" r:id="rId7" imgW="3403440" imgH="457200" progId="Equation.DSMT4">
                  <p:embed/>
                </p:oleObj>
              </mc:Choice>
              <mc:Fallback>
                <p:oleObj name="Equation" r:id="rId7" imgW="3403440" imgH="457200" progId="Equation.DSMT4">
                  <p:embed/>
                  <p:pic>
                    <p:nvPicPr>
                      <p:cNvPr id="30" name="物件 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3928" y="3704457"/>
                        <a:ext cx="3403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500078" y="4235706"/>
            <a:ext cx="2160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Therefore, from </a:t>
            </a:r>
            <a:endParaRPr lang="zh-TW" altLang="en-US" dirty="0"/>
          </a:p>
        </p:txBody>
      </p:sp>
      <p:graphicFrame>
        <p:nvGraphicFramePr>
          <p:cNvPr id="32" name="物件 31"/>
          <p:cNvGraphicFramePr>
            <a:graphicFrameLocks noChangeAspect="1"/>
          </p:cNvGraphicFramePr>
          <p:nvPr>
            <p:extLst/>
          </p:nvPr>
        </p:nvGraphicFramePr>
        <p:xfrm>
          <a:off x="2660650" y="4292600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1" name="Equation" r:id="rId9" imgW="965160" imgH="317160" progId="Equation.DSMT4">
                  <p:embed/>
                </p:oleObj>
              </mc:Choice>
              <mc:Fallback>
                <p:oleObj name="Equation" r:id="rId9" imgW="965160" imgH="317160" progId="Equation.DSMT4">
                  <p:embed/>
                  <p:pic>
                    <p:nvPicPr>
                      <p:cNvPr id="32" name="物件 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0650" y="4292600"/>
                        <a:ext cx="965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3555504" y="4255419"/>
            <a:ext cx="23020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, we have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1588182" y="4926275"/>
          <a:ext cx="1905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2" name="Equation" r:id="rId11" imgW="1904760" imgH="368280" progId="Equation.DSMT4">
                  <p:embed/>
                </p:oleObj>
              </mc:Choice>
              <mc:Fallback>
                <p:oleObj name="Equation" r:id="rId11" imgW="1904760" imgH="3682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182" y="4926275"/>
                        <a:ext cx="1905000" cy="368300"/>
                      </a:xfrm>
                      <a:prstGeom prst="rect">
                        <a:avLst/>
                      </a:prstGeom>
                      <a:ln>
                        <a:solidFill>
                          <a:srgbClr val="FF00FF"/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1151185" y="862824"/>
          <a:ext cx="43561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3" name="Equation" r:id="rId13" imgW="4356000" imgH="1904760" progId="Equation.DSMT4">
                  <p:embed/>
                </p:oleObj>
              </mc:Choice>
              <mc:Fallback>
                <p:oleObj name="Equation" r:id="rId13" imgW="4356000" imgH="190476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51185" y="862824"/>
                        <a:ext cx="4356100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3203848" y="828681"/>
            <a:ext cx="0" cy="2113451"/>
          </a:xfrm>
          <a:prstGeom prst="line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4067944" y="862824"/>
            <a:ext cx="0" cy="2113451"/>
          </a:xfrm>
          <a:prstGeom prst="line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>
            <a:off x="4644008" y="862824"/>
            <a:ext cx="0" cy="2113451"/>
          </a:xfrm>
          <a:prstGeom prst="line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47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31D50-E045-4B62-9BB3-EB57A28F53E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17" name="矩形 16"/>
          <p:cNvSpPr/>
          <p:nvPr/>
        </p:nvSpPr>
        <p:spPr>
          <a:xfrm>
            <a:off x="395536" y="548680"/>
            <a:ext cx="34100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ym typeface="Symbol" panose="05050102010706020507" pitchFamily="18" charset="2"/>
              </a:rPr>
              <a:t>[Example]</a:t>
            </a:r>
            <a:r>
              <a:rPr lang="en-US" altLang="zh-TW" dirty="0">
                <a:sym typeface="Symbol" panose="05050102010706020507" pitchFamily="18" charset="2"/>
              </a:rPr>
              <a:t> Suppose that </a:t>
            </a:r>
            <a:r>
              <a:rPr lang="en-US" altLang="zh-TW" b="1" dirty="0">
                <a:sym typeface="Symbol" panose="05050102010706020507" pitchFamily="18" charset="2"/>
              </a:rPr>
              <a:t> </a:t>
            </a:r>
            <a:endParaRPr lang="zh-TW" altLang="en-US" b="1" dirty="0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/>
          </p:nvPr>
        </p:nvGraphicFramePr>
        <p:xfrm>
          <a:off x="2339752" y="1160167"/>
          <a:ext cx="313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0" name="Equation" r:id="rId3" imgW="3136680" imgH="368280" progId="Equation.DSMT4">
                  <p:embed/>
                </p:oleObj>
              </mc:Choice>
              <mc:Fallback>
                <p:oleObj name="Equation" r:id="rId3" imgW="3136680" imgH="368280" progId="Equation.DSMT4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1160167"/>
                        <a:ext cx="31369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1628800"/>
            <a:ext cx="51953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ym typeface="Symbol" panose="05050102010706020507" pitchFamily="18" charset="2"/>
              </a:rPr>
              <a:t>Try to express </a:t>
            </a:r>
            <a:r>
              <a:rPr lang="en-US" altLang="zh-TW" b="1" dirty="0">
                <a:sym typeface="Symbol" panose="05050102010706020507" pitchFamily="18" charset="2"/>
              </a:rPr>
              <a:t>y</a:t>
            </a:r>
            <a:r>
              <a:rPr lang="en-US" altLang="zh-TW" dirty="0">
                <a:sym typeface="Symbol" panose="05050102010706020507" pitchFamily="18" charset="2"/>
              </a:rPr>
              <a:t> as 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b="1" dirty="0">
                <a:sym typeface="Symbol" panose="05050102010706020507" pitchFamily="18" charset="2"/>
              </a:rPr>
              <a:t>b</a:t>
            </a:r>
            <a:r>
              <a:rPr lang="en-US" altLang="zh-TW" b="1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+ 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b="1" dirty="0">
                <a:sym typeface="Symbol" panose="05050102010706020507" pitchFamily="18" charset="2"/>
              </a:rPr>
              <a:t>b</a:t>
            </a:r>
            <a:r>
              <a:rPr lang="en-US" altLang="zh-TW" b="1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+ 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baseline="-25000" dirty="0">
                <a:sym typeface="Symbol" panose="05050102010706020507" pitchFamily="18" charset="2"/>
              </a:rPr>
              <a:t>3</a:t>
            </a:r>
            <a:r>
              <a:rPr lang="en-US" altLang="zh-TW" b="1" dirty="0">
                <a:sym typeface="Symbol" panose="05050102010706020507" pitchFamily="18" charset="2"/>
              </a:rPr>
              <a:t>b</a:t>
            </a:r>
            <a:r>
              <a:rPr lang="en-US" altLang="zh-TW" b="1" baseline="-25000" dirty="0">
                <a:sym typeface="Symbol" panose="05050102010706020507" pitchFamily="18" charset="2"/>
              </a:rPr>
              <a:t>3</a:t>
            </a:r>
            <a:r>
              <a:rPr lang="en-US" altLang="zh-TW" dirty="0">
                <a:sym typeface="Symbol" panose="05050102010706020507" pitchFamily="18" charset="2"/>
              </a:rPr>
              <a:t> where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2339752" y="2177700"/>
          <a:ext cx="293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1" name="Equation" r:id="rId5" imgW="2933640" imgH="368280" progId="Equation.DSMT4">
                  <p:embed/>
                </p:oleObj>
              </mc:Choice>
              <mc:Fallback>
                <p:oleObj name="Equation" r:id="rId5" imgW="2933640" imgH="36828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2177700"/>
                        <a:ext cx="2933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2339752" y="2708920"/>
          <a:ext cx="322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2" name="Equation" r:id="rId7" imgW="3225600" imgH="368280" progId="Equation.DSMT4">
                  <p:embed/>
                </p:oleObj>
              </mc:Choice>
              <mc:Fallback>
                <p:oleObj name="Equation" r:id="rId7" imgW="3225600" imgH="3682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752" y="2708920"/>
                        <a:ext cx="32258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/>
          </p:nvPr>
        </p:nvGraphicFramePr>
        <p:xfrm>
          <a:off x="2355536" y="3240140"/>
          <a:ext cx="3492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3" name="Equation" r:id="rId9" imgW="3492360" imgH="368280" progId="Equation.DSMT4">
                  <p:embed/>
                </p:oleObj>
              </mc:Choice>
              <mc:Fallback>
                <p:oleObj name="Equation" r:id="rId9" imgW="3492360" imgH="36828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5536" y="3240140"/>
                        <a:ext cx="3492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418214" y="3711887"/>
            <a:ext cx="11945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ym typeface="Symbol" panose="05050102010706020507" pitchFamily="18" charset="2"/>
              </a:rPr>
              <a:t>such that</a:t>
            </a:r>
            <a:endParaRPr lang="zh-TW" altLang="en-US" dirty="0"/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/>
          </p:nvPr>
        </p:nvGraphicFramePr>
        <p:xfrm>
          <a:off x="2367369" y="4142774"/>
          <a:ext cx="251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4" name="Equation" r:id="rId11" imgW="2514600" imgH="368280" progId="Equation.DSMT4">
                  <p:embed/>
                </p:oleObj>
              </mc:Choice>
              <mc:Fallback>
                <p:oleObj name="Equation" r:id="rId11" imgW="2514600" imgH="36828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7369" y="4142774"/>
                        <a:ext cx="25146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4968273" y="4080187"/>
            <a:ext cx="16498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ym typeface="Symbol" panose="05050102010706020507" pitchFamily="18" charset="2"/>
              </a:rPr>
              <a:t>is minimized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66526" y="4653136"/>
            <a:ext cx="54489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ym typeface="Symbol" panose="05050102010706020507" pitchFamily="18" charset="2"/>
              </a:rPr>
              <a:t>using the </a:t>
            </a:r>
            <a:r>
              <a:rPr lang="en-US" altLang="zh-TW" dirty="0">
                <a:solidFill>
                  <a:srgbClr val="3333FF"/>
                </a:solidFill>
                <a:sym typeface="Symbol" panose="05050102010706020507" pitchFamily="18" charset="2"/>
              </a:rPr>
              <a:t>least square approximation method</a:t>
            </a:r>
            <a:r>
              <a:rPr lang="en-US" altLang="zh-TW" dirty="0">
                <a:sym typeface="Symbol" panose="05050102010706020507" pitchFamily="18" charset="2"/>
              </a:rPr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67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31D50-E045-4B62-9BB3-EB57A28F53E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3" name="矩形 12"/>
          <p:cNvSpPr/>
          <p:nvPr/>
        </p:nvSpPr>
        <p:spPr>
          <a:xfrm>
            <a:off x="539552" y="332656"/>
            <a:ext cx="4392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First, we construct the matrix </a:t>
            </a:r>
            <a:endParaRPr lang="zh-TW" altLang="en-US" dirty="0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/>
          </p:nvPr>
        </p:nvGraphicFramePr>
        <p:xfrm>
          <a:off x="3779912" y="375035"/>
          <a:ext cx="1655763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4" name="Equation" r:id="rId3" imgW="1650960" imgH="2616120" progId="Equation.DSMT4">
                  <p:embed/>
                </p:oleObj>
              </mc:Choice>
              <mc:Fallback>
                <p:oleObj name="Equation" r:id="rId3" imgW="1650960" imgH="2616120" progId="Equation.DSMT4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75035"/>
                        <a:ext cx="1655763" cy="262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539552" y="2564904"/>
            <a:ext cx="1224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Since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1312863" y="3097367"/>
          <a:ext cx="2235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5" name="Equation" r:id="rId5" imgW="2234880" imgH="1117440" progId="Equation.DSMT4">
                  <p:embed/>
                </p:oleObj>
              </mc:Choice>
              <mc:Fallback>
                <p:oleObj name="Equation" r:id="rId5" imgW="2234880" imgH="111744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2863" y="3097367"/>
                        <a:ext cx="22352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4121150" y="3064029"/>
          <a:ext cx="3327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6" name="Equation" r:id="rId7" imgW="3327120" imgH="1117440" progId="Equation.DSMT4">
                  <p:embed/>
                </p:oleObj>
              </mc:Choice>
              <mc:Fallback>
                <p:oleObj name="Equation" r:id="rId7" imgW="3327120" imgH="111744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21150" y="3064029"/>
                        <a:ext cx="33274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1249363" y="4553104"/>
          <a:ext cx="5994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7" name="Equation" r:id="rId9" imgW="5994360" imgH="1117440" progId="Equation.DSMT4">
                  <p:embed/>
                </p:oleObj>
              </mc:Choice>
              <mc:Fallback>
                <p:oleObj name="Equation" r:id="rId9" imgW="5994360" imgH="111744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49363" y="4553104"/>
                        <a:ext cx="59944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27"/>
          <p:cNvGraphicFramePr>
            <a:graphicFrameLocks noChangeAspect="1"/>
          </p:cNvGraphicFramePr>
          <p:nvPr>
            <p:extLst/>
          </p:nvPr>
        </p:nvGraphicFramePr>
        <p:xfrm>
          <a:off x="2379663" y="6019954"/>
          <a:ext cx="1905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8" name="Equation" r:id="rId11" imgW="1904760" imgH="368280" progId="Equation.DSMT4">
                  <p:embed/>
                </p:oleObj>
              </mc:Choice>
              <mc:Fallback>
                <p:oleObj name="Equation" r:id="rId11" imgW="1904760" imgH="368280" progId="Equation.DSMT4">
                  <p:embed/>
                  <p:pic>
                    <p:nvPicPr>
                      <p:cNvPr id="28" name="物件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9663" y="6019954"/>
                        <a:ext cx="1905000" cy="368300"/>
                      </a:xfrm>
                      <a:prstGeom prst="rect">
                        <a:avLst/>
                      </a:prstGeom>
                      <a:ln>
                        <a:noFill/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530666" y="5989082"/>
            <a:ext cx="24482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 panose="05050102010706020507" pitchFamily="18" charset="2"/>
              </a:rPr>
              <a:t>therefore, from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9275950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31424</TotalTime>
  <Words>297</Words>
  <Application>Microsoft Office PowerPoint</Application>
  <PresentationFormat>如螢幕大小 (4:3)</PresentationFormat>
  <Paragraphs>54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Symbol</vt:lpstr>
      <vt:lpstr>Times New Roman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273</dc:title>
  <dc:creator>Jian-Jiun Ding</dc:creator>
  <cp:lastModifiedBy>user</cp:lastModifiedBy>
  <cp:revision>842</cp:revision>
  <cp:lastPrinted>2021-04-28T13:51:24Z</cp:lastPrinted>
  <dcterms:created xsi:type="dcterms:W3CDTF">2007-11-13T06:18:38Z</dcterms:created>
  <dcterms:modified xsi:type="dcterms:W3CDTF">2021-10-30T07:59:27Z</dcterms:modified>
</cp:coreProperties>
</file>