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8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9/4/2021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B1921-F533-4F9E-8BF6-80EC4D451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9/4/2021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570908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Images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989B6-D8E2-49FB-BB33-F68357080E1A}"/>
              </a:ext>
            </a:extLst>
          </p:cNvPr>
          <p:cNvSpPr/>
          <p:nvPr/>
        </p:nvSpPr>
        <p:spPr>
          <a:xfrm>
            <a:off x="858984" y="1373520"/>
            <a:ext cx="5945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paragraphs are defined with the 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DC143C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A9287-C9BB-4372-AB91-32581F5AC1DE}"/>
              </a:ext>
            </a:extLst>
          </p:cNvPr>
          <p:cNvSpPr txBox="1"/>
          <p:nvPr/>
        </p:nvSpPr>
        <p:spPr>
          <a:xfrm>
            <a:off x="548521" y="2031991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Buttons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3D843-B9F1-4F92-898A-02FEF74430E7}"/>
              </a:ext>
            </a:extLst>
          </p:cNvPr>
          <p:cNvSpPr/>
          <p:nvPr/>
        </p:nvSpPr>
        <p:spPr>
          <a:xfrm>
            <a:off x="548521" y="4123848"/>
            <a:ext cx="9077550" cy="1092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lists are defined with the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&lt;ul&gt;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(unordered/bullet list)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 the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</a:t>
            </a:r>
            <a:r>
              <a:rPr lang="en-US" altLang="en-US" dirty="0" err="1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ol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(ordered/numbered list) tag, followed by </a:t>
            </a:r>
            <a:r>
              <a:rPr lang="en-US" altLang="en-US" dirty="0">
                <a:solidFill>
                  <a:srgbClr val="DC143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&lt;li&gt;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tags (list items):</a:t>
            </a: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US" altLang="en-US" sz="11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altLang="en-US" sz="3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88E89-95B6-473A-9B09-1D56CB935E5C}"/>
              </a:ext>
            </a:extLst>
          </p:cNvPr>
          <p:cNvSpPr/>
          <p:nvPr/>
        </p:nvSpPr>
        <p:spPr>
          <a:xfrm>
            <a:off x="443012" y="1851535"/>
            <a:ext cx="9166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img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=“StarWars.jpg"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alt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=“StarWars.com"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width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=“500"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height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=“500"&gt;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5C093-2BC3-488D-8E7C-DACD550541B3}"/>
              </a:ext>
            </a:extLst>
          </p:cNvPr>
          <p:cNvSpPr/>
          <p:nvPr/>
        </p:nvSpPr>
        <p:spPr>
          <a:xfrm>
            <a:off x="858984" y="2869230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Click me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4C5ABD-D946-4F0F-A521-27302A9A6E1E}"/>
              </a:ext>
            </a:extLst>
          </p:cNvPr>
          <p:cNvSpPr txBox="1"/>
          <p:nvPr/>
        </p:nvSpPr>
        <p:spPr>
          <a:xfrm>
            <a:off x="548521" y="3077920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Lists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28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88328" y="681229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is HTML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FF8EBD-441D-4FC0-8107-5CA982739F8D}"/>
              </a:ext>
            </a:extLst>
          </p:cNvPr>
          <p:cNvSpPr/>
          <p:nvPr/>
        </p:nvSpPr>
        <p:spPr>
          <a:xfrm>
            <a:off x="876299" y="1624125"/>
            <a:ext cx="761706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is the standard markup language for creating Web pages.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stands for Hyper Text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describes the structure of a Web 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consists of a series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elements are represented by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tags label pieces of content such as "heading", "paragraph", "table", and so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Browsers do not display the HTML tags, but use them to render the content of the page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32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88328" y="681229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 Simple HTML Document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5588B5-E67E-4010-A851-141F2F895D3C}"/>
              </a:ext>
            </a:extLst>
          </p:cNvPr>
          <p:cNvSpPr/>
          <p:nvPr/>
        </p:nvSpPr>
        <p:spPr>
          <a:xfrm>
            <a:off x="779585" y="17208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!DOCTYPE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Page 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/title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/head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Heading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/h1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My first paragraph.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/p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/body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/html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25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7205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Tags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45A58C-BF67-4253-83A5-5A4C3450348C}"/>
              </a:ext>
            </a:extLst>
          </p:cNvPr>
          <p:cNvSpPr/>
          <p:nvPr/>
        </p:nvSpPr>
        <p:spPr>
          <a:xfrm>
            <a:off x="867508" y="1645266"/>
            <a:ext cx="781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tags are element names surrounded by angle brackets: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79907-90C8-4ADE-BA09-58F47E0E8D5F}"/>
              </a:ext>
            </a:extLst>
          </p:cNvPr>
          <p:cNvSpPr/>
          <p:nvPr/>
        </p:nvSpPr>
        <p:spPr>
          <a:xfrm>
            <a:off x="1465929" y="2290498"/>
            <a:ext cx="5431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&gt;content goes here...&lt;/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tagname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  <a:endParaRPr lang="en-US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E6190F17-7CB6-4A13-9D37-66A8059C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06" y="3016649"/>
            <a:ext cx="862739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tags normally come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pairs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like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&lt;/p&gt;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first tag in a pair is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start tag,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second tag is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 tag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end tag is written like the start tag,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but with a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forward slash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inserted before the tag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97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7205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Web Browsers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51B17C-DC56-4DB4-BD8D-056DFBACDB8A}"/>
              </a:ext>
            </a:extLst>
          </p:cNvPr>
          <p:cNvSpPr/>
          <p:nvPr/>
        </p:nvSpPr>
        <p:spPr>
          <a:xfrm>
            <a:off x="757603" y="1561954"/>
            <a:ext cx="78105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purpose of a web browser (Chrome, Edge, Firefox, Safari) is to read HTML documents and display them.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browser does not display the HTML tags, but uses them to determine how to display the document: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050" name="Picture 2" descr="View in Browser">
            <a:extLst>
              <a:ext uri="{FF2B5EF4-FFF2-40B4-BE49-F238E27FC236}">
                <a16:creationId xmlns:a16="http://schemas.microsoft.com/office/drawing/2014/main" id="{528C0E14-9FFF-4C55-9CF8-9E8465C14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66" y="2914284"/>
            <a:ext cx="60483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8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7205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Page Structure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ECC32-057A-41CF-9DEF-70F48461A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51" y="1605374"/>
            <a:ext cx="9805002" cy="410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3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7205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Editors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8DF2C-8139-46F9-B600-668B7CE34C67}"/>
              </a:ext>
            </a:extLst>
          </p:cNvPr>
          <p:cNvSpPr/>
          <p:nvPr/>
        </p:nvSpPr>
        <p:spPr>
          <a:xfrm>
            <a:off x="1259543" y="1561954"/>
            <a:ext cx="3816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Notepad (PC) 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TextEdit (Mac)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E3E56-0FDB-4BBE-ABED-0109CA7734F3}"/>
              </a:ext>
            </a:extLst>
          </p:cNvPr>
          <p:cNvSpPr txBox="1"/>
          <p:nvPr/>
        </p:nvSpPr>
        <p:spPr>
          <a:xfrm>
            <a:off x="548521" y="193128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Documents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693D12B-4715-4492-BAEB-AC439FC6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76" y="2967852"/>
            <a:ext cx="8627390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All HTML documents must start with a document type declaration: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&lt;!DOCTYPE html&gt;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sz="1100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HTML document itself begins with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&lt;html&gt;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and ends with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&lt;/html&gt;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sz="1100" dirty="0"/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visible part of the HTML document is between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&lt;body&gt;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and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&lt;/body&gt;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0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720506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Headings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51B17C-DC56-4DB4-BD8D-056DFBACDB8A}"/>
              </a:ext>
            </a:extLst>
          </p:cNvPr>
          <p:cNvSpPr/>
          <p:nvPr/>
        </p:nvSpPr>
        <p:spPr>
          <a:xfrm>
            <a:off x="757603" y="1561954"/>
            <a:ext cx="78105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headings are defined with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to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&lt;h6&gt;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tags.</a:t>
            </a:r>
            <a:endParaRPr lang="en-US" altLang="en-US" sz="11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&lt;h1&gt;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defines the most important heading.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&lt;h6&gt;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defines the least important heading: 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27A2F-E76F-48B9-8828-DBB0E7DC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49" y="2733457"/>
            <a:ext cx="5514286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52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1B11D-499B-4BED-8A1A-B62BF18328D4}"/>
              </a:ext>
            </a:extLst>
          </p:cNvPr>
          <p:cNvSpPr txBox="1"/>
          <p:nvPr/>
        </p:nvSpPr>
        <p:spPr>
          <a:xfrm>
            <a:off x="548521" y="570908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Paragraphs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半岛中文学校 </a:t>
            </a:r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HTML Fundamentals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D989B6-D8E2-49FB-BB33-F68357080E1A}"/>
              </a:ext>
            </a:extLst>
          </p:cNvPr>
          <p:cNvSpPr/>
          <p:nvPr/>
        </p:nvSpPr>
        <p:spPr>
          <a:xfrm>
            <a:off x="858984" y="1373520"/>
            <a:ext cx="5692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HTML paragraphs are defined with the </a:t>
            </a:r>
            <a:r>
              <a:rPr 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&lt;p&gt;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470A0-DEC9-4A11-97A0-217DE13A0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419" y="1788478"/>
            <a:ext cx="5657143" cy="18857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FA9287-C9BB-4372-AB91-32581F5AC1DE}"/>
              </a:ext>
            </a:extLst>
          </p:cNvPr>
          <p:cNvSpPr txBox="1"/>
          <p:nvPr/>
        </p:nvSpPr>
        <p:spPr>
          <a:xfrm>
            <a:off x="548521" y="3719818"/>
            <a:ext cx="9714081" cy="168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HTML Links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63D843-B9F1-4F92-898A-02FEF74430E7}"/>
              </a:ext>
            </a:extLst>
          </p:cNvPr>
          <p:cNvSpPr/>
          <p:nvPr/>
        </p:nvSpPr>
        <p:spPr>
          <a:xfrm>
            <a:off x="858984" y="4663159"/>
            <a:ext cx="49215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HTML links are defined with the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</a:rPr>
              <a:t>&lt;a&gt;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</a:rPr>
              <a:t> tag:</a:t>
            </a:r>
            <a:r>
              <a:rPr lang="en-US" altLang="en-US" sz="1100" dirty="0"/>
              <a:t> </a:t>
            </a:r>
            <a:endParaRPr lang="en-US" altLang="en-US" sz="32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319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6c05727-aa75-4e4a-9b5f-8a80a1165891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557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Rounded MT Bold</vt:lpstr>
      <vt:lpstr>Calibri</vt:lpstr>
      <vt:lpstr>Consolas</vt:lpstr>
      <vt:lpstr>Trebuchet MS</vt:lpstr>
      <vt:lpstr>Verdana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2021-09-04T15:10:30Z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