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8" r:id="rId5"/>
    <p:sldId id="267" r:id="rId6"/>
    <p:sldId id="268" r:id="rId7"/>
    <p:sldId id="269" r:id="rId8"/>
    <p:sldId id="270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9/11/2021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88328" y="681229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Elements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ECF3C-14C9-4F6B-B89A-8AE7DB1E7290}"/>
              </a:ext>
            </a:extLst>
          </p:cNvPr>
          <p:cNvSpPr/>
          <p:nvPr/>
        </p:nvSpPr>
        <p:spPr>
          <a:xfrm>
            <a:off x="868016" y="14407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HTML element usually consists of a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 and an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tag, with the content inserted in between: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F9430-7CE5-45B9-B079-466B6A561F72}"/>
              </a:ext>
            </a:extLst>
          </p:cNvPr>
          <p:cNvSpPr/>
          <p:nvPr/>
        </p:nvSpPr>
        <p:spPr>
          <a:xfrm>
            <a:off x="2064113" y="2364126"/>
            <a:ext cx="547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Verdana" panose="020B0604030504040204" pitchFamily="34" charset="0"/>
              </a:rPr>
              <a:t>tagname</a:t>
            </a:r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Content goes here...</a:t>
            </a:r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Verdana" panose="020B0604030504040204" pitchFamily="34" charset="0"/>
              </a:rPr>
              <a:t>tagname</a:t>
            </a:r>
            <a:r>
              <a:rPr lang="en-US" dirty="0">
                <a:solidFill>
                  <a:srgbClr val="0000CD"/>
                </a:solidFill>
                <a:latin typeface="Verdana" panose="020B0604030504040204" pitchFamily="34" charset="0"/>
              </a:rPr>
              <a:t>&gt;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496DC2-93E8-481A-AF7E-7F8586736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88875"/>
              </p:ext>
            </p:extLst>
          </p:nvPr>
        </p:nvGraphicFramePr>
        <p:xfrm>
          <a:off x="1235869" y="3012244"/>
          <a:ext cx="7658100" cy="170688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134038092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403286077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183843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 tag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 content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End tag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17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&lt;h1&gt;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Heading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&lt;/h1&gt;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54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&lt;p&gt;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paragraph.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&lt;/p&gt;</a:t>
                      </a:r>
                    </a:p>
                  </a:txBody>
                  <a:tcPr marL="76200" marR="76200" marT="76200" marB="762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16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br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9975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68DE6B1-4B19-4580-9068-78671300C45F}"/>
              </a:ext>
            </a:extLst>
          </p:cNvPr>
          <p:cNvSpPr/>
          <p:nvPr/>
        </p:nvSpPr>
        <p:spPr>
          <a:xfrm>
            <a:off x="868016" y="4976442"/>
            <a:ext cx="8822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elements with no content are called empty elements. Empty elements do not have an end tag, such as the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 element (which indicates a line break).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88328" y="681229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Nested HTML Elements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E8271E-A166-43BB-9ACE-703B7CD43D42}"/>
              </a:ext>
            </a:extLst>
          </p:cNvPr>
          <p:cNvSpPr/>
          <p:nvPr/>
        </p:nvSpPr>
        <p:spPr>
          <a:xfrm>
            <a:off x="889000" y="1717795"/>
            <a:ext cx="760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elements can be nested (elements can contain elements).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All HTML documents consist of nested HTML elements.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1DD8F-C778-481E-854B-DFF4E41EA7A2}"/>
              </a:ext>
            </a:extLst>
          </p:cNvPr>
          <p:cNvSpPr/>
          <p:nvPr/>
        </p:nvSpPr>
        <p:spPr>
          <a:xfrm>
            <a:off x="889000" y="27500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5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72050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Attributes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E62D9-B29A-4EDC-9E6A-6E8D8E2090A7}"/>
              </a:ext>
            </a:extLst>
          </p:cNvPr>
          <p:cNvSpPr/>
          <p:nvPr/>
        </p:nvSpPr>
        <p:spPr>
          <a:xfrm>
            <a:off x="838200" y="1561954"/>
            <a:ext cx="864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All HTML elements can have 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attributes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Attributes provide 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additional information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 about an element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Attributes are always specified in 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the start tag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Attributes usually come in name/value pairs like: 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name="value"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FF703-2DF1-4F11-ADFE-708E434DCAE9}"/>
              </a:ext>
            </a:extLst>
          </p:cNvPr>
          <p:cNvSpPr txBox="1"/>
          <p:nvPr/>
        </p:nvSpPr>
        <p:spPr>
          <a:xfrm>
            <a:off x="650121" y="2587551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href</a:t>
            </a:r>
            <a:r>
              <a:rPr lang="en-US" sz="2800" dirty="0"/>
              <a:t> Attribute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843A5F-DF75-465A-8EF1-BE0C8F08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18" y="3412669"/>
            <a:ext cx="601318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links are defined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&lt;a&gt;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tag.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link address is specified in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attribute: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3766C-1999-42EA-9178-974E38C644EC}"/>
              </a:ext>
            </a:extLst>
          </p:cNvPr>
          <p:cNvSpPr/>
          <p:nvPr/>
        </p:nvSpPr>
        <p:spPr>
          <a:xfrm>
            <a:off x="838200" y="4124252"/>
            <a:ext cx="7952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=“www.google.com"&gt;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link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72050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src</a:t>
            </a:r>
            <a:r>
              <a:rPr lang="en-US" sz="2800" dirty="0"/>
              <a:t> Attribute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8D3391-24B4-4180-9AB3-9E54C898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561954"/>
            <a:ext cx="779893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images are defined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tag.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filename of the image source is specified in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attribute: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D0C55-CBE2-4E1F-BDD8-62CACFC91C65}"/>
              </a:ext>
            </a:extLst>
          </p:cNvPr>
          <p:cNvSpPr/>
          <p:nvPr/>
        </p:nvSpPr>
        <p:spPr>
          <a:xfrm>
            <a:off x="889000" y="2364125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=“starwars.jpg"&gt;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B79C9-17C2-4C82-8927-6EEAF75C5492}"/>
              </a:ext>
            </a:extLst>
          </p:cNvPr>
          <p:cNvSpPr txBox="1"/>
          <p:nvPr/>
        </p:nvSpPr>
        <p:spPr>
          <a:xfrm>
            <a:off x="548520" y="2733457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width and height Attributes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D2674-E213-4782-8B81-B24C81800BAF}"/>
              </a:ext>
            </a:extLst>
          </p:cNvPr>
          <p:cNvSpPr/>
          <p:nvPr/>
        </p:nvSpPr>
        <p:spPr>
          <a:xfrm>
            <a:off x="889000" y="3661853"/>
            <a:ext cx="665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=“starwars.jpg"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="500"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="600"&gt;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29581-C8A7-4714-B7B8-0A013C8093AF}"/>
              </a:ext>
            </a:extLst>
          </p:cNvPr>
          <p:cNvSpPr txBox="1"/>
          <p:nvPr/>
        </p:nvSpPr>
        <p:spPr>
          <a:xfrm>
            <a:off x="548520" y="3991415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alt Attribute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BFBBAE-E832-48E8-AAA3-25568219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70" y="4938738"/>
            <a:ext cx="1102460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attribute specifies an alternative text to be used, if an image cannot be displayed.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658D9-3B89-4213-B4D8-7FEE5E5D43AD}"/>
              </a:ext>
            </a:extLst>
          </p:cNvPr>
          <p:cNvSpPr/>
          <p:nvPr/>
        </p:nvSpPr>
        <p:spPr>
          <a:xfrm>
            <a:off x="744669" y="5680708"/>
            <a:ext cx="77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=“starwars.jpg"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=“Star Wars"&gt;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72050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style Attribute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8D3391-24B4-4180-9AB3-9E54C898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561954"/>
            <a:ext cx="757745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attribute is used to specify the styling of an element,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Like color, font size, etc.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B79C9-17C2-4C82-8927-6EEAF75C5492}"/>
              </a:ext>
            </a:extLst>
          </p:cNvPr>
          <p:cNvSpPr txBox="1"/>
          <p:nvPr/>
        </p:nvSpPr>
        <p:spPr>
          <a:xfrm>
            <a:off x="548520" y="2733457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lang</a:t>
            </a:r>
            <a:r>
              <a:rPr lang="en-US" sz="2800" dirty="0"/>
              <a:t> Attribute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6E39A6-8ADE-42C6-AAAD-F37A56FA381B}"/>
              </a:ext>
            </a:extLst>
          </p:cNvPr>
          <p:cNvSpPr/>
          <p:nvPr/>
        </p:nvSpPr>
        <p:spPr>
          <a:xfrm>
            <a:off x="889000" y="238376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color:red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C1C5EEF-61AE-4FEC-82EC-63B84B0A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781739"/>
            <a:ext cx="793037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language of the document can be declared in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&lt;html&gt;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tag.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language is declared with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attribute.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A99EE-E56A-4E54-9637-7A323E9FEB4E}"/>
              </a:ext>
            </a:extLst>
          </p:cNvPr>
          <p:cNvSpPr/>
          <p:nvPr/>
        </p:nvSpPr>
        <p:spPr>
          <a:xfrm>
            <a:off x="889000" y="450950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-US"&gt;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3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0" y="503210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titile</a:t>
            </a:r>
            <a:r>
              <a:rPr lang="en-US" sz="2800" dirty="0"/>
              <a:t> Attribute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B79C9-17C2-4C82-8927-6EEAF75C5492}"/>
              </a:ext>
            </a:extLst>
          </p:cNvPr>
          <p:cNvSpPr txBox="1"/>
          <p:nvPr/>
        </p:nvSpPr>
        <p:spPr>
          <a:xfrm>
            <a:off x="548519" y="2735707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Some suggestions for attributes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84BC3E8-3751-4204-835F-1C4B2F28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61" y="1265018"/>
            <a:ext cx="12104077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Here,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attribute is added to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element.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value of the title attribute will be displayed as a tooltip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you mouse over the paragraph: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FA250-93A8-42D5-ABC1-8033508DB0AC}"/>
              </a:ext>
            </a:extLst>
          </p:cNvPr>
          <p:cNvSpPr/>
          <p:nvPr/>
        </p:nvSpPr>
        <p:spPr>
          <a:xfrm>
            <a:off x="2613081" y="21652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="I'm a tooltip"&gt;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8CFB4-DEFA-4F1B-8C60-CDD5AA072D49}"/>
              </a:ext>
            </a:extLst>
          </p:cNvPr>
          <p:cNvSpPr/>
          <p:nvPr/>
        </p:nvSpPr>
        <p:spPr>
          <a:xfrm>
            <a:off x="403561" y="3577155"/>
            <a:ext cx="10515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1. The HTML5 standard does not require lowercase attribute names.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title attribute can be written with uppercase or lowercase like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or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recommends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lowercase in HTML, and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demands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lowercase for stricter document types like XHTML.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A4547-40AE-43E6-80B7-DAE69E20DA5B}"/>
              </a:ext>
            </a:extLst>
          </p:cNvPr>
          <p:cNvSpPr/>
          <p:nvPr/>
        </p:nvSpPr>
        <p:spPr>
          <a:xfrm>
            <a:off x="403561" y="4907225"/>
            <a:ext cx="9627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2. We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 recommends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quotes in HTML, and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demands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quotes for stricter document types like XHTML.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Sometimes it is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necessary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to use quotes. This example will not display the title attribute correctly, because it contains a space: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62BBBA-AD65-43E6-AE6E-D5082D947D8E}"/>
              </a:ext>
            </a:extLst>
          </p:cNvPr>
          <p:cNvSpPr/>
          <p:nvPr/>
        </p:nvSpPr>
        <p:spPr>
          <a:xfrm>
            <a:off x="2825365" y="623729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=About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W3Schools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00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618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Consolas</vt:lpstr>
      <vt:lpstr>Trebuchet MS</vt:lpstr>
      <vt:lpstr>Verdana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2021-09-08T17:53:13Z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