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sldIdLst>
    <p:sldId id="258" r:id="rId5"/>
    <p:sldId id="277" r:id="rId6"/>
    <p:sldId id="280" r:id="rId7"/>
    <p:sldId id="267" r:id="rId8"/>
    <p:sldId id="278" r:id="rId9"/>
    <p:sldId id="279" r:id="rId10"/>
    <p:sldId id="268" r:id="rId11"/>
    <p:sldId id="281" r:id="rId12"/>
    <p:sldId id="282" r:id="rId13"/>
    <p:sldId id="269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9/11/21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blimetext.com/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3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HTML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9/4/2021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HTML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079907-90C8-4ADE-BA09-58F47E0E8D5F}"/>
              </a:ext>
            </a:extLst>
          </p:cNvPr>
          <p:cNvSpPr/>
          <p:nvPr/>
        </p:nvSpPr>
        <p:spPr>
          <a:xfrm>
            <a:off x="1581676" y="1795676"/>
            <a:ext cx="756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Verdana" panose="020B0604030504040204" pitchFamily="34" charset="0"/>
              </a:rPr>
              <a:t>tagname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&gt;</a:t>
            </a:r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</a:rPr>
              <a:t>Display content on web browser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</a:rPr>
              <a:t>/</a:t>
            </a:r>
            <a:r>
              <a:rPr lang="en-US" b="1" dirty="0" err="1">
                <a:solidFill>
                  <a:srgbClr val="FF0000"/>
                </a:solidFill>
                <a:latin typeface="Verdana" panose="020B0604030504040204" pitchFamily="34" charset="0"/>
              </a:rPr>
              <a:t>tagname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&gt;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967A38-0432-3246-BF74-C3221C2A95C7}"/>
              </a:ext>
            </a:extLst>
          </p:cNvPr>
          <p:cNvSpPr/>
          <p:nvPr/>
        </p:nvSpPr>
        <p:spPr>
          <a:xfrm>
            <a:off x="1581676" y="2377905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A5233-6EC2-0746-98D6-AB003EB9807B}"/>
              </a:ext>
            </a:extLst>
          </p:cNvPr>
          <p:cNvSpPr/>
          <p:nvPr/>
        </p:nvSpPr>
        <p:spPr>
          <a:xfrm>
            <a:off x="707481" y="3928710"/>
            <a:ext cx="263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Empty HTML Elements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07ED10-34B6-674E-A499-2B55FAA098A7}"/>
              </a:ext>
            </a:extLst>
          </p:cNvPr>
          <p:cNvSpPr/>
          <p:nvPr/>
        </p:nvSpPr>
        <p:spPr>
          <a:xfrm>
            <a:off x="707481" y="1268638"/>
            <a:ext cx="2062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Regular Elements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089C0E-C635-4B49-99C2-7C1BADD4CB59}"/>
              </a:ext>
            </a:extLst>
          </p:cNvPr>
          <p:cNvSpPr/>
          <p:nvPr/>
        </p:nvSpPr>
        <p:spPr>
          <a:xfrm>
            <a:off x="1581676" y="2995602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e.g., html, head, body, h1, p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EA194-CFB8-ED42-B2BE-5F7B3D240058}"/>
              </a:ext>
            </a:extLst>
          </p:cNvPr>
          <p:cNvSpPr/>
          <p:nvPr/>
        </p:nvSpPr>
        <p:spPr>
          <a:xfrm>
            <a:off x="1667840" y="4492486"/>
            <a:ext cx="1288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no content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23FFD0-34C2-3945-A76A-20C9A55E9601}"/>
              </a:ext>
            </a:extLst>
          </p:cNvPr>
          <p:cNvSpPr/>
          <p:nvPr/>
        </p:nvSpPr>
        <p:spPr>
          <a:xfrm>
            <a:off x="1667840" y="5479515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e.g.,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img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4199F-F973-4F42-8443-144990D92211}"/>
              </a:ext>
            </a:extLst>
          </p:cNvPr>
          <p:cNvSpPr/>
          <p:nvPr/>
        </p:nvSpPr>
        <p:spPr>
          <a:xfrm>
            <a:off x="1667840" y="4943970"/>
            <a:ext cx="3264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=“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StarWars.jpg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7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Nested Structure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F93124-D965-E942-BB79-F584F74DC3DF}"/>
              </a:ext>
            </a:extLst>
          </p:cNvPr>
          <p:cNvSpPr/>
          <p:nvPr/>
        </p:nvSpPr>
        <p:spPr>
          <a:xfrm>
            <a:off x="1906573" y="2228671"/>
            <a:ext cx="5385700" cy="120032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A0DB3-2F7A-5C43-8FB0-BF018CF8E326}"/>
              </a:ext>
            </a:extLst>
          </p:cNvPr>
          <p:cNvSpPr/>
          <p:nvPr/>
        </p:nvSpPr>
        <p:spPr>
          <a:xfrm>
            <a:off x="957449" y="1248458"/>
            <a:ext cx="4491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Elements can contain other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5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46FF-1B46-0146-85C1-FAAC2658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Arial Rounded MT Bold" panose="020F0704030504030204" pitchFamily="34" charset="0"/>
              </a:rPr>
              <a:t>Course Materials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D313F7-8DD1-E244-959F-88ADE729EBC6}"/>
              </a:ext>
            </a:extLst>
          </p:cNvPr>
          <p:cNvSpPr/>
          <p:nvPr/>
        </p:nvSpPr>
        <p:spPr>
          <a:xfrm>
            <a:off x="1279753" y="1745734"/>
            <a:ext cx="7832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lin-chen-langley.github.io</a:t>
            </a:r>
            <a:r>
              <a:rPr lang="en-US" dirty="0"/>
              <a:t>/Volunteer/Programming/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35E1C-48C8-5348-974D-87F3F55760DF}"/>
              </a:ext>
            </a:extLst>
          </p:cNvPr>
          <p:cNvSpPr/>
          <p:nvPr/>
        </p:nvSpPr>
        <p:spPr>
          <a:xfrm>
            <a:off x="1279752" y="2697202"/>
            <a:ext cx="78322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In-class exercises</a:t>
            </a:r>
          </a:p>
          <a:p>
            <a:endParaRPr lang="en-US" b="1" dirty="0"/>
          </a:p>
          <a:p>
            <a:r>
              <a:rPr lang="en-US" b="1" dirty="0"/>
              <a:t>No mandatory homework</a:t>
            </a:r>
          </a:p>
          <a:p>
            <a:endParaRPr lang="en-US" b="1" dirty="0"/>
          </a:p>
          <a:p>
            <a:r>
              <a:rPr lang="en-US" b="1" dirty="0"/>
              <a:t>Term project</a:t>
            </a:r>
          </a:p>
        </p:txBody>
      </p:sp>
    </p:spTree>
    <p:extLst>
      <p:ext uri="{BB962C8B-B14F-4D97-AF65-F5344CB8AC3E}">
        <p14:creationId xmlns:p14="http://schemas.microsoft.com/office/powerpoint/2010/main" val="117474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46FF-1B46-0146-85C1-FAAC2658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Arial Rounded MT Bold" panose="020F0704030504030204" pitchFamily="34" charset="0"/>
              </a:rPr>
              <a:t>Coding Editor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0EF75-CF93-7C4C-A436-2ED59C44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5004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Do not use Microsoft Word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Windows</a:t>
            </a:r>
          </a:p>
          <a:p>
            <a:pPr marL="0" indent="0">
              <a:buNone/>
            </a:pPr>
            <a:r>
              <a:rPr lang="en-US" dirty="0"/>
              <a:t>	Sublime, </a:t>
            </a:r>
            <a:r>
              <a:rPr lang="en-US" dirty="0">
                <a:hlinkClick r:id="rId2"/>
              </a:rPr>
              <a:t>https://www.sublimetext.com/3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Notepad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Mac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/>
              <a:t>Sublime, </a:t>
            </a:r>
            <a:r>
              <a:rPr lang="en-US" dirty="0">
                <a:hlinkClick r:id="rId2"/>
              </a:rPr>
              <a:t>https://www.sublimetext.com/3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Vim</a:t>
            </a:r>
          </a:p>
          <a:p>
            <a:pPr marL="0" indent="0">
              <a:buNone/>
            </a:pPr>
            <a:r>
              <a:rPr lang="en-US" dirty="0"/>
              <a:t>Linux</a:t>
            </a:r>
          </a:p>
          <a:p>
            <a:pPr marL="0" indent="0">
              <a:buNone/>
            </a:pPr>
            <a:r>
              <a:rPr lang="en-US" dirty="0"/>
              <a:t>	Sublime, </a:t>
            </a:r>
            <a:r>
              <a:rPr lang="en-US" dirty="0">
                <a:hlinkClick r:id="rId2"/>
              </a:rPr>
              <a:t>https://www.sublimetext.com/3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Vim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0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91B11D-499B-4BED-8A1A-B62BF18328D4}"/>
              </a:ext>
            </a:extLst>
          </p:cNvPr>
          <p:cNvSpPr txBox="1"/>
          <p:nvPr/>
        </p:nvSpPr>
        <p:spPr>
          <a:xfrm>
            <a:off x="548521" y="1066004"/>
            <a:ext cx="9714081" cy="55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HTML is the standard markup language for creating Web pages</a:t>
            </a:r>
            <a:endParaRPr lang="en-US" b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What is HTML and Why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2FCD64-BB02-994E-889D-EA8BAB24374C}"/>
              </a:ext>
            </a:extLst>
          </p:cNvPr>
          <p:cNvSpPr/>
          <p:nvPr/>
        </p:nvSpPr>
        <p:spPr>
          <a:xfrm>
            <a:off x="3776220" y="2441318"/>
            <a:ext cx="2696901" cy="503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.txt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B97739E-8090-FF49-B885-EC45CBC910DB}"/>
              </a:ext>
            </a:extLst>
          </p:cNvPr>
          <p:cNvSpPr/>
          <p:nvPr/>
        </p:nvSpPr>
        <p:spPr>
          <a:xfrm>
            <a:off x="6096000" y="4493875"/>
            <a:ext cx="2696901" cy="503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.docx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72793F4-E2E9-6E42-A42D-E365F021AB5F}"/>
              </a:ext>
            </a:extLst>
          </p:cNvPr>
          <p:cNvSpPr/>
          <p:nvPr/>
        </p:nvSpPr>
        <p:spPr>
          <a:xfrm>
            <a:off x="2143245" y="4493875"/>
            <a:ext cx="2696901" cy="503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9046C-3258-BC4D-B75F-D282736E0D22}"/>
              </a:ext>
            </a:extLst>
          </p:cNvPr>
          <p:cNvSpPr txBox="1"/>
          <p:nvPr/>
        </p:nvSpPr>
        <p:spPr>
          <a:xfrm>
            <a:off x="6221936" y="5040637"/>
            <a:ext cx="3020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Defined format</a:t>
            </a:r>
          </a:p>
          <a:p>
            <a:r>
              <a:rPr lang="en-US" b="1" dirty="0"/>
              <a:t>Need compatible software</a:t>
            </a:r>
          </a:p>
          <a:p>
            <a:r>
              <a:rPr lang="en-US" b="1" dirty="0"/>
              <a:t>For local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8C6F6B-CA5A-FD4C-8BF7-6CA218270188}"/>
              </a:ext>
            </a:extLst>
          </p:cNvPr>
          <p:cNvSpPr txBox="1"/>
          <p:nvPr/>
        </p:nvSpPr>
        <p:spPr>
          <a:xfrm>
            <a:off x="3776220" y="3059668"/>
            <a:ext cx="2076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Simple, pure text</a:t>
            </a:r>
          </a:p>
          <a:p>
            <a:r>
              <a:rPr lang="en-US" b="1" dirty="0"/>
              <a:t>No format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CEE0FF-7BCD-F348-8106-7BEB39AD0500}"/>
              </a:ext>
            </a:extLst>
          </p:cNvPr>
          <p:cNvSpPr txBox="1"/>
          <p:nvPr/>
        </p:nvSpPr>
        <p:spPr>
          <a:xfrm>
            <a:off x="2143245" y="5040637"/>
            <a:ext cx="22028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Pure text</a:t>
            </a:r>
          </a:p>
          <a:p>
            <a:r>
              <a:rPr lang="en-US" b="1" dirty="0"/>
              <a:t>Defined format</a:t>
            </a:r>
          </a:p>
          <a:p>
            <a:r>
              <a:rPr lang="en-US" b="1" dirty="0"/>
              <a:t>Need web browser</a:t>
            </a:r>
          </a:p>
          <a:p>
            <a:r>
              <a:rPr lang="en-US" b="1" dirty="0"/>
              <a:t>For Internet</a:t>
            </a:r>
          </a:p>
        </p:txBody>
      </p:sp>
    </p:spTree>
    <p:extLst>
      <p:ext uri="{BB962C8B-B14F-4D97-AF65-F5344CB8AC3E}">
        <p14:creationId xmlns:p14="http://schemas.microsoft.com/office/powerpoint/2010/main" val="319732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Who Define HTML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22A41B9-4A6A-DD43-8CA5-82FC9E44E8B7}"/>
              </a:ext>
            </a:extLst>
          </p:cNvPr>
          <p:cNvSpPr/>
          <p:nvPr/>
        </p:nvSpPr>
        <p:spPr>
          <a:xfrm>
            <a:off x="3674982" y="1188495"/>
            <a:ext cx="4059841" cy="503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Wide Web Consortium (W3C)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4D826A-EE21-D547-9E9B-08D572E98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01" y="3012384"/>
            <a:ext cx="7287575" cy="362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D4BC30-B763-F54A-B51B-68A807165FB0}"/>
              </a:ext>
            </a:extLst>
          </p:cNvPr>
          <p:cNvSpPr txBox="1"/>
          <p:nvPr/>
        </p:nvSpPr>
        <p:spPr>
          <a:xfrm>
            <a:off x="5082367" y="1764260"/>
            <a:ext cx="1152957" cy="55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HTML 5</a:t>
            </a:r>
            <a:endParaRPr lang="en-US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EE2C6B-EF96-214A-8A07-2466EA7859AE}"/>
              </a:ext>
            </a:extLst>
          </p:cNvPr>
          <p:cNvCxnSpPr>
            <a:stCxn id="13" idx="0"/>
          </p:cNvCxnSpPr>
          <p:nvPr/>
        </p:nvCxnSpPr>
        <p:spPr>
          <a:xfrm flipH="1">
            <a:off x="5658845" y="1764260"/>
            <a:ext cx="1" cy="27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FAA4FD-85A0-0A44-9489-23D43DDB1983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658845" y="2324093"/>
            <a:ext cx="1" cy="53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47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Access a HTML Webpage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443E8A2-691A-8146-B35A-83A86C53D2D7}"/>
              </a:ext>
            </a:extLst>
          </p:cNvPr>
          <p:cNvSpPr/>
          <p:nvPr/>
        </p:nvSpPr>
        <p:spPr>
          <a:xfrm>
            <a:off x="4076217" y="1727525"/>
            <a:ext cx="2696901" cy="503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 Server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5F23C66-776E-274C-9A47-EB343032430B}"/>
              </a:ext>
            </a:extLst>
          </p:cNvPr>
          <p:cNvSpPr/>
          <p:nvPr/>
        </p:nvSpPr>
        <p:spPr>
          <a:xfrm>
            <a:off x="4076216" y="3303611"/>
            <a:ext cx="2696901" cy="503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Computer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B011C49-BCC8-034C-BE78-5D480981464D}"/>
              </a:ext>
            </a:extLst>
          </p:cNvPr>
          <p:cNvSpPr/>
          <p:nvPr/>
        </p:nvSpPr>
        <p:spPr>
          <a:xfrm>
            <a:off x="4076216" y="5048132"/>
            <a:ext cx="2696901" cy="503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37E8911-A145-2844-8683-4B3A748B3DA2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5424667" y="2230614"/>
            <a:ext cx="1" cy="107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1FE366-81E0-1240-A5E7-B9C6A6A04223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5424667" y="3806700"/>
            <a:ext cx="0" cy="124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3A121F-9BD5-5446-A49C-621FC060F067}"/>
              </a:ext>
            </a:extLst>
          </p:cNvPr>
          <p:cNvSpPr txBox="1"/>
          <p:nvPr/>
        </p:nvSpPr>
        <p:spPr>
          <a:xfrm>
            <a:off x="3010222" y="2586018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Download a html 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C23BC1-A828-7541-B268-B9F70315BFFB}"/>
              </a:ext>
            </a:extLst>
          </p:cNvPr>
          <p:cNvSpPr txBox="1"/>
          <p:nvPr/>
        </p:nvSpPr>
        <p:spPr>
          <a:xfrm>
            <a:off x="4257359" y="424275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Interpret</a:t>
            </a:r>
          </a:p>
        </p:txBody>
      </p:sp>
    </p:spTree>
    <p:extLst>
      <p:ext uri="{BB962C8B-B14F-4D97-AF65-F5344CB8AC3E}">
        <p14:creationId xmlns:p14="http://schemas.microsoft.com/office/powerpoint/2010/main" val="314704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A Simple HTML Document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5588B5-E67E-4010-A851-141F2F895D3C}"/>
              </a:ext>
            </a:extLst>
          </p:cNvPr>
          <p:cNvSpPr/>
          <p:nvPr/>
        </p:nvSpPr>
        <p:spPr>
          <a:xfrm>
            <a:off x="4367736" y="1231900"/>
            <a:ext cx="6096000" cy="369332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E8BEFC-49C9-7B46-B604-31EDC9841A77}"/>
              </a:ext>
            </a:extLst>
          </p:cNvPr>
          <p:cNvSpPr/>
          <p:nvPr/>
        </p:nvSpPr>
        <p:spPr>
          <a:xfrm>
            <a:off x="1039957" y="1248458"/>
            <a:ext cx="3282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document type declaration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BEF263-36A8-074C-A652-0E6D3549D474}"/>
              </a:ext>
            </a:extLst>
          </p:cNvPr>
          <p:cNvSpPr/>
          <p:nvPr/>
        </p:nvSpPr>
        <p:spPr>
          <a:xfrm>
            <a:off x="4367736" y="1720840"/>
            <a:ext cx="6096000" cy="3139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74EA7-BD04-B043-827C-DD9442B758F5}"/>
              </a:ext>
            </a:extLst>
          </p:cNvPr>
          <p:cNvSpPr/>
          <p:nvPr/>
        </p:nvSpPr>
        <p:spPr>
          <a:xfrm>
            <a:off x="5078036" y="2116586"/>
            <a:ext cx="5385700" cy="92333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Page 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B27E0-DE7A-424C-82DD-7C356F50E6CB}"/>
              </a:ext>
            </a:extLst>
          </p:cNvPr>
          <p:cNvSpPr/>
          <p:nvPr/>
        </p:nvSpPr>
        <p:spPr>
          <a:xfrm>
            <a:off x="5078036" y="3142555"/>
            <a:ext cx="5385700" cy="120032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D0B3AD-3B87-9B4C-9FFB-3A21C67DAD98}"/>
              </a:ext>
            </a:extLst>
          </p:cNvPr>
          <p:cNvSpPr/>
          <p:nvPr/>
        </p:nvSpPr>
        <p:spPr>
          <a:xfrm>
            <a:off x="2992029" y="1755041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start html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DBF58-FFE4-EF49-B8A2-45A24DCA47A9}"/>
              </a:ext>
            </a:extLst>
          </p:cNvPr>
          <p:cNvSpPr/>
          <p:nvPr/>
        </p:nvSpPr>
        <p:spPr>
          <a:xfrm>
            <a:off x="3054836" y="4490829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end html</a:t>
            </a:r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0C165F46-A8BF-5A44-8979-DD1F8A317502}"/>
              </a:ext>
            </a:extLst>
          </p:cNvPr>
          <p:cNvSpPr/>
          <p:nvPr/>
        </p:nvSpPr>
        <p:spPr>
          <a:xfrm>
            <a:off x="4085863" y="2116586"/>
            <a:ext cx="189179" cy="915543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5F12EA-C7AC-5E47-927B-7294016F7E2B}"/>
              </a:ext>
            </a:extLst>
          </p:cNvPr>
          <p:cNvSpPr/>
          <p:nvPr/>
        </p:nvSpPr>
        <p:spPr>
          <a:xfrm>
            <a:off x="2407198" y="2373107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head section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8C32DB-257B-314B-B0AC-772866AF5BE1}"/>
              </a:ext>
            </a:extLst>
          </p:cNvPr>
          <p:cNvSpPr/>
          <p:nvPr/>
        </p:nvSpPr>
        <p:spPr>
          <a:xfrm>
            <a:off x="2407198" y="3614914"/>
            <a:ext cx="164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body section</a:t>
            </a:r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EFA6ADA-B46E-6A44-8F5F-2F79CF980E1F}"/>
              </a:ext>
            </a:extLst>
          </p:cNvPr>
          <p:cNvSpPr/>
          <p:nvPr/>
        </p:nvSpPr>
        <p:spPr>
          <a:xfrm>
            <a:off x="4076103" y="3284947"/>
            <a:ext cx="198939" cy="915543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5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371EEE-4223-334D-9165-37CC42E9D110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Create a HTML File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1A72A6D-C5BC-7142-948C-5437E94DFCCD}"/>
              </a:ext>
            </a:extLst>
          </p:cNvPr>
          <p:cNvSpPr/>
          <p:nvPr/>
        </p:nvSpPr>
        <p:spPr>
          <a:xfrm>
            <a:off x="1333962" y="1231900"/>
            <a:ext cx="4762038" cy="503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Let’s create a folder for Class 1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9930B22-2E24-E647-9A96-F594CFCBF3DA}"/>
              </a:ext>
            </a:extLst>
          </p:cNvPr>
          <p:cNvSpPr/>
          <p:nvPr/>
        </p:nvSpPr>
        <p:spPr>
          <a:xfrm>
            <a:off x="1333962" y="2301155"/>
            <a:ext cx="4762038" cy="503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2. Open Sublime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741841-EF6C-CE4D-B384-F8EC3691693B}"/>
              </a:ext>
            </a:extLst>
          </p:cNvPr>
          <p:cNvSpPr/>
          <p:nvPr/>
        </p:nvSpPr>
        <p:spPr>
          <a:xfrm>
            <a:off x="1333962" y="3370410"/>
            <a:ext cx="4762038" cy="503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3. Write html code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4390CED-CAEF-AD42-B7FB-CB8FAF613F52}"/>
              </a:ext>
            </a:extLst>
          </p:cNvPr>
          <p:cNvSpPr/>
          <p:nvPr/>
        </p:nvSpPr>
        <p:spPr>
          <a:xfrm>
            <a:off x="1333962" y="4439665"/>
            <a:ext cx="4762038" cy="503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4. Save it as [name].htm or [name].html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77E1A2-570C-BF41-AA49-BAFA3AE77D7B}"/>
              </a:ext>
            </a:extLst>
          </p:cNvPr>
          <p:cNvSpPr/>
          <p:nvPr/>
        </p:nvSpPr>
        <p:spPr>
          <a:xfrm>
            <a:off x="6775991" y="2301155"/>
            <a:ext cx="5273255" cy="1796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</a:t>
            </a:r>
          </a:p>
          <a:p>
            <a:pPr marL="342900" indent="-342900">
              <a:buAutoNum type="alphaLcPeriod"/>
            </a:pPr>
            <a:r>
              <a:rPr lang="en-US" dirty="0"/>
              <a:t>Open Sublime</a:t>
            </a:r>
          </a:p>
          <a:p>
            <a:pPr marL="342900" indent="-342900">
              <a:buAutoNum type="alphaLcPeriod"/>
            </a:pPr>
            <a:r>
              <a:rPr lang="en-US" dirty="0"/>
              <a:t>Save as “[name].html” to create a html file</a:t>
            </a:r>
          </a:p>
          <a:p>
            <a:r>
              <a:rPr lang="en-US" dirty="0"/>
              <a:t>c. type in “html”, then press “tab” key, sublime will create a html template</a:t>
            </a:r>
          </a:p>
        </p:txBody>
      </p:sp>
    </p:spTree>
    <p:extLst>
      <p:ext uri="{BB962C8B-B14F-4D97-AF65-F5344CB8AC3E}">
        <p14:creationId xmlns:p14="http://schemas.microsoft.com/office/powerpoint/2010/main" val="379410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371EEE-4223-334D-9165-37CC42E9D110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Validation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4284CD-7864-D14F-BC18-62D1998F508F}"/>
              </a:ext>
            </a:extLst>
          </p:cNvPr>
          <p:cNvSpPr/>
          <p:nvPr/>
        </p:nvSpPr>
        <p:spPr>
          <a:xfrm>
            <a:off x="1418359" y="1231900"/>
            <a:ext cx="28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https://validator.w3.org/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51AAA9-8637-DD49-B049-0324D1ABE435}"/>
              </a:ext>
            </a:extLst>
          </p:cNvPr>
          <p:cNvSpPr/>
          <p:nvPr/>
        </p:nvSpPr>
        <p:spPr>
          <a:xfrm>
            <a:off x="5727658" y="5662977"/>
            <a:ext cx="6181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Verdana" panose="020B0604030504040204" pitchFamily="34" charset="0"/>
              </a:rPr>
              <a:t>Visualize a page with Chrome’s developer tool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8D2814-8D6F-A84F-A9A6-2748465EC850}"/>
              </a:ext>
            </a:extLst>
          </p:cNvPr>
          <p:cNvSpPr/>
          <p:nvPr/>
        </p:nvSpPr>
        <p:spPr>
          <a:xfrm>
            <a:off x="6609309" y="5155621"/>
            <a:ext cx="5299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Verdana" panose="020B0604030504040204" pitchFamily="34" charset="0"/>
              </a:rPr>
              <a:t>Visualize the source code of a webpage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0365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24F515-356D-4532-BE08-F6D7771916F0}">
  <ds:schemaRefs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 design</Template>
  <TotalTime>0</TotalTime>
  <Words>405</Words>
  <Application>Microsoft Macintosh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Rounded MT Bold</vt:lpstr>
      <vt:lpstr>Calibri</vt:lpstr>
      <vt:lpstr>Consolas</vt:lpstr>
      <vt:lpstr>Roboto</vt:lpstr>
      <vt:lpstr>Segoe UI</vt:lpstr>
      <vt:lpstr>Trebuchet MS</vt:lpstr>
      <vt:lpstr>Verdana</vt:lpstr>
      <vt:lpstr>Wingdings 3</vt:lpstr>
      <vt:lpstr>Facet</vt:lpstr>
      <vt:lpstr>HTML Fundamentals</vt:lpstr>
      <vt:lpstr>Course Materials</vt:lpstr>
      <vt:lpstr>Coding Editor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2019-09-14T02:02:33Z</dcterms:created>
  <dcterms:modified xsi:type="dcterms:W3CDTF">2021-09-11T17:08:32Z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