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8" r:id="rId5"/>
    <p:sldId id="267" r:id="rId6"/>
    <p:sldId id="278" r:id="rId7"/>
    <p:sldId id="279" r:id="rId8"/>
    <p:sldId id="268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12" d="100"/>
          <a:sy n="112" d="100"/>
        </p:scale>
        <p:origin x="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Learned Tags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4A1C7-D37C-BF46-9E34-AE325F2CDF9A}"/>
              </a:ext>
            </a:extLst>
          </p:cNvPr>
          <p:cNvSpPr/>
          <p:nvPr/>
        </p:nvSpPr>
        <p:spPr>
          <a:xfrm>
            <a:off x="1506898" y="172936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html, head, body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88E081-E6D4-4C46-B96B-D0C4B271D094}"/>
              </a:ext>
            </a:extLst>
          </p:cNvPr>
          <p:cNvSpPr/>
          <p:nvPr/>
        </p:nvSpPr>
        <p:spPr>
          <a:xfrm>
            <a:off x="1506898" y="229820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h1, p, a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21D38-32EE-6F46-B2BD-1FE9603A571B}"/>
              </a:ext>
            </a:extLst>
          </p:cNvPr>
          <p:cNvSpPr/>
          <p:nvPr/>
        </p:nvSpPr>
        <p:spPr>
          <a:xfrm>
            <a:off x="1515847" y="282903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hr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Text Size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3BFEF-8AC7-774F-A1D3-39E40BE4F13C}"/>
              </a:ext>
            </a:extLst>
          </p:cNvPr>
          <p:cNvSpPr/>
          <p:nvPr/>
        </p:nvSpPr>
        <p:spPr>
          <a:xfrm>
            <a:off x="1590892" y="1731843"/>
            <a:ext cx="8580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&lt;p&gt;I like </a:t>
            </a:r>
            <a:r>
              <a:rPr lang="en-US" b="1" dirty="0">
                <a:solidFill>
                  <a:srgbClr val="FF0000"/>
                </a:solidFill>
              </a:rPr>
              <a:t>&lt;span style="font-size:40px"&gt;</a:t>
            </a:r>
            <a:r>
              <a:rPr lang="en-US" dirty="0"/>
              <a:t>Python, C++,</a:t>
            </a:r>
            <a:r>
              <a:rPr lang="en-US" b="1" dirty="0">
                <a:solidFill>
                  <a:srgbClr val="FF0000"/>
                </a:solidFill>
              </a:rPr>
              <a:t>&lt;/span&gt; </a:t>
            </a:r>
            <a:r>
              <a:rPr lang="en-US" dirty="0"/>
              <a:t>Java, MATLAB&lt;/p&gt;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16908-18E5-694E-A809-821F185F30EA}"/>
              </a:ext>
            </a:extLst>
          </p:cNvPr>
          <p:cNvSpPr/>
          <p:nvPr/>
        </p:nvSpPr>
        <p:spPr>
          <a:xfrm>
            <a:off x="1086306" y="1261339"/>
            <a:ext cx="184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Specified range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6FBB9-1FD2-CB43-BAFF-B3F979A5014B}"/>
              </a:ext>
            </a:extLst>
          </p:cNvPr>
          <p:cNvSpPr/>
          <p:nvPr/>
        </p:nvSpPr>
        <p:spPr>
          <a:xfrm>
            <a:off x="1590892" y="2318665"/>
            <a:ext cx="750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font-size</a:t>
            </a:r>
            <a:r>
              <a:rPr lang="en-US" dirty="0"/>
              <a:t> can be used in the </a:t>
            </a:r>
            <a:r>
              <a:rPr lang="en-US" b="1" dirty="0">
                <a:solidFill>
                  <a:srgbClr val="FF0000"/>
                </a:solidFill>
              </a:rPr>
              <a:t>style</a:t>
            </a:r>
            <a:r>
              <a:rPr lang="en-US" dirty="0"/>
              <a:t> of the most of text tags, e.g. h1, 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AFD7B-8D06-1744-8314-557596A527DE}"/>
              </a:ext>
            </a:extLst>
          </p:cNvPr>
          <p:cNvSpPr/>
          <p:nvPr/>
        </p:nvSpPr>
        <p:spPr>
          <a:xfrm>
            <a:off x="1108961" y="34290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F67BF-3CA5-544D-B927-9D5E57EE4643}"/>
              </a:ext>
            </a:extLst>
          </p:cNvPr>
          <p:cNvSpPr/>
          <p:nvPr/>
        </p:nvSpPr>
        <p:spPr>
          <a:xfrm>
            <a:off x="2033637" y="3798332"/>
            <a:ext cx="2635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cm, mm, in</a:t>
            </a:r>
          </a:p>
          <a:p>
            <a:r>
              <a:rPr lang="en-US" dirty="0">
                <a:solidFill>
                  <a:srgbClr val="FF0000"/>
                </a:solidFill>
              </a:rPr>
              <a:t>px, pixels (1/96 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A052D-DC7A-A94E-9049-955D2F36C7E0}"/>
              </a:ext>
            </a:extLst>
          </p:cNvPr>
          <p:cNvSpPr/>
          <p:nvPr/>
        </p:nvSpPr>
        <p:spPr>
          <a:xfrm>
            <a:off x="5043537" y="3798331"/>
            <a:ext cx="4054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, relative to the current font size</a:t>
            </a:r>
          </a:p>
          <a:p>
            <a:r>
              <a:rPr lang="en-US" dirty="0"/>
              <a:t>%, relative to the parent font size</a:t>
            </a:r>
          </a:p>
        </p:txBody>
      </p:sp>
    </p:spTree>
    <p:extLst>
      <p:ext uri="{BB962C8B-B14F-4D97-AF65-F5344CB8AC3E}">
        <p14:creationId xmlns:p14="http://schemas.microsoft.com/office/powerpoint/2010/main" val="32438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Text Formatting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41DAC-3563-E747-A7D4-AC624ACE9B0C}"/>
              </a:ext>
            </a:extLst>
          </p:cNvPr>
          <p:cNvSpPr/>
          <p:nvPr/>
        </p:nvSpPr>
        <p:spPr>
          <a:xfrm>
            <a:off x="3128010" y="172936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 is </a:t>
            </a:r>
            <a:r>
              <a:rPr lang="en-US" b="1" dirty="0">
                <a:solidFill>
                  <a:srgbClr val="FF0000"/>
                </a:solidFill>
              </a:rPr>
              <a:t>&lt;b&gt;</a:t>
            </a:r>
            <a:r>
              <a:rPr lang="en-US" b="1" dirty="0"/>
              <a:t>bold</a:t>
            </a:r>
            <a:r>
              <a:rPr lang="en-US" b="1" dirty="0">
                <a:solidFill>
                  <a:srgbClr val="FF0000"/>
                </a:solidFill>
              </a:rPr>
              <a:t>&lt;/b&gt;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52FB0-A7AA-5D49-B271-343E560BC9EB}"/>
              </a:ext>
            </a:extLst>
          </p:cNvPr>
          <p:cNvSpPr/>
          <p:nvPr/>
        </p:nvSpPr>
        <p:spPr>
          <a:xfrm>
            <a:off x="2675582" y="2332741"/>
            <a:ext cx="268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Text is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i="1" dirty="0"/>
              <a:t>italic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FF44-C24F-3C40-8B23-D113B2403751}"/>
              </a:ext>
            </a:extLst>
          </p:cNvPr>
          <p:cNvSpPr/>
          <p:nvPr/>
        </p:nvSpPr>
        <p:spPr>
          <a:xfrm>
            <a:off x="2660599" y="2894588"/>
            <a:ext cx="417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Text is subscript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dirty="0"/>
              <a:t>label</a:t>
            </a:r>
            <a:r>
              <a:rPr lang="en-US" b="1" dirty="0">
                <a:solidFill>
                  <a:srgbClr val="FF0000"/>
                </a:solidFill>
              </a:rPr>
              <a:t>&lt;/sub&gt;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ACD52-00C6-3F49-8635-E18D430694E9}"/>
              </a:ext>
            </a:extLst>
          </p:cNvPr>
          <p:cNvSpPr/>
          <p:nvPr/>
        </p:nvSpPr>
        <p:spPr>
          <a:xfrm>
            <a:off x="2675582" y="3456435"/>
            <a:ext cx="440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Text is superscript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  <a:r>
              <a:rPr lang="en-US" dirty="0"/>
              <a:t>label</a:t>
            </a:r>
            <a:r>
              <a:rPr lang="en-US" b="1" dirty="0">
                <a:solidFill>
                  <a:srgbClr val="FF0000"/>
                </a:solidFill>
              </a:rPr>
              <a:t>&lt;/sup&gt;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30FF3-81EC-D84E-911F-C42DF4C82121}"/>
              </a:ext>
            </a:extLst>
          </p:cNvPr>
          <p:cNvSpPr/>
          <p:nvPr/>
        </p:nvSpPr>
        <p:spPr>
          <a:xfrm>
            <a:off x="1506898" y="17293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Bold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BE26B-C172-4E4D-ABAB-0E1A5C4AFF7B}"/>
              </a:ext>
            </a:extLst>
          </p:cNvPr>
          <p:cNvSpPr/>
          <p:nvPr/>
        </p:nvSpPr>
        <p:spPr>
          <a:xfrm>
            <a:off x="1506898" y="230666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Italic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AE321B-81DA-8C4A-B271-6CDF959F5C99}"/>
              </a:ext>
            </a:extLst>
          </p:cNvPr>
          <p:cNvSpPr/>
          <p:nvPr/>
        </p:nvSpPr>
        <p:spPr>
          <a:xfrm>
            <a:off x="1506898" y="288397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Subscript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19122-96FC-F04E-9841-117D3D0D5B9C}"/>
              </a:ext>
            </a:extLst>
          </p:cNvPr>
          <p:cNvSpPr/>
          <p:nvPr/>
        </p:nvSpPr>
        <p:spPr>
          <a:xfrm>
            <a:off x="1535912" y="343358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Superscript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B892B-12B5-4A4E-8CDE-4B57DFD22D7A}"/>
              </a:ext>
            </a:extLst>
          </p:cNvPr>
          <p:cNvSpPr/>
          <p:nvPr/>
        </p:nvSpPr>
        <p:spPr>
          <a:xfrm>
            <a:off x="1535912" y="542758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Combine Formats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063BB6-E7AA-2A49-B1AB-5588DA58B093}"/>
              </a:ext>
            </a:extLst>
          </p:cNvPr>
          <p:cNvSpPr/>
          <p:nvPr/>
        </p:nvSpPr>
        <p:spPr>
          <a:xfrm>
            <a:off x="3130611" y="6000047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 is </a:t>
            </a:r>
            <a:r>
              <a:rPr lang="en-US" b="1" dirty="0">
                <a:solidFill>
                  <a:srgbClr val="FF0000"/>
                </a:solidFill>
              </a:rPr>
              <a:t>&lt;b&gt;&lt;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i="1" dirty="0"/>
              <a:t>bold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&gt;&lt;/b&gt;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95A21-8DF9-074F-AC95-EEEC34CE80AF}"/>
              </a:ext>
            </a:extLst>
          </p:cNvPr>
          <p:cNvSpPr/>
          <p:nvPr/>
        </p:nvSpPr>
        <p:spPr>
          <a:xfrm>
            <a:off x="2661808" y="3976538"/>
            <a:ext cx="386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Text is </a:t>
            </a:r>
            <a:r>
              <a:rPr lang="en-US" b="1" dirty="0">
                <a:solidFill>
                  <a:srgbClr val="FF0000"/>
                </a:solidFill>
              </a:rPr>
              <a:t>&lt;strike&gt;</a:t>
            </a:r>
            <a:r>
              <a:rPr lang="en-US" strike="sngStrike" dirty="0"/>
              <a:t>strike</a:t>
            </a:r>
            <a:r>
              <a:rPr lang="en-US" b="1" dirty="0">
                <a:solidFill>
                  <a:srgbClr val="FF0000"/>
                </a:solidFill>
              </a:rPr>
              <a:t>&lt;/strike&gt;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1EDE96-1D95-5842-95EC-E3CFC2798F84}"/>
              </a:ext>
            </a:extLst>
          </p:cNvPr>
          <p:cNvSpPr/>
          <p:nvPr/>
        </p:nvSpPr>
        <p:spPr>
          <a:xfrm>
            <a:off x="1522138" y="395368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Strike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2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List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2A02F-703B-274F-BBD6-9A12CA146BF5}"/>
              </a:ext>
            </a:extLst>
          </p:cNvPr>
          <p:cNvSpPr/>
          <p:nvPr/>
        </p:nvSpPr>
        <p:spPr>
          <a:xfrm>
            <a:off x="1418359" y="12319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Unordered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605FC-7B88-8F46-8F7C-272E160A4AF0}"/>
              </a:ext>
            </a:extLst>
          </p:cNvPr>
          <p:cNvSpPr/>
          <p:nvPr/>
        </p:nvSpPr>
        <p:spPr>
          <a:xfrm>
            <a:off x="2109574" y="1750826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&lt;li&gt;Coffee&lt;/li&gt;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&lt;li&gt;Tea&lt;/li&gt;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&lt;/ul&gt;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A356A-A683-664A-8947-D554670A96B4}"/>
              </a:ext>
            </a:extLst>
          </p:cNvPr>
          <p:cNvSpPr/>
          <p:nvPr/>
        </p:nvSpPr>
        <p:spPr>
          <a:xfrm>
            <a:off x="1418359" y="404749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Ordered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3E99-89F9-5141-B1B6-76E0915E14D1}"/>
              </a:ext>
            </a:extLst>
          </p:cNvPr>
          <p:cNvSpPr/>
          <p:nvPr/>
        </p:nvSpPr>
        <p:spPr>
          <a:xfrm>
            <a:off x="2159104" y="4657856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&lt;li&gt;Running&lt;/li&gt;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&lt;li&gt;Swim&lt;/li&gt;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List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2A02F-703B-274F-BBD6-9A12CA146BF5}"/>
              </a:ext>
            </a:extLst>
          </p:cNvPr>
          <p:cNvSpPr/>
          <p:nvPr/>
        </p:nvSpPr>
        <p:spPr>
          <a:xfrm>
            <a:off x="1418359" y="12319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Unordered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605FC-7B88-8F46-8F7C-272E160A4AF0}"/>
              </a:ext>
            </a:extLst>
          </p:cNvPr>
          <p:cNvSpPr/>
          <p:nvPr/>
        </p:nvSpPr>
        <p:spPr>
          <a:xfrm>
            <a:off x="2109574" y="1750826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&lt;ul style="</a:t>
            </a:r>
            <a:r>
              <a:rPr lang="en-US" dirty="0" err="1">
                <a:latin typeface="Consolas" panose="020B0609020204030204" pitchFamily="49" charset="0"/>
              </a:rPr>
              <a:t>list-style-type:circle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&lt;li&gt;Coffee&lt;/li&gt;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&lt;li&gt;Tea&lt;/li&gt;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&lt;/ul&gt;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A356A-A683-664A-8947-D554670A96B4}"/>
              </a:ext>
            </a:extLst>
          </p:cNvPr>
          <p:cNvSpPr/>
          <p:nvPr/>
        </p:nvSpPr>
        <p:spPr>
          <a:xfrm>
            <a:off x="1418359" y="404749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Ordered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3E99-89F9-5141-B1B6-76E0915E14D1}"/>
              </a:ext>
            </a:extLst>
          </p:cNvPr>
          <p:cNvSpPr/>
          <p:nvPr/>
        </p:nvSpPr>
        <p:spPr>
          <a:xfrm>
            <a:off x="2159104" y="4657856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&lt;li&gt;Running&lt;/li&gt;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&lt;li&gt;Swim&lt;/li&gt;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Nested List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605FC-7B88-8F46-8F7C-272E160A4AF0}"/>
              </a:ext>
            </a:extLst>
          </p:cNvPr>
          <p:cNvSpPr/>
          <p:nvPr/>
        </p:nvSpPr>
        <p:spPr>
          <a:xfrm>
            <a:off x="1880974" y="1231900"/>
            <a:ext cx="7022996" cy="507831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&lt;li&gt;People</a:t>
            </a:r>
          </a:p>
          <a:p>
            <a:r>
              <a:rPr lang="en-US" dirty="0">
                <a:latin typeface="Consolas" panose="020B0609020204030204" pitchFamily="49" charset="0"/>
              </a:rPr>
              <a:t>		&lt;ul&gt;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						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&lt;/ul&gt;</a:t>
            </a:r>
          </a:p>
          <a:p>
            <a:r>
              <a:rPr lang="en-US" dirty="0">
                <a:latin typeface="Consolas" panose="020B0609020204030204" pitchFamily="49" charset="0"/>
              </a:rPr>
              <a:t>&lt;/li&gt;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C72F6-B139-0C4C-BB28-B62A2B07DFEE}"/>
              </a:ext>
            </a:extLst>
          </p:cNvPr>
          <p:cNvSpPr/>
          <p:nvPr/>
        </p:nvSpPr>
        <p:spPr>
          <a:xfrm>
            <a:off x="3359034" y="1864229"/>
            <a:ext cx="5016731" cy="18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&lt;li&gt;Teachers</a:t>
            </a:r>
          </a:p>
          <a:p>
            <a:r>
              <a:rPr lang="en-US" dirty="0">
                <a:latin typeface="Consolas" panose="020B0609020204030204" pitchFamily="49" charset="0"/>
              </a:rPr>
              <a:t>	&lt;ul&gt;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&lt;li&gt;Lin Chen&lt;/li&gt;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&lt;li&gt;Feng Zhou&lt;/li&gt;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&lt;/ul&gt;</a:t>
            </a:r>
          </a:p>
          <a:p>
            <a:r>
              <a:rPr lang="en-US" dirty="0">
                <a:latin typeface="Consolas" panose="020B0609020204030204" pitchFamily="49" charset="0"/>
              </a:rPr>
              <a:t>&lt;/li&gt;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5AA6B-B623-6841-B8C9-DD2633E3C5BA}"/>
              </a:ext>
            </a:extLst>
          </p:cNvPr>
          <p:cNvSpPr/>
          <p:nvPr/>
        </p:nvSpPr>
        <p:spPr>
          <a:xfrm>
            <a:off x="3359034" y="3807329"/>
            <a:ext cx="5016731" cy="18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&lt;li&gt;Students</a:t>
            </a:r>
          </a:p>
          <a:p>
            <a:r>
              <a:rPr lang="en-US" dirty="0">
                <a:latin typeface="Consolas" panose="020B0609020204030204" pitchFamily="49" charset="0"/>
              </a:rPr>
              <a:t>	&lt;ul&gt;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&lt;li&gt;David&lt;/li&gt;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&lt;li&gt;Sau&lt;/li&gt;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&lt;/ul&gt;</a:t>
            </a:r>
          </a:p>
          <a:p>
            <a:r>
              <a:rPr lang="en-US" dirty="0">
                <a:latin typeface="Consolas" panose="020B0609020204030204" pitchFamily="49" charset="0"/>
              </a:rPr>
              <a:t>&lt;/li&gt;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72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372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Consolas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2021-09-25T14:56:40Z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