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1"/>
  </p:notesMasterIdLst>
  <p:sldIdLst>
    <p:sldId id="258" r:id="rId5"/>
    <p:sldId id="267" r:id="rId6"/>
    <p:sldId id="274" r:id="rId7"/>
    <p:sldId id="275" r:id="rId8"/>
    <p:sldId id="268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10/30/21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10/30/21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HTML Fundamentals</a:t>
            </a: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Inline CSS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75483F2-BD19-B147-95C2-67388C48429B}"/>
              </a:ext>
            </a:extLst>
          </p:cNvPr>
          <p:cNvSpPr/>
          <p:nvPr/>
        </p:nvSpPr>
        <p:spPr>
          <a:xfrm>
            <a:off x="766112" y="2281767"/>
            <a:ext cx="8104131" cy="2008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DB59F-44CD-E64B-99A7-9732BD7FD3B8}"/>
              </a:ext>
            </a:extLst>
          </p:cNvPr>
          <p:cNvSpPr txBox="1"/>
          <p:nvPr/>
        </p:nvSpPr>
        <p:spPr>
          <a:xfrm>
            <a:off x="1418359" y="2537178"/>
            <a:ext cx="71798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&lt;div </a:t>
            </a:r>
            <a:r>
              <a:rPr lang="en-US" dirty="0">
                <a:solidFill>
                  <a:srgbClr val="0432FF"/>
                </a:solidFill>
              </a:rPr>
              <a:t>style</a:t>
            </a:r>
            <a:r>
              <a:rPr lang="en-US" dirty="0"/>
              <a:t>="</a:t>
            </a:r>
            <a:r>
              <a:rPr lang="en-US" dirty="0">
                <a:solidFill>
                  <a:srgbClr val="FF0000"/>
                </a:solidFill>
              </a:rPr>
              <a:t>height: 500px; width: 30%; </a:t>
            </a:r>
            <a:r>
              <a:rPr lang="en-US" dirty="0" err="1">
                <a:solidFill>
                  <a:srgbClr val="FF0000"/>
                </a:solidFill>
              </a:rPr>
              <a:t>float:left</a:t>
            </a:r>
            <a:r>
              <a:rPr lang="en-US" dirty="0"/>
              <a:t>"&gt;</a:t>
            </a:r>
          </a:p>
          <a:p>
            <a:r>
              <a:rPr lang="en-US" dirty="0"/>
              <a:t>      &lt;div </a:t>
            </a:r>
            <a:r>
              <a:rPr lang="en-US" dirty="0">
                <a:solidFill>
                  <a:srgbClr val="0432FF"/>
                </a:solidFill>
              </a:rPr>
              <a:t>style</a:t>
            </a:r>
            <a:r>
              <a:rPr lang="en-US" dirty="0"/>
              <a:t> = "</a:t>
            </a:r>
            <a:r>
              <a:rPr lang="en-US" dirty="0">
                <a:solidFill>
                  <a:srgbClr val="FF0000"/>
                </a:solidFill>
              </a:rPr>
              <a:t>width: 90%; color: white;</a:t>
            </a:r>
            <a:r>
              <a:rPr lang="en-US" dirty="0"/>
              <a:t>"&gt;Introduction&lt;/div&gt;</a:t>
            </a:r>
          </a:p>
          <a:p>
            <a:r>
              <a:rPr lang="en-US" dirty="0"/>
              <a:t>	&lt;div </a:t>
            </a:r>
            <a:r>
              <a:rPr lang="en-US" dirty="0">
                <a:solidFill>
                  <a:srgbClr val="0432FF"/>
                </a:solidFill>
              </a:rPr>
              <a:t>style</a:t>
            </a:r>
            <a:r>
              <a:rPr lang="en-US" dirty="0"/>
              <a:t> = "</a:t>
            </a:r>
            <a:r>
              <a:rPr lang="en-US" dirty="0">
                <a:solidFill>
                  <a:srgbClr val="FF0000"/>
                </a:solidFill>
              </a:rPr>
              <a:t>width: 90%; color: white;</a:t>
            </a:r>
            <a:r>
              <a:rPr lang="en-US" dirty="0"/>
              <a:t>"&gt;Running&lt;/div&gt;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50231-E9CA-EA47-9CB0-2AFAB061E044}"/>
              </a:ext>
            </a:extLst>
          </p:cNvPr>
          <p:cNvSpPr txBox="1"/>
          <p:nvPr/>
        </p:nvSpPr>
        <p:spPr>
          <a:xfrm>
            <a:off x="766112" y="1323369"/>
            <a:ext cx="610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a style for each element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19732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Internal CSS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75483F2-BD19-B147-95C2-67388C48429B}"/>
              </a:ext>
            </a:extLst>
          </p:cNvPr>
          <p:cNvSpPr/>
          <p:nvPr/>
        </p:nvSpPr>
        <p:spPr>
          <a:xfrm>
            <a:off x="1206378" y="2661356"/>
            <a:ext cx="8104131" cy="2008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50231-E9CA-EA47-9CB0-2AFAB061E044}"/>
              </a:ext>
            </a:extLst>
          </p:cNvPr>
          <p:cNvSpPr txBox="1"/>
          <p:nvPr/>
        </p:nvSpPr>
        <p:spPr>
          <a:xfrm>
            <a:off x="766112" y="1323369"/>
            <a:ext cx="610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styles </a:t>
            </a:r>
            <a:r>
              <a:rPr lang="en-US" b="1" i="1" dirty="0">
                <a:solidFill>
                  <a:srgbClr val="000000"/>
                </a:solidFill>
                <a:latin typeface="Verdana" panose="020B0604030504040204" pitchFamily="34" charset="0"/>
              </a:rPr>
              <a:t>in head</a:t>
            </a:r>
            <a:endParaRPr lang="en-US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7E4A3-18A2-774B-9791-62391FD63465}"/>
              </a:ext>
            </a:extLst>
          </p:cNvPr>
          <p:cNvSpPr txBox="1"/>
          <p:nvPr/>
        </p:nvSpPr>
        <p:spPr>
          <a:xfrm>
            <a:off x="1944512" y="3122157"/>
            <a:ext cx="6883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&lt;style&gt;		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432FF"/>
                </a:solidFill>
              </a:rPr>
              <a:t>.button </a:t>
            </a:r>
            <a:r>
              <a:rPr lang="en-US" dirty="0"/>
              <a:t>{</a:t>
            </a:r>
            <a:r>
              <a:rPr lang="en-US" b="1" dirty="0">
                <a:solidFill>
                  <a:srgbClr val="FF0000"/>
                </a:solidFill>
              </a:rPr>
              <a:t>width: 90%; color: white; border-radius: 40px;</a:t>
            </a:r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3C878-E081-5646-A976-5E8D8F311A2E}"/>
              </a:ext>
            </a:extLst>
          </p:cNvPr>
          <p:cNvSpPr txBox="1"/>
          <p:nvPr/>
        </p:nvSpPr>
        <p:spPr>
          <a:xfrm>
            <a:off x="1206378" y="1776884"/>
            <a:ext cx="3950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/>
              <a:t>Make the html code readable</a:t>
            </a:r>
          </a:p>
          <a:p>
            <a:pPr marL="342900" indent="-342900">
              <a:buAutoNum type="alphaLcPeriod"/>
            </a:pPr>
            <a:r>
              <a:rPr lang="en-US" dirty="0"/>
              <a:t>Can be shared by many elements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31B06A1-23C5-514C-97BB-03DEFB91FED2}"/>
              </a:ext>
            </a:extLst>
          </p:cNvPr>
          <p:cNvSpPr/>
          <p:nvPr/>
        </p:nvSpPr>
        <p:spPr>
          <a:xfrm>
            <a:off x="1206378" y="5271911"/>
            <a:ext cx="3014133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1E6C28-DE09-E749-9E9A-C79AC641DCB0}"/>
              </a:ext>
            </a:extLst>
          </p:cNvPr>
          <p:cNvSpPr txBox="1"/>
          <p:nvPr/>
        </p:nvSpPr>
        <p:spPr>
          <a:xfrm>
            <a:off x="1579210" y="5419846"/>
            <a:ext cx="29322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&lt;div class = "</a:t>
            </a:r>
            <a:r>
              <a:rPr lang="en-US" b="1" dirty="0">
                <a:solidFill>
                  <a:srgbClr val="0432FF"/>
                </a:solidFill>
              </a:rPr>
              <a:t>button</a:t>
            </a:r>
            <a:r>
              <a:rPr lang="en-US" dirty="0"/>
              <a:t>"&gt;</a:t>
            </a:r>
          </a:p>
          <a:p>
            <a:r>
              <a:rPr lang="en-US" dirty="0"/>
              <a:t>	Introduction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791EC3F-89DF-A440-A358-92C9D25BA6D7}"/>
              </a:ext>
            </a:extLst>
          </p:cNvPr>
          <p:cNvSpPr/>
          <p:nvPr/>
        </p:nvSpPr>
        <p:spPr>
          <a:xfrm>
            <a:off x="6296376" y="5271911"/>
            <a:ext cx="3014133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DEDA1-B4A9-CE48-B415-59E39212CBF4}"/>
              </a:ext>
            </a:extLst>
          </p:cNvPr>
          <p:cNvSpPr txBox="1"/>
          <p:nvPr/>
        </p:nvSpPr>
        <p:spPr>
          <a:xfrm>
            <a:off x="6669208" y="5419846"/>
            <a:ext cx="29322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&lt;div class = "</a:t>
            </a:r>
            <a:r>
              <a:rPr lang="en-US" b="1" dirty="0">
                <a:solidFill>
                  <a:srgbClr val="0432FF"/>
                </a:solidFill>
              </a:rPr>
              <a:t>button</a:t>
            </a:r>
            <a:r>
              <a:rPr lang="en-US" dirty="0"/>
              <a:t>"&gt;</a:t>
            </a:r>
          </a:p>
          <a:p>
            <a:r>
              <a:rPr lang="en-US" dirty="0"/>
              <a:t>	Introduction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FCE5F24C-CDB6-D143-8E50-9B61E9439FB4}"/>
              </a:ext>
            </a:extLst>
          </p:cNvPr>
          <p:cNvSpPr/>
          <p:nvPr/>
        </p:nvSpPr>
        <p:spPr>
          <a:xfrm>
            <a:off x="2314222" y="4764701"/>
            <a:ext cx="635002" cy="433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2A27D307-48A3-5944-8D23-51DF10F9C398}"/>
              </a:ext>
            </a:extLst>
          </p:cNvPr>
          <p:cNvSpPr/>
          <p:nvPr/>
        </p:nvSpPr>
        <p:spPr>
          <a:xfrm>
            <a:off x="7438557" y="4754033"/>
            <a:ext cx="635002" cy="433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0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Links</a:t>
            </a:r>
          </a:p>
        </p:txBody>
      </p:sp>
      <p:pic>
        <p:nvPicPr>
          <p:cNvPr id="6" name="Picture 5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536466C7-40B3-CB40-A7C7-C0411571C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428" y="1543754"/>
            <a:ext cx="5007328" cy="400586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BAE876-36C4-CD4F-A1C5-08F6605530D9}"/>
              </a:ext>
            </a:extLst>
          </p:cNvPr>
          <p:cNvCxnSpPr/>
          <p:nvPr/>
        </p:nvCxnSpPr>
        <p:spPr>
          <a:xfrm flipV="1">
            <a:off x="6615289" y="2573867"/>
            <a:ext cx="0" cy="85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C2A23A-AC0C-9649-B4A7-2B9965E5B01E}"/>
              </a:ext>
            </a:extLst>
          </p:cNvPr>
          <p:cNvCxnSpPr>
            <a:cxnSpLocks/>
          </p:cNvCxnSpPr>
          <p:nvPr/>
        </p:nvCxnSpPr>
        <p:spPr>
          <a:xfrm>
            <a:off x="6976533" y="2573867"/>
            <a:ext cx="0" cy="855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1C1B34-C39A-E34E-BA95-DD5DDD5447F8}"/>
              </a:ext>
            </a:extLst>
          </p:cNvPr>
          <p:cNvSpPr txBox="1"/>
          <p:nvPr/>
        </p:nvSpPr>
        <p:spPr>
          <a:xfrm>
            <a:off x="548521" y="5861471"/>
            <a:ext cx="8825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The start page of a website is named as </a:t>
            </a:r>
            <a:r>
              <a:rPr lang="en-US" b="1" i="1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index.html</a:t>
            </a:r>
            <a:r>
              <a:rPr lang="en-US" b="1" i="1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by convention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9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Buttons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99D949-3B3D-4846-8F86-4D3E5082328B}"/>
              </a:ext>
            </a:extLst>
          </p:cNvPr>
          <p:cNvSpPr/>
          <p:nvPr/>
        </p:nvSpPr>
        <p:spPr>
          <a:xfrm>
            <a:off x="1298222" y="1444978"/>
            <a:ext cx="2212622" cy="880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F5ACF22-DAA1-254E-9A31-26B490F31E0A}"/>
              </a:ext>
            </a:extLst>
          </p:cNvPr>
          <p:cNvSpPr/>
          <p:nvPr/>
        </p:nvSpPr>
        <p:spPr>
          <a:xfrm>
            <a:off x="4989689" y="1444977"/>
            <a:ext cx="2212622" cy="880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Hover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05A79C6-1A31-0D47-8F4C-B4B1E4061E34}"/>
              </a:ext>
            </a:extLst>
          </p:cNvPr>
          <p:cNvSpPr/>
          <p:nvPr/>
        </p:nvSpPr>
        <p:spPr>
          <a:xfrm>
            <a:off x="8681156" y="1422398"/>
            <a:ext cx="2212622" cy="880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996699-2623-0E4E-B1DB-ADFCB6F4CC85}"/>
              </a:ext>
            </a:extLst>
          </p:cNvPr>
          <p:cNvSpPr txBox="1"/>
          <p:nvPr/>
        </p:nvSpPr>
        <p:spPr>
          <a:xfrm>
            <a:off x="1418359" y="2923822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regular style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36DAD6-FB2D-BB4E-A3B7-98CA159B4F25}"/>
              </a:ext>
            </a:extLst>
          </p:cNvPr>
          <p:cNvSpPr txBox="1"/>
          <p:nvPr/>
        </p:nvSpPr>
        <p:spPr>
          <a:xfrm>
            <a:off x="4989689" y="2923822"/>
            <a:ext cx="2893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style when move</a:t>
            </a:r>
          </a:p>
          <a:p>
            <a:r>
              <a:rPr lang="en-US" dirty="0"/>
              <a:t>the cursor on the element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B700E6-250C-BE4E-BA55-03588443946B}"/>
              </a:ext>
            </a:extLst>
          </p:cNvPr>
          <p:cNvSpPr txBox="1"/>
          <p:nvPr/>
        </p:nvSpPr>
        <p:spPr>
          <a:xfrm>
            <a:off x="8681156" y="2923822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style when click</a:t>
            </a:r>
          </a:p>
          <a:p>
            <a:r>
              <a:rPr lang="en-US" dirty="0"/>
              <a:t>the element</a:t>
            </a:r>
          </a:p>
        </p:txBody>
      </p:sp>
    </p:spTree>
    <p:extLst>
      <p:ext uri="{BB962C8B-B14F-4D97-AF65-F5344CB8AC3E}">
        <p14:creationId xmlns:p14="http://schemas.microsoft.com/office/powerpoint/2010/main" val="1302257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External CSS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B57D6A6A-1953-3A44-8625-567DF0E31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917" y="2552700"/>
            <a:ext cx="3340852" cy="347909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2667DB-6B89-E143-B07F-49993F3D0F8A}"/>
              </a:ext>
            </a:extLst>
          </p:cNvPr>
          <p:cNvCxnSpPr/>
          <p:nvPr/>
        </p:nvCxnSpPr>
        <p:spPr>
          <a:xfrm flipH="1" flipV="1">
            <a:off x="5847645" y="3345039"/>
            <a:ext cx="112889" cy="216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318D3F-70DB-344F-B56D-942031515881}"/>
              </a:ext>
            </a:extLst>
          </p:cNvPr>
          <p:cNvCxnSpPr/>
          <p:nvPr/>
        </p:nvCxnSpPr>
        <p:spPr>
          <a:xfrm flipV="1">
            <a:off x="6129867" y="4191706"/>
            <a:ext cx="0" cy="132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E09756-3417-2E40-9525-4CE0F0E5534F}"/>
              </a:ext>
            </a:extLst>
          </p:cNvPr>
          <p:cNvSpPr txBox="1"/>
          <p:nvPr/>
        </p:nvSpPr>
        <p:spPr>
          <a:xfrm>
            <a:off x="548521" y="1231900"/>
            <a:ext cx="6101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</a:t>
            </a:r>
            <a:r>
              <a:rPr lang="en-US" b="1" i="1" dirty="0">
                <a:solidFill>
                  <a:srgbClr val="000000"/>
                </a:solidFill>
                <a:latin typeface="Verdana" panose="020B0604030504040204" pitchFamily="34" charset="0"/>
              </a:rPr>
              <a:t>styles in 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</a:t>
            </a:r>
            <a:r>
              <a:rPr lang="en-US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style files</a:t>
            </a:r>
          </a:p>
          <a:p>
            <a:endParaRPr lang="en-US" b="1" i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1" i="1" dirty="0">
                <a:solidFill>
                  <a:srgbClr val="000000"/>
                </a:solidFill>
                <a:latin typeface="Verdana" panose="020B0604030504040204" pitchFamily="34" charset="0"/>
              </a:rPr>
              <a:t>Html files of the website share the </a:t>
            </a:r>
            <a:r>
              <a:rPr lang="en-US" b="1" i="1" dirty="0" err="1">
                <a:solidFill>
                  <a:srgbClr val="000000"/>
                </a:solidFill>
                <a:latin typeface="Verdana" panose="020B0604030504040204" pitchFamily="34" charset="0"/>
              </a:rPr>
              <a:t>css</a:t>
            </a:r>
            <a:r>
              <a:rPr lang="en-US" b="1" i="1" dirty="0">
                <a:solidFill>
                  <a:srgbClr val="000000"/>
                </a:solidFill>
                <a:latin typeface="Verdana" panose="020B0604030504040204" pitchFamily="34" charset="0"/>
              </a:rPr>
              <a:t> style files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0304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24F515-356D-4532-BE08-F6D7771916F0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 design</Template>
  <TotalTime>0</TotalTime>
  <Words>185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Rounded MT Bold</vt:lpstr>
      <vt:lpstr>Calibri</vt:lpstr>
      <vt:lpstr>Trebuchet MS</vt:lpstr>
      <vt:lpstr>Verdana</vt:lpstr>
      <vt:lpstr>Wingdings 3</vt:lpstr>
      <vt:lpstr>Facet</vt:lpstr>
      <vt:lpstr>HTML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2019-09-14T02:02:33Z</dcterms:created>
  <dcterms:modified xsi:type="dcterms:W3CDTF">2021-10-30T15:45:57Z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