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8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10/2/21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10/2/21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88328" y="681229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iframe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Insert 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Youtube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 Video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3A5892-1F74-46B6-AFDC-7AB20BC1A4BD}"/>
              </a:ext>
            </a:extLst>
          </p:cNvPr>
          <p:cNvSpPr/>
          <p:nvPr/>
        </p:nvSpPr>
        <p:spPr>
          <a:xfrm>
            <a:off x="1183247" y="1603462"/>
            <a:ext cx="7043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Embed another document within the current HTML document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8DAE0-2748-D348-A8C2-2D0484566D48}"/>
              </a:ext>
            </a:extLst>
          </p:cNvPr>
          <p:cNvSpPr txBox="1"/>
          <p:nvPr/>
        </p:nvSpPr>
        <p:spPr>
          <a:xfrm>
            <a:off x="1183247" y="2364126"/>
            <a:ext cx="8794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iframe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width</a:t>
            </a:r>
            <a:r>
              <a:rPr lang="en-US" dirty="0"/>
              <a:t>="900" </a:t>
            </a:r>
            <a:r>
              <a:rPr lang="en-US" dirty="0">
                <a:solidFill>
                  <a:srgbClr val="0432FF"/>
                </a:solidFill>
              </a:rPr>
              <a:t>height</a:t>
            </a:r>
            <a:r>
              <a:rPr lang="en-US" dirty="0"/>
              <a:t>="600" </a:t>
            </a:r>
          </a:p>
          <a:p>
            <a:r>
              <a:rPr lang="en-US" dirty="0" err="1">
                <a:solidFill>
                  <a:srgbClr val="0432FF"/>
                </a:solidFill>
              </a:rPr>
              <a:t>src</a:t>
            </a:r>
            <a:r>
              <a:rPr lang="en-US" dirty="0"/>
              <a:t>="https://</a:t>
            </a:r>
            <a:r>
              <a:rPr lang="en-US" dirty="0" err="1"/>
              <a:t>www.youtube.com</a:t>
            </a:r>
            <a:r>
              <a:rPr lang="en-US" dirty="0"/>
              <a:t>/embed/u-xS-dkz3a0" </a:t>
            </a:r>
          </a:p>
          <a:p>
            <a:r>
              <a:rPr lang="en-US" dirty="0"/>
              <a:t>title="YouTube video player" </a:t>
            </a:r>
          </a:p>
          <a:p>
            <a:r>
              <a:rPr lang="en-US" dirty="0">
                <a:solidFill>
                  <a:srgbClr val="0432FF"/>
                </a:solidFill>
              </a:rPr>
              <a:t>frameborder</a:t>
            </a:r>
            <a:r>
              <a:rPr lang="en-US" dirty="0"/>
              <a:t>="0" </a:t>
            </a:r>
          </a:p>
          <a:p>
            <a:r>
              <a:rPr lang="en-US" dirty="0">
                <a:solidFill>
                  <a:srgbClr val="0432FF"/>
                </a:solidFill>
              </a:rPr>
              <a:t>allow</a:t>
            </a:r>
            <a:r>
              <a:rPr lang="en-US" dirty="0"/>
              <a:t>="accelerometer; </a:t>
            </a:r>
            <a:r>
              <a:rPr lang="en-US" dirty="0" err="1"/>
              <a:t>autoplay</a:t>
            </a:r>
            <a:r>
              <a:rPr lang="en-US" dirty="0"/>
              <a:t>; clipboard-write; encrypted-media; gyroscope; picture-in-picture”</a:t>
            </a:r>
          </a:p>
          <a:p>
            <a:r>
              <a:rPr lang="en-US" dirty="0" err="1">
                <a:solidFill>
                  <a:srgbClr val="0432FF"/>
                </a:solidFill>
              </a:rPr>
              <a:t>allowfullscreen</a:t>
            </a:r>
            <a:r>
              <a:rPr lang="en-US" dirty="0"/>
              <a:t>&gt;&lt;</a:t>
            </a:r>
            <a:r>
              <a:rPr lang="en-US" dirty="0">
                <a:solidFill>
                  <a:srgbClr val="FF0000"/>
                </a:solidFill>
              </a:rPr>
              <a:t>/iframe</a:t>
            </a:r>
            <a:r>
              <a:rPr lang="en-US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5B3F-4B94-4C49-A114-D7048A386E74}"/>
              </a:ext>
            </a:extLst>
          </p:cNvPr>
          <p:cNvSpPr txBox="1"/>
          <p:nvPr/>
        </p:nvSpPr>
        <p:spPr>
          <a:xfrm>
            <a:off x="6267691" y="6326093"/>
            <a:ext cx="5538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https://www.w3schools.com/tags/</a:t>
            </a:r>
            <a:r>
              <a:rPr lang="en-US" i="1" dirty="0" err="1"/>
              <a:t>tag_iframe.asp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88328" y="681229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Youtube</a:t>
            </a:r>
            <a:r>
              <a:rPr lang="en-US" sz="2800" dirty="0"/>
              <a:t> API Parameters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Insert 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Youtube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 Video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8DAE0-2748-D348-A8C2-2D0484566D48}"/>
              </a:ext>
            </a:extLst>
          </p:cNvPr>
          <p:cNvSpPr txBox="1"/>
          <p:nvPr/>
        </p:nvSpPr>
        <p:spPr>
          <a:xfrm>
            <a:off x="1183247" y="2364126"/>
            <a:ext cx="8794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iframe</a:t>
            </a:r>
            <a:r>
              <a:rPr lang="en-US" dirty="0"/>
              <a:t> width="900" height="600" </a:t>
            </a:r>
          </a:p>
          <a:p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www.youtube.com</a:t>
            </a:r>
            <a:r>
              <a:rPr lang="en-US" dirty="0"/>
              <a:t>/embed/u-xS-dkz3a0</a:t>
            </a:r>
            <a:r>
              <a:rPr lang="en-US" dirty="0">
                <a:solidFill>
                  <a:srgbClr val="0432FF"/>
                </a:solidFill>
              </a:rPr>
              <a:t>?autoplay=1&amp;mute=1</a:t>
            </a:r>
            <a:r>
              <a:rPr lang="en-US" dirty="0"/>
              <a:t>" </a:t>
            </a:r>
          </a:p>
          <a:p>
            <a:r>
              <a:rPr lang="en-US" dirty="0"/>
              <a:t>title="YouTube video player" </a:t>
            </a:r>
          </a:p>
          <a:p>
            <a:r>
              <a:rPr lang="en-US" dirty="0"/>
              <a:t>frameborder="0" </a:t>
            </a:r>
          </a:p>
          <a:p>
            <a:r>
              <a:rPr lang="en-US" dirty="0"/>
              <a:t>allow="accelerometer; </a:t>
            </a:r>
            <a:r>
              <a:rPr lang="en-US" dirty="0" err="1"/>
              <a:t>autoplay</a:t>
            </a:r>
            <a:r>
              <a:rPr lang="en-US" dirty="0"/>
              <a:t>; clipboard-write; encrypted-media; gyroscope; picture-in-picture”</a:t>
            </a:r>
          </a:p>
          <a:p>
            <a:r>
              <a:rPr lang="en-US" dirty="0" err="1"/>
              <a:t>allowfullscreen</a:t>
            </a:r>
            <a:r>
              <a:rPr lang="en-US" dirty="0"/>
              <a:t>&gt;&lt;</a:t>
            </a:r>
            <a:r>
              <a:rPr lang="en-US" dirty="0">
                <a:solidFill>
                  <a:srgbClr val="FF0000"/>
                </a:solidFill>
              </a:rPr>
              <a:t>/iframe</a:t>
            </a:r>
            <a:r>
              <a:rPr lang="en-US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5B3F-4B94-4C49-A114-D7048A386E74}"/>
              </a:ext>
            </a:extLst>
          </p:cNvPr>
          <p:cNvSpPr txBox="1"/>
          <p:nvPr/>
        </p:nvSpPr>
        <p:spPr>
          <a:xfrm>
            <a:off x="6267691" y="6326093"/>
            <a:ext cx="5538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https://www.w3schools.com/tags/</a:t>
            </a:r>
            <a:r>
              <a:rPr lang="en-US" i="1" dirty="0" err="1"/>
              <a:t>tag_iframe.asp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64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Table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C399112-3828-854E-81CD-B85278A1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1441450"/>
            <a:ext cx="6959600" cy="39751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8E4F2F-C0E0-BC4A-83DC-35B2743FD0FD}"/>
              </a:ext>
            </a:extLst>
          </p:cNvPr>
          <p:cNvSpPr/>
          <p:nvPr/>
        </p:nvSpPr>
        <p:spPr>
          <a:xfrm>
            <a:off x="5000585" y="994619"/>
            <a:ext cx="1759352" cy="4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615AD0-D601-9A4F-8483-7E1C7416C42B}"/>
              </a:ext>
            </a:extLst>
          </p:cNvPr>
          <p:cNvSpPr/>
          <p:nvPr/>
        </p:nvSpPr>
        <p:spPr>
          <a:xfrm>
            <a:off x="743031" y="2478108"/>
            <a:ext cx="1759352" cy="4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27C9C5-3851-F84B-9F87-9B48B83E9FAA}"/>
              </a:ext>
            </a:extLst>
          </p:cNvPr>
          <p:cNvSpPr/>
          <p:nvPr/>
        </p:nvSpPr>
        <p:spPr>
          <a:xfrm>
            <a:off x="743031" y="3429000"/>
            <a:ext cx="1759352" cy="4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144CC1-A2F2-504E-B398-6785F607B325}"/>
              </a:ext>
            </a:extLst>
          </p:cNvPr>
          <p:cNvSpPr/>
          <p:nvPr/>
        </p:nvSpPr>
        <p:spPr>
          <a:xfrm>
            <a:off x="743031" y="4379892"/>
            <a:ext cx="1759352" cy="4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427785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Table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1E7A9-0902-6B48-9D40-9CC855F8285E}"/>
              </a:ext>
            </a:extLst>
          </p:cNvPr>
          <p:cNvSpPr txBox="1"/>
          <p:nvPr/>
        </p:nvSpPr>
        <p:spPr>
          <a:xfrm>
            <a:off x="2438013" y="472440"/>
            <a:ext cx="472719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&lt;table border&gt;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&lt;/table&gt;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6638E-3358-0641-853D-98C7559FC32A}"/>
              </a:ext>
            </a:extLst>
          </p:cNvPr>
          <p:cNvSpPr/>
          <p:nvPr/>
        </p:nvSpPr>
        <p:spPr>
          <a:xfrm>
            <a:off x="3198852" y="1363892"/>
            <a:ext cx="3966360" cy="15964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 &lt;tr&gt;</a:t>
            </a:r>
          </a:p>
          <a:p>
            <a:pPr lvl="1"/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&gt;Grade&lt;/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&gt;Teacher&lt;/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&lt;/tr&gt;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AEA0F1-6AE1-164A-86D5-48E2388E4FA4}"/>
              </a:ext>
            </a:extLst>
          </p:cNvPr>
          <p:cNvSpPr/>
          <p:nvPr/>
        </p:nvSpPr>
        <p:spPr>
          <a:xfrm>
            <a:off x="3198852" y="3077867"/>
            <a:ext cx="3966360" cy="15964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 &lt;tr&gt;</a:t>
            </a:r>
          </a:p>
          <a:p>
            <a:pPr lvl="1"/>
            <a:r>
              <a:rPr lang="en-US" dirty="0"/>
              <a:t>    &lt;td&gt;David&lt;/td&gt;</a:t>
            </a:r>
          </a:p>
          <a:p>
            <a:pPr lvl="1"/>
            <a:r>
              <a:rPr lang="en-US" dirty="0"/>
              <a:t>    &lt;td&gt;5&lt;/td&gt;</a:t>
            </a:r>
          </a:p>
          <a:p>
            <a:pPr lvl="1"/>
            <a:r>
              <a:rPr lang="en-US" dirty="0"/>
              <a:t>    &lt;td&gt;Lin Chen&lt;/td&gt;</a:t>
            </a:r>
          </a:p>
          <a:p>
            <a:pPr lvl="1"/>
            <a:r>
              <a:rPr lang="en-US" dirty="0"/>
              <a:t>  &lt;/tr&gt;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88397D-54CF-B44E-BBB6-54723005748D}"/>
              </a:ext>
            </a:extLst>
          </p:cNvPr>
          <p:cNvSpPr/>
          <p:nvPr/>
        </p:nvSpPr>
        <p:spPr>
          <a:xfrm>
            <a:off x="3198851" y="4718329"/>
            <a:ext cx="3966360" cy="15964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 &lt;tr&gt;</a:t>
            </a:r>
          </a:p>
          <a:p>
            <a:pPr lvl="1"/>
            <a:r>
              <a:rPr lang="en-US" dirty="0"/>
              <a:t>    &lt;td&gt;Sau&lt;/td&gt;</a:t>
            </a:r>
          </a:p>
          <a:p>
            <a:pPr lvl="1"/>
            <a:r>
              <a:rPr lang="en-US" dirty="0"/>
              <a:t>    &lt;td&gt;4&lt;/td&gt;</a:t>
            </a:r>
          </a:p>
          <a:p>
            <a:pPr lvl="1"/>
            <a:r>
              <a:rPr lang="en-US" dirty="0"/>
              <a:t>    &lt;td&gt;Feng Zhou&lt;/td&gt;</a:t>
            </a:r>
          </a:p>
          <a:p>
            <a:pPr lvl="1"/>
            <a:r>
              <a:rPr lang="en-US" dirty="0"/>
              <a:t>  &lt;/tr&gt;</a:t>
            </a: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8FC0DF05-931C-3247-87DE-D12B406D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866" y="2099356"/>
            <a:ext cx="4508245" cy="25749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FD27E2A-B2BE-1A4A-B94E-19A17D5906DB}"/>
              </a:ext>
            </a:extLst>
          </p:cNvPr>
          <p:cNvSpPr/>
          <p:nvPr/>
        </p:nvSpPr>
        <p:spPr>
          <a:xfrm>
            <a:off x="3198851" y="964167"/>
            <a:ext cx="3966361" cy="355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&lt;caption&gt;Name List&lt;/caption&gt;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16A804-2BFB-3240-BC7D-A4C500C84DFC}"/>
              </a:ext>
            </a:extLst>
          </p:cNvPr>
          <p:cNvSpPr/>
          <p:nvPr/>
        </p:nvSpPr>
        <p:spPr>
          <a:xfrm>
            <a:off x="159889" y="1917602"/>
            <a:ext cx="1759352" cy="4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DF03A2-01CF-1D49-A8A4-6CE33FC7C61B}"/>
              </a:ext>
            </a:extLst>
          </p:cNvPr>
          <p:cNvSpPr/>
          <p:nvPr/>
        </p:nvSpPr>
        <p:spPr>
          <a:xfrm>
            <a:off x="159889" y="3638813"/>
            <a:ext cx="1759352" cy="4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5E1027-353D-9A46-9371-73A4244310C9}"/>
              </a:ext>
            </a:extLst>
          </p:cNvPr>
          <p:cNvSpPr/>
          <p:nvPr/>
        </p:nvSpPr>
        <p:spPr>
          <a:xfrm>
            <a:off x="159889" y="5279275"/>
            <a:ext cx="1759352" cy="4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169958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Table Decoration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1E7A9-0902-6B48-9D40-9CC855F8285E}"/>
              </a:ext>
            </a:extLst>
          </p:cNvPr>
          <p:cNvSpPr txBox="1"/>
          <p:nvPr/>
        </p:nvSpPr>
        <p:spPr>
          <a:xfrm>
            <a:off x="4754880" y="394692"/>
            <a:ext cx="74371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&lt;table </a:t>
            </a:r>
            <a:r>
              <a:rPr lang="en-US" b="1" dirty="0">
                <a:solidFill>
                  <a:srgbClr val="0432FF"/>
                </a:solidFill>
              </a:rPr>
              <a:t>style="border: 1px solid black; border-collapse: collapse;”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&lt;/table&gt;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6638E-3358-0641-853D-98C7559FC32A}"/>
              </a:ext>
            </a:extLst>
          </p:cNvPr>
          <p:cNvSpPr/>
          <p:nvPr/>
        </p:nvSpPr>
        <p:spPr>
          <a:xfrm>
            <a:off x="4480561" y="864805"/>
            <a:ext cx="4452490" cy="15964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 &lt;tr&gt;</a:t>
            </a:r>
          </a:p>
          <a:p>
            <a:pPr lvl="1"/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&gt;Grade&lt;/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&gt;Teacher&lt;/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&lt;/tr&gt;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AEA0F1-6AE1-164A-86D5-48E2388E4FA4}"/>
              </a:ext>
            </a:extLst>
          </p:cNvPr>
          <p:cNvSpPr/>
          <p:nvPr/>
        </p:nvSpPr>
        <p:spPr>
          <a:xfrm>
            <a:off x="4480561" y="2558491"/>
            <a:ext cx="7711440" cy="15964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 &lt;tr </a:t>
            </a:r>
            <a:r>
              <a:rPr lang="en-US" dirty="0">
                <a:solidFill>
                  <a:srgbClr val="0432FF"/>
                </a:solidFill>
              </a:rPr>
              <a:t>style="background: silver; border-bottom: 1px dashed black"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/>
              <a:t>    &lt;td&gt;David&lt;/td&gt;</a:t>
            </a:r>
          </a:p>
          <a:p>
            <a:pPr lvl="1"/>
            <a:r>
              <a:rPr lang="en-US" dirty="0"/>
              <a:t>    &lt;td&gt;5&lt;/td&gt;</a:t>
            </a:r>
          </a:p>
          <a:p>
            <a:pPr lvl="1"/>
            <a:r>
              <a:rPr lang="en-US" dirty="0"/>
              <a:t>    &lt;td&gt;Lin Chen&lt;/td&gt;</a:t>
            </a:r>
          </a:p>
          <a:p>
            <a:pPr lvl="1"/>
            <a:r>
              <a:rPr lang="en-US" dirty="0"/>
              <a:t>  &lt;/tr&gt;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88397D-54CF-B44E-BBB6-54723005748D}"/>
              </a:ext>
            </a:extLst>
          </p:cNvPr>
          <p:cNvSpPr/>
          <p:nvPr/>
        </p:nvSpPr>
        <p:spPr>
          <a:xfrm>
            <a:off x="4480561" y="4396741"/>
            <a:ext cx="5123049" cy="15964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 &lt;tr&gt;</a:t>
            </a:r>
          </a:p>
          <a:p>
            <a:pPr lvl="1"/>
            <a:r>
              <a:rPr lang="en-US" dirty="0"/>
              <a:t>    &lt;td&gt;Sau&lt;/td&gt;</a:t>
            </a:r>
          </a:p>
          <a:p>
            <a:pPr lvl="1"/>
            <a:r>
              <a:rPr lang="en-US" dirty="0"/>
              <a:t>    &lt;td </a:t>
            </a:r>
            <a:r>
              <a:rPr lang="en-US" dirty="0">
                <a:solidFill>
                  <a:srgbClr val="0432FF"/>
                </a:solidFill>
              </a:rPr>
              <a:t>style="</a:t>
            </a:r>
            <a:r>
              <a:rPr lang="en-US" dirty="0" err="1">
                <a:solidFill>
                  <a:srgbClr val="0432FF"/>
                </a:solidFill>
              </a:rPr>
              <a:t>background:yellow</a:t>
            </a:r>
            <a:r>
              <a:rPr lang="en-US" dirty="0">
                <a:solidFill>
                  <a:srgbClr val="0432FF"/>
                </a:solidFill>
              </a:rPr>
              <a:t>"</a:t>
            </a:r>
            <a:r>
              <a:rPr lang="en-US" dirty="0"/>
              <a:t>&gt;4&lt;/td&gt;</a:t>
            </a:r>
          </a:p>
          <a:p>
            <a:pPr lvl="1"/>
            <a:r>
              <a:rPr lang="en-US" dirty="0"/>
              <a:t>    &lt;td&gt;Feng Zhou&lt;/td&gt;</a:t>
            </a:r>
          </a:p>
          <a:p>
            <a:pPr lvl="1"/>
            <a:r>
              <a:rPr lang="en-US" dirty="0"/>
              <a:t>  &lt;/tr&gt;</a:t>
            </a:r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F780D49-291A-7241-AE02-CE9146CA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256"/>
            <a:ext cx="4426101" cy="19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458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417</Words>
  <Application>Microsoft Macintosh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2021-10-02T05:18:02Z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