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4"/>
  </p:notesMasterIdLst>
  <p:sldIdLst>
    <p:sldId id="258" r:id="rId5"/>
    <p:sldId id="272" r:id="rId6"/>
    <p:sldId id="273" r:id="rId7"/>
    <p:sldId id="274" r:id="rId8"/>
    <p:sldId id="275" r:id="rId9"/>
    <p:sldId id="276" r:id="rId10"/>
    <p:sldId id="268" r:id="rId11"/>
    <p:sldId id="277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818D7-DF4E-4C59-9BBA-548250DAC33A}" type="datetimeFigureOut">
              <a:rPr lang="en-US" smtClean="0"/>
              <a:t>10/23/21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900A82-9926-4DBA-8BA5-A22EEB8ACF8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49229-E3F7-4B08-B8B0-567DB9AE2DBD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760AF-08CF-488B-8265-5F1D88C1C64E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41802-9AAA-4EB8-B737-B207AD0C712F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27BB6-0FDA-4EDD-A5D1-79FFF12955B7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B08FB-4F0B-44DE-8994-0595D6ECCDCE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AB015-62A3-4A29-BC49-965FA4BE59CA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46181-5447-4050-89D3-AA326DE4DA13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0F08-CAEB-42BA-9362-548763B98147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026DC-D31F-40BA-B49D-47D87B9BA087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2464DF-92FB-4D4C-B2DE-15BC5F46772E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F1A99-F4C1-4E12-B7D3-A88A44F4EB10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E7458-324C-48F7-80F5-74B19E1CAFEB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054C-5E05-4896-867A-8DB56A20C8AC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94B787-46DA-4B4F-B781-E768630FCF2A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8CE2-82D3-4BA2-B844-E7281181CD7A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F511-91B4-4318-A9F6-BECE1367AD14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A39CD9-90D5-49BD-B792-F7F07D136C39}" type="datetime1">
              <a:rPr lang="en-US" smtClean="0"/>
              <a:t>10/23/21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8300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7175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58764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80730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9621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11788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48954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16287" y="-8467"/>
            <a:ext cx="9175713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062562" y="3271487"/>
            <a:ext cx="220660" cy="18643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2C1D04-249B-46E2-9FAF-8DF29CC44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9136" y="1020871"/>
            <a:ext cx="6960759" cy="2849671"/>
          </a:xfrm>
        </p:spPr>
        <p:txBody>
          <a:bodyPr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HTML Fundamentals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2F87347-E303-344B-AB61-3153657E9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800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Box Model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8C45509-6CA4-674C-8A52-E396BF12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41" y="373379"/>
            <a:ext cx="6148475" cy="45209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54AE54-2F2C-D141-B4F5-DE2D75D0285B}"/>
              </a:ext>
            </a:extLst>
          </p:cNvPr>
          <p:cNvSpPr txBox="1"/>
          <p:nvPr/>
        </p:nvSpPr>
        <p:spPr>
          <a:xfrm>
            <a:off x="1030147" y="1608881"/>
            <a:ext cx="2767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Content</a:t>
            </a:r>
          </a:p>
          <a:p>
            <a:r>
              <a:rPr lang="en-US" dirty="0"/>
              <a:t>	Content size</a:t>
            </a:r>
          </a:p>
          <a:p>
            <a:r>
              <a:rPr lang="en-US" dirty="0"/>
              <a:t>	By </a:t>
            </a:r>
            <a:r>
              <a:rPr lang="en-US" b="1" dirty="0">
                <a:solidFill>
                  <a:srgbClr val="0432FF"/>
                </a:solidFill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rgbClr val="0432FF"/>
                </a:solidFill>
              </a:rPr>
              <a:t>height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FB5115-BDFA-2142-B8F7-9E3FE476A047}"/>
              </a:ext>
            </a:extLst>
          </p:cNvPr>
          <p:cNvSpPr txBox="1"/>
          <p:nvPr/>
        </p:nvSpPr>
        <p:spPr>
          <a:xfrm>
            <a:off x="1030147" y="2899546"/>
            <a:ext cx="4283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Padding</a:t>
            </a:r>
          </a:p>
          <a:p>
            <a:r>
              <a:rPr lang="en-US" dirty="0"/>
              <a:t>	Space between content and border</a:t>
            </a:r>
          </a:p>
          <a:p>
            <a:r>
              <a:rPr lang="en-US" dirty="0"/>
              <a:t>	By </a:t>
            </a:r>
            <a:r>
              <a:rPr lang="en-US" b="1" dirty="0">
                <a:solidFill>
                  <a:srgbClr val="0432FF"/>
                </a:solidFill>
              </a:rPr>
              <a:t>padding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132E92-8AF2-F345-BF90-0DF88E518FE3}"/>
              </a:ext>
            </a:extLst>
          </p:cNvPr>
          <p:cNvSpPr txBox="1"/>
          <p:nvPr/>
        </p:nvSpPr>
        <p:spPr>
          <a:xfrm>
            <a:off x="1030147" y="4035794"/>
            <a:ext cx="18069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Border</a:t>
            </a:r>
          </a:p>
          <a:p>
            <a:r>
              <a:rPr lang="en-US" dirty="0"/>
              <a:t>	Border size</a:t>
            </a:r>
          </a:p>
          <a:p>
            <a:r>
              <a:rPr lang="en-US" dirty="0"/>
              <a:t>	By </a:t>
            </a:r>
            <a:r>
              <a:rPr lang="en-US" b="1" dirty="0">
                <a:solidFill>
                  <a:srgbClr val="0432FF"/>
                </a:solidFill>
              </a:rPr>
              <a:t>border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5F3AFA-C2BD-344A-9F48-09813B26E8C2}"/>
              </a:ext>
            </a:extLst>
          </p:cNvPr>
          <p:cNvSpPr txBox="1"/>
          <p:nvPr/>
        </p:nvSpPr>
        <p:spPr>
          <a:xfrm>
            <a:off x="1030147" y="5183792"/>
            <a:ext cx="70759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Margin</a:t>
            </a:r>
          </a:p>
          <a:p>
            <a:r>
              <a:rPr lang="en-US" dirty="0"/>
              <a:t>	Space between the current element and the neighbor element</a:t>
            </a:r>
          </a:p>
          <a:p>
            <a:r>
              <a:rPr lang="en-US" dirty="0"/>
              <a:t>	By </a:t>
            </a:r>
            <a:r>
              <a:rPr lang="en-US" b="1" dirty="0">
                <a:solidFill>
                  <a:srgbClr val="0432FF"/>
                </a:solidFill>
              </a:rPr>
              <a:t>margin</a:t>
            </a:r>
          </a:p>
        </p:txBody>
      </p:sp>
    </p:spTree>
    <p:extLst>
      <p:ext uri="{BB962C8B-B14F-4D97-AF65-F5344CB8AC3E}">
        <p14:creationId xmlns:p14="http://schemas.microsoft.com/office/powerpoint/2010/main" val="4134635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Box Model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08C45509-6CA4-674C-8A52-E396BF123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741" y="373379"/>
            <a:ext cx="6148475" cy="45209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545A70-ED06-7243-92DC-92BFFD2517C2}"/>
              </a:ext>
            </a:extLst>
          </p:cNvPr>
          <p:cNvSpPr txBox="1"/>
          <p:nvPr/>
        </p:nvSpPr>
        <p:spPr>
          <a:xfrm>
            <a:off x="920187" y="1310022"/>
            <a:ext cx="3235124" cy="211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width</a:t>
            </a:r>
            <a:r>
              <a:rPr lang="en-US" dirty="0"/>
              <a:t>:</a:t>
            </a:r>
            <a:r>
              <a:rPr lang="en-US" b="1" dirty="0">
                <a:solidFill>
                  <a:srgbClr val="0432FF"/>
                </a:solidFill>
              </a:rPr>
              <a:t>200px</a:t>
            </a:r>
            <a:r>
              <a:rPr lang="en-US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height</a:t>
            </a:r>
            <a:r>
              <a:rPr lang="en-US" dirty="0"/>
              <a:t>:</a:t>
            </a:r>
            <a:r>
              <a:rPr lang="en-US" b="1" dirty="0">
                <a:solidFill>
                  <a:srgbClr val="0432FF"/>
                </a:solidFill>
              </a:rPr>
              <a:t>100px</a:t>
            </a:r>
            <a:r>
              <a:rPr lang="en-US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padding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border</a:t>
            </a:r>
            <a:r>
              <a:rPr lang="en-US" dirty="0"/>
              <a:t>:</a:t>
            </a:r>
            <a:r>
              <a:rPr lang="en-US" b="1" dirty="0">
                <a:solidFill>
                  <a:srgbClr val="0432FF"/>
                </a:solidFill>
              </a:rPr>
              <a:t>10px solid black</a:t>
            </a:r>
            <a:r>
              <a:rPr lang="en-US" dirty="0"/>
              <a:t>;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margin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CF347-B0A5-EA44-94F6-791D2EBC4E8D}"/>
              </a:ext>
            </a:extLst>
          </p:cNvPr>
          <p:cNvSpPr txBox="1"/>
          <p:nvPr/>
        </p:nvSpPr>
        <p:spPr>
          <a:xfrm>
            <a:off x="1099595" y="4228096"/>
            <a:ext cx="3352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 = 200 + 2*20+2*10+2*20</a:t>
            </a:r>
          </a:p>
          <a:p>
            <a:r>
              <a:rPr lang="en-US" dirty="0"/>
              <a:t>           = 300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6E4E84-87A7-4745-A167-376F3390742F}"/>
              </a:ext>
            </a:extLst>
          </p:cNvPr>
          <p:cNvSpPr txBox="1"/>
          <p:nvPr/>
        </p:nvSpPr>
        <p:spPr>
          <a:xfrm>
            <a:off x="1099595" y="5673523"/>
            <a:ext cx="34394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= 100 + 2*20+2*10+2*20</a:t>
            </a:r>
          </a:p>
          <a:p>
            <a:r>
              <a:rPr lang="en-US" dirty="0"/>
              <a:t>           = 200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714884-E402-1B44-A6DF-516BA0759F6E}"/>
              </a:ext>
            </a:extLst>
          </p:cNvPr>
          <p:cNvSpPr txBox="1"/>
          <p:nvPr/>
        </p:nvSpPr>
        <p:spPr>
          <a:xfrm>
            <a:off x="2121060" y="3643882"/>
            <a:ext cx="1105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padding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FE25A8-3B60-784F-BAA8-90843F98E869}"/>
              </a:ext>
            </a:extLst>
          </p:cNvPr>
          <p:cNvSpPr txBox="1"/>
          <p:nvPr/>
        </p:nvSpPr>
        <p:spPr>
          <a:xfrm>
            <a:off x="3055838" y="4818626"/>
            <a:ext cx="11594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border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0D40C6-96A2-1E4D-878F-233E630CFB14}"/>
              </a:ext>
            </a:extLst>
          </p:cNvPr>
          <p:cNvSpPr txBox="1"/>
          <p:nvPr/>
        </p:nvSpPr>
        <p:spPr>
          <a:xfrm>
            <a:off x="3980005" y="3643882"/>
            <a:ext cx="931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margin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7C16ED7-CF82-794F-B64B-9D5872FE3178}"/>
              </a:ext>
            </a:extLst>
          </p:cNvPr>
          <p:cNvCxnSpPr>
            <a:stCxn id="14" idx="2"/>
          </p:cNvCxnSpPr>
          <p:nvPr/>
        </p:nvCxnSpPr>
        <p:spPr>
          <a:xfrm>
            <a:off x="2673751" y="4013214"/>
            <a:ext cx="289368" cy="21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B89859-D3B8-7C43-A346-8542A8BB539B}"/>
              </a:ext>
            </a:extLst>
          </p:cNvPr>
          <p:cNvCxnSpPr/>
          <p:nvPr/>
        </p:nvCxnSpPr>
        <p:spPr>
          <a:xfrm flipV="1">
            <a:off x="3635567" y="4551261"/>
            <a:ext cx="0" cy="26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6C59AF-8132-3D44-9A36-F0B0A0D411E5}"/>
              </a:ext>
            </a:extLst>
          </p:cNvPr>
          <p:cNvCxnSpPr>
            <a:stCxn id="20" idx="2"/>
          </p:cNvCxnSpPr>
          <p:nvPr/>
        </p:nvCxnSpPr>
        <p:spPr>
          <a:xfrm flipH="1">
            <a:off x="4215297" y="4013214"/>
            <a:ext cx="230589" cy="214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07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Padding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45A70-ED06-7243-92DC-92BFFD2517C2}"/>
              </a:ext>
            </a:extLst>
          </p:cNvPr>
          <p:cNvSpPr txBox="1"/>
          <p:nvPr/>
        </p:nvSpPr>
        <p:spPr>
          <a:xfrm>
            <a:off x="920187" y="1310022"/>
            <a:ext cx="8652076" cy="2949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Generate space around content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		padding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 # space on four direction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padding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10px 20px 30px 40px</a:t>
            </a:r>
            <a:r>
              <a:rPr lang="en-US" dirty="0"/>
              <a:t>; # space for top, right, bottom, left 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padding-top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top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padding-right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right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padding-bottom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bottom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padding-left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B996A-9B90-3A45-BE96-8D92A6DEF5DF}"/>
              </a:ext>
            </a:extLst>
          </p:cNvPr>
          <p:cNvSpPr txBox="1"/>
          <p:nvPr/>
        </p:nvSpPr>
        <p:spPr>
          <a:xfrm>
            <a:off x="920187" y="4901647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Absolute - px, </a:t>
            </a:r>
            <a:r>
              <a:rPr lang="en-US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pt</a:t>
            </a:r>
            <a:r>
              <a:rPr lang="en-US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cm, etc.</a:t>
            </a:r>
          </a:p>
          <a:p>
            <a:pPr algn="l"/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Relative - %</a:t>
            </a:r>
            <a:endParaRPr lang="en-US" i="1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5705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Margin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45A70-ED06-7243-92DC-92BFFD2517C2}"/>
              </a:ext>
            </a:extLst>
          </p:cNvPr>
          <p:cNvSpPr txBox="1"/>
          <p:nvPr/>
        </p:nvSpPr>
        <p:spPr>
          <a:xfrm>
            <a:off x="920187" y="1310022"/>
            <a:ext cx="8652076" cy="2949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Generate space around elements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		margin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 # space on four direction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margin 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10px 20px 30px 40px</a:t>
            </a:r>
            <a:r>
              <a:rPr lang="en-US" dirty="0"/>
              <a:t>; # space for top, right, bottom, left 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margin -top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top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margin -right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right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margin -bottom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bottom</a:t>
            </a:r>
          </a:p>
          <a:p>
            <a:pPr>
              <a:lnSpc>
                <a:spcPct val="150000"/>
              </a:lnSpc>
            </a:pPr>
            <a:r>
              <a:rPr lang="en-US" dirty="0"/>
              <a:t>		</a:t>
            </a:r>
            <a:r>
              <a:rPr lang="en-US" b="1" dirty="0">
                <a:solidFill>
                  <a:srgbClr val="FF0000"/>
                </a:solidFill>
              </a:rPr>
              <a:t>margin -left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20px</a:t>
            </a:r>
            <a:r>
              <a:rPr lang="en-US" dirty="0"/>
              <a:t>; # space on left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0ABF94-1935-8A44-B306-B034EF85BCE8}"/>
              </a:ext>
            </a:extLst>
          </p:cNvPr>
          <p:cNvSpPr txBox="1"/>
          <p:nvPr/>
        </p:nvSpPr>
        <p:spPr>
          <a:xfrm>
            <a:off x="920187" y="4901647"/>
            <a:ext cx="60998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Absolute - px, </a:t>
            </a:r>
            <a:r>
              <a:rPr lang="en-US" i="1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pt</a:t>
            </a:r>
            <a:r>
              <a:rPr lang="en-US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cm, etc.</a:t>
            </a:r>
          </a:p>
          <a:p>
            <a:pPr algn="l"/>
            <a:r>
              <a:rPr lang="en-US" i="1" dirty="0">
                <a:solidFill>
                  <a:srgbClr val="000000"/>
                </a:solidFill>
                <a:latin typeface="Verdana" panose="020B0604030504040204" pitchFamily="34" charset="0"/>
              </a:rPr>
              <a:t>Relative - %</a:t>
            </a:r>
            <a:endParaRPr lang="en-US" i="1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4602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Border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545A70-ED06-7243-92DC-92BFFD2517C2}"/>
              </a:ext>
            </a:extLst>
          </p:cNvPr>
          <p:cNvSpPr txBox="1"/>
          <p:nvPr/>
        </p:nvSpPr>
        <p:spPr>
          <a:xfrm>
            <a:off x="920187" y="1310022"/>
            <a:ext cx="8652076" cy="872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Define border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</a:rPr>
              <a:t>		border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1px solid black</a:t>
            </a:r>
            <a:r>
              <a:rPr lang="en-US" dirty="0"/>
              <a:t>;  # border on four direction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5230A-ADA9-014A-BE46-DF446F2D5AB0}"/>
              </a:ext>
            </a:extLst>
          </p:cNvPr>
          <p:cNvSpPr txBox="1"/>
          <p:nvPr/>
        </p:nvSpPr>
        <p:spPr>
          <a:xfrm>
            <a:off x="2248381" y="2512775"/>
            <a:ext cx="1105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width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4BD4EDC-A8A0-B54F-B9A0-38EE739B5548}"/>
              </a:ext>
            </a:extLst>
          </p:cNvPr>
          <p:cNvCxnSpPr>
            <a:stCxn id="5" idx="0"/>
          </p:cNvCxnSpPr>
          <p:nvPr/>
        </p:nvCxnSpPr>
        <p:spPr>
          <a:xfrm flipV="1">
            <a:off x="2801072" y="2182505"/>
            <a:ext cx="115748" cy="33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4492E6-E0CC-BD4E-9968-AB29F51D2701}"/>
              </a:ext>
            </a:extLst>
          </p:cNvPr>
          <p:cNvSpPr txBox="1"/>
          <p:nvPr/>
        </p:nvSpPr>
        <p:spPr>
          <a:xfrm>
            <a:off x="3245732" y="1212369"/>
            <a:ext cx="72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style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E044AE-A106-F54A-BB08-0F388A11883E}"/>
              </a:ext>
            </a:extLst>
          </p:cNvPr>
          <p:cNvSpPr txBox="1"/>
          <p:nvPr/>
        </p:nvSpPr>
        <p:spPr>
          <a:xfrm>
            <a:off x="3768521" y="2512775"/>
            <a:ext cx="724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style</a:t>
            </a:r>
            <a:endParaRPr lang="en-US" dirty="0">
              <a:solidFill>
                <a:srgbClr val="0070C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98D219C-565E-A545-AD7B-D4142D6E96FA}"/>
              </a:ext>
            </a:extLst>
          </p:cNvPr>
          <p:cNvCxnSpPr/>
          <p:nvPr/>
        </p:nvCxnSpPr>
        <p:spPr>
          <a:xfrm flipH="1">
            <a:off x="3483980" y="1581701"/>
            <a:ext cx="123944" cy="3281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80C9EE1-915F-0042-8F4D-14C27D86217D}"/>
              </a:ext>
            </a:extLst>
          </p:cNvPr>
          <p:cNvCxnSpPr>
            <a:stCxn id="10" idx="0"/>
          </p:cNvCxnSpPr>
          <p:nvPr/>
        </p:nvCxnSpPr>
        <p:spPr>
          <a:xfrm flipV="1">
            <a:off x="4130713" y="2182505"/>
            <a:ext cx="0" cy="330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47A4A6-11D9-2749-99C3-4A0CB950D782}"/>
              </a:ext>
            </a:extLst>
          </p:cNvPr>
          <p:cNvSpPr txBox="1"/>
          <p:nvPr/>
        </p:nvSpPr>
        <p:spPr>
          <a:xfrm>
            <a:off x="920187" y="5735784"/>
            <a:ext cx="8556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Border Style, https://www.w3schools.com/</a:t>
            </a:r>
            <a:r>
              <a:rPr lang="en-US" i="1" dirty="0" err="1"/>
              <a:t>cssref</a:t>
            </a:r>
            <a:r>
              <a:rPr lang="en-US" i="1" dirty="0"/>
              <a:t>/</a:t>
            </a:r>
            <a:r>
              <a:rPr lang="en-US" i="1" dirty="0" err="1"/>
              <a:t>pr_border-style.asp</a:t>
            </a:r>
            <a:endParaRPr lang="en-US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08EE74-6674-DD42-9131-5FE2133283D6}"/>
              </a:ext>
            </a:extLst>
          </p:cNvPr>
          <p:cNvSpPr txBox="1"/>
          <p:nvPr/>
        </p:nvSpPr>
        <p:spPr>
          <a:xfrm>
            <a:off x="1857737" y="3173674"/>
            <a:ext cx="60998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border-top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1px solid black</a:t>
            </a:r>
            <a:r>
              <a:rPr lang="en-US" dirty="0"/>
              <a:t>;  # border on top</a:t>
            </a:r>
          </a:p>
          <a:p>
            <a:r>
              <a:rPr lang="en-US" b="1" dirty="0">
                <a:solidFill>
                  <a:srgbClr val="FF0000"/>
                </a:solidFill>
              </a:rPr>
              <a:t>border-right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1px solid black</a:t>
            </a:r>
            <a:r>
              <a:rPr lang="en-US" dirty="0"/>
              <a:t>;  # border on right</a:t>
            </a:r>
          </a:p>
          <a:p>
            <a:r>
              <a:rPr lang="en-US" b="1" dirty="0">
                <a:solidFill>
                  <a:srgbClr val="FF0000"/>
                </a:solidFill>
              </a:rPr>
              <a:t>border-bottom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1px solid black</a:t>
            </a:r>
            <a:r>
              <a:rPr lang="en-US" dirty="0"/>
              <a:t>;  # border on bottom</a:t>
            </a:r>
          </a:p>
          <a:p>
            <a:r>
              <a:rPr lang="en-US" b="1" dirty="0">
                <a:solidFill>
                  <a:srgbClr val="FF0000"/>
                </a:solidFill>
              </a:rPr>
              <a:t>border-left</a:t>
            </a:r>
            <a:r>
              <a:rPr lang="en-US" dirty="0"/>
              <a:t>: </a:t>
            </a:r>
            <a:r>
              <a:rPr lang="en-US" b="1" dirty="0">
                <a:solidFill>
                  <a:srgbClr val="0432FF"/>
                </a:solidFill>
              </a:rPr>
              <a:t>1px solid black</a:t>
            </a:r>
            <a:r>
              <a:rPr lang="en-US" dirty="0"/>
              <a:t>;  # border on left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6DC5D8-3B6C-CE41-87EA-C88FD92040BE}"/>
              </a:ext>
            </a:extLst>
          </p:cNvPr>
          <p:cNvSpPr txBox="1"/>
          <p:nvPr/>
        </p:nvSpPr>
        <p:spPr>
          <a:xfrm>
            <a:off x="1857737" y="5008727"/>
            <a:ext cx="6099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border-radius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i="0" dirty="0">
                <a:solidFill>
                  <a:srgbClr val="0432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1" i="0" dirty="0">
                <a:solidFill>
                  <a:srgbClr val="0432FF"/>
                </a:solidFill>
                <a:effectLst/>
                <a:latin typeface="Consolas" panose="020B0609020204030204" pitchFamily="49" charset="0"/>
              </a:rPr>
              <a:t>25px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7C8672-42AC-9149-93E2-A983D93201EF}"/>
              </a:ext>
            </a:extLst>
          </p:cNvPr>
          <p:cNvSpPr txBox="1"/>
          <p:nvPr/>
        </p:nvSpPr>
        <p:spPr>
          <a:xfrm>
            <a:off x="920187" y="4476220"/>
            <a:ext cx="3049929" cy="456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Round border corner</a:t>
            </a:r>
          </a:p>
        </p:txBody>
      </p:sp>
    </p:spTree>
    <p:extLst>
      <p:ext uri="{BB962C8B-B14F-4D97-AF65-F5344CB8AC3E}">
        <p14:creationId xmlns:p14="http://schemas.microsoft.com/office/powerpoint/2010/main" val="338547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9E9C57C-EA40-2347-9CCA-539A4563BABA}"/>
              </a:ext>
            </a:extLst>
          </p:cNvPr>
          <p:cNvSpPr/>
          <p:nvPr/>
        </p:nvSpPr>
        <p:spPr>
          <a:xfrm>
            <a:off x="3503698" y="4548906"/>
            <a:ext cx="2748674" cy="14773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Center Element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1A923-1BA3-AD4A-9533-FF29BB3A9CCD}"/>
              </a:ext>
            </a:extLst>
          </p:cNvPr>
          <p:cNvSpPr txBox="1"/>
          <p:nvPr/>
        </p:nvSpPr>
        <p:spPr>
          <a:xfrm>
            <a:off x="1215342" y="1585732"/>
            <a:ext cx="469712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Horizontal Center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margin</a:t>
            </a:r>
            <a:r>
              <a:rPr lang="en-US" b="1" dirty="0"/>
              <a:t>: </a:t>
            </a:r>
            <a:r>
              <a:rPr lang="en-US" b="1" dirty="0">
                <a:solidFill>
                  <a:srgbClr val="0432FF"/>
                </a:solidFill>
              </a:rPr>
              <a:t>auto</a:t>
            </a:r>
            <a:r>
              <a:rPr lang="en-US" b="1" dirty="0"/>
              <a:t>; </a:t>
            </a:r>
          </a:p>
          <a:p>
            <a:r>
              <a:rPr lang="en-US" b="1" dirty="0"/>
              <a:t>	or</a:t>
            </a:r>
          </a:p>
          <a:p>
            <a:r>
              <a:rPr lang="en-US" b="1" dirty="0">
                <a:solidFill>
                  <a:srgbClr val="FF0000"/>
                </a:solidFill>
              </a:rPr>
              <a:t>	margin-left</a:t>
            </a:r>
            <a:r>
              <a:rPr lang="en-US" b="1" dirty="0"/>
              <a:t>: </a:t>
            </a:r>
            <a:r>
              <a:rPr lang="en-US" b="1" dirty="0">
                <a:solidFill>
                  <a:srgbClr val="0432FF"/>
                </a:solidFill>
              </a:rPr>
              <a:t>auto</a:t>
            </a:r>
            <a:r>
              <a:rPr lang="en-US" b="1" dirty="0"/>
              <a:t>; </a:t>
            </a:r>
            <a:r>
              <a:rPr lang="en-US" b="1" dirty="0">
                <a:solidFill>
                  <a:srgbClr val="FF0000"/>
                </a:solidFill>
              </a:rPr>
              <a:t>margin-right</a:t>
            </a:r>
            <a:r>
              <a:rPr lang="en-US" b="1" dirty="0"/>
              <a:t>: </a:t>
            </a:r>
            <a:r>
              <a:rPr lang="en-US" b="1" dirty="0">
                <a:solidFill>
                  <a:srgbClr val="0432FF"/>
                </a:solidFill>
              </a:rPr>
              <a:t>auto</a:t>
            </a:r>
            <a:r>
              <a:rPr lang="en-US" b="1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16C805-99D5-5A41-9AB0-C512C9AEDF86}"/>
              </a:ext>
            </a:extLst>
          </p:cNvPr>
          <p:cNvSpPr txBox="1"/>
          <p:nvPr/>
        </p:nvSpPr>
        <p:spPr>
          <a:xfrm>
            <a:off x="1215342" y="3429000"/>
            <a:ext cx="1821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Vertical Center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51729-DE01-4B4C-BD8F-EF66C7684CB0}"/>
              </a:ext>
            </a:extLst>
          </p:cNvPr>
          <p:cNvSpPr/>
          <p:nvPr/>
        </p:nvSpPr>
        <p:spPr>
          <a:xfrm>
            <a:off x="3798466" y="4909844"/>
            <a:ext cx="2113996" cy="8102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D8574B-0311-7D4C-BA70-2CCDB7C3220D}"/>
              </a:ext>
            </a:extLst>
          </p:cNvPr>
          <p:cNvSpPr txBox="1"/>
          <p:nvPr/>
        </p:nvSpPr>
        <p:spPr>
          <a:xfrm>
            <a:off x="1657302" y="3974604"/>
            <a:ext cx="61036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Adjust padding of parent element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6EBE6E-F19C-4540-8645-7F8995692E0D}"/>
              </a:ext>
            </a:extLst>
          </p:cNvPr>
          <p:cNvSpPr txBox="1"/>
          <p:nvPr/>
        </p:nvSpPr>
        <p:spPr>
          <a:xfrm>
            <a:off x="4118724" y="4544709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padding-top</a:t>
            </a:r>
          </a:p>
        </p:txBody>
      </p:sp>
    </p:spTree>
    <p:extLst>
      <p:ext uri="{BB962C8B-B14F-4D97-AF65-F5344CB8AC3E}">
        <p14:creationId xmlns:p14="http://schemas.microsoft.com/office/powerpoint/2010/main" val="1302257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Center Text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1A923-1BA3-AD4A-9533-FF29BB3A9CCD}"/>
              </a:ext>
            </a:extLst>
          </p:cNvPr>
          <p:cNvSpPr txBox="1"/>
          <p:nvPr/>
        </p:nvSpPr>
        <p:spPr>
          <a:xfrm>
            <a:off x="1215342" y="1585732"/>
            <a:ext cx="25523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Horizontal Center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text-align</a:t>
            </a:r>
            <a:r>
              <a:rPr lang="en-US" b="1" dirty="0"/>
              <a:t>: </a:t>
            </a:r>
            <a:r>
              <a:rPr lang="en-US" b="1" dirty="0">
                <a:solidFill>
                  <a:srgbClr val="0432FF"/>
                </a:solidFill>
              </a:rPr>
              <a:t>center</a:t>
            </a:r>
          </a:p>
        </p:txBody>
      </p:sp>
    </p:spTree>
    <p:extLst>
      <p:ext uri="{BB962C8B-B14F-4D97-AF65-F5344CB8AC3E}">
        <p14:creationId xmlns:p14="http://schemas.microsoft.com/office/powerpoint/2010/main" val="126187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1D22E43-8256-41A9-941A-1DE5CC11C65B}"/>
              </a:ext>
            </a:extLst>
          </p:cNvPr>
          <p:cNvSpPr txBox="1">
            <a:spLocks/>
          </p:cNvSpPr>
          <p:nvPr/>
        </p:nvSpPr>
        <p:spPr>
          <a:xfrm>
            <a:off x="548521" y="-88900"/>
            <a:ext cx="10225120" cy="1320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4000" dirty="0">
                <a:solidFill>
                  <a:srgbClr val="00B0F0"/>
                </a:solidFill>
                <a:latin typeface="Arial Rounded MT Bold" panose="020F0704030504030204" pitchFamily="34" charset="0"/>
              </a:rPr>
              <a:t>Background</a:t>
            </a:r>
            <a:endParaRPr lang="en-US" sz="4000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71A923-1BA3-AD4A-9533-FF29BB3A9CCD}"/>
              </a:ext>
            </a:extLst>
          </p:cNvPr>
          <p:cNvSpPr txBox="1"/>
          <p:nvPr/>
        </p:nvSpPr>
        <p:spPr>
          <a:xfrm>
            <a:off x="1215342" y="1585732"/>
            <a:ext cx="25266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 Color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background</a:t>
            </a:r>
            <a:r>
              <a:rPr lang="en-US" b="1" dirty="0"/>
              <a:t>: </a:t>
            </a:r>
            <a:r>
              <a:rPr lang="en-US" b="1" dirty="0">
                <a:solidFill>
                  <a:srgbClr val="0432FF"/>
                </a:solidFill>
              </a:rPr>
              <a:t>blue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8C5134-A583-BE48-BB78-E63084707D9C}"/>
              </a:ext>
            </a:extLst>
          </p:cNvPr>
          <p:cNvSpPr txBox="1"/>
          <p:nvPr/>
        </p:nvSpPr>
        <p:spPr>
          <a:xfrm>
            <a:off x="1215342" y="2862894"/>
            <a:ext cx="34227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Background Image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rgbClr val="FF0000"/>
                </a:solidFill>
              </a:rPr>
              <a:t>background-image</a:t>
            </a:r>
            <a:r>
              <a:rPr lang="en-US" b="1" dirty="0"/>
              <a:t>: </a:t>
            </a:r>
            <a:r>
              <a:rPr lang="en-US" b="1" dirty="0" err="1">
                <a:solidFill>
                  <a:srgbClr val="0432FF"/>
                </a:solidFill>
              </a:rPr>
              <a:t>url</a:t>
            </a:r>
            <a:r>
              <a:rPr lang="en-US" b="1" dirty="0">
                <a:solidFill>
                  <a:srgbClr val="0432FF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8496313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24F515-356D-4532-BE08-F6D7771916F0}">
  <ds:schemaRefs>
    <ds:schemaRef ds:uri="http://purl.org/dc/elements/1.1/"/>
    <ds:schemaRef ds:uri="http://schemas.microsoft.com/office/2006/metadata/properties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AEF1282-A6E9-4912-8AB9-8ED69BF7097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3E04B51-1D33-4F14-BBD7-79D7D27E2E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 design</Template>
  <TotalTime>0</TotalTime>
  <Words>404</Words>
  <Application>Microsoft Macintosh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Rounded MT Bold</vt:lpstr>
      <vt:lpstr>Calibri</vt:lpstr>
      <vt:lpstr>Consolas</vt:lpstr>
      <vt:lpstr>Trebuchet MS</vt:lpstr>
      <vt:lpstr>Verdana</vt:lpstr>
      <vt:lpstr>Wingdings 3</vt:lpstr>
      <vt:lpstr>Facet</vt:lpstr>
      <vt:lpstr>HTML Fundamentals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2019-09-14T02:02:33Z</dcterms:created>
  <dcterms:modified xsi:type="dcterms:W3CDTF">2021-10-23T18:52:02Z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