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58" r:id="rId5"/>
    <p:sldId id="268" r:id="rId6"/>
    <p:sldId id="280" r:id="rId7"/>
    <p:sldId id="279" r:id="rId8"/>
    <p:sldId id="278" r:id="rId9"/>
    <p:sldId id="27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9/11/21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9/11/21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a_target.asp" TargetMode="External"/><Relationship Id="rId2" Type="http://schemas.openxmlformats.org/officeDocument/2006/relationships/hyperlink" Target="https://lin-chen-langley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9/11/2021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Tag Attributes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1DD8F-C778-481E-854B-DFF4E41EA7A2}"/>
              </a:ext>
            </a:extLst>
          </p:cNvPr>
          <p:cNvSpPr/>
          <p:nvPr/>
        </p:nvSpPr>
        <p:spPr>
          <a:xfrm>
            <a:off x="819552" y="1231900"/>
            <a:ext cx="8590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Attributes provide </a:t>
            </a:r>
            <a:r>
              <a:rPr lang="en-US" b="1" dirty="0">
                <a:solidFill>
                  <a:srgbClr val="FF0000"/>
                </a:solidFill>
              </a:rPr>
              <a:t>additional information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about elements</a:t>
            </a:r>
          </a:p>
          <a:p>
            <a:endParaRPr lang="en-US" dirty="0"/>
          </a:p>
          <a:p>
            <a:r>
              <a:rPr lang="en-US" dirty="0"/>
              <a:t>Attributes are always specified in the </a:t>
            </a:r>
            <a:r>
              <a:rPr lang="en-US" b="1" dirty="0">
                <a:solidFill>
                  <a:srgbClr val="FF0000"/>
                </a:solidFill>
              </a:rPr>
              <a:t>start tag </a:t>
            </a:r>
            <a:r>
              <a:rPr lang="en-US" dirty="0"/>
              <a:t>of an element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6FFEC2-07EC-BF47-9C5B-1911DD61126C}"/>
              </a:ext>
            </a:extLst>
          </p:cNvPr>
          <p:cNvSpPr/>
          <p:nvPr/>
        </p:nvSpPr>
        <p:spPr>
          <a:xfrm>
            <a:off x="819552" y="3624667"/>
            <a:ext cx="1194443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767A1C-3E68-CE48-83B6-305D5246C5D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416774" y="2907722"/>
            <a:ext cx="1025163" cy="71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87EDA3-75C4-3B43-AD34-69C70B82F929}"/>
              </a:ext>
            </a:extLst>
          </p:cNvPr>
          <p:cNvSpPr/>
          <p:nvPr/>
        </p:nvSpPr>
        <p:spPr>
          <a:xfrm>
            <a:off x="2441937" y="4173333"/>
            <a:ext cx="1194443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C5AC44-72F9-F244-AFC9-1706A6C6404E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82096" y="2907722"/>
            <a:ext cx="157063" cy="126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135FF-E0FD-2E4A-ACD4-5A80BA7CF274}"/>
              </a:ext>
            </a:extLst>
          </p:cNvPr>
          <p:cNvSpPr/>
          <p:nvPr/>
        </p:nvSpPr>
        <p:spPr>
          <a:xfrm>
            <a:off x="2170871" y="2557552"/>
            <a:ext cx="452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FF0000"/>
                </a:solidFill>
              </a:rPr>
              <a:t>h1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style</a:t>
            </a:r>
            <a:r>
              <a:rPr lang="en-US" dirty="0"/>
              <a:t> = "</a:t>
            </a:r>
            <a:r>
              <a:rPr lang="en-US" dirty="0" err="1"/>
              <a:t>color:red</a:t>
            </a:r>
            <a:r>
              <a:rPr lang="en-US" dirty="0"/>
              <a:t>"&gt;Introduction&lt;/h1&gt;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6174B3-AC5D-7545-A889-485925629999}"/>
              </a:ext>
            </a:extLst>
          </p:cNvPr>
          <p:cNvSpPr/>
          <p:nvPr/>
        </p:nvSpPr>
        <p:spPr>
          <a:xfrm>
            <a:off x="6696469" y="6346350"/>
            <a:ext cx="5059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https://www.w3schools.com/tags/</a:t>
            </a:r>
            <a:r>
              <a:rPr lang="en-US" b="1" i="1" dirty="0" err="1"/>
              <a:t>default.asp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0225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Define Color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1DD8F-C778-481E-854B-DFF4E41EA7A2}"/>
              </a:ext>
            </a:extLst>
          </p:cNvPr>
          <p:cNvSpPr/>
          <p:nvPr/>
        </p:nvSpPr>
        <p:spPr>
          <a:xfrm>
            <a:off x="819552" y="1231900"/>
            <a:ext cx="8590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Color is defined with CSS, which we will learn later this semester</a:t>
            </a:r>
          </a:p>
          <a:p>
            <a:r>
              <a:rPr lang="en-US" dirty="0"/>
              <a:t>Color can use </a:t>
            </a:r>
            <a:r>
              <a:rPr lang="en-US" b="1" dirty="0">
                <a:solidFill>
                  <a:srgbClr val="FF0000"/>
                </a:solidFill>
              </a:rPr>
              <a:t>color name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color code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6FFEC2-07EC-BF47-9C5B-1911DD61126C}"/>
              </a:ext>
            </a:extLst>
          </p:cNvPr>
          <p:cNvSpPr/>
          <p:nvPr/>
        </p:nvSpPr>
        <p:spPr>
          <a:xfrm>
            <a:off x="819552" y="3624667"/>
            <a:ext cx="1194443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767A1C-3E68-CE48-83B6-305D5246C5D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416774" y="2907722"/>
            <a:ext cx="1025163" cy="71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87EDA3-75C4-3B43-AD34-69C70B82F929}"/>
              </a:ext>
            </a:extLst>
          </p:cNvPr>
          <p:cNvSpPr/>
          <p:nvPr/>
        </p:nvSpPr>
        <p:spPr>
          <a:xfrm>
            <a:off x="2441937" y="4173333"/>
            <a:ext cx="1194443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C5AC44-72F9-F244-AFC9-1706A6C6404E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82096" y="2907722"/>
            <a:ext cx="157063" cy="1265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135FF-E0FD-2E4A-ACD4-5A80BA7CF274}"/>
              </a:ext>
            </a:extLst>
          </p:cNvPr>
          <p:cNvSpPr/>
          <p:nvPr/>
        </p:nvSpPr>
        <p:spPr>
          <a:xfrm>
            <a:off x="2170871" y="2557552"/>
            <a:ext cx="452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b="1" dirty="0">
                <a:solidFill>
                  <a:srgbClr val="FF0000"/>
                </a:solidFill>
              </a:rPr>
              <a:t>h1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style</a:t>
            </a:r>
            <a:r>
              <a:rPr lang="en-US" dirty="0"/>
              <a:t> = "</a:t>
            </a:r>
            <a:r>
              <a:rPr lang="en-US" dirty="0" err="1"/>
              <a:t>color:red</a:t>
            </a:r>
            <a:r>
              <a:rPr lang="en-US" dirty="0"/>
              <a:t>"&gt;Introduction&lt;/h1&gt;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CFB975-3A42-C641-956C-2CECE2EB0C21}"/>
              </a:ext>
            </a:extLst>
          </p:cNvPr>
          <p:cNvSpPr/>
          <p:nvPr/>
        </p:nvSpPr>
        <p:spPr>
          <a:xfrm>
            <a:off x="6306534" y="6161154"/>
            <a:ext cx="5792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https://www.w3schools.com/colors/</a:t>
            </a:r>
            <a:r>
              <a:rPr lang="en-US" dirty="0" err="1"/>
              <a:t>colors_picker.asp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2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Hyperlink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A08673-D6FA-F242-BBDF-9F913D2AF09B}"/>
              </a:ext>
            </a:extLst>
          </p:cNvPr>
          <p:cNvSpPr/>
          <p:nvPr/>
        </p:nvSpPr>
        <p:spPr>
          <a:xfrm>
            <a:off x="2122026" y="2952882"/>
            <a:ext cx="9059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="https://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lin-chen-langley.github.io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/"&gt;Lin Chen&lt;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6FFEC2-07EC-BF47-9C5B-1911DD61126C}"/>
              </a:ext>
            </a:extLst>
          </p:cNvPr>
          <p:cNvSpPr/>
          <p:nvPr/>
        </p:nvSpPr>
        <p:spPr>
          <a:xfrm>
            <a:off x="819552" y="3624667"/>
            <a:ext cx="1194443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767A1C-3E68-CE48-83B6-305D5246C5DE}"/>
              </a:ext>
            </a:extLst>
          </p:cNvPr>
          <p:cNvCxnSpPr>
            <a:stCxn id="8" idx="0"/>
          </p:cNvCxnSpPr>
          <p:nvPr/>
        </p:nvCxnSpPr>
        <p:spPr>
          <a:xfrm flipV="1">
            <a:off x="1416774" y="3229337"/>
            <a:ext cx="805565" cy="39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87EDA3-75C4-3B43-AD34-69C70B82F929}"/>
              </a:ext>
            </a:extLst>
          </p:cNvPr>
          <p:cNvSpPr/>
          <p:nvPr/>
        </p:nvSpPr>
        <p:spPr>
          <a:xfrm>
            <a:off x="2441937" y="4173333"/>
            <a:ext cx="1194443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C5AC44-72F9-F244-AFC9-1706A6C6404E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2893671" y="3322214"/>
            <a:ext cx="145488" cy="85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A87AA36B-C973-EA4B-A017-FA3CE892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52" y="1257898"/>
            <a:ext cx="772634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&lt;a&gt;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define a hyperlink with an address in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href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attribute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468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E9971F-7AE2-2648-ACF0-28693826290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Hyperlink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A775C-9435-A242-B520-DAF01DB21D7A}"/>
              </a:ext>
            </a:extLst>
          </p:cNvPr>
          <p:cNvSpPr/>
          <p:nvPr/>
        </p:nvSpPr>
        <p:spPr>
          <a:xfrm>
            <a:off x="976131" y="3660696"/>
            <a:ext cx="9950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hlinkClick r:id="rId2"/>
              </a:rPr>
              <a:t>“https://lin-chen-langley.github.io/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” </a:t>
            </a:r>
            <a:r>
              <a:rPr lang="en-US" dirty="0">
                <a:hlinkClick r:id="rId3"/>
              </a:rPr>
              <a:t>target</a:t>
            </a:r>
            <a:r>
              <a:rPr lang="en-US" dirty="0"/>
              <a:t>=“_blank”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&gt;Lin Chen&lt;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4CD935-3D1A-DA41-AED5-2D13413B9947}"/>
              </a:ext>
            </a:extLst>
          </p:cNvPr>
          <p:cNvSpPr/>
          <p:nvPr/>
        </p:nvSpPr>
        <p:spPr>
          <a:xfrm>
            <a:off x="6585674" y="4927445"/>
            <a:ext cx="1194443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69D010-1394-714F-BB2D-D4D70BF6F427}"/>
              </a:ext>
            </a:extLst>
          </p:cNvPr>
          <p:cNvCxnSpPr/>
          <p:nvPr/>
        </p:nvCxnSpPr>
        <p:spPr>
          <a:xfrm flipV="1">
            <a:off x="7222602" y="4030028"/>
            <a:ext cx="0" cy="82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A1F7525F-D13B-FE45-B229-31C04E50C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131" y="1370399"/>
            <a:ext cx="6009337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attribute defines how to open the hyperlink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dirty="0"/>
              <a:t>_blank, open in a new window or tab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dirty="0"/>
              <a:t>_self, open in the same window</a:t>
            </a:r>
          </a:p>
        </p:txBody>
      </p:sp>
    </p:spTree>
    <p:extLst>
      <p:ext uri="{BB962C8B-B14F-4D97-AF65-F5344CB8AC3E}">
        <p14:creationId xmlns:p14="http://schemas.microsoft.com/office/powerpoint/2010/main" val="427327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Images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8D3391-24B4-4180-9AB3-9E54C898B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1306999"/>
            <a:ext cx="55034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HTML images are defined with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tag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D0C55-CBE2-4E1F-BDD8-62CACFC91C65}"/>
              </a:ext>
            </a:extLst>
          </p:cNvPr>
          <p:cNvSpPr/>
          <p:nvPr/>
        </p:nvSpPr>
        <p:spPr>
          <a:xfrm>
            <a:off x="1467734" y="2585634"/>
            <a:ext cx="841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=“https://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lin-chen-langley.github.io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/images/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profile.jpg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DC5217E-DE3F-734A-9904-C55456121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1986299"/>
            <a:ext cx="389561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 an image from the Internet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1FD0BCD-C565-1F49-B2E3-82E53BB0C925}"/>
              </a:ext>
            </a:extLst>
          </p:cNvPr>
          <p:cNvSpPr/>
          <p:nvPr/>
        </p:nvSpPr>
        <p:spPr>
          <a:xfrm>
            <a:off x="1816904" y="3747187"/>
            <a:ext cx="1194443" cy="503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B56D4A-7D05-944C-AD44-F73E09AD249C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2326511" y="2954966"/>
            <a:ext cx="87615" cy="79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">
            <a:extLst>
              <a:ext uri="{FF2B5EF4-FFF2-40B4-BE49-F238E27FC236}">
                <a16:creationId xmlns:a16="http://schemas.microsoft.com/office/drawing/2014/main" id="{C0B81B52-C749-0443-9496-0D05BEA90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661477"/>
            <a:ext cx="301877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 an image from local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6D1267-8F04-9A46-9305-C2E29EA774DC}"/>
              </a:ext>
            </a:extLst>
          </p:cNvPr>
          <p:cNvSpPr/>
          <p:nvPr/>
        </p:nvSpPr>
        <p:spPr>
          <a:xfrm>
            <a:off x="1609360" y="570772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= "</a:t>
            </a:r>
            <a:r>
              <a:rPr lang="en-US" dirty="0" err="1"/>
              <a:t>profile.jpeg</a:t>
            </a:r>
            <a:r>
              <a:rPr lang="en-US" dirty="0"/>
              <a:t>"&gt;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7B806A85-36AB-3648-A683-BAC3C615E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360" y="5257344"/>
            <a:ext cx="369941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Save the target image to local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Images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B79C9-17C2-4C82-8927-6EEAF75C5492}"/>
              </a:ext>
            </a:extLst>
          </p:cNvPr>
          <p:cNvSpPr txBox="1"/>
          <p:nvPr/>
        </p:nvSpPr>
        <p:spPr>
          <a:xfrm>
            <a:off x="744669" y="993408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width and height Attributes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D2674-E213-4782-8B81-B24C81800BAF}"/>
              </a:ext>
            </a:extLst>
          </p:cNvPr>
          <p:cNvSpPr/>
          <p:nvPr/>
        </p:nvSpPr>
        <p:spPr>
          <a:xfrm>
            <a:off x="2078160" y="2178450"/>
            <a:ext cx="665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en-US" dirty="0" err="1"/>
              <a:t>profile.jpeg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width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="500"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height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="600"&gt;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29581-C8A7-4714-B7B8-0A013C8093AF}"/>
              </a:ext>
            </a:extLst>
          </p:cNvPr>
          <p:cNvSpPr txBox="1"/>
          <p:nvPr/>
        </p:nvSpPr>
        <p:spPr>
          <a:xfrm>
            <a:off x="744668" y="2781406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alt Attribute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BFBBAE-E832-48E8-AAA3-255682195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864" y="3708044"/>
            <a:ext cx="603809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 alternative text an image cannot be displayed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658D9-3B89-4213-B4D8-7FEE5E5D43AD}"/>
              </a:ext>
            </a:extLst>
          </p:cNvPr>
          <p:cNvSpPr/>
          <p:nvPr/>
        </p:nvSpPr>
        <p:spPr>
          <a:xfrm>
            <a:off x="1936863" y="4288434"/>
            <a:ext cx="7795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=“starwars.jpg"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=“Star Wars"&gt;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18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purl.org/dc/elements/1.1/"/>
    <ds:schemaRef ds:uri="http://schemas.microsoft.com/office/2006/metadata/properties"/>
    <ds:schemaRef ds:uri="http://purl.org/dc/terms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288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Consolas</vt:lpstr>
      <vt:lpstr>Trebuchet MS</vt:lpstr>
      <vt:lpstr>Verdana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2021-09-11T17:51:25Z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