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349" r:id="rId3"/>
    <p:sldId id="359" r:id="rId4"/>
    <p:sldId id="368" r:id="rId5"/>
    <p:sldId id="366" r:id="rId6"/>
    <p:sldId id="373" r:id="rId7"/>
    <p:sldId id="394" r:id="rId8"/>
    <p:sldId id="392" r:id="rId9"/>
    <p:sldId id="464" r:id="rId10"/>
    <p:sldId id="395" r:id="rId11"/>
    <p:sldId id="383" r:id="rId12"/>
    <p:sldId id="396" r:id="rId13"/>
    <p:sldId id="380" r:id="rId14"/>
    <p:sldId id="382" r:id="rId15"/>
    <p:sldId id="401" r:id="rId16"/>
    <p:sldId id="397" r:id="rId17"/>
    <p:sldId id="398" r:id="rId18"/>
    <p:sldId id="399" r:id="rId19"/>
    <p:sldId id="400" r:id="rId20"/>
    <p:sldId id="352" r:id="rId21"/>
    <p:sldId id="390" r:id="rId22"/>
    <p:sldId id="402" r:id="rId23"/>
    <p:sldId id="473" r:id="rId24"/>
    <p:sldId id="479" r:id="rId25"/>
    <p:sldId id="404" r:id="rId26"/>
    <p:sldId id="304" r:id="rId27"/>
    <p:sldId id="302" r:id="rId28"/>
    <p:sldId id="296" r:id="rId29"/>
    <p:sldId id="306" r:id="rId30"/>
    <p:sldId id="308" r:id="rId31"/>
    <p:sldId id="405" r:id="rId32"/>
    <p:sldId id="406" r:id="rId33"/>
    <p:sldId id="408" r:id="rId34"/>
    <p:sldId id="466" r:id="rId35"/>
    <p:sldId id="319" r:id="rId36"/>
    <p:sldId id="482" r:id="rId37"/>
    <p:sldId id="409" r:id="rId38"/>
    <p:sldId id="475" r:id="rId39"/>
    <p:sldId id="410" r:id="rId40"/>
    <p:sldId id="467" r:id="rId41"/>
    <p:sldId id="327" r:id="rId42"/>
    <p:sldId id="335" r:id="rId43"/>
    <p:sldId id="353" r:id="rId44"/>
    <p:sldId id="415" r:id="rId45"/>
    <p:sldId id="477" r:id="rId46"/>
    <p:sldId id="420" r:id="rId47"/>
    <p:sldId id="417" r:id="rId48"/>
    <p:sldId id="421" r:id="rId49"/>
    <p:sldId id="422" r:id="rId50"/>
    <p:sldId id="478" r:id="rId51"/>
    <p:sldId id="483" r:id="rId52"/>
    <p:sldId id="423" r:id="rId53"/>
    <p:sldId id="418" r:id="rId54"/>
    <p:sldId id="339" r:id="rId55"/>
    <p:sldId id="427" r:id="rId56"/>
    <p:sldId id="429" r:id="rId57"/>
    <p:sldId id="428" r:id="rId58"/>
    <p:sldId id="430" r:id="rId59"/>
    <p:sldId id="431" r:id="rId60"/>
    <p:sldId id="432" r:id="rId61"/>
    <p:sldId id="355" r:id="rId62"/>
    <p:sldId id="342" r:id="rId63"/>
    <p:sldId id="436" r:id="rId64"/>
    <p:sldId id="437" r:id="rId65"/>
    <p:sldId id="442" r:id="rId66"/>
    <p:sldId id="447" r:id="rId67"/>
    <p:sldId id="443" r:id="rId68"/>
    <p:sldId id="441" r:id="rId69"/>
    <p:sldId id="448" r:id="rId70"/>
    <p:sldId id="484" r:id="rId71"/>
    <p:sldId id="450" r:id="rId72"/>
    <p:sldId id="451" r:id="rId73"/>
    <p:sldId id="357" r:id="rId74"/>
    <p:sldId id="452" r:id="rId75"/>
    <p:sldId id="453" r:id="rId76"/>
    <p:sldId id="454" r:id="rId77"/>
    <p:sldId id="456" r:id="rId78"/>
    <p:sldId id="468" r:id="rId79"/>
    <p:sldId id="480" r:id="rId80"/>
    <p:sldId id="481" r:id="rId81"/>
    <p:sldId id="469" r:id="rId82"/>
    <p:sldId id="455" r:id="rId83"/>
    <p:sldId id="457" r:id="rId84"/>
    <p:sldId id="458" r:id="rId85"/>
    <p:sldId id="463" r:id="rId86"/>
    <p:sldId id="465" r:id="rId87"/>
    <p:sldId id="460" r:id="rId88"/>
    <p:sldId id="434" r:id="rId89"/>
    <p:sldId id="461"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0724F-5D33-FC48-80B7-89CFFB601FB8}" v="11" dt="2020-11-05T18:13:24.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4676"/>
  </p:normalViewPr>
  <p:slideViewPr>
    <p:cSldViewPr>
      <p:cViewPr varScale="1">
        <p:scale>
          <a:sx n="106" d="100"/>
          <a:sy n="106" d="100"/>
        </p:scale>
        <p:origin x="1792"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0550724F-5D33-FC48-80B7-89CFFB601FB8}"/>
    <pc:docChg chg="undo custSel addSld delSld modSld sldOrd">
      <pc:chgData name="Lin  Chen" userId="5b8d33d8-9b1a-4612-8f39-9bee1ddd9437" providerId="ADAL" clId="{0550724F-5D33-FC48-80B7-89CFFB601FB8}" dt="2020-11-05T18:50:03.163" v="1065" actId="207"/>
      <pc:docMkLst>
        <pc:docMk/>
      </pc:docMkLst>
      <pc:sldChg chg="modSp mod">
        <pc:chgData name="Lin  Chen" userId="5b8d33d8-9b1a-4612-8f39-9bee1ddd9437" providerId="ADAL" clId="{0550724F-5D33-FC48-80B7-89CFFB601FB8}" dt="2020-10-27T15:33:51.625" v="77" actId="20577"/>
        <pc:sldMkLst>
          <pc:docMk/>
          <pc:sldMk cId="0" sldId="302"/>
        </pc:sldMkLst>
        <pc:spChg chg="mod">
          <ac:chgData name="Lin  Chen" userId="5b8d33d8-9b1a-4612-8f39-9bee1ddd9437" providerId="ADAL" clId="{0550724F-5D33-FC48-80B7-89CFFB601FB8}" dt="2020-10-27T15:33:51.625" v="77" actId="20577"/>
          <ac:spMkLst>
            <pc:docMk/>
            <pc:sldMk cId="0" sldId="302"/>
            <ac:spMk id="3" creationId="{00000000-0000-0000-0000-000000000000}"/>
          </ac:spMkLst>
        </pc:spChg>
      </pc:sldChg>
      <pc:sldChg chg="ord">
        <pc:chgData name="Lin  Chen" userId="5b8d33d8-9b1a-4612-8f39-9bee1ddd9437" providerId="ADAL" clId="{0550724F-5D33-FC48-80B7-89CFFB601FB8}" dt="2020-10-27T15:41:04.540" v="152" actId="20578"/>
        <pc:sldMkLst>
          <pc:docMk/>
          <pc:sldMk cId="0" sldId="304"/>
        </pc:sldMkLst>
      </pc:sldChg>
      <pc:sldChg chg="modSp mod">
        <pc:chgData name="Lin  Chen" userId="5b8d33d8-9b1a-4612-8f39-9bee1ddd9437" providerId="ADAL" clId="{0550724F-5D33-FC48-80B7-89CFFB601FB8}" dt="2020-10-27T15:42:11.482" v="155" actId="207"/>
        <pc:sldMkLst>
          <pc:docMk/>
          <pc:sldMk cId="0" sldId="306"/>
        </pc:sldMkLst>
        <pc:spChg chg="mod">
          <ac:chgData name="Lin  Chen" userId="5b8d33d8-9b1a-4612-8f39-9bee1ddd9437" providerId="ADAL" clId="{0550724F-5D33-FC48-80B7-89CFFB601FB8}" dt="2020-10-27T15:42:11.482" v="155" actId="207"/>
          <ac:spMkLst>
            <pc:docMk/>
            <pc:sldMk cId="0" sldId="306"/>
            <ac:spMk id="3" creationId="{00000000-0000-0000-0000-000000000000}"/>
          </ac:spMkLst>
        </pc:spChg>
      </pc:sldChg>
      <pc:sldChg chg="delSp modSp add del mod">
        <pc:chgData name="Lin  Chen" userId="5b8d33d8-9b1a-4612-8f39-9bee1ddd9437" providerId="ADAL" clId="{0550724F-5D33-FC48-80B7-89CFFB601FB8}" dt="2020-10-27T16:20:27.913" v="386" actId="113"/>
        <pc:sldMkLst>
          <pc:docMk/>
          <pc:sldMk cId="0" sldId="319"/>
        </pc:sldMkLst>
        <pc:spChg chg="mod">
          <ac:chgData name="Lin  Chen" userId="5b8d33d8-9b1a-4612-8f39-9bee1ddd9437" providerId="ADAL" clId="{0550724F-5D33-FC48-80B7-89CFFB601FB8}" dt="2020-10-27T16:20:27.913" v="386" actId="113"/>
          <ac:spMkLst>
            <pc:docMk/>
            <pc:sldMk cId="0" sldId="319"/>
            <ac:spMk id="3" creationId="{00000000-0000-0000-0000-000000000000}"/>
          </ac:spMkLst>
        </pc:spChg>
        <pc:spChg chg="del">
          <ac:chgData name="Lin  Chen" userId="5b8d33d8-9b1a-4612-8f39-9bee1ddd9437" providerId="ADAL" clId="{0550724F-5D33-FC48-80B7-89CFFB601FB8}" dt="2020-10-27T16:19:25.247" v="167" actId="478"/>
          <ac:spMkLst>
            <pc:docMk/>
            <pc:sldMk cId="0" sldId="319"/>
            <ac:spMk id="6" creationId="{00000000-0000-0000-0000-000000000000}"/>
          </ac:spMkLst>
        </pc:spChg>
        <pc:spChg chg="del">
          <ac:chgData name="Lin  Chen" userId="5b8d33d8-9b1a-4612-8f39-9bee1ddd9437" providerId="ADAL" clId="{0550724F-5D33-FC48-80B7-89CFFB601FB8}" dt="2020-10-27T16:19:25.247" v="167" actId="478"/>
          <ac:spMkLst>
            <pc:docMk/>
            <pc:sldMk cId="0" sldId="319"/>
            <ac:spMk id="7" creationId="{00000000-0000-0000-0000-000000000000}"/>
          </ac:spMkLst>
        </pc:spChg>
        <pc:spChg chg="del">
          <ac:chgData name="Lin  Chen" userId="5b8d33d8-9b1a-4612-8f39-9bee1ddd9437" providerId="ADAL" clId="{0550724F-5D33-FC48-80B7-89CFFB601FB8}" dt="2020-10-27T16:19:25.247" v="167" actId="478"/>
          <ac:spMkLst>
            <pc:docMk/>
            <pc:sldMk cId="0" sldId="319"/>
            <ac:spMk id="8" creationId="{00000000-0000-0000-0000-000000000000}"/>
          </ac:spMkLst>
        </pc:spChg>
        <pc:spChg chg="del">
          <ac:chgData name="Lin  Chen" userId="5b8d33d8-9b1a-4612-8f39-9bee1ddd9437" providerId="ADAL" clId="{0550724F-5D33-FC48-80B7-89CFFB601FB8}" dt="2020-10-27T16:19:25.247" v="167" actId="478"/>
          <ac:spMkLst>
            <pc:docMk/>
            <pc:sldMk cId="0" sldId="319"/>
            <ac:spMk id="9" creationId="{00000000-0000-0000-0000-000000000000}"/>
          </ac:spMkLst>
        </pc:spChg>
        <pc:spChg chg="del">
          <ac:chgData name="Lin  Chen" userId="5b8d33d8-9b1a-4612-8f39-9bee1ddd9437" providerId="ADAL" clId="{0550724F-5D33-FC48-80B7-89CFFB601FB8}" dt="2020-10-27T16:19:25.247" v="167" actId="478"/>
          <ac:spMkLst>
            <pc:docMk/>
            <pc:sldMk cId="0" sldId="319"/>
            <ac:spMk id="10" creationId="{00000000-0000-0000-0000-000000000000}"/>
          </ac:spMkLst>
        </pc:spChg>
        <pc:spChg chg="del">
          <ac:chgData name="Lin  Chen" userId="5b8d33d8-9b1a-4612-8f39-9bee1ddd9437" providerId="ADAL" clId="{0550724F-5D33-FC48-80B7-89CFFB601FB8}" dt="2020-10-27T16:19:25.247" v="167" actId="478"/>
          <ac:spMkLst>
            <pc:docMk/>
            <pc:sldMk cId="0" sldId="319"/>
            <ac:spMk id="11" creationId="{00000000-0000-0000-0000-000000000000}"/>
          </ac:spMkLst>
        </pc:spChg>
        <pc:spChg chg="del">
          <ac:chgData name="Lin  Chen" userId="5b8d33d8-9b1a-4612-8f39-9bee1ddd9437" providerId="ADAL" clId="{0550724F-5D33-FC48-80B7-89CFFB601FB8}" dt="2020-10-27T16:19:25.247" v="167" actId="478"/>
          <ac:spMkLst>
            <pc:docMk/>
            <pc:sldMk cId="0" sldId="319"/>
            <ac:spMk id="12" creationId="{00000000-0000-0000-0000-000000000000}"/>
          </ac:spMkLst>
        </pc:spChg>
        <pc:spChg chg="del">
          <ac:chgData name="Lin  Chen" userId="5b8d33d8-9b1a-4612-8f39-9bee1ddd9437" providerId="ADAL" clId="{0550724F-5D33-FC48-80B7-89CFFB601FB8}" dt="2020-10-27T16:19:25.247" v="167" actId="478"/>
          <ac:spMkLst>
            <pc:docMk/>
            <pc:sldMk cId="0" sldId="319"/>
            <ac:spMk id="13" creationId="{00000000-0000-0000-0000-000000000000}"/>
          </ac:spMkLst>
        </pc:spChg>
        <pc:spChg chg="del">
          <ac:chgData name="Lin  Chen" userId="5b8d33d8-9b1a-4612-8f39-9bee1ddd9437" providerId="ADAL" clId="{0550724F-5D33-FC48-80B7-89CFFB601FB8}" dt="2020-10-27T16:19:25.247" v="167" actId="478"/>
          <ac:spMkLst>
            <pc:docMk/>
            <pc:sldMk cId="0" sldId="319"/>
            <ac:spMk id="14" creationId="{00000000-0000-0000-0000-000000000000}"/>
          </ac:spMkLst>
        </pc:spChg>
        <pc:picChg chg="del">
          <ac:chgData name="Lin  Chen" userId="5b8d33d8-9b1a-4612-8f39-9bee1ddd9437" providerId="ADAL" clId="{0550724F-5D33-FC48-80B7-89CFFB601FB8}" dt="2020-10-27T16:19:21.622" v="166" actId="478"/>
          <ac:picMkLst>
            <pc:docMk/>
            <pc:sldMk cId="0" sldId="319"/>
            <ac:picMk id="4" creationId="{00000000-0000-0000-0000-000000000000}"/>
          </ac:picMkLst>
        </pc:picChg>
      </pc:sldChg>
      <pc:sldChg chg="modSp mod">
        <pc:chgData name="Lin  Chen" userId="5b8d33d8-9b1a-4612-8f39-9bee1ddd9437" providerId="ADAL" clId="{0550724F-5D33-FC48-80B7-89CFFB601FB8}" dt="2020-10-27T16:40:05.875" v="395" actId="207"/>
        <pc:sldMkLst>
          <pc:docMk/>
          <pc:sldMk cId="0" sldId="327"/>
        </pc:sldMkLst>
        <pc:spChg chg="mod">
          <ac:chgData name="Lin  Chen" userId="5b8d33d8-9b1a-4612-8f39-9bee1ddd9437" providerId="ADAL" clId="{0550724F-5D33-FC48-80B7-89CFFB601FB8}" dt="2020-10-27T16:40:05.875" v="395" actId="207"/>
          <ac:spMkLst>
            <pc:docMk/>
            <pc:sldMk cId="0" sldId="327"/>
            <ac:spMk id="3" creationId="{00000000-0000-0000-0000-000000000000}"/>
          </ac:spMkLst>
        </pc:spChg>
      </pc:sldChg>
      <pc:sldChg chg="modSp mod">
        <pc:chgData name="Lin  Chen" userId="5b8d33d8-9b1a-4612-8f39-9bee1ddd9437" providerId="ADAL" clId="{0550724F-5D33-FC48-80B7-89CFFB601FB8}" dt="2020-10-27T16:41:48.747" v="396" actId="207"/>
        <pc:sldMkLst>
          <pc:docMk/>
          <pc:sldMk cId="0" sldId="335"/>
        </pc:sldMkLst>
        <pc:spChg chg="mod">
          <ac:chgData name="Lin  Chen" userId="5b8d33d8-9b1a-4612-8f39-9bee1ddd9437" providerId="ADAL" clId="{0550724F-5D33-FC48-80B7-89CFFB601FB8}" dt="2020-10-27T16:41:48.747" v="396" actId="207"/>
          <ac:spMkLst>
            <pc:docMk/>
            <pc:sldMk cId="0" sldId="335"/>
            <ac:spMk id="3" creationId="{00000000-0000-0000-0000-000000000000}"/>
          </ac:spMkLst>
        </pc:spChg>
      </pc:sldChg>
      <pc:sldChg chg="modSp mod">
        <pc:chgData name="Lin  Chen" userId="5b8d33d8-9b1a-4612-8f39-9bee1ddd9437" providerId="ADAL" clId="{0550724F-5D33-FC48-80B7-89CFFB601FB8}" dt="2020-11-03T17:43:51.744" v="755" actId="207"/>
        <pc:sldMkLst>
          <pc:docMk/>
          <pc:sldMk cId="0" sldId="339"/>
        </pc:sldMkLst>
        <pc:spChg chg="mod">
          <ac:chgData name="Lin  Chen" userId="5b8d33d8-9b1a-4612-8f39-9bee1ddd9437" providerId="ADAL" clId="{0550724F-5D33-FC48-80B7-89CFFB601FB8}" dt="2020-11-03T17:43:51.744" v="755" actId="207"/>
          <ac:spMkLst>
            <pc:docMk/>
            <pc:sldMk cId="0" sldId="339"/>
            <ac:spMk id="3" creationId="{00000000-0000-0000-0000-000000000000}"/>
          </ac:spMkLst>
        </pc:spChg>
      </pc:sldChg>
      <pc:sldChg chg="modSp mod">
        <pc:chgData name="Lin  Chen" userId="5b8d33d8-9b1a-4612-8f39-9bee1ddd9437" providerId="ADAL" clId="{0550724F-5D33-FC48-80B7-89CFFB601FB8}" dt="2020-11-05T17:45:50.891" v="762" actId="207"/>
        <pc:sldMkLst>
          <pc:docMk/>
          <pc:sldMk cId="0" sldId="342"/>
        </pc:sldMkLst>
        <pc:spChg chg="mod">
          <ac:chgData name="Lin  Chen" userId="5b8d33d8-9b1a-4612-8f39-9bee1ddd9437" providerId="ADAL" clId="{0550724F-5D33-FC48-80B7-89CFFB601FB8}" dt="2020-11-05T17:45:50.891" v="762" actId="207"/>
          <ac:spMkLst>
            <pc:docMk/>
            <pc:sldMk cId="0" sldId="342"/>
            <ac:spMk id="3" creationId="{00000000-0000-0000-0000-000000000000}"/>
          </ac:spMkLst>
        </pc:spChg>
      </pc:sldChg>
      <pc:sldChg chg="modSp mod">
        <pc:chgData name="Lin  Chen" userId="5b8d33d8-9b1a-4612-8f39-9bee1ddd9437" providerId="ADAL" clId="{0550724F-5D33-FC48-80B7-89CFFB601FB8}" dt="2020-10-22T17:03:56.958" v="7" actId="207"/>
        <pc:sldMkLst>
          <pc:docMk/>
          <pc:sldMk cId="0" sldId="366"/>
        </pc:sldMkLst>
        <pc:spChg chg="mod">
          <ac:chgData name="Lin  Chen" userId="5b8d33d8-9b1a-4612-8f39-9bee1ddd9437" providerId="ADAL" clId="{0550724F-5D33-FC48-80B7-89CFFB601FB8}" dt="2020-10-22T17:03:56.958" v="7" actId="207"/>
          <ac:spMkLst>
            <pc:docMk/>
            <pc:sldMk cId="0" sldId="366"/>
            <ac:spMk id="3" creationId="{00000000-0000-0000-0000-000000000000}"/>
          </ac:spMkLst>
        </pc:spChg>
      </pc:sldChg>
      <pc:sldChg chg="modSp mod">
        <pc:chgData name="Lin  Chen" userId="5b8d33d8-9b1a-4612-8f39-9bee1ddd9437" providerId="ADAL" clId="{0550724F-5D33-FC48-80B7-89CFFB601FB8}" dt="2020-10-22T17:02:51.730" v="5" actId="207"/>
        <pc:sldMkLst>
          <pc:docMk/>
          <pc:sldMk cId="0" sldId="368"/>
        </pc:sldMkLst>
        <pc:spChg chg="mod">
          <ac:chgData name="Lin  Chen" userId="5b8d33d8-9b1a-4612-8f39-9bee1ddd9437" providerId="ADAL" clId="{0550724F-5D33-FC48-80B7-89CFFB601FB8}" dt="2020-10-22T17:02:51.730" v="5" actId="207"/>
          <ac:spMkLst>
            <pc:docMk/>
            <pc:sldMk cId="0" sldId="368"/>
            <ac:spMk id="3" creationId="{00000000-0000-0000-0000-000000000000}"/>
          </ac:spMkLst>
        </pc:spChg>
      </pc:sldChg>
      <pc:sldChg chg="modSp mod">
        <pc:chgData name="Lin  Chen" userId="5b8d33d8-9b1a-4612-8f39-9bee1ddd9437" providerId="ADAL" clId="{0550724F-5D33-FC48-80B7-89CFFB601FB8}" dt="2020-10-22T17:04:27.019" v="9" actId="207"/>
        <pc:sldMkLst>
          <pc:docMk/>
          <pc:sldMk cId="0" sldId="373"/>
        </pc:sldMkLst>
        <pc:spChg chg="mod">
          <ac:chgData name="Lin  Chen" userId="5b8d33d8-9b1a-4612-8f39-9bee1ddd9437" providerId="ADAL" clId="{0550724F-5D33-FC48-80B7-89CFFB601FB8}" dt="2020-10-22T17:04:27.019" v="9" actId="207"/>
          <ac:spMkLst>
            <pc:docMk/>
            <pc:sldMk cId="0" sldId="373"/>
            <ac:spMk id="3" creationId="{00000000-0000-0000-0000-000000000000}"/>
          </ac:spMkLst>
        </pc:spChg>
      </pc:sldChg>
      <pc:sldChg chg="modSp mod">
        <pc:chgData name="Lin  Chen" userId="5b8d33d8-9b1a-4612-8f39-9bee1ddd9437" providerId="ADAL" clId="{0550724F-5D33-FC48-80B7-89CFFB601FB8}" dt="2020-10-22T17:11:56.755" v="20" actId="207"/>
        <pc:sldMkLst>
          <pc:docMk/>
          <pc:sldMk cId="0" sldId="380"/>
        </pc:sldMkLst>
        <pc:spChg chg="mod">
          <ac:chgData name="Lin  Chen" userId="5b8d33d8-9b1a-4612-8f39-9bee1ddd9437" providerId="ADAL" clId="{0550724F-5D33-FC48-80B7-89CFFB601FB8}" dt="2020-10-22T17:11:56.755" v="20" actId="207"/>
          <ac:spMkLst>
            <pc:docMk/>
            <pc:sldMk cId="0" sldId="380"/>
            <ac:spMk id="3" creationId="{00000000-0000-0000-0000-000000000000}"/>
          </ac:spMkLst>
        </pc:spChg>
      </pc:sldChg>
      <pc:sldChg chg="modSp mod">
        <pc:chgData name="Lin  Chen" userId="5b8d33d8-9b1a-4612-8f39-9bee1ddd9437" providerId="ADAL" clId="{0550724F-5D33-FC48-80B7-89CFFB601FB8}" dt="2020-10-22T17:12:12.213" v="22" actId="207"/>
        <pc:sldMkLst>
          <pc:docMk/>
          <pc:sldMk cId="0" sldId="382"/>
        </pc:sldMkLst>
        <pc:spChg chg="mod">
          <ac:chgData name="Lin  Chen" userId="5b8d33d8-9b1a-4612-8f39-9bee1ddd9437" providerId="ADAL" clId="{0550724F-5D33-FC48-80B7-89CFFB601FB8}" dt="2020-10-22T17:12:12.213" v="22" actId="207"/>
          <ac:spMkLst>
            <pc:docMk/>
            <pc:sldMk cId="0" sldId="382"/>
            <ac:spMk id="3" creationId="{00000000-0000-0000-0000-000000000000}"/>
          </ac:spMkLst>
        </pc:spChg>
      </pc:sldChg>
      <pc:sldChg chg="modSp mod">
        <pc:chgData name="Lin  Chen" userId="5b8d33d8-9b1a-4612-8f39-9bee1ddd9437" providerId="ADAL" clId="{0550724F-5D33-FC48-80B7-89CFFB601FB8}" dt="2020-10-22T17:10:14.769" v="18" actId="207"/>
        <pc:sldMkLst>
          <pc:docMk/>
          <pc:sldMk cId="0" sldId="383"/>
        </pc:sldMkLst>
        <pc:spChg chg="mod">
          <ac:chgData name="Lin  Chen" userId="5b8d33d8-9b1a-4612-8f39-9bee1ddd9437" providerId="ADAL" clId="{0550724F-5D33-FC48-80B7-89CFFB601FB8}" dt="2020-10-22T17:10:14.769" v="18" actId="207"/>
          <ac:spMkLst>
            <pc:docMk/>
            <pc:sldMk cId="0" sldId="383"/>
            <ac:spMk id="3" creationId="{00000000-0000-0000-0000-000000000000}"/>
          </ac:spMkLst>
        </pc:spChg>
      </pc:sldChg>
      <pc:sldChg chg="modSp mod">
        <pc:chgData name="Lin  Chen" userId="5b8d33d8-9b1a-4612-8f39-9bee1ddd9437" providerId="ADAL" clId="{0550724F-5D33-FC48-80B7-89CFFB601FB8}" dt="2020-10-27T14:56:51.530" v="31" actId="207"/>
        <pc:sldMkLst>
          <pc:docMk/>
          <pc:sldMk cId="0" sldId="390"/>
        </pc:sldMkLst>
        <pc:spChg chg="mod">
          <ac:chgData name="Lin  Chen" userId="5b8d33d8-9b1a-4612-8f39-9bee1ddd9437" providerId="ADAL" clId="{0550724F-5D33-FC48-80B7-89CFFB601FB8}" dt="2020-10-27T14:56:51.530" v="31" actId="207"/>
          <ac:spMkLst>
            <pc:docMk/>
            <pc:sldMk cId="0" sldId="390"/>
            <ac:spMk id="3" creationId="{00000000-0000-0000-0000-000000000000}"/>
          </ac:spMkLst>
        </pc:spChg>
      </pc:sldChg>
      <pc:sldChg chg="modSp mod">
        <pc:chgData name="Lin  Chen" userId="5b8d33d8-9b1a-4612-8f39-9bee1ddd9437" providerId="ADAL" clId="{0550724F-5D33-FC48-80B7-89CFFB601FB8}" dt="2020-10-22T17:07:29.439" v="14" actId="207"/>
        <pc:sldMkLst>
          <pc:docMk/>
          <pc:sldMk cId="2234427153" sldId="392"/>
        </pc:sldMkLst>
        <pc:spChg chg="mod">
          <ac:chgData name="Lin  Chen" userId="5b8d33d8-9b1a-4612-8f39-9bee1ddd9437" providerId="ADAL" clId="{0550724F-5D33-FC48-80B7-89CFFB601FB8}" dt="2020-10-22T17:06:09.462" v="10" actId="207"/>
          <ac:spMkLst>
            <pc:docMk/>
            <pc:sldMk cId="2234427153" sldId="392"/>
            <ac:spMk id="7" creationId="{00000000-0000-0000-0000-000000000000}"/>
          </ac:spMkLst>
        </pc:spChg>
        <pc:spChg chg="mod">
          <ac:chgData name="Lin  Chen" userId="5b8d33d8-9b1a-4612-8f39-9bee1ddd9437" providerId="ADAL" clId="{0550724F-5D33-FC48-80B7-89CFFB601FB8}" dt="2020-10-22T17:06:57.857" v="11" actId="207"/>
          <ac:spMkLst>
            <pc:docMk/>
            <pc:sldMk cId="2234427153" sldId="392"/>
            <ac:spMk id="8" creationId="{00000000-0000-0000-0000-000000000000}"/>
          </ac:spMkLst>
        </pc:spChg>
        <pc:spChg chg="mod">
          <ac:chgData name="Lin  Chen" userId="5b8d33d8-9b1a-4612-8f39-9bee1ddd9437" providerId="ADAL" clId="{0550724F-5D33-FC48-80B7-89CFFB601FB8}" dt="2020-10-22T17:07:29.439" v="14" actId="207"/>
          <ac:spMkLst>
            <pc:docMk/>
            <pc:sldMk cId="2234427153" sldId="392"/>
            <ac:spMk id="11" creationId="{00000000-0000-0000-0000-000000000000}"/>
          </ac:spMkLst>
        </pc:spChg>
      </pc:sldChg>
      <pc:sldChg chg="modSp mod">
        <pc:chgData name="Lin  Chen" userId="5b8d33d8-9b1a-4612-8f39-9bee1ddd9437" providerId="ADAL" clId="{0550724F-5D33-FC48-80B7-89CFFB601FB8}" dt="2020-10-22T17:13:17.322" v="25" actId="207"/>
        <pc:sldMkLst>
          <pc:docMk/>
          <pc:sldMk cId="2804230524" sldId="398"/>
        </pc:sldMkLst>
        <pc:spChg chg="mod">
          <ac:chgData name="Lin  Chen" userId="5b8d33d8-9b1a-4612-8f39-9bee1ddd9437" providerId="ADAL" clId="{0550724F-5D33-FC48-80B7-89CFFB601FB8}" dt="2020-10-22T17:13:17.322" v="25" actId="207"/>
          <ac:spMkLst>
            <pc:docMk/>
            <pc:sldMk cId="2804230524" sldId="398"/>
            <ac:spMk id="3" creationId="{00000000-0000-0000-0000-000000000000}"/>
          </ac:spMkLst>
        </pc:spChg>
      </pc:sldChg>
      <pc:sldChg chg="modSp mod">
        <pc:chgData name="Lin  Chen" userId="5b8d33d8-9b1a-4612-8f39-9bee1ddd9437" providerId="ADAL" clId="{0550724F-5D33-FC48-80B7-89CFFB601FB8}" dt="2020-10-22T17:14:07.378" v="26" actId="207"/>
        <pc:sldMkLst>
          <pc:docMk/>
          <pc:sldMk cId="2125978085" sldId="399"/>
        </pc:sldMkLst>
        <pc:spChg chg="mod">
          <ac:chgData name="Lin  Chen" userId="5b8d33d8-9b1a-4612-8f39-9bee1ddd9437" providerId="ADAL" clId="{0550724F-5D33-FC48-80B7-89CFFB601FB8}" dt="2020-10-22T17:14:07.378" v="26" actId="207"/>
          <ac:spMkLst>
            <pc:docMk/>
            <pc:sldMk cId="2125978085" sldId="399"/>
            <ac:spMk id="3" creationId="{00000000-0000-0000-0000-000000000000}"/>
          </ac:spMkLst>
        </pc:spChg>
      </pc:sldChg>
      <pc:sldChg chg="modSp mod">
        <pc:chgData name="Lin  Chen" userId="5b8d33d8-9b1a-4612-8f39-9bee1ddd9437" providerId="ADAL" clId="{0550724F-5D33-FC48-80B7-89CFFB601FB8}" dt="2020-10-22T17:14:24.270" v="27" actId="207"/>
        <pc:sldMkLst>
          <pc:docMk/>
          <pc:sldMk cId="4037265392" sldId="400"/>
        </pc:sldMkLst>
        <pc:spChg chg="mod">
          <ac:chgData name="Lin  Chen" userId="5b8d33d8-9b1a-4612-8f39-9bee1ddd9437" providerId="ADAL" clId="{0550724F-5D33-FC48-80B7-89CFFB601FB8}" dt="2020-10-22T17:14:24.270" v="27" actId="207"/>
          <ac:spMkLst>
            <pc:docMk/>
            <pc:sldMk cId="4037265392" sldId="400"/>
            <ac:spMk id="3" creationId="{00000000-0000-0000-0000-000000000000}"/>
          </ac:spMkLst>
        </pc:spChg>
      </pc:sldChg>
      <pc:sldChg chg="modSp mod">
        <pc:chgData name="Lin  Chen" userId="5b8d33d8-9b1a-4612-8f39-9bee1ddd9437" providerId="ADAL" clId="{0550724F-5D33-FC48-80B7-89CFFB601FB8}" dt="2020-10-22T17:12:47.651" v="24" actId="207"/>
        <pc:sldMkLst>
          <pc:docMk/>
          <pc:sldMk cId="4175621419" sldId="401"/>
        </pc:sldMkLst>
        <pc:spChg chg="mod">
          <ac:chgData name="Lin  Chen" userId="5b8d33d8-9b1a-4612-8f39-9bee1ddd9437" providerId="ADAL" clId="{0550724F-5D33-FC48-80B7-89CFFB601FB8}" dt="2020-10-22T17:12:47.651" v="24" actId="207"/>
          <ac:spMkLst>
            <pc:docMk/>
            <pc:sldMk cId="4175621419" sldId="401"/>
            <ac:spMk id="3" creationId="{00000000-0000-0000-0000-000000000000}"/>
          </ac:spMkLst>
        </pc:spChg>
      </pc:sldChg>
      <pc:sldChg chg="ord">
        <pc:chgData name="Lin  Chen" userId="5b8d33d8-9b1a-4612-8f39-9bee1ddd9437" providerId="ADAL" clId="{0550724F-5D33-FC48-80B7-89CFFB601FB8}" dt="2020-10-27T15:35:15.198" v="78" actId="20578"/>
        <pc:sldMkLst>
          <pc:docMk/>
          <pc:sldMk cId="3334432247" sldId="404"/>
        </pc:sldMkLst>
      </pc:sldChg>
      <pc:sldChg chg="modSp mod">
        <pc:chgData name="Lin  Chen" userId="5b8d33d8-9b1a-4612-8f39-9bee1ddd9437" providerId="ADAL" clId="{0550724F-5D33-FC48-80B7-89CFFB601FB8}" dt="2020-10-27T15:43:20.578" v="156" actId="207"/>
        <pc:sldMkLst>
          <pc:docMk/>
          <pc:sldMk cId="4132828845" sldId="405"/>
        </pc:sldMkLst>
        <pc:spChg chg="mod">
          <ac:chgData name="Lin  Chen" userId="5b8d33d8-9b1a-4612-8f39-9bee1ddd9437" providerId="ADAL" clId="{0550724F-5D33-FC48-80B7-89CFFB601FB8}" dt="2020-10-27T15:43:20.578" v="156" actId="207"/>
          <ac:spMkLst>
            <pc:docMk/>
            <pc:sldMk cId="4132828845" sldId="405"/>
            <ac:spMk id="3" creationId="{00000000-0000-0000-0000-000000000000}"/>
          </ac:spMkLst>
        </pc:spChg>
      </pc:sldChg>
      <pc:sldChg chg="modSp mod">
        <pc:chgData name="Lin  Chen" userId="5b8d33d8-9b1a-4612-8f39-9bee1ddd9437" providerId="ADAL" clId="{0550724F-5D33-FC48-80B7-89CFFB601FB8}" dt="2020-10-27T16:10:46.173" v="158" actId="207"/>
        <pc:sldMkLst>
          <pc:docMk/>
          <pc:sldMk cId="2000387578" sldId="406"/>
        </pc:sldMkLst>
        <pc:spChg chg="mod">
          <ac:chgData name="Lin  Chen" userId="5b8d33d8-9b1a-4612-8f39-9bee1ddd9437" providerId="ADAL" clId="{0550724F-5D33-FC48-80B7-89CFFB601FB8}" dt="2020-10-27T16:10:46.173" v="158" actId="207"/>
          <ac:spMkLst>
            <pc:docMk/>
            <pc:sldMk cId="2000387578" sldId="406"/>
            <ac:spMk id="3" creationId="{00000000-0000-0000-0000-000000000000}"/>
          </ac:spMkLst>
        </pc:spChg>
      </pc:sldChg>
      <pc:sldChg chg="modSp mod">
        <pc:chgData name="Lin  Chen" userId="5b8d33d8-9b1a-4612-8f39-9bee1ddd9437" providerId="ADAL" clId="{0550724F-5D33-FC48-80B7-89CFFB601FB8}" dt="2020-10-27T16:10:57.385" v="159" actId="207"/>
        <pc:sldMkLst>
          <pc:docMk/>
          <pc:sldMk cId="3328532882" sldId="408"/>
        </pc:sldMkLst>
        <pc:spChg chg="mod">
          <ac:chgData name="Lin  Chen" userId="5b8d33d8-9b1a-4612-8f39-9bee1ddd9437" providerId="ADAL" clId="{0550724F-5D33-FC48-80B7-89CFFB601FB8}" dt="2020-10-27T16:10:57.385" v="159" actId="207"/>
          <ac:spMkLst>
            <pc:docMk/>
            <pc:sldMk cId="3328532882" sldId="408"/>
            <ac:spMk id="3" creationId="{00000000-0000-0000-0000-000000000000}"/>
          </ac:spMkLst>
        </pc:spChg>
      </pc:sldChg>
      <pc:sldChg chg="modSp mod">
        <pc:chgData name="Lin  Chen" userId="5b8d33d8-9b1a-4612-8f39-9bee1ddd9437" providerId="ADAL" clId="{0550724F-5D33-FC48-80B7-89CFFB601FB8}" dt="2020-10-27T16:22:52.511" v="392" actId="207"/>
        <pc:sldMkLst>
          <pc:docMk/>
          <pc:sldMk cId="803159991" sldId="410"/>
        </pc:sldMkLst>
        <pc:spChg chg="mod">
          <ac:chgData name="Lin  Chen" userId="5b8d33d8-9b1a-4612-8f39-9bee1ddd9437" providerId="ADAL" clId="{0550724F-5D33-FC48-80B7-89CFFB601FB8}" dt="2020-10-27T16:22:52.511" v="392" actId="207"/>
          <ac:spMkLst>
            <pc:docMk/>
            <pc:sldMk cId="803159991" sldId="410"/>
            <ac:spMk id="3" creationId="{00000000-0000-0000-0000-000000000000}"/>
          </ac:spMkLst>
        </pc:spChg>
      </pc:sldChg>
      <pc:sldChg chg="modSp mod">
        <pc:chgData name="Lin  Chen" userId="5b8d33d8-9b1a-4612-8f39-9bee1ddd9437" providerId="ADAL" clId="{0550724F-5D33-FC48-80B7-89CFFB601FB8}" dt="2020-11-03T17:31:30.821" v="397" actId="207"/>
        <pc:sldMkLst>
          <pc:docMk/>
          <pc:sldMk cId="2450788592" sldId="415"/>
        </pc:sldMkLst>
        <pc:spChg chg="mod">
          <ac:chgData name="Lin  Chen" userId="5b8d33d8-9b1a-4612-8f39-9bee1ddd9437" providerId="ADAL" clId="{0550724F-5D33-FC48-80B7-89CFFB601FB8}" dt="2020-11-03T17:31:30.821" v="397" actId="207"/>
          <ac:spMkLst>
            <pc:docMk/>
            <pc:sldMk cId="2450788592" sldId="415"/>
            <ac:spMk id="3" creationId="{00000000-0000-0000-0000-000000000000}"/>
          </ac:spMkLst>
        </pc:spChg>
      </pc:sldChg>
      <pc:sldChg chg="modSp mod">
        <pc:chgData name="Lin  Chen" userId="5b8d33d8-9b1a-4612-8f39-9bee1ddd9437" providerId="ADAL" clId="{0550724F-5D33-FC48-80B7-89CFFB601FB8}" dt="2020-11-03T17:32:41.798" v="398" actId="207"/>
        <pc:sldMkLst>
          <pc:docMk/>
          <pc:sldMk cId="1418618960" sldId="420"/>
        </pc:sldMkLst>
        <pc:spChg chg="mod">
          <ac:chgData name="Lin  Chen" userId="5b8d33d8-9b1a-4612-8f39-9bee1ddd9437" providerId="ADAL" clId="{0550724F-5D33-FC48-80B7-89CFFB601FB8}" dt="2020-11-03T17:32:41.798" v="398" actId="207"/>
          <ac:spMkLst>
            <pc:docMk/>
            <pc:sldMk cId="1418618960" sldId="420"/>
            <ac:spMk id="3" creationId="{00000000-0000-0000-0000-000000000000}"/>
          </ac:spMkLst>
        </pc:spChg>
      </pc:sldChg>
      <pc:sldChg chg="modSp mod">
        <pc:chgData name="Lin  Chen" userId="5b8d33d8-9b1a-4612-8f39-9bee1ddd9437" providerId="ADAL" clId="{0550724F-5D33-FC48-80B7-89CFFB601FB8}" dt="2020-11-03T17:39:20.157" v="751" actId="207"/>
        <pc:sldMkLst>
          <pc:docMk/>
          <pc:sldMk cId="1746907366" sldId="423"/>
        </pc:sldMkLst>
        <pc:spChg chg="mod">
          <ac:chgData name="Lin  Chen" userId="5b8d33d8-9b1a-4612-8f39-9bee1ddd9437" providerId="ADAL" clId="{0550724F-5D33-FC48-80B7-89CFFB601FB8}" dt="2020-11-03T17:39:20.157" v="751" actId="207"/>
          <ac:spMkLst>
            <pc:docMk/>
            <pc:sldMk cId="1746907366" sldId="423"/>
            <ac:spMk id="3" creationId="{00000000-0000-0000-0000-000000000000}"/>
          </ac:spMkLst>
        </pc:spChg>
      </pc:sldChg>
      <pc:sldChg chg="modSp mod">
        <pc:chgData name="Lin  Chen" userId="5b8d33d8-9b1a-4612-8f39-9bee1ddd9437" providerId="ADAL" clId="{0550724F-5D33-FC48-80B7-89CFFB601FB8}" dt="2020-11-03T17:46:01.322" v="758" actId="207"/>
        <pc:sldMkLst>
          <pc:docMk/>
          <pc:sldMk cId="1663453830" sldId="429"/>
        </pc:sldMkLst>
        <pc:spChg chg="mod">
          <ac:chgData name="Lin  Chen" userId="5b8d33d8-9b1a-4612-8f39-9bee1ddd9437" providerId="ADAL" clId="{0550724F-5D33-FC48-80B7-89CFFB601FB8}" dt="2020-11-03T17:46:01.322" v="758" actId="207"/>
          <ac:spMkLst>
            <pc:docMk/>
            <pc:sldMk cId="1663453830" sldId="429"/>
            <ac:spMk id="3" creationId="{00000000-0000-0000-0000-000000000000}"/>
          </ac:spMkLst>
        </pc:spChg>
      </pc:sldChg>
      <pc:sldChg chg="modSp mod">
        <pc:chgData name="Lin  Chen" userId="5b8d33d8-9b1a-4612-8f39-9bee1ddd9437" providerId="ADAL" clId="{0550724F-5D33-FC48-80B7-89CFFB601FB8}" dt="2020-11-03T17:52:29.989" v="760" actId="207"/>
        <pc:sldMkLst>
          <pc:docMk/>
          <pc:sldMk cId="3264773922" sldId="431"/>
        </pc:sldMkLst>
        <pc:spChg chg="mod">
          <ac:chgData name="Lin  Chen" userId="5b8d33d8-9b1a-4612-8f39-9bee1ddd9437" providerId="ADAL" clId="{0550724F-5D33-FC48-80B7-89CFFB601FB8}" dt="2020-11-03T17:52:29.989" v="760" actId="207"/>
          <ac:spMkLst>
            <pc:docMk/>
            <pc:sldMk cId="3264773922" sldId="431"/>
            <ac:spMk id="3" creationId="{00000000-0000-0000-0000-000000000000}"/>
          </ac:spMkLst>
        </pc:spChg>
      </pc:sldChg>
      <pc:sldChg chg="modSp mod">
        <pc:chgData name="Lin  Chen" userId="5b8d33d8-9b1a-4612-8f39-9bee1ddd9437" providerId="ADAL" clId="{0550724F-5D33-FC48-80B7-89CFFB601FB8}" dt="2020-11-05T17:47:32.688" v="770" actId="207"/>
        <pc:sldMkLst>
          <pc:docMk/>
          <pc:sldMk cId="497551538" sldId="436"/>
        </pc:sldMkLst>
        <pc:spChg chg="mod">
          <ac:chgData name="Lin  Chen" userId="5b8d33d8-9b1a-4612-8f39-9bee1ddd9437" providerId="ADAL" clId="{0550724F-5D33-FC48-80B7-89CFFB601FB8}" dt="2020-11-05T17:47:32.688" v="770" actId="207"/>
          <ac:spMkLst>
            <pc:docMk/>
            <pc:sldMk cId="497551538" sldId="436"/>
            <ac:spMk id="3" creationId="{00000000-0000-0000-0000-000000000000}"/>
          </ac:spMkLst>
        </pc:spChg>
      </pc:sldChg>
      <pc:sldChg chg="modSp mod">
        <pc:chgData name="Lin  Chen" userId="5b8d33d8-9b1a-4612-8f39-9bee1ddd9437" providerId="ADAL" clId="{0550724F-5D33-FC48-80B7-89CFFB601FB8}" dt="2020-11-05T18:10:11.562" v="775" actId="207"/>
        <pc:sldMkLst>
          <pc:docMk/>
          <pc:sldMk cId="739562142" sldId="441"/>
        </pc:sldMkLst>
        <pc:spChg chg="mod">
          <ac:chgData name="Lin  Chen" userId="5b8d33d8-9b1a-4612-8f39-9bee1ddd9437" providerId="ADAL" clId="{0550724F-5D33-FC48-80B7-89CFFB601FB8}" dt="2020-11-05T18:10:11.562" v="775" actId="207"/>
          <ac:spMkLst>
            <pc:docMk/>
            <pc:sldMk cId="739562142" sldId="441"/>
            <ac:spMk id="3" creationId="{00000000-0000-0000-0000-000000000000}"/>
          </ac:spMkLst>
        </pc:spChg>
      </pc:sldChg>
      <pc:sldChg chg="modSp mod">
        <pc:chgData name="Lin  Chen" userId="5b8d33d8-9b1a-4612-8f39-9bee1ddd9437" providerId="ADAL" clId="{0550724F-5D33-FC48-80B7-89CFFB601FB8}" dt="2020-11-05T18:07:57.160" v="773" actId="207"/>
        <pc:sldMkLst>
          <pc:docMk/>
          <pc:sldMk cId="1752110799" sldId="443"/>
        </pc:sldMkLst>
        <pc:spChg chg="mod">
          <ac:chgData name="Lin  Chen" userId="5b8d33d8-9b1a-4612-8f39-9bee1ddd9437" providerId="ADAL" clId="{0550724F-5D33-FC48-80B7-89CFFB601FB8}" dt="2020-11-05T18:07:57.160" v="773" actId="207"/>
          <ac:spMkLst>
            <pc:docMk/>
            <pc:sldMk cId="1752110799" sldId="443"/>
            <ac:spMk id="3" creationId="{00000000-0000-0000-0000-000000000000}"/>
          </ac:spMkLst>
        </pc:spChg>
      </pc:sldChg>
      <pc:sldChg chg="modSp mod">
        <pc:chgData name="Lin  Chen" userId="5b8d33d8-9b1a-4612-8f39-9bee1ddd9437" providerId="ADAL" clId="{0550724F-5D33-FC48-80B7-89CFFB601FB8}" dt="2020-11-05T18:00:10.471" v="772" actId="207"/>
        <pc:sldMkLst>
          <pc:docMk/>
          <pc:sldMk cId="3935227020" sldId="447"/>
        </pc:sldMkLst>
        <pc:spChg chg="mod">
          <ac:chgData name="Lin  Chen" userId="5b8d33d8-9b1a-4612-8f39-9bee1ddd9437" providerId="ADAL" clId="{0550724F-5D33-FC48-80B7-89CFFB601FB8}" dt="2020-11-05T18:00:10.471" v="772" actId="207"/>
          <ac:spMkLst>
            <pc:docMk/>
            <pc:sldMk cId="3935227020" sldId="447"/>
            <ac:spMk id="3" creationId="{00000000-0000-0000-0000-000000000000}"/>
          </ac:spMkLst>
        </pc:spChg>
      </pc:sldChg>
      <pc:sldChg chg="modSp mod">
        <pc:chgData name="Lin  Chen" userId="5b8d33d8-9b1a-4612-8f39-9bee1ddd9437" providerId="ADAL" clId="{0550724F-5D33-FC48-80B7-89CFFB601FB8}" dt="2020-11-05T18:13:49.862" v="783" actId="14100"/>
        <pc:sldMkLst>
          <pc:docMk/>
          <pc:sldMk cId="3111153856" sldId="448"/>
        </pc:sldMkLst>
        <pc:spChg chg="mod">
          <ac:chgData name="Lin  Chen" userId="5b8d33d8-9b1a-4612-8f39-9bee1ddd9437" providerId="ADAL" clId="{0550724F-5D33-FC48-80B7-89CFFB601FB8}" dt="2020-11-05T18:13:45.258" v="781" actId="27636"/>
          <ac:spMkLst>
            <pc:docMk/>
            <pc:sldMk cId="3111153856" sldId="448"/>
            <ac:spMk id="3" creationId="{00000000-0000-0000-0000-000000000000}"/>
          </ac:spMkLst>
        </pc:spChg>
        <pc:picChg chg="mod">
          <ac:chgData name="Lin  Chen" userId="5b8d33d8-9b1a-4612-8f39-9bee1ddd9437" providerId="ADAL" clId="{0550724F-5D33-FC48-80B7-89CFFB601FB8}" dt="2020-11-05T18:13:49.862" v="783" actId="14100"/>
          <ac:picMkLst>
            <pc:docMk/>
            <pc:sldMk cId="3111153856" sldId="448"/>
            <ac:picMk id="4" creationId="{00000000-0000-0000-0000-000000000000}"/>
          </ac:picMkLst>
        </pc:picChg>
      </pc:sldChg>
      <pc:sldChg chg="modSp mod">
        <pc:chgData name="Lin  Chen" userId="5b8d33d8-9b1a-4612-8f39-9bee1ddd9437" providerId="ADAL" clId="{0550724F-5D33-FC48-80B7-89CFFB601FB8}" dt="2020-11-05T18:35:50.191" v="793" actId="20577"/>
        <pc:sldMkLst>
          <pc:docMk/>
          <pc:sldMk cId="3786188589" sldId="452"/>
        </pc:sldMkLst>
        <pc:spChg chg="mod">
          <ac:chgData name="Lin  Chen" userId="5b8d33d8-9b1a-4612-8f39-9bee1ddd9437" providerId="ADAL" clId="{0550724F-5D33-FC48-80B7-89CFFB601FB8}" dt="2020-11-05T18:35:50.191" v="793" actId="20577"/>
          <ac:spMkLst>
            <pc:docMk/>
            <pc:sldMk cId="3786188589" sldId="452"/>
            <ac:spMk id="3" creationId="{00000000-0000-0000-0000-000000000000}"/>
          </ac:spMkLst>
        </pc:spChg>
      </pc:sldChg>
      <pc:sldChg chg="modSp mod">
        <pc:chgData name="Lin  Chen" userId="5b8d33d8-9b1a-4612-8f39-9bee1ddd9437" providerId="ADAL" clId="{0550724F-5D33-FC48-80B7-89CFFB601FB8}" dt="2020-11-05T18:45:58.584" v="1061" actId="1076"/>
        <pc:sldMkLst>
          <pc:docMk/>
          <pc:sldMk cId="1303016944" sldId="453"/>
        </pc:sldMkLst>
        <pc:spChg chg="mod">
          <ac:chgData name="Lin  Chen" userId="5b8d33d8-9b1a-4612-8f39-9bee1ddd9437" providerId="ADAL" clId="{0550724F-5D33-FC48-80B7-89CFFB601FB8}" dt="2020-11-05T18:45:36.309" v="1060" actId="207"/>
          <ac:spMkLst>
            <pc:docMk/>
            <pc:sldMk cId="1303016944" sldId="453"/>
            <ac:spMk id="3" creationId="{00000000-0000-0000-0000-000000000000}"/>
          </ac:spMkLst>
        </pc:spChg>
        <pc:picChg chg="mod">
          <ac:chgData name="Lin  Chen" userId="5b8d33d8-9b1a-4612-8f39-9bee1ddd9437" providerId="ADAL" clId="{0550724F-5D33-FC48-80B7-89CFFB601FB8}" dt="2020-11-05T18:45:58.584" v="1061" actId="1076"/>
          <ac:picMkLst>
            <pc:docMk/>
            <pc:sldMk cId="1303016944" sldId="453"/>
            <ac:picMk id="4" creationId="{00000000-0000-0000-0000-000000000000}"/>
          </ac:picMkLst>
        </pc:picChg>
      </pc:sldChg>
      <pc:sldChg chg="modSp mod">
        <pc:chgData name="Lin  Chen" userId="5b8d33d8-9b1a-4612-8f39-9bee1ddd9437" providerId="ADAL" clId="{0550724F-5D33-FC48-80B7-89CFFB601FB8}" dt="2020-11-05T18:50:03.163" v="1065" actId="207"/>
        <pc:sldMkLst>
          <pc:docMk/>
          <pc:sldMk cId="243559925" sldId="454"/>
        </pc:sldMkLst>
        <pc:spChg chg="mod">
          <ac:chgData name="Lin  Chen" userId="5b8d33d8-9b1a-4612-8f39-9bee1ddd9437" providerId="ADAL" clId="{0550724F-5D33-FC48-80B7-89CFFB601FB8}" dt="2020-11-05T18:50:03.163" v="1065" actId="207"/>
          <ac:spMkLst>
            <pc:docMk/>
            <pc:sldMk cId="243559925" sldId="454"/>
            <ac:spMk id="3" creationId="{00000000-0000-0000-0000-000000000000}"/>
          </ac:spMkLst>
        </pc:spChg>
      </pc:sldChg>
      <pc:sldChg chg="modSp mod">
        <pc:chgData name="Lin  Chen" userId="5b8d33d8-9b1a-4612-8f39-9bee1ddd9437" providerId="ADAL" clId="{0550724F-5D33-FC48-80B7-89CFFB601FB8}" dt="2020-10-27T16:15:30.094" v="162" actId="207"/>
        <pc:sldMkLst>
          <pc:docMk/>
          <pc:sldMk cId="2206668227" sldId="466"/>
        </pc:sldMkLst>
        <pc:spChg chg="mod">
          <ac:chgData name="Lin  Chen" userId="5b8d33d8-9b1a-4612-8f39-9bee1ddd9437" providerId="ADAL" clId="{0550724F-5D33-FC48-80B7-89CFFB601FB8}" dt="2020-10-27T16:15:30.094" v="162" actId="207"/>
          <ac:spMkLst>
            <pc:docMk/>
            <pc:sldMk cId="2206668227" sldId="466"/>
            <ac:spMk id="3" creationId="{00000000-0000-0000-0000-000000000000}"/>
          </ac:spMkLst>
        </pc:spChg>
      </pc:sldChg>
      <pc:sldChg chg="modSp mod">
        <pc:chgData name="Lin  Chen" userId="5b8d33d8-9b1a-4612-8f39-9bee1ddd9437" providerId="ADAL" clId="{0550724F-5D33-FC48-80B7-89CFFB601FB8}" dt="2020-10-27T16:38:51.462" v="394" actId="20577"/>
        <pc:sldMkLst>
          <pc:docMk/>
          <pc:sldMk cId="130525831" sldId="467"/>
        </pc:sldMkLst>
        <pc:spChg chg="mod">
          <ac:chgData name="Lin  Chen" userId="5b8d33d8-9b1a-4612-8f39-9bee1ddd9437" providerId="ADAL" clId="{0550724F-5D33-FC48-80B7-89CFFB601FB8}" dt="2020-10-27T16:28:48.945" v="393" actId="20577"/>
          <ac:spMkLst>
            <pc:docMk/>
            <pc:sldMk cId="130525831" sldId="467"/>
            <ac:spMk id="2" creationId="{00000000-0000-0000-0000-000000000000}"/>
          </ac:spMkLst>
        </pc:spChg>
        <pc:spChg chg="mod">
          <ac:chgData name="Lin  Chen" userId="5b8d33d8-9b1a-4612-8f39-9bee1ddd9437" providerId="ADAL" clId="{0550724F-5D33-FC48-80B7-89CFFB601FB8}" dt="2020-10-27T16:38:51.462" v="394" actId="20577"/>
          <ac:spMkLst>
            <pc:docMk/>
            <pc:sldMk cId="130525831" sldId="467"/>
            <ac:spMk id="3" creationId="{00000000-0000-0000-0000-000000000000}"/>
          </ac:spMkLst>
        </pc:spChg>
      </pc:sldChg>
      <pc:sldChg chg="modSp mod">
        <pc:chgData name="Lin  Chen" userId="5b8d33d8-9b1a-4612-8f39-9bee1ddd9437" providerId="ADAL" clId="{0550724F-5D33-FC48-80B7-89CFFB601FB8}" dt="2020-10-27T15:32:30.800" v="76" actId="14100"/>
        <pc:sldMkLst>
          <pc:docMk/>
          <pc:sldMk cId="1458659913" sldId="473"/>
        </pc:sldMkLst>
        <pc:spChg chg="mod">
          <ac:chgData name="Lin  Chen" userId="5b8d33d8-9b1a-4612-8f39-9bee1ddd9437" providerId="ADAL" clId="{0550724F-5D33-FC48-80B7-89CFFB601FB8}" dt="2020-10-27T15:31:58.526" v="72" actId="20577"/>
          <ac:spMkLst>
            <pc:docMk/>
            <pc:sldMk cId="1458659913" sldId="473"/>
            <ac:spMk id="3" creationId="{00000000-0000-0000-0000-000000000000}"/>
          </ac:spMkLst>
        </pc:spChg>
        <pc:spChg chg="mod">
          <ac:chgData name="Lin  Chen" userId="5b8d33d8-9b1a-4612-8f39-9bee1ddd9437" providerId="ADAL" clId="{0550724F-5D33-FC48-80B7-89CFFB601FB8}" dt="2020-10-27T15:32:30.800" v="76" actId="14100"/>
          <ac:spMkLst>
            <pc:docMk/>
            <pc:sldMk cId="1458659913" sldId="473"/>
            <ac:spMk id="4" creationId="{00000000-0000-0000-0000-000000000000}"/>
          </ac:spMkLst>
        </pc:spChg>
      </pc:sldChg>
      <pc:sldChg chg="addSp delSp modSp add mod">
        <pc:chgData name="Lin  Chen" userId="5b8d33d8-9b1a-4612-8f39-9bee1ddd9437" providerId="ADAL" clId="{0550724F-5D33-FC48-80B7-89CFFB601FB8}" dt="2020-10-27T16:20:50.858" v="391" actId="1076"/>
        <pc:sldMkLst>
          <pc:docMk/>
          <pc:sldMk cId="273729380" sldId="482"/>
        </pc:sldMkLst>
        <pc:spChg chg="del mod">
          <ac:chgData name="Lin  Chen" userId="5b8d33d8-9b1a-4612-8f39-9bee1ddd9437" providerId="ADAL" clId="{0550724F-5D33-FC48-80B7-89CFFB601FB8}" dt="2020-10-27T16:20:37.770" v="389" actId="478"/>
          <ac:spMkLst>
            <pc:docMk/>
            <pc:sldMk cId="273729380" sldId="482"/>
            <ac:spMk id="3"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6"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7"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8"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9"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0"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1"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2"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3"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4" creationId="{00000000-0000-0000-0000-000000000000}"/>
          </ac:spMkLst>
        </pc:spChg>
        <pc:spChg chg="add del mod">
          <ac:chgData name="Lin  Chen" userId="5b8d33d8-9b1a-4612-8f39-9bee1ddd9437" providerId="ADAL" clId="{0550724F-5D33-FC48-80B7-89CFFB601FB8}" dt="2020-10-27T16:20:40.543" v="390" actId="478"/>
          <ac:spMkLst>
            <pc:docMk/>
            <pc:sldMk cId="273729380" sldId="482"/>
            <ac:spMk id="15" creationId="{4CA48CD7-F9B0-7F45-A381-5B35B8AB8F49}"/>
          </ac:spMkLst>
        </pc:spChg>
        <pc:picChg chg="mod">
          <ac:chgData name="Lin  Chen" userId="5b8d33d8-9b1a-4612-8f39-9bee1ddd9437" providerId="ADAL" clId="{0550724F-5D33-FC48-80B7-89CFFB601FB8}" dt="2020-10-27T16:20:50.858" v="391" actId="1076"/>
          <ac:picMkLst>
            <pc:docMk/>
            <pc:sldMk cId="273729380" sldId="482"/>
            <ac:picMk id="4" creationId="{00000000-0000-0000-0000-000000000000}"/>
          </ac:picMkLst>
        </pc:picChg>
      </pc:sldChg>
      <pc:sldChg chg="delSp modSp add del mod">
        <pc:chgData name="Lin  Chen" userId="5b8d33d8-9b1a-4612-8f39-9bee1ddd9437" providerId="ADAL" clId="{0550724F-5D33-FC48-80B7-89CFFB601FB8}" dt="2020-10-27T15:41:07.567" v="153" actId="2696"/>
        <pc:sldMkLst>
          <pc:docMk/>
          <pc:sldMk cId="3207662928" sldId="482"/>
        </pc:sldMkLst>
        <pc:spChg chg="mod">
          <ac:chgData name="Lin  Chen" userId="5b8d33d8-9b1a-4612-8f39-9bee1ddd9437" providerId="ADAL" clId="{0550724F-5D33-FC48-80B7-89CFFB601FB8}" dt="2020-10-27T15:38:18.728" v="150" actId="20577"/>
          <ac:spMkLst>
            <pc:docMk/>
            <pc:sldMk cId="3207662928" sldId="482"/>
            <ac:spMk id="3" creationId="{00000000-0000-0000-0000-000000000000}"/>
          </ac:spMkLst>
        </pc:spChg>
        <pc:spChg chg="del">
          <ac:chgData name="Lin  Chen" userId="5b8d33d8-9b1a-4612-8f39-9bee1ddd9437" providerId="ADAL" clId="{0550724F-5D33-FC48-80B7-89CFFB601FB8}" dt="2020-10-27T15:38:25.297" v="151" actId="478"/>
          <ac:spMkLst>
            <pc:docMk/>
            <pc:sldMk cId="3207662928" sldId="482"/>
            <ac:spMk id="5" creationId="{00000000-0000-0000-0000-000000000000}"/>
          </ac:spMkLst>
        </pc:spChg>
      </pc:sldChg>
      <pc:sldChg chg="delSp modSp add mod">
        <pc:chgData name="Lin  Chen" userId="5b8d33d8-9b1a-4612-8f39-9bee1ddd9437" providerId="ADAL" clId="{0550724F-5D33-FC48-80B7-89CFFB601FB8}" dt="2020-11-03T17:38:27.689" v="750" actId="20577"/>
        <pc:sldMkLst>
          <pc:docMk/>
          <pc:sldMk cId="3336872957" sldId="483"/>
        </pc:sldMkLst>
        <pc:spChg chg="mod">
          <ac:chgData name="Lin  Chen" userId="5b8d33d8-9b1a-4612-8f39-9bee1ddd9437" providerId="ADAL" clId="{0550724F-5D33-FC48-80B7-89CFFB601FB8}" dt="2020-11-03T17:35:27.357" v="443" actId="20577"/>
          <ac:spMkLst>
            <pc:docMk/>
            <pc:sldMk cId="3336872957" sldId="483"/>
            <ac:spMk id="2" creationId="{00000000-0000-0000-0000-000000000000}"/>
          </ac:spMkLst>
        </pc:spChg>
        <pc:spChg chg="mod">
          <ac:chgData name="Lin  Chen" userId="5b8d33d8-9b1a-4612-8f39-9bee1ddd9437" providerId="ADAL" clId="{0550724F-5D33-FC48-80B7-89CFFB601FB8}" dt="2020-11-03T17:38:27.689" v="750" actId="20577"/>
          <ac:spMkLst>
            <pc:docMk/>
            <pc:sldMk cId="3336872957" sldId="483"/>
            <ac:spMk id="3" creationId="{00000000-0000-0000-0000-000000000000}"/>
          </ac:spMkLst>
        </pc:spChg>
        <pc:spChg chg="del">
          <ac:chgData name="Lin  Chen" userId="5b8d33d8-9b1a-4612-8f39-9bee1ddd9437" providerId="ADAL" clId="{0550724F-5D33-FC48-80B7-89CFFB601FB8}" dt="2020-11-03T17:35:12.186" v="400" actId="478"/>
          <ac:spMkLst>
            <pc:docMk/>
            <pc:sldMk cId="3336872957" sldId="483"/>
            <ac:spMk id="5" creationId="{00000000-0000-0000-0000-000000000000}"/>
          </ac:spMkLst>
        </pc:spChg>
      </pc:sldChg>
      <pc:sldChg chg="addSp delSp modSp add mod">
        <pc:chgData name="Lin  Chen" userId="5b8d33d8-9b1a-4612-8f39-9bee1ddd9437" providerId="ADAL" clId="{0550724F-5D33-FC48-80B7-89CFFB601FB8}" dt="2020-11-05T18:14:26.029" v="792" actId="207"/>
        <pc:sldMkLst>
          <pc:docMk/>
          <pc:sldMk cId="2687090243" sldId="484"/>
        </pc:sldMkLst>
        <pc:spChg chg="del">
          <ac:chgData name="Lin  Chen" userId="5b8d33d8-9b1a-4612-8f39-9bee1ddd9437" providerId="ADAL" clId="{0550724F-5D33-FC48-80B7-89CFFB601FB8}" dt="2020-11-05T18:14:13.065" v="789" actId="478"/>
          <ac:spMkLst>
            <pc:docMk/>
            <pc:sldMk cId="2687090243" sldId="484"/>
            <ac:spMk id="2" creationId="{00000000-0000-0000-0000-000000000000}"/>
          </ac:spMkLst>
        </pc:spChg>
        <pc:spChg chg="mod">
          <ac:chgData name="Lin  Chen" userId="5b8d33d8-9b1a-4612-8f39-9bee1ddd9437" providerId="ADAL" clId="{0550724F-5D33-FC48-80B7-89CFFB601FB8}" dt="2020-11-05T18:14:26.029" v="792" actId="207"/>
          <ac:spMkLst>
            <pc:docMk/>
            <pc:sldMk cId="2687090243" sldId="484"/>
            <ac:spMk id="3" creationId="{00000000-0000-0000-0000-000000000000}"/>
          </ac:spMkLst>
        </pc:spChg>
        <pc:spChg chg="add del mod">
          <ac:chgData name="Lin  Chen" userId="5b8d33d8-9b1a-4612-8f39-9bee1ddd9437" providerId="ADAL" clId="{0550724F-5D33-FC48-80B7-89CFFB601FB8}" dt="2020-11-05T18:14:15.926" v="790" actId="478"/>
          <ac:spMkLst>
            <pc:docMk/>
            <pc:sldMk cId="2687090243" sldId="484"/>
            <ac:spMk id="6" creationId="{BDC9E9AA-32EE-BC43-988C-D91BA74407E3}"/>
          </ac:spMkLst>
        </pc:spChg>
        <pc:picChg chg="mod">
          <ac:chgData name="Lin  Chen" userId="5b8d33d8-9b1a-4612-8f39-9bee1ddd9437" providerId="ADAL" clId="{0550724F-5D33-FC48-80B7-89CFFB601FB8}" dt="2020-11-05T18:14:19.505" v="791" actId="1076"/>
          <ac:picMkLst>
            <pc:docMk/>
            <pc:sldMk cId="2687090243" sldId="484"/>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72</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11/5/20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11/5/20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9.jpeg"/></Relationships>
</file>

<file path=ppt/slides/_rels/slide4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9.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2.png"/><Relationship Id="rId5" Type="http://schemas.openxmlformats.org/officeDocument/2006/relationships/image" Target="../media/image59.jpeg"/><Relationship Id="rId4" Type="http://schemas.openxmlformats.org/officeDocument/2006/relationships/notesSlide" Target="../notesSlides/notesSlide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75.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 Id="rId4" Type="http://schemas.openxmlformats.org/officeDocument/2006/relationships/image" Target="../media/image72.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r>
              <a:rPr lang="en-US" dirty="0"/>
              <a:t>Chapter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3" name="Content Placeholder 2"/>
          <p:cNvSpPr>
            <a:spLocks noGrp="1"/>
          </p:cNvSpPr>
          <p:nvPr>
            <p:ph idx="1"/>
          </p:nvPr>
        </p:nvSpPr>
        <p:spPr/>
        <p:txBody>
          <a:bodyPr>
            <a:normAutofit fontScale="92500" lnSpcReduction="10000"/>
          </a:bodyPr>
          <a:lstStyle/>
          <a:p>
            <a:r>
              <a:rPr lang="en-US" dirty="0"/>
              <a:t>We will illustrate how graph theory can be used in models of:</a:t>
            </a:r>
          </a:p>
          <a:p>
            <a:pPr lvl="1"/>
            <a:r>
              <a:rPr lang="en-US" dirty="0"/>
              <a:t>Social networks</a:t>
            </a:r>
          </a:p>
          <a:p>
            <a:pPr lvl="1"/>
            <a:r>
              <a:rPr lang="en-US" dirty="0"/>
              <a:t>Communications networks</a:t>
            </a:r>
          </a:p>
          <a:p>
            <a:pPr lvl="1"/>
            <a:r>
              <a:rPr lang="en-US" dirty="0"/>
              <a:t>Information networks</a:t>
            </a:r>
          </a:p>
          <a:p>
            <a:pPr lvl="1"/>
            <a:r>
              <a:rPr lang="en-US" dirty="0"/>
              <a:t>Software design</a:t>
            </a:r>
          </a:p>
          <a:p>
            <a:pPr lvl="1"/>
            <a:r>
              <a:rPr lang="en-US" dirty="0"/>
              <a:t>Transportation networks</a:t>
            </a:r>
          </a:p>
          <a:p>
            <a:pPr lvl="1"/>
            <a:r>
              <a:rPr lang="en-US" dirty="0"/>
              <a:t>Biological networks</a:t>
            </a:r>
          </a:p>
          <a:p>
            <a:r>
              <a:rPr lang="en-US" dirty="0"/>
              <a:t>It’s a challenge to find a subject to which graph theory has not yet been applied.  Can 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Graph Models: Social Networks</a:t>
            </a:r>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a:t>Graphs can be used to model social structures based on different kinds of relationships between people or groups. </a:t>
            </a:r>
          </a:p>
          <a:p>
            <a:r>
              <a:rPr lang="en-US" sz="9600" dirty="0"/>
              <a:t>In a </a:t>
            </a:r>
            <a:r>
              <a:rPr lang="en-US" sz="9600" i="1" dirty="0">
                <a:solidFill>
                  <a:srgbClr val="FF0000"/>
                </a:solidFill>
              </a:rPr>
              <a:t>social network</a:t>
            </a:r>
            <a:r>
              <a:rPr lang="en-US" sz="9600" dirty="0"/>
              <a:t>, vertices represent individuals or organizations and edges represent relationships between them.</a:t>
            </a:r>
          </a:p>
          <a:p>
            <a:r>
              <a:rPr lang="en-US" sz="9600" dirty="0"/>
              <a:t>Useful graph models of social networks include:</a:t>
            </a:r>
          </a:p>
          <a:p>
            <a:pPr lvl="1"/>
            <a:r>
              <a:rPr lang="en-US" sz="9600" i="1" dirty="0">
                <a:solidFill>
                  <a:srgbClr val="FF0000"/>
                </a:solidFill>
              </a:rPr>
              <a:t>friendship graphs </a:t>
            </a:r>
            <a:r>
              <a:rPr lang="en-US" sz="9600" dirty="0"/>
              <a:t>- undirected graphs where two people are connected if they are friends (in the real world, on Facebook, or in a particular virtual world, and so on.)</a:t>
            </a:r>
          </a:p>
          <a:p>
            <a:pPr lvl="1"/>
            <a:r>
              <a:rPr lang="en-US" sz="9600" i="1" dirty="0">
                <a:solidFill>
                  <a:srgbClr val="FF0000"/>
                </a:solidFill>
              </a:rPr>
              <a:t>collaboration graphs </a:t>
            </a:r>
            <a:r>
              <a:rPr lang="en-US" sz="9600" dirty="0"/>
              <a:t>- undirected graphs where two people are connected if they collaborate in a specific way</a:t>
            </a:r>
          </a:p>
          <a:p>
            <a:pPr lvl="1"/>
            <a:r>
              <a:rPr lang="en-US" sz="9600" i="1" dirty="0">
                <a:solidFill>
                  <a:srgbClr val="FF0000"/>
                </a:solidFill>
              </a:rPr>
              <a:t>influence graphs</a:t>
            </a:r>
            <a:r>
              <a:rPr lang="en-US" sz="9600" dirty="0">
                <a:solidFill>
                  <a:srgbClr val="FF0000"/>
                </a:solidFill>
              </a:rPr>
              <a:t> </a:t>
            </a:r>
            <a:r>
              <a:rPr lang="en-US" sz="9600" dirty="0"/>
              <a:t>- directed graphs where there is an edge from one person to another if the first person can influence the second person</a:t>
            </a:r>
          </a:p>
          <a:p>
            <a:endParaRPr lang="en-US" dirty="0"/>
          </a:p>
          <a:p>
            <a:endParaRPr lang="en-US" dirty="0"/>
          </a:p>
          <a:p>
            <a:endParaRPr lang="en-US" dirty="0"/>
          </a:p>
          <a:p>
            <a:pPr>
              <a:buNone/>
            </a:pPr>
            <a:endParaRPr lang="en-US" dirty="0"/>
          </a:p>
          <a:p>
            <a:pPr>
              <a:buNone/>
            </a:pPr>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Social Networks (</a:t>
            </a:r>
            <a:r>
              <a:rPr lang="en-US" i="1" dirty="0"/>
              <a:t>continued</a:t>
            </a:r>
            <a:r>
              <a:rPr lang="en-US" dirty="0"/>
              <a: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endParaRPr lang="en-US" dirty="0"/>
          </a:p>
          <a:p>
            <a:endParaRPr lang="en-US" dirty="0"/>
          </a:p>
          <a:p>
            <a:pPr>
              <a:buNone/>
            </a:pPr>
            <a:endParaRPr lang="en-US" dirty="0"/>
          </a:p>
          <a:p>
            <a:pPr>
              <a:buNone/>
            </a:pPr>
            <a:r>
              <a:rPr lang="en-US" dirty="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a:t>Example</a:t>
            </a:r>
            <a:r>
              <a:rPr lang="en-US" dirty="0"/>
              <a:t>: A friendship graph 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a:t>Example</a:t>
            </a:r>
            <a:r>
              <a:rPr lang="en-US" dirty="0"/>
              <a:t>: An influence graph</a:t>
            </a:r>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a:t>Next Slide: Collaboration Graphs</a:t>
            </a:r>
          </a:p>
        </p:txBody>
      </p:sp>
    </p:spTree>
    <p:extLst>
      <p:ext uri="{BB962C8B-B14F-4D97-AF65-F5344CB8AC3E}">
        <p14:creationId xmlns:p14="http://schemas.microsoft.com/office/powerpoint/2010/main" val="403552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Collaboration Graphs</a:t>
            </a:r>
          </a:p>
        </p:txBody>
      </p:sp>
      <p:sp>
        <p:nvSpPr>
          <p:cNvPr id="3" name="Content Placeholder 2"/>
          <p:cNvSpPr>
            <a:spLocks noGrp="1"/>
          </p:cNvSpPr>
          <p:nvPr>
            <p:ph idx="1"/>
          </p:nvPr>
        </p:nvSpPr>
        <p:spPr/>
        <p:txBody>
          <a:bodyPr>
            <a:normAutofit fontScale="85000" lnSpcReduction="20000"/>
          </a:bodyPr>
          <a:lstStyle/>
          <a:p>
            <a:r>
              <a:rPr lang="en-US" dirty="0"/>
              <a:t>The </a:t>
            </a:r>
            <a:r>
              <a:rPr lang="en-US" i="1" dirty="0">
                <a:solidFill>
                  <a:srgbClr val="FF0000"/>
                </a:solidFill>
              </a:rPr>
              <a:t>Hollywood graph </a:t>
            </a:r>
            <a:r>
              <a:rPr lang="en-US" dirty="0"/>
              <a:t>models the collaboration of actors in films.</a:t>
            </a:r>
          </a:p>
          <a:p>
            <a:pPr lvl="1"/>
            <a:r>
              <a:rPr lang="en-US" dirty="0"/>
              <a:t>We represent actors by vertices and we connect two vertices if the actors they represent have appeared in the same movie.</a:t>
            </a:r>
          </a:p>
          <a:p>
            <a:pPr lvl="1"/>
            <a:r>
              <a:rPr lang="en-US" dirty="0"/>
              <a:t>We will study the Hollywood Graph in Section </a:t>
            </a:r>
            <a:r>
              <a:rPr lang="en-US" dirty="0">
                <a:latin typeface="Cambria" pitchFamily="18" charset="0"/>
              </a:rPr>
              <a:t>10.4</a:t>
            </a:r>
            <a:r>
              <a:rPr lang="en-US" dirty="0"/>
              <a:t> when we discuss Kevin Bacon numbers.</a:t>
            </a:r>
          </a:p>
          <a:p>
            <a:r>
              <a:rPr lang="en-US" dirty="0"/>
              <a:t>An </a:t>
            </a:r>
            <a:r>
              <a:rPr lang="en-US" i="1" dirty="0">
                <a:solidFill>
                  <a:srgbClr val="FF0000"/>
                </a:solidFill>
              </a:rPr>
              <a:t>academic collaboration graph </a:t>
            </a:r>
            <a:r>
              <a:rPr lang="en-US" dirty="0"/>
              <a:t>models the collaboration of researchers who have jointly written a paper in a particular subject.</a:t>
            </a:r>
          </a:p>
          <a:p>
            <a:pPr lvl="1"/>
            <a:r>
              <a:rPr lang="en-US" dirty="0"/>
              <a:t> We represent researchers in a particular academic discipline using vertices.</a:t>
            </a:r>
          </a:p>
          <a:p>
            <a:pPr lvl="1"/>
            <a:r>
              <a:rPr lang="en-US" dirty="0"/>
              <a:t>We connect the vertices representing two researchers in this discipline if they are coauthors of a paper.</a:t>
            </a:r>
          </a:p>
          <a:p>
            <a:pPr lvl="1"/>
            <a:r>
              <a:rPr lang="en-US" dirty="0"/>
              <a:t>We will study the academic collaboration graph for mathematicians when we discuss </a:t>
            </a:r>
            <a:r>
              <a:rPr lang="en-US" i="1" dirty="0" err="1"/>
              <a:t>Erd</a:t>
            </a:r>
            <a:r>
              <a:rPr lang="hu-HU" i="1" dirty="0">
                <a:latin typeface="Cambria Math"/>
                <a:ea typeface="Cambria Math"/>
              </a:rPr>
              <a:t>ő</a:t>
            </a:r>
            <a:r>
              <a:rPr lang="en-US" i="1" dirty="0"/>
              <a:t>s numbers </a:t>
            </a:r>
            <a:r>
              <a:rPr lang="en-US" dirty="0"/>
              <a:t>in Section </a:t>
            </a:r>
            <a:r>
              <a:rPr lang="en-US" dirty="0">
                <a:latin typeface="Cambria" pitchFamily="18" charset="0"/>
              </a:rPr>
              <a:t>10.4.</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Applications to Information Networks</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p>
          <a:p>
            <a:r>
              <a:rPr lang="en-US" dirty="0"/>
              <a:t>In a </a:t>
            </a:r>
            <a:r>
              <a:rPr lang="en-US" i="1" dirty="0">
                <a:solidFill>
                  <a:srgbClr val="FF0000"/>
                </a:solidFill>
              </a:rPr>
              <a:t>web graph</a:t>
            </a:r>
            <a:r>
              <a:rPr lang="en-US" dirty="0"/>
              <a:t>, web pages are represented by vertices and links are represented by directed edges.</a:t>
            </a:r>
          </a:p>
          <a:p>
            <a:pPr lvl="1"/>
            <a:r>
              <a:rPr lang="en-US" dirty="0"/>
              <a:t> A web graph models the web at a particular time.</a:t>
            </a:r>
          </a:p>
          <a:p>
            <a:pPr lvl="1"/>
            <a:r>
              <a:rPr lang="en-US" dirty="0"/>
              <a:t> We will explain how the web graph is used by search engines in Section </a:t>
            </a:r>
            <a:r>
              <a:rPr lang="en-US" dirty="0">
                <a:latin typeface="Cambria" pitchFamily="18" charset="0"/>
              </a:rPr>
              <a:t>11.4.</a:t>
            </a:r>
            <a:endParaRPr lang="en-US" dirty="0"/>
          </a:p>
          <a:p>
            <a:r>
              <a:rPr lang="en-US" dirty="0"/>
              <a:t>In a </a:t>
            </a:r>
            <a:r>
              <a:rPr lang="en-US" i="1" dirty="0">
                <a:solidFill>
                  <a:srgbClr val="FF0000"/>
                </a:solidFill>
              </a:rPr>
              <a:t>citation</a:t>
            </a:r>
            <a:r>
              <a:rPr lang="en-US" i="1" dirty="0"/>
              <a:t> network</a:t>
            </a:r>
            <a:r>
              <a:rPr lang="en-US" dirty="0"/>
              <a:t>: </a:t>
            </a:r>
          </a:p>
          <a:p>
            <a:pPr lvl="1"/>
            <a:r>
              <a:rPr lang="en-US" dirty="0"/>
              <a:t> Research papers in a particular discipline are represented by vertices.</a:t>
            </a:r>
          </a:p>
          <a:p>
            <a:pPr lvl="1"/>
            <a:r>
              <a:rPr lang="en-US" dirty="0"/>
              <a:t>When a paper cites a second paper as a reference,  there is an edge from the vertex representing this paper to the vertex representing the second paper.</a:t>
            </a:r>
          </a:p>
          <a:p>
            <a:pPr marL="365760" lvl="1" indent="0">
              <a:buNone/>
            </a:pPr>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p>
        </p:txBody>
      </p:sp>
      <p:sp>
        <p:nvSpPr>
          <p:cNvPr id="3" name="Content Placeholder 2"/>
          <p:cNvSpPr>
            <a:spLocks noGrp="1"/>
          </p:cNvSpPr>
          <p:nvPr>
            <p:ph idx="1"/>
          </p:nvPr>
        </p:nvSpPr>
        <p:spPr/>
        <p:txBody>
          <a:bodyPr>
            <a:normAutofit fontScale="92500" lnSpcReduction="10000"/>
          </a:bodyPr>
          <a:lstStyle/>
          <a:p>
            <a:r>
              <a:rPr lang="en-US" dirty="0"/>
              <a:t>Graph models are extensively used in the study of  transportation networks.</a:t>
            </a:r>
          </a:p>
          <a:p>
            <a:r>
              <a:rPr lang="en-US" dirty="0">
                <a:solidFill>
                  <a:srgbClr val="FF0000"/>
                </a:solidFill>
              </a:rPr>
              <a:t>Airline networks </a:t>
            </a:r>
            <a:r>
              <a:rPr lang="en-US" dirty="0"/>
              <a:t>can be modeled using directed </a:t>
            </a:r>
            <a:r>
              <a:rPr lang="en-US" dirty="0" err="1"/>
              <a:t>multigraphs</a:t>
            </a:r>
            <a:r>
              <a:rPr lang="en-US" dirty="0"/>
              <a:t> where</a:t>
            </a:r>
          </a:p>
          <a:p>
            <a:pPr lvl="1"/>
            <a:r>
              <a:rPr lang="en-US" dirty="0"/>
              <a:t>airports are represented by vertices</a:t>
            </a:r>
          </a:p>
          <a:p>
            <a:pPr lvl="1"/>
            <a:r>
              <a:rPr lang="en-US" dirty="0"/>
              <a:t>each flight is represented by  a directed edge from the vertex representing the departure airport to the vertex representing the destination airport</a:t>
            </a:r>
          </a:p>
          <a:p>
            <a:r>
              <a:rPr lang="en-US" dirty="0">
                <a:solidFill>
                  <a:srgbClr val="FF0000"/>
                </a:solidFill>
              </a:rPr>
              <a:t>Road networks </a:t>
            </a:r>
            <a:r>
              <a:rPr lang="en-US" dirty="0"/>
              <a:t>can be modeled using graphs where</a:t>
            </a:r>
          </a:p>
          <a:p>
            <a:pPr lvl="1"/>
            <a:r>
              <a:rPr lang="en-US" dirty="0"/>
              <a:t>vertices represent intersections and edges represent roads.</a:t>
            </a:r>
          </a:p>
          <a:p>
            <a:pPr lvl="1"/>
            <a:r>
              <a:rPr lang="en-US" dirty="0"/>
              <a:t>undirected edges represent two-way roads and directed edges represent one-way roads.</a:t>
            </a:r>
          </a:p>
        </p:txBody>
      </p:sp>
    </p:spTree>
    <p:extLst>
      <p:ext uri="{BB962C8B-B14F-4D97-AF65-F5344CB8AC3E}">
        <p14:creationId xmlns:p14="http://schemas.microsoft.com/office/powerpoint/2010/main" val="417562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p>
        </p:txBody>
      </p:sp>
      <p:sp>
        <p:nvSpPr>
          <p:cNvPr id="3" name="Content Placeholder 2"/>
          <p:cNvSpPr>
            <a:spLocks noGrp="1"/>
          </p:cNvSpPr>
          <p:nvPr>
            <p:ph idx="1"/>
          </p:nvPr>
        </p:nvSpPr>
        <p:spPr/>
        <p:txBody>
          <a:bodyPr>
            <a:normAutofit fontScale="70000" lnSpcReduction="20000"/>
          </a:bodyPr>
          <a:lstStyle/>
          <a:p>
            <a:r>
              <a:rPr lang="en-US" dirty="0"/>
              <a:t>Graph models are extensively used in software design. We will introduce two such models here; one representing the dependency between the modules of a software application  and the other representing restrictions in the execution of statements in computer programs.</a:t>
            </a:r>
          </a:p>
          <a:p>
            <a:r>
              <a:rPr lang="en-US" dirty="0"/>
              <a:t>When a top-down approach is used to design software, the system is divided into modules,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 </a:t>
            </a:r>
          </a:p>
          <a:p>
            <a:pPr lvl="1"/>
            <a:r>
              <a:rPr lang="en-US" dirty="0"/>
              <a:t>In a module dependency graph vertices represent software modules and there is an edge from one module to another if the second module depends on the first.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a:t>Example</a:t>
            </a:r>
            <a:r>
              <a:rPr lang="en-US" dirty="0"/>
              <a:t>: </a:t>
            </a:r>
            <a:r>
              <a:rPr lang="en-US" sz="1600" dirty="0"/>
              <a:t>The dependencies between the seven modules in the design of a web browser are represented by this module dependency graph.</a:t>
            </a:r>
          </a:p>
        </p:txBody>
      </p:sp>
    </p:spTree>
    <p:extLst>
      <p:ext uri="{BB962C8B-B14F-4D97-AF65-F5344CB8AC3E}">
        <p14:creationId xmlns:p14="http://schemas.microsoft.com/office/powerpoint/2010/main" val="232679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We can use a directed graph called a </a:t>
            </a:r>
            <a:r>
              <a:rPr lang="en-US" i="1" dirty="0">
                <a:solidFill>
                  <a:srgbClr val="FF0000"/>
                </a:solidFill>
              </a:rPr>
              <a:t>precedence graph </a:t>
            </a:r>
            <a:r>
              <a:rPr lang="en-US" dirty="0"/>
              <a:t>to represent which statements must have already been executed before we execute each statement.</a:t>
            </a:r>
            <a:endParaRPr lang="en-US" b="1" dirty="0"/>
          </a:p>
          <a:p>
            <a:pPr lvl="1"/>
            <a:r>
              <a:rPr lang="en-US" dirty="0"/>
              <a:t> Vertices represent statements in a computer program</a:t>
            </a:r>
          </a:p>
          <a:p>
            <a:pPr lvl="1"/>
            <a:r>
              <a:rPr lang="en-US" dirty="0"/>
              <a:t>There is a directed edge from a vertex to a second vertex if the second vertex cannot be executed before the first</a:t>
            </a:r>
          </a:p>
          <a:p>
            <a:pPr lvl="1"/>
            <a:endParaRPr lang="en-US" dirty="0"/>
          </a:p>
          <a:p>
            <a:pPr lvl="1"/>
            <a:endParaRPr lang="en-US" dirty="0"/>
          </a:p>
          <a:p>
            <a:pPr lvl="1"/>
            <a:endParaRPr lang="en-US" dirty="0"/>
          </a:p>
          <a:p>
            <a:pPr lvl="1"/>
            <a:endParaRPr lang="en-US" dirty="0"/>
          </a:p>
          <a:p>
            <a:pPr lvl="1"/>
            <a:endParaRPr lang="en-US" dirty="0"/>
          </a:p>
          <a:p>
            <a:pPr marL="393192" lvl="1" indent="0">
              <a:buNone/>
            </a:pPr>
            <a:r>
              <a:rPr lang="en-US" dirty="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a:t>Software Design Applications (</a:t>
            </a:r>
            <a:r>
              <a:rPr lang="en-US" i="1" dirty="0"/>
              <a:t>continued</a:t>
            </a:r>
            <a:r>
              <a:rPr lang="en-US" dirty="0"/>
              <a:t>)</a:t>
            </a:r>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a:t>Example</a:t>
            </a:r>
            <a:r>
              <a:rPr lang="en-US" dirty="0"/>
              <a:t>: This 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solidFill>
                  <a:srgbClr val="FF0000"/>
                </a:solidFill>
              </a:rPr>
              <a:t>Niche overlap graphs </a:t>
            </a:r>
            <a:r>
              <a:rPr lang="en-US" dirty="0"/>
              <a:t>model competition between species in an ecosystem</a:t>
            </a:r>
          </a:p>
          <a:p>
            <a:pPr lvl="1"/>
            <a:r>
              <a:rPr lang="en-US" dirty="0"/>
              <a:t>Vertices represent species and an edge connects two vertices when they represent species who compete for food resources.</a:t>
            </a:r>
          </a:p>
          <a:p>
            <a:pPr lvl="1"/>
            <a:endParaRPr lang="en-US" dirty="0"/>
          </a:p>
          <a:p>
            <a:pPr lvl="1"/>
            <a:endParaRPr lang="en-US" dirty="0"/>
          </a:p>
          <a:p>
            <a:pPr lvl="1"/>
            <a:endParaRPr lang="en-US" dirty="0"/>
          </a:p>
          <a:p>
            <a:pPr marL="393192" lvl="1" indent="0">
              <a:buNone/>
            </a:pPr>
            <a:r>
              <a:rPr lang="en-US" dirty="0"/>
              <a:t> </a:t>
            </a:r>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a:t>Example</a:t>
            </a:r>
            <a:r>
              <a:rPr lang="en-US" dirty="0"/>
              <a:t>: This is the niche overlap graph for a forest ecosystem with nine species.</a:t>
            </a:r>
          </a:p>
        </p:txBody>
      </p:sp>
    </p:spTree>
    <p:extLst>
      <p:ext uri="{BB962C8B-B14F-4D97-AF65-F5344CB8AC3E}">
        <p14:creationId xmlns:p14="http://schemas.microsoft.com/office/powerpoint/2010/main" val="212597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Biological Applications (</a:t>
            </a:r>
            <a:r>
              <a:rPr lang="en-US" i="1" dirty="0"/>
              <a:t>continued</a:t>
            </a:r>
            <a:r>
              <a:rPr lang="en-US" dirty="0"/>
              <a:t>)</a:t>
            </a:r>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t>
            </a:r>
            <a:r>
              <a:rPr lang="en-US" dirty="0">
                <a:solidFill>
                  <a:srgbClr val="FF0000"/>
                </a:solidFill>
              </a:rPr>
              <a:t>a </a:t>
            </a:r>
            <a:r>
              <a:rPr lang="en-US" i="1" dirty="0">
                <a:solidFill>
                  <a:srgbClr val="FF0000"/>
                </a:solidFill>
              </a:rPr>
              <a:t>protein interaction network</a:t>
            </a:r>
            <a:r>
              <a:rPr lang="en-US" i="1" dirty="0"/>
              <a:t>.</a:t>
            </a:r>
          </a:p>
          <a:p>
            <a:r>
              <a:rPr lang="en-US" dirty="0"/>
              <a:t>In a </a:t>
            </a:r>
            <a:r>
              <a:rPr lang="en-US" i="1" dirty="0"/>
              <a:t>protein interaction graph</a:t>
            </a:r>
            <a:r>
              <a:rPr lang="en-US" dirty="0"/>
              <a:t>, vertices represent proteins  and vertices are connected by an edge if the proteins they represent interact.</a:t>
            </a:r>
          </a:p>
          <a:p>
            <a:r>
              <a:rPr lang="en-US" dirty="0"/>
              <a:t>Protein interaction graphs can be huge and can contain more than 100,000 vertices, each representing a different protein, and more than 1,000,000 edges, each representing an interaction between proteins</a:t>
            </a:r>
          </a:p>
          <a:p>
            <a:r>
              <a:rPr lang="en-US" dirty="0"/>
              <a:t>Protein interaction graphs are often split into smaller graphs, called </a:t>
            </a:r>
            <a:r>
              <a:rPr lang="en-US" i="1" dirty="0"/>
              <a:t>modules</a:t>
            </a:r>
            <a:r>
              <a:rPr lang="en-US" dirty="0"/>
              <a:t>,  which represent the interactions between proteins involved in a particular function.</a:t>
            </a:r>
          </a:p>
          <a:p>
            <a:pPr marL="0" indent="0">
              <a:buNone/>
            </a:pPr>
            <a:endParaRPr lang="en-US" dirty="0"/>
          </a:p>
          <a:p>
            <a:endParaRPr lang="en-US" dirty="0"/>
          </a:p>
          <a:p>
            <a:endParaRPr lang="en-US" dirty="0"/>
          </a:p>
          <a:p>
            <a:pPr marL="0" indent="0">
              <a:buNone/>
            </a:pPr>
            <a:r>
              <a:rPr lang="en-US" dirty="0"/>
              <a:t> </a:t>
            </a:r>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a:t>Example</a:t>
            </a:r>
            <a:r>
              <a:rPr lang="en-US" dirty="0"/>
              <a:t>:  This is a module of the protein interaction graph of proteins that degrade RNA in a human cell.</a:t>
            </a:r>
          </a:p>
        </p:txBody>
      </p:sp>
    </p:spTree>
    <p:extLst>
      <p:ext uri="{BB962C8B-B14F-4D97-AF65-F5344CB8AC3E}">
        <p14:creationId xmlns:p14="http://schemas.microsoft.com/office/powerpoint/2010/main" val="403726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 and Graph Models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Terminology and Special Types of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 </a:t>
            </a:r>
            <a:r>
              <a:rPr lang="en-US" b="1" dirty="0">
                <a:latin typeface="Cambria" pitchFamily="18" charset="0"/>
              </a:rPr>
              <a:t>1</a:t>
            </a:r>
            <a:r>
              <a:rPr lang="en-US" dirty="0"/>
              <a:t>. Two vertices </a:t>
            </a:r>
            <a:r>
              <a:rPr lang="en-US" i="1" dirty="0"/>
              <a:t>u</a:t>
            </a:r>
            <a:r>
              <a:rPr lang="en-US" dirty="0"/>
              <a:t>, </a:t>
            </a:r>
            <a:r>
              <a:rPr lang="en-US" i="1" dirty="0"/>
              <a:t>v</a:t>
            </a:r>
            <a:r>
              <a:rPr lang="en-US" dirty="0"/>
              <a:t> in  an undirected graph </a:t>
            </a:r>
            <a:r>
              <a:rPr lang="en-US" i="1" dirty="0"/>
              <a:t>G</a:t>
            </a:r>
            <a:r>
              <a:rPr lang="en-US" dirty="0"/>
              <a:t> are called </a:t>
            </a:r>
            <a:r>
              <a:rPr lang="en-US" i="1" dirty="0">
                <a:solidFill>
                  <a:srgbClr val="FF0000"/>
                </a:solidFill>
              </a:rPr>
              <a:t>adjacent</a:t>
            </a:r>
            <a:r>
              <a:rPr lang="en-US" dirty="0"/>
              <a:t> (or </a:t>
            </a:r>
            <a:r>
              <a:rPr lang="en-US" i="1" dirty="0"/>
              <a:t>neighbors</a:t>
            </a:r>
            <a:r>
              <a:rPr lang="en-US" dirty="0"/>
              <a:t>)  in </a:t>
            </a:r>
            <a:r>
              <a:rPr lang="en-US" i="1" dirty="0"/>
              <a:t>G</a:t>
            </a:r>
            <a:r>
              <a:rPr lang="en-US" dirty="0"/>
              <a:t> if there is an edge </a:t>
            </a:r>
            <a:r>
              <a:rPr lang="en-US" i="1" dirty="0"/>
              <a:t>e</a:t>
            </a:r>
            <a:r>
              <a:rPr lang="en-US" dirty="0"/>
              <a:t> between </a:t>
            </a:r>
            <a:r>
              <a:rPr lang="en-US" i="1" dirty="0"/>
              <a:t>u</a:t>
            </a:r>
            <a:r>
              <a:rPr lang="en-US" dirty="0"/>
              <a:t> and </a:t>
            </a:r>
            <a:r>
              <a:rPr lang="en-US" i="1" dirty="0"/>
              <a:t>v</a:t>
            </a:r>
            <a:r>
              <a:rPr lang="en-US" dirty="0"/>
              <a:t>. Such an edge </a:t>
            </a:r>
            <a:r>
              <a:rPr lang="en-US" i="1" dirty="0"/>
              <a:t>e</a:t>
            </a:r>
            <a:r>
              <a:rPr lang="en-US" dirty="0"/>
              <a:t> is called </a:t>
            </a:r>
            <a:r>
              <a:rPr lang="en-US" i="1" dirty="0"/>
              <a:t>incident with </a:t>
            </a:r>
            <a:r>
              <a:rPr lang="en-US" dirty="0"/>
              <a:t>the vertices </a:t>
            </a:r>
            <a:r>
              <a:rPr lang="en-US" i="1" dirty="0"/>
              <a:t>u</a:t>
            </a:r>
            <a:r>
              <a:rPr lang="en-US" dirty="0"/>
              <a:t> and </a:t>
            </a:r>
            <a:r>
              <a:rPr lang="en-US" i="1" dirty="0"/>
              <a:t>v</a:t>
            </a:r>
            <a:r>
              <a:rPr lang="en-US" dirty="0"/>
              <a:t> and </a:t>
            </a:r>
            <a:r>
              <a:rPr lang="en-US" i="1" dirty="0"/>
              <a:t>e</a:t>
            </a:r>
            <a:r>
              <a:rPr lang="en-US" dirty="0"/>
              <a:t> is said to </a:t>
            </a:r>
            <a:r>
              <a:rPr lang="en-US" i="1" dirty="0"/>
              <a:t>connect u</a:t>
            </a:r>
            <a:r>
              <a:rPr lang="en-US" dirty="0"/>
              <a:t> and </a:t>
            </a:r>
            <a:r>
              <a:rPr lang="en-US" i="1" dirty="0"/>
              <a:t>v</a:t>
            </a:r>
            <a:r>
              <a:rPr lang="en-US" dirty="0"/>
              <a:t>. </a:t>
            </a:r>
          </a:p>
          <a:p>
            <a:pPr indent="0">
              <a:buNone/>
            </a:pPr>
            <a:endParaRPr lang="en-US" dirty="0"/>
          </a:p>
          <a:p>
            <a:pPr indent="0">
              <a:buNone/>
            </a:pPr>
            <a:r>
              <a:rPr lang="en-US" b="1" dirty="0"/>
              <a:t>Definition </a:t>
            </a:r>
            <a:r>
              <a:rPr lang="en-US" b="1" dirty="0">
                <a:latin typeface="Cambria" pitchFamily="18" charset="0"/>
              </a:rPr>
              <a:t>2</a:t>
            </a:r>
            <a:r>
              <a:rPr lang="en-US" dirty="0"/>
              <a:t>. The set of all neighbors of a vertex </a:t>
            </a:r>
            <a:r>
              <a:rPr lang="en-US" i="1" dirty="0"/>
              <a:t>v</a:t>
            </a:r>
            <a:r>
              <a:rPr lang="en-US" dirty="0"/>
              <a:t> of </a:t>
            </a:r>
            <a:r>
              <a:rPr lang="en-US" i="1" dirty="0"/>
              <a:t>G</a:t>
            </a:r>
            <a:r>
              <a:rPr lang="en-US" dirty="0"/>
              <a:t> = (</a:t>
            </a:r>
            <a:r>
              <a:rPr lang="en-US" i="1" dirty="0"/>
              <a:t>V</a:t>
            </a:r>
            <a:r>
              <a:rPr lang="en-US" dirty="0"/>
              <a:t>, </a:t>
            </a:r>
            <a:r>
              <a:rPr lang="en-US" i="1" dirty="0"/>
              <a:t>E</a:t>
            </a:r>
            <a:r>
              <a:rPr lang="en-US" dirty="0"/>
              <a:t>), denoted by </a:t>
            </a:r>
            <a:r>
              <a:rPr lang="en-US" i="1" dirty="0">
                <a:solidFill>
                  <a:srgbClr val="FF0000"/>
                </a:solidFill>
              </a:rPr>
              <a:t>N</a:t>
            </a:r>
            <a:r>
              <a:rPr lang="en-US" dirty="0">
                <a:solidFill>
                  <a:srgbClr val="FF0000"/>
                </a:solidFill>
              </a:rPr>
              <a:t>(</a:t>
            </a:r>
            <a:r>
              <a:rPr lang="en-US" i="1" dirty="0">
                <a:solidFill>
                  <a:srgbClr val="FF0000"/>
                </a:solidFill>
              </a:rPr>
              <a:t>v</a:t>
            </a:r>
            <a:r>
              <a:rPr lang="en-US" dirty="0">
                <a:solidFill>
                  <a:srgbClr val="FF0000"/>
                </a:solidFill>
              </a:rPr>
              <a:t>), </a:t>
            </a:r>
            <a:r>
              <a:rPr lang="en-US" dirty="0"/>
              <a:t>is called the </a:t>
            </a:r>
            <a:r>
              <a:rPr lang="en-US" i="1" dirty="0"/>
              <a:t>neighborhood</a:t>
            </a:r>
            <a:r>
              <a:rPr lang="en-US" dirty="0"/>
              <a:t> of </a:t>
            </a:r>
            <a:r>
              <a:rPr lang="en-US" i="1" dirty="0"/>
              <a:t>v</a:t>
            </a:r>
            <a:r>
              <a:rPr lang="en-US" dirty="0"/>
              <a:t>. If </a:t>
            </a:r>
            <a:r>
              <a:rPr lang="en-US" i="1" dirty="0"/>
              <a:t>A</a:t>
            </a:r>
            <a:r>
              <a:rPr lang="en-US" dirty="0"/>
              <a:t> is a subset of </a:t>
            </a:r>
            <a:r>
              <a:rPr lang="en-US" i="1" dirty="0"/>
              <a:t>V</a:t>
            </a:r>
            <a:r>
              <a:rPr lang="en-US" dirty="0"/>
              <a:t>, we denote by </a:t>
            </a:r>
            <a:r>
              <a:rPr lang="en-US" i="1" dirty="0"/>
              <a:t>N</a:t>
            </a:r>
            <a:r>
              <a:rPr lang="en-US" dirty="0"/>
              <a:t>(</a:t>
            </a:r>
            <a:r>
              <a:rPr lang="en-US" i="1" dirty="0"/>
              <a:t>A</a:t>
            </a:r>
            <a:r>
              <a:rPr lang="en-US" dirty="0"/>
              <a:t>) the set of all vertices in </a:t>
            </a:r>
            <a:r>
              <a:rPr lang="en-US" i="1" dirty="0"/>
              <a:t>G</a:t>
            </a:r>
            <a:r>
              <a:rPr lang="en-US" dirty="0"/>
              <a:t> that are adjacent to at least one vertex in </a:t>
            </a:r>
            <a:r>
              <a:rPr lang="en-US" i="1" dirty="0"/>
              <a:t>A</a:t>
            </a:r>
            <a:r>
              <a:rPr lang="en-US" dirty="0"/>
              <a:t>. So,</a:t>
            </a:r>
          </a:p>
          <a:p>
            <a:pPr indent="0">
              <a:buNone/>
            </a:pPr>
            <a:r>
              <a:rPr lang="en-US" dirty="0"/>
              <a:t> </a:t>
            </a:r>
          </a:p>
          <a:p>
            <a:pPr indent="0">
              <a:buNone/>
            </a:pPr>
            <a:r>
              <a:rPr lang="en-US" b="1" dirty="0"/>
              <a:t>Definition </a:t>
            </a:r>
            <a:r>
              <a:rPr lang="en-US" b="1" dirty="0">
                <a:latin typeface="Cambria" pitchFamily="18" charset="0"/>
              </a:rPr>
              <a:t>3</a:t>
            </a:r>
            <a:r>
              <a:rPr lang="en-US" dirty="0"/>
              <a:t>. The </a:t>
            </a:r>
            <a:r>
              <a:rPr lang="en-US" i="1" dirty="0">
                <a:solidFill>
                  <a:srgbClr val="FF0000"/>
                </a:solidFill>
              </a:rPr>
              <a:t>degree of a vertex </a:t>
            </a:r>
            <a:r>
              <a:rPr lang="en-US" i="1" dirty="0"/>
              <a:t>in a undirected graph </a:t>
            </a:r>
            <a:r>
              <a:rPr lang="en-US" dirty="0"/>
              <a:t>is the number of edges incident with it, except that a loop at a vertex contributes two to the degree of that vertex. The degree of the vertex </a:t>
            </a:r>
            <a:r>
              <a:rPr lang="en-US" i="1" dirty="0"/>
              <a:t>v</a:t>
            </a:r>
            <a:r>
              <a:rPr lang="en-US" dirty="0"/>
              <a:t> is denoted by </a:t>
            </a:r>
            <a:r>
              <a:rPr lang="en-US" dirty="0" err="1">
                <a:solidFill>
                  <a:srgbClr val="FF0000"/>
                </a:solidFill>
              </a:rPr>
              <a:t>deg</a:t>
            </a:r>
            <a:r>
              <a:rPr lang="en-US" dirty="0">
                <a:solidFill>
                  <a:srgbClr val="FF0000"/>
                </a:solidFill>
              </a:rPr>
              <a:t>(</a:t>
            </a:r>
            <a:r>
              <a:rPr lang="en-US" i="1" dirty="0">
                <a:solidFill>
                  <a:srgbClr val="FF0000"/>
                </a:solidFill>
              </a:rPr>
              <a:t>v</a:t>
            </a:r>
            <a:r>
              <a:rPr lang="en-US" dirty="0">
                <a:solidFill>
                  <a:srgbClr val="FF0000"/>
                </a:solidFill>
              </a:rPr>
              <a:t>)</a:t>
            </a:r>
            <a:r>
              <a:rPr lang="en-US" dirty="0"/>
              <a:t>.</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Degrees and Neighborhoods of Vertices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What are the  degrees  and neighborhoods of the vertices in the graphs </a:t>
            </a:r>
            <a:r>
              <a:rPr lang="en-US" i="1" dirty="0"/>
              <a:t>G</a:t>
            </a:r>
            <a:r>
              <a:rPr lang="en-US" dirty="0"/>
              <a:t> and </a:t>
            </a:r>
            <a:r>
              <a:rPr lang="en-US" i="1" dirty="0"/>
              <a:t>H</a:t>
            </a:r>
            <a:r>
              <a:rPr lang="en-US" dirty="0"/>
              <a:t>?</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p>
          <a:p>
            <a:pPr indent="0">
              <a:buNone/>
            </a:pPr>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pPr indent="0">
              <a:buNone/>
            </a:pPr>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indent="0">
              <a:buNone/>
            </a:pPr>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indent="0">
              <a:buNone/>
            </a:pPr>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pPr indent="0">
              <a:buNone/>
            </a:pPr>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ch10_Page_040"/>
          <p:cNvSpPr>
            <a:spLocks noGrp="1" noChangeAspect="1" noChangeArrowheads="1"/>
          </p:cNvSpPr>
          <p:nvPr isPhoto="1"/>
        </p:nvSpPr>
        <p:spPr bwMode="auto">
          <a:xfrm>
            <a:off x="2438400" y="3624525"/>
            <a:ext cx="3704627" cy="3081075"/>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the number of vertices, the number of edges, and the degree of each vertex in the given undirected graph. Identify all isolated (degree is zero) and pendant vertices (degree is one).</a:t>
            </a:r>
          </a:p>
        </p:txBody>
      </p:sp>
    </p:spTree>
    <p:extLst>
      <p:ext uri="{BB962C8B-B14F-4D97-AF65-F5344CB8AC3E}">
        <p14:creationId xmlns:p14="http://schemas.microsoft.com/office/powerpoint/2010/main" val="1458659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the number of vertices, the number of edges, and the degree of each vertex in the given undirected graph. Identify all isolated and pendant vertices.</a:t>
            </a:r>
          </a:p>
        </p:txBody>
      </p:sp>
      <p:sp>
        <p:nvSpPr>
          <p:cNvPr id="5" name="Rectangle 3" descr="ch10_Page_042"/>
          <p:cNvSpPr>
            <a:spLocks noGrp="1" noChangeAspect="1" noChangeArrowheads="1"/>
          </p:cNvSpPr>
          <p:nvPr isPhoto="1"/>
        </p:nvSpPr>
        <p:spPr bwMode="auto">
          <a:xfrm>
            <a:off x="2057400" y="3163513"/>
            <a:ext cx="4572000" cy="34290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01905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If  </a:t>
                </a:r>
                <a:r>
                  <a:rPr lang="en-US" sz="2000" i="1" dirty="0"/>
                  <a:t>G</a:t>
                </a:r>
                <a:r>
                  <a:rPr lang="en-US" sz="2000" dirty="0"/>
                  <a:t> = (</a:t>
                </a:r>
                <a:r>
                  <a:rPr lang="en-US" sz="2000" i="1" dirty="0"/>
                  <a:t>V</a:t>
                </a:r>
                <a:r>
                  <a:rPr lang="en-US" sz="2000" dirty="0"/>
                  <a:t>,</a:t>
                </a:r>
                <a:r>
                  <a:rPr lang="en-US" sz="2000" i="1" dirty="0"/>
                  <a:t>E</a:t>
                </a:r>
                <a:r>
                  <a:rPr lang="en-US" sz="2000" dirty="0"/>
                  <a:t>) is  an undirected graph with </a:t>
                </a:r>
                <a:r>
                  <a:rPr lang="en-US" sz="2000" i="1" dirty="0"/>
                  <a:t>m</a:t>
                </a:r>
                <a:r>
                  <a:rPr lang="en-US" sz="2000" dirty="0"/>
                  <a:t> edges, then</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b="1" i="1" dirty="0"/>
                  <a:t>Proof</a:t>
                </a:r>
                <a:r>
                  <a:rPr lang="en-US" sz="2000" dirty="0"/>
                  <a:t>:</a:t>
                </a:r>
              </a:p>
              <a:p>
                <a:pPr>
                  <a:buNone/>
                </a:pPr>
                <a:r>
                  <a:rPr lang="en-US" sz="2000" dirty="0"/>
                  <a:t>    Each edge contributes twice to the degree count of all vertices. Hence, both the left-hand and right-hand sides of this equation equal twice the number of edges.</a:t>
                </a:r>
              </a:p>
              <a:p>
                <a:pPr>
                  <a:buNone/>
                </a:pPr>
                <a:endParaRPr lang="en-US" sz="1200" dirty="0"/>
              </a:p>
              <a:p>
                <a:pPr>
                  <a:buNone/>
                </a:pPr>
                <a:endParaRPr lang="en-US" sz="1200" dirty="0"/>
              </a:p>
              <a:p>
                <a:pPr>
                  <a:buNone/>
                </a:pPr>
                <a:r>
                  <a:rPr lang="en-US" sz="1200" i="1" dirty="0"/>
                  <a:t>      </a:t>
                </a:r>
                <a:r>
                  <a:rPr lang="en-US" sz="2000" i="1" dirty="0"/>
                  <a:t>Think about the graph where vertices represent the people at a party and an edge connects two people who have shaken hands.</a:t>
                </a: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 </a:t>
            </a:r>
            <a:r>
              <a:rPr lang="en-US" b="1" dirty="0">
                <a:latin typeface="Cambria" pitchFamily="18" charset="0"/>
              </a:rPr>
              <a:t>2</a:t>
            </a:r>
            <a:r>
              <a:rPr lang="en-US" b="1" dirty="0"/>
              <a:t>:</a:t>
            </a:r>
            <a:r>
              <a:rPr lang="en-US" dirty="0"/>
              <a:t> An undirected graph has an even number of vertices of odd degree.</a:t>
            </a:r>
          </a:p>
          <a:p>
            <a:pPr indent="0">
              <a:buNone/>
            </a:pPr>
            <a:r>
              <a:rPr lang="en-US" b="1" i="1" dirty="0"/>
              <a:t>Proof</a:t>
            </a:r>
            <a:r>
              <a:rPr lang="en-US" b="1" dirty="0"/>
              <a:t>: </a:t>
            </a:r>
            <a:r>
              <a:rPr lang="en-US" dirty="0"/>
              <a:t>Let </a:t>
            </a:r>
            <a:r>
              <a:rPr lang="en-US" i="1" dirty="0"/>
              <a:t>V</a:t>
            </a:r>
            <a:r>
              <a:rPr lang="en-US" baseline="-25000" dirty="0">
                <a:latin typeface="Cambria" pitchFamily="18" charset="0"/>
              </a:rPr>
              <a:t>1</a:t>
            </a:r>
            <a:r>
              <a:rPr lang="en-US" dirty="0"/>
              <a:t> be the vertices of even degree and </a:t>
            </a:r>
            <a:r>
              <a:rPr lang="en-US" i="1" dirty="0"/>
              <a:t>V</a:t>
            </a:r>
            <a:r>
              <a:rPr lang="en-US" baseline="-25000" dirty="0">
                <a:latin typeface="Cambria" pitchFamily="18" charset="0"/>
              </a:rPr>
              <a:t>2</a:t>
            </a:r>
            <a:r>
              <a:rPr lang="en-US" dirty="0"/>
              <a:t> be the vertices of odd degree in an undirected graph </a:t>
            </a:r>
            <a:r>
              <a:rPr lang="en-US" i="1" dirty="0"/>
              <a:t>G</a:t>
            </a:r>
            <a:r>
              <a:rPr lang="en-US" dirty="0"/>
              <a:t> = (</a:t>
            </a:r>
            <a:r>
              <a:rPr lang="en-US" i="1" dirty="0"/>
              <a:t>V</a:t>
            </a:r>
            <a:r>
              <a:rPr lang="en-US" dirty="0"/>
              <a:t>, </a:t>
            </a:r>
            <a:r>
              <a:rPr lang="en-US" i="1" dirty="0"/>
              <a:t>E</a:t>
            </a:r>
            <a:r>
              <a:rPr lang="en-US" dirty="0"/>
              <a:t>) with </a:t>
            </a:r>
            <a:r>
              <a:rPr lang="en-US" i="1" dirty="0"/>
              <a:t>m</a:t>
            </a:r>
            <a:r>
              <a:rPr lang="en-US" dirty="0"/>
              <a:t> edges. Then </a:t>
            </a:r>
          </a:p>
          <a:p>
            <a:pPr indent="0">
              <a:buNone/>
            </a:pPr>
            <a:r>
              <a:rPr lang="en-US" b="1" dirty="0"/>
              <a:t>       </a:t>
            </a:r>
          </a:p>
          <a:p>
            <a:pPr indent="0">
              <a:buNone/>
            </a:pPr>
            <a:endParaRPr lang="en-US" dirty="0"/>
          </a:p>
          <a:p>
            <a:pPr indent="0">
              <a:buNone/>
            </a:pPr>
            <a:endParaRPr lang="en-US" dirty="0"/>
          </a:p>
          <a:p>
            <a:pPr indent="0">
              <a:buNone/>
            </a:pPr>
            <a:endParaRPr lang="en-US" dirty="0"/>
          </a:p>
          <a:p>
            <a:pPr>
              <a:buNone/>
            </a:pPr>
            <a:r>
              <a:rPr lang="en-US" dirty="0"/>
              <a:t>    </a:t>
            </a:r>
            <a:r>
              <a:rPr lang="en-US" b="1" dirty="0"/>
              <a:t>  </a:t>
            </a:r>
          </a:p>
          <a:p>
            <a:pPr>
              <a:buNone/>
            </a:pPr>
            <a:r>
              <a:rPr lang="en-US" b="1" dirty="0"/>
              <a:t>   </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Handshaking Theorem</a:t>
            </a:r>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p>
          <a:p>
            <a:pPr indent="0">
              <a:buNone/>
            </a:pPr>
            <a:endParaRPr lang="en-US" b="1" dirty="0"/>
          </a:p>
          <a:p>
            <a:pPr indent="0">
              <a:buNone/>
            </a:pPr>
            <a:r>
              <a:rPr lang="en-US" b="1" dirty="0"/>
              <a:t>Example</a:t>
            </a:r>
            <a:r>
              <a:rPr lang="en-US" dirty="0"/>
              <a:t>: How many edges are there in a graph with </a:t>
            </a:r>
            <a:r>
              <a:rPr lang="en-US" dirty="0">
                <a:latin typeface="Cambria" pitchFamily="18" charset="0"/>
              </a:rPr>
              <a:t>10</a:t>
            </a:r>
            <a:r>
              <a:rPr lang="en-US" dirty="0"/>
              <a:t> vertices of degree six?</a:t>
            </a:r>
          </a:p>
          <a:p>
            <a:pPr indent="0">
              <a:buNone/>
            </a:pPr>
            <a:r>
              <a:rPr lang="en-US" b="1" dirty="0"/>
              <a:t>Solution</a:t>
            </a:r>
            <a:r>
              <a:rPr lang="en-US" dirty="0"/>
              <a:t>: Because the sum of the degrees of the vertices is                </a:t>
            </a:r>
            <a:r>
              <a:rPr lang="en-US" dirty="0">
                <a:latin typeface="Cambria" pitchFamily="18" charset="0"/>
              </a:rPr>
              <a:t>6 </a:t>
            </a:r>
            <a:r>
              <a:rPr lang="en-US" dirty="0">
                <a:latin typeface="Cambria" pitchFamily="18" charset="0"/>
                <a:ea typeface="Cambria Math"/>
                <a:sym typeface="Symbol"/>
              </a:rPr>
              <a:t> </a:t>
            </a:r>
            <a:r>
              <a:rPr lang="en-US" dirty="0">
                <a:latin typeface="Cambria" pitchFamily="18" charset="0"/>
              </a:rPr>
              <a:t>10 </a:t>
            </a:r>
            <a:r>
              <a:rPr lang="en-US" dirty="0"/>
              <a:t>= </a:t>
            </a:r>
            <a:r>
              <a:rPr lang="en-US" dirty="0">
                <a:latin typeface="Cambria" pitchFamily="18" charset="0"/>
              </a:rPr>
              <a:t>60</a:t>
            </a:r>
            <a:r>
              <a:rPr lang="en-US" dirty="0"/>
              <a:t>, the handshaking theorem tells us that </a:t>
            </a:r>
            <a:r>
              <a:rPr lang="en-US" dirty="0">
                <a:latin typeface="Cambria" pitchFamily="18" charset="0"/>
              </a:rPr>
              <a:t>2</a:t>
            </a:r>
            <a:r>
              <a:rPr lang="en-US" i="1" dirty="0"/>
              <a:t>m</a:t>
            </a:r>
            <a:r>
              <a:rPr lang="en-US" dirty="0"/>
              <a:t> = </a:t>
            </a:r>
            <a:r>
              <a:rPr lang="en-US" dirty="0">
                <a:latin typeface="Cambria" pitchFamily="18" charset="0"/>
              </a:rPr>
              <a:t>60.             So the number of edges </a:t>
            </a:r>
            <a:r>
              <a:rPr lang="en-US" i="1" dirty="0"/>
              <a:t>m</a:t>
            </a:r>
            <a:r>
              <a:rPr lang="en-US" dirty="0">
                <a:latin typeface="Cambria" pitchFamily="18" charset="0"/>
              </a:rPr>
              <a:t> = 30.</a:t>
            </a:r>
          </a:p>
          <a:p>
            <a:pPr indent="0">
              <a:buNone/>
            </a:pPr>
            <a:endParaRPr lang="en-US" dirty="0"/>
          </a:p>
          <a:p>
            <a:pPr indent="0">
              <a:buNone/>
            </a:pPr>
            <a:r>
              <a:rPr lang="en-US" b="1" dirty="0"/>
              <a:t>Example</a:t>
            </a:r>
            <a:r>
              <a:rPr lang="en-US" dirty="0"/>
              <a:t>: If a graph has </a:t>
            </a:r>
            <a:r>
              <a:rPr lang="en-US" dirty="0">
                <a:latin typeface="Cambria" pitchFamily="18" charset="0"/>
              </a:rPr>
              <a:t>5</a:t>
            </a:r>
            <a:r>
              <a:rPr lang="en-US" dirty="0"/>
              <a:t> vertices, can each vertex have degree </a:t>
            </a:r>
            <a:r>
              <a:rPr lang="en-US" dirty="0">
                <a:latin typeface="Cambria" pitchFamily="18" charset="0"/>
              </a:rPr>
              <a:t>3</a:t>
            </a:r>
            <a:r>
              <a:rPr lang="en-US" dirty="0"/>
              <a:t>?</a:t>
            </a:r>
          </a:p>
          <a:p>
            <a:pPr indent="0">
              <a:buNone/>
            </a:pPr>
            <a:r>
              <a:rPr lang="en-US" b="1" dirty="0"/>
              <a:t>Solution</a:t>
            </a:r>
            <a:r>
              <a:rPr lang="en-US" dirty="0"/>
              <a:t>: This is not possible by the handshaking theorem, because the sum of the degrees of the vertices </a:t>
            </a:r>
            <a:r>
              <a:rPr lang="en-US" dirty="0">
                <a:latin typeface="Cambria" pitchFamily="18" charset="0"/>
              </a:rPr>
              <a:t>3</a:t>
            </a:r>
            <a:r>
              <a:rPr lang="en-US" dirty="0">
                <a:latin typeface="Cambria" pitchFamily="18" charset="0"/>
                <a:ea typeface="Cambria Math"/>
                <a:sym typeface="Symbol"/>
              </a:rPr>
              <a:t> </a:t>
            </a:r>
            <a:r>
              <a:rPr lang="en-US" dirty="0">
                <a:latin typeface="Cambria" pitchFamily="18" charset="0"/>
              </a:rPr>
              <a:t>  5 = 15 </a:t>
            </a:r>
            <a:r>
              <a:rPr lang="en-US" dirty="0"/>
              <a:t>is odd.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a:p>
          <a:p>
            <a:pPr indent="0">
              <a:buNone/>
            </a:pPr>
            <a:r>
              <a:rPr lang="en-US" b="1" dirty="0"/>
              <a:t>Definition:</a:t>
            </a:r>
            <a:r>
              <a:rPr lang="en-US" dirty="0"/>
              <a:t> An </a:t>
            </a:r>
            <a:r>
              <a:rPr lang="en-US" i="1" dirty="0"/>
              <a:t>directed graph G = </a:t>
            </a:r>
            <a:r>
              <a:rPr lang="en-US" dirty="0"/>
              <a:t>(</a:t>
            </a:r>
            <a:r>
              <a:rPr lang="en-US" i="1" dirty="0"/>
              <a:t>V, E) </a:t>
            </a:r>
            <a:r>
              <a:rPr lang="en-US" dirty="0"/>
              <a:t>consists of </a:t>
            </a:r>
            <a:r>
              <a:rPr lang="en-US" i="1" dirty="0"/>
              <a:t>V, </a:t>
            </a:r>
            <a:r>
              <a:rPr lang="en-US" dirty="0"/>
              <a:t>a nonempty set of </a:t>
            </a:r>
            <a:r>
              <a:rPr lang="en-US" i="1" dirty="0"/>
              <a:t>vertices </a:t>
            </a:r>
            <a:r>
              <a:rPr lang="en-US" dirty="0"/>
              <a:t>(or </a:t>
            </a:r>
            <a:r>
              <a:rPr lang="en-US" i="1" dirty="0"/>
              <a:t>nodes</a:t>
            </a:r>
            <a:r>
              <a:rPr lang="en-US" dirty="0"/>
              <a:t>), and </a:t>
            </a:r>
            <a:r>
              <a:rPr lang="en-US" i="1" dirty="0"/>
              <a:t>E, </a:t>
            </a:r>
            <a:r>
              <a:rPr lang="en-US" dirty="0"/>
              <a:t>a set of </a:t>
            </a:r>
            <a:r>
              <a:rPr lang="en-US" i="1" dirty="0"/>
              <a:t>directed edges </a:t>
            </a:r>
            <a:r>
              <a:rPr lang="en-US" dirty="0"/>
              <a:t>or </a:t>
            </a:r>
            <a:r>
              <a:rPr lang="en-US" i="1" dirty="0"/>
              <a:t>arcs. </a:t>
            </a:r>
            <a:r>
              <a:rPr lang="en-US" dirty="0"/>
              <a:t>Each edge is an ordered pair of vertices.  The directed  edge (</a:t>
            </a:r>
            <a:r>
              <a:rPr lang="en-US" i="1" dirty="0" err="1"/>
              <a:t>u</a:t>
            </a:r>
            <a:r>
              <a:rPr lang="en-US" dirty="0" err="1"/>
              <a:t>,</a:t>
            </a:r>
            <a:r>
              <a:rPr lang="en-US" i="1" dirty="0" err="1"/>
              <a:t>v</a:t>
            </a:r>
            <a:r>
              <a:rPr lang="en-US" dirty="0"/>
              <a:t>) is said to start at </a:t>
            </a:r>
            <a:r>
              <a:rPr lang="en-US" i="1" dirty="0"/>
              <a:t>u</a:t>
            </a:r>
            <a:r>
              <a:rPr lang="en-US" dirty="0"/>
              <a:t> and end at </a:t>
            </a:r>
            <a:r>
              <a:rPr lang="en-US" i="1" dirty="0"/>
              <a:t>v</a:t>
            </a:r>
            <a:r>
              <a:rPr lang="en-US" dirty="0"/>
              <a:t>.</a:t>
            </a:r>
          </a:p>
          <a:p>
            <a:pPr indent="0">
              <a:buNone/>
            </a:pPr>
            <a:r>
              <a:rPr lang="en-US" b="1" dirty="0"/>
              <a:t>Definition</a:t>
            </a:r>
            <a:r>
              <a:rPr lang="en-US" dirty="0"/>
              <a:t>:  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the </a:t>
            </a:r>
            <a:r>
              <a:rPr lang="en-US" i="1" dirty="0"/>
              <a:t>initial vertex </a:t>
            </a:r>
            <a:r>
              <a:rPr lang="en-US" dirty="0"/>
              <a:t>of this edge and is </a:t>
            </a:r>
            <a:r>
              <a:rPr lang="en-US" i="1" dirty="0"/>
              <a:t>adjacent to v </a:t>
            </a:r>
            <a:r>
              <a:rPr lang="en-US" dirty="0"/>
              <a:t>and </a:t>
            </a:r>
            <a:r>
              <a:rPr lang="en-US" i="1" dirty="0"/>
              <a:t>v </a:t>
            </a:r>
            <a:r>
              <a:rPr lang="en-US" dirty="0"/>
              <a:t>is the </a:t>
            </a:r>
            <a:r>
              <a:rPr lang="en-US" i="1" dirty="0"/>
              <a:t>terminal </a:t>
            </a:r>
            <a:r>
              <a:rPr lang="en-US" dirty="0"/>
              <a:t>(or </a:t>
            </a:r>
            <a:r>
              <a:rPr lang="en-US" i="1" dirty="0"/>
              <a:t>end</a:t>
            </a:r>
            <a:r>
              <a:rPr lang="en-US" dirty="0"/>
              <a:t>)</a:t>
            </a:r>
            <a:r>
              <a:rPr lang="en-US" i="1" dirty="0"/>
              <a:t> vertex </a:t>
            </a:r>
            <a:r>
              <a:rPr lang="en-US" dirty="0"/>
              <a:t>of this edge and is </a:t>
            </a:r>
            <a:r>
              <a:rPr lang="en-US" i="1" dirty="0"/>
              <a:t>adjacent from u</a:t>
            </a:r>
            <a:r>
              <a:rPr lang="en-US" dirty="0"/>
              <a:t>. The 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a:t>Recall the definition of a directed graph.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solidFill>
                  <a:srgbClr val="FF0000"/>
                </a:solidFill>
              </a:rPr>
              <a:t>in-degree</a:t>
            </a:r>
            <a:r>
              <a:rPr lang="en-US" i="1" dirty="0"/>
              <a:t> of a vertex v</a:t>
            </a:r>
            <a:r>
              <a:rPr lang="en-US" dirty="0"/>
              <a:t>, denoted        </a:t>
            </a:r>
            <a:r>
              <a:rPr lang="en-US" i="1" dirty="0" err="1"/>
              <a:t>deg</a:t>
            </a:r>
            <a:r>
              <a:rPr lang="en-US" i="1" baseline="30000" dirty="0">
                <a:latin typeface="Cambria Math"/>
                <a:ea typeface="Cambria Math"/>
              </a:rPr>
              <a:t>−</a:t>
            </a:r>
            <a:r>
              <a:rPr lang="en-US" dirty="0"/>
              <a:t>(</a:t>
            </a:r>
            <a:r>
              <a:rPr lang="en-US" i="1" dirty="0"/>
              <a:t>v</a:t>
            </a:r>
            <a:r>
              <a:rPr lang="en-US" dirty="0"/>
              <a:t>), is the number of edges which terminate at </a:t>
            </a:r>
            <a:r>
              <a:rPr lang="en-US" i="1" dirty="0"/>
              <a:t>v</a:t>
            </a:r>
            <a:r>
              <a:rPr lang="en-US" dirty="0"/>
              <a:t>. The </a:t>
            </a:r>
            <a:r>
              <a:rPr lang="en-US" i="1" dirty="0">
                <a:solidFill>
                  <a:srgbClr val="FF0000"/>
                </a:solidFill>
              </a:rPr>
              <a:t>out-degree</a:t>
            </a:r>
            <a:r>
              <a:rPr lang="en-US" i="1" dirty="0"/>
              <a:t> of v</a:t>
            </a:r>
            <a:r>
              <a:rPr lang="en-US" dirty="0"/>
              <a:t>, denoted </a:t>
            </a:r>
            <a:r>
              <a:rPr lang="en-US" i="1" dirty="0"/>
              <a:t>deg</a:t>
            </a:r>
            <a:r>
              <a:rPr lang="en-US" i="1" baseline="30000" dirty="0"/>
              <a:t>+</a:t>
            </a:r>
            <a:r>
              <a:rPr lang="en-US" dirty="0"/>
              <a:t>(</a:t>
            </a:r>
            <a:r>
              <a:rPr lang="en-US" i="1" dirty="0"/>
              <a:t>v</a:t>
            </a:r>
            <a:r>
              <a:rPr lang="en-US" dirty="0"/>
              <a:t>)</a:t>
            </a:r>
            <a:r>
              <a:rPr lang="en-US" i="1" dirty="0"/>
              <a:t>, </a:t>
            </a:r>
            <a:r>
              <a:rPr lang="en-US" dirty="0"/>
              <a:t>is the number of edges with </a:t>
            </a:r>
            <a:r>
              <a:rPr lang="en-US" i="1" dirty="0"/>
              <a:t>v</a:t>
            </a:r>
            <a:r>
              <a:rPr lang="en-US" dirty="0"/>
              <a:t> as their initial vertex. Note that a loop at a vertex contributes </a:t>
            </a:r>
            <a:r>
              <a:rPr lang="en-US" dirty="0">
                <a:latin typeface="Cambria" pitchFamily="18" charset="0"/>
              </a:rPr>
              <a:t>1 </a:t>
            </a:r>
            <a:r>
              <a:rPr lang="en-US" dirty="0"/>
              <a:t>to both the in-degree and the out-degree of the vertex.</a:t>
            </a:r>
          </a:p>
          <a:p>
            <a:pPr indent="0">
              <a:buNone/>
            </a:pPr>
            <a:r>
              <a:rPr lang="en-US" b="1" dirty="0"/>
              <a:t>Example:  </a:t>
            </a:r>
            <a:r>
              <a:rPr lang="en-US" dirty="0"/>
              <a:t>In the graph </a:t>
            </a:r>
            <a:r>
              <a:rPr lang="en-US" i="1" dirty="0"/>
              <a:t>G</a:t>
            </a:r>
            <a:r>
              <a:rPr lang="en-US" dirty="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Graphs</a:t>
            </a:r>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a:t>   Definition:</a:t>
            </a:r>
            <a:r>
              <a:rPr lang="en-US" dirty="0"/>
              <a:t> A </a:t>
            </a:r>
            <a:r>
              <a:rPr lang="en-US" i="1" dirty="0"/>
              <a:t>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edges. </a:t>
            </a:r>
            <a:r>
              <a:rPr lang="en-US" dirty="0"/>
              <a:t>Each edge has either one or two vertices associated with it, called its </a:t>
            </a:r>
            <a:r>
              <a:rPr lang="en-US" i="1" dirty="0"/>
              <a:t>endpoints</a:t>
            </a:r>
            <a:r>
              <a:rPr lang="en-US" dirty="0"/>
              <a:t>.  An edge is said to </a:t>
            </a:r>
            <a:r>
              <a:rPr lang="en-US" i="1" dirty="0"/>
              <a:t>connect</a:t>
            </a:r>
            <a:r>
              <a:rPr lang="en-US" dirty="0"/>
              <a:t> its endpoints.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1900" b="1" dirty="0"/>
              <a:t>Remarks</a:t>
            </a:r>
            <a:r>
              <a:rPr lang="en-US" sz="1900" dirty="0"/>
              <a:t>: </a:t>
            </a:r>
          </a:p>
          <a:p>
            <a:pPr lvl="1"/>
            <a:r>
              <a:rPr lang="en-US" sz="1900" dirty="0"/>
              <a:t>The graphs we study here are unrelated to graphs of functions studied in Chapter </a:t>
            </a:r>
            <a:r>
              <a:rPr lang="en-US" sz="1900" dirty="0">
                <a:latin typeface="Cambria" pitchFamily="18" charset="0"/>
              </a:rPr>
              <a:t>2</a:t>
            </a:r>
            <a:r>
              <a:rPr lang="en-US" sz="1900" dirty="0"/>
              <a:t>. </a:t>
            </a:r>
          </a:p>
          <a:p>
            <a:pPr lvl="1"/>
            <a:r>
              <a:rPr lang="en-US" sz="19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r>
              <a:rPr lang="en-US" sz="1900" dirty="0"/>
              <a:t>A graph with an infinite vertex set  is called an </a:t>
            </a:r>
            <a:r>
              <a:rPr lang="en-US" sz="1900" i="1" dirty="0"/>
              <a:t>infinite graph. </a:t>
            </a:r>
            <a:r>
              <a:rPr lang="en-US" sz="1900" dirty="0"/>
              <a:t>A graph with a finite vertex set is called a </a:t>
            </a:r>
            <a:r>
              <a:rPr lang="en-US" sz="1900" i="1" dirty="0"/>
              <a:t>finite graph</a:t>
            </a:r>
            <a:r>
              <a:rPr lang="en-US" sz="1900" dirty="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a:t>Example:</a:t>
            </a:r>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a:t>This is a graph with four vertices and five edges.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normAutofit fontScale="92500"/>
          </a:bodyPr>
          <a:lstStyle/>
          <a:p>
            <a:pPr indent="0">
              <a:buNone/>
            </a:pPr>
            <a:r>
              <a:rPr lang="en-US" b="1" dirty="0"/>
              <a:t>Theorem </a:t>
            </a:r>
            <a:r>
              <a:rPr lang="en-US" b="1" dirty="0">
                <a:latin typeface="Cambria" pitchFamily="18" charset="0"/>
              </a:rPr>
              <a:t>3</a:t>
            </a:r>
            <a:r>
              <a:rPr lang="en-US" dirty="0"/>
              <a:t>: Let </a:t>
            </a:r>
            <a:r>
              <a:rPr lang="en-US" i="1" dirty="0"/>
              <a:t>G = </a:t>
            </a:r>
            <a:r>
              <a:rPr lang="en-US" dirty="0"/>
              <a:t>(</a:t>
            </a:r>
            <a:r>
              <a:rPr lang="en-US" i="1" dirty="0"/>
              <a:t>V, E</a:t>
            </a:r>
            <a:r>
              <a:rPr lang="en-US" dirty="0"/>
              <a:t>)</a:t>
            </a:r>
            <a:r>
              <a:rPr lang="en-US" i="1" dirty="0"/>
              <a:t> </a:t>
            </a:r>
            <a:r>
              <a:rPr lang="en-US" dirty="0"/>
              <a:t>be a graph with directed edges. Then:</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i="1" dirty="0"/>
              <a:t>Proof</a:t>
            </a:r>
            <a:r>
              <a:rPr lang="en-US" dirty="0"/>
              <a:t>: The first sum counts the number of outgoing edges over all vertices and the second sum counts the number of incoming edges over all vertices. It follows that both sums equal the number of edges in the graph.</a:t>
            </a:r>
          </a:p>
          <a:p>
            <a:pPr indent="0">
              <a:buNone/>
            </a:pPr>
            <a:endParaRPr lang="en-US" dirty="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Complete Graphs</a:t>
            </a:r>
          </a:p>
        </p:txBody>
      </p:sp>
      <p:sp>
        <p:nvSpPr>
          <p:cNvPr id="3" name="Content Placeholder 2"/>
          <p:cNvSpPr>
            <a:spLocks noGrp="1"/>
          </p:cNvSpPr>
          <p:nvPr>
            <p:ph idx="1"/>
          </p:nvPr>
        </p:nvSpPr>
        <p:spPr/>
        <p:txBody>
          <a:bodyPr/>
          <a:lstStyle/>
          <a:p>
            <a:pPr indent="0">
              <a:buNone/>
            </a:pPr>
            <a:r>
              <a:rPr lang="en-US" dirty="0"/>
              <a:t>A </a:t>
            </a:r>
            <a:r>
              <a:rPr lang="en-US" i="1" dirty="0">
                <a:solidFill>
                  <a:srgbClr val="FF0000"/>
                </a:solidFill>
              </a:rPr>
              <a:t>complete graph </a:t>
            </a:r>
            <a:r>
              <a:rPr lang="en-US" i="1" dirty="0"/>
              <a:t>on n vertices</a:t>
            </a:r>
            <a:r>
              <a:rPr lang="en-US" dirty="0"/>
              <a:t>, denoted by </a:t>
            </a:r>
            <a:r>
              <a:rPr lang="en-US" i="1" dirty="0" err="1"/>
              <a:t>K</a:t>
            </a:r>
            <a:r>
              <a:rPr lang="en-US" i="1" baseline="-25000" dirty="0" err="1"/>
              <a:t>n</a:t>
            </a:r>
            <a:r>
              <a:rPr lang="en-US" dirty="0"/>
              <a:t>, is 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Cycles and Wheels</a:t>
            </a:r>
          </a:p>
        </p:txBody>
      </p:sp>
      <p:sp>
        <p:nvSpPr>
          <p:cNvPr id="3" name="Content Placeholder 2"/>
          <p:cNvSpPr>
            <a:spLocks noGrp="1"/>
          </p:cNvSpPr>
          <p:nvPr>
            <p:ph idx="1"/>
          </p:nvPr>
        </p:nvSpPr>
        <p:spPr/>
        <p:txBody>
          <a:bodyPr/>
          <a:lstStyle/>
          <a:p>
            <a:pPr indent="0">
              <a:buNone/>
            </a:pPr>
            <a:r>
              <a:rPr lang="en-US" dirty="0"/>
              <a:t>A </a:t>
            </a:r>
            <a:r>
              <a:rPr lang="en-US" i="1" dirty="0">
                <a:solidFill>
                  <a:srgbClr val="FF0000"/>
                </a:solidFill>
              </a:rPr>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2</a:t>
            </a:r>
            <a:r>
              <a:rPr lang="en-US" i="1" dirty="0"/>
              <a:t> ,</a:t>
            </a:r>
            <a:r>
              <a:rPr lang="en-US" i="1" dirty="0">
                <a:latin typeface="Cambria Math"/>
                <a:ea typeface="Cambria Math"/>
              </a:rPr>
              <a:t>⋯</a:t>
            </a:r>
            <a:r>
              <a:rPr lang="en-US" i="1" dirty="0"/>
              <a:t> ,</a:t>
            </a:r>
            <a:r>
              <a:rPr lang="en-US" dirty="0"/>
              <a:t> </a:t>
            </a:r>
            <a:r>
              <a:rPr lang="en-US" i="1" dirty="0" err="1"/>
              <a:t>v</a:t>
            </a:r>
            <a:r>
              <a:rPr lang="en-US" baseline="-25000" dirty="0" err="1">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a:latin typeface="Cambria Math"/>
                <a:ea typeface="Cambria Math"/>
              </a:rPr>
              <a:t>⋯</a:t>
            </a:r>
            <a:r>
              <a:rPr lang="en-US" i="1" dirty="0"/>
              <a:t> , </a:t>
            </a:r>
            <a:r>
              <a:rPr lang="en-US" dirty="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a:p>
          <a:p>
            <a:pPr indent="0">
              <a:buNone/>
            </a:pPr>
            <a:endParaRPr lang="en-US" dirty="0"/>
          </a:p>
          <a:p>
            <a:pPr indent="0">
              <a:buNone/>
            </a:pPr>
            <a:endParaRPr lang="en-US" dirty="0"/>
          </a:p>
          <a:p>
            <a:pPr indent="0">
              <a:buNone/>
            </a:pPr>
            <a:r>
              <a:rPr lang="en-US" dirty="0"/>
              <a:t>A </a:t>
            </a:r>
            <a:r>
              <a:rPr lang="en-US" i="1" dirty="0">
                <a:solidFill>
                  <a:srgbClr val="FF0000"/>
                </a:solidFill>
              </a:rPr>
              <a:t>wheel</a:t>
            </a:r>
            <a:r>
              <a:rPr lang="en-US" dirty="0"/>
              <a:t> </a:t>
            </a:r>
            <a:r>
              <a:rPr lang="en-US" i="1" dirty="0" err="1"/>
              <a:t>W</a:t>
            </a:r>
            <a:r>
              <a:rPr lang="en-US" i="1" baseline="-25000" dirty="0" err="1"/>
              <a:t>n</a:t>
            </a:r>
            <a:r>
              <a:rPr lang="en-US" i="1" baseline="-25000" dirty="0"/>
              <a:t> </a:t>
            </a:r>
            <a:r>
              <a:rPr lang="en-US" dirty="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and connecting this new vertex to each of the </a:t>
            </a:r>
            <a:r>
              <a:rPr lang="en-US" i="1" dirty="0"/>
              <a:t>n</a:t>
            </a:r>
            <a:r>
              <a:rPr lang="en-US" dirty="0"/>
              <a:t> vertices in </a:t>
            </a:r>
            <a:r>
              <a:rPr lang="en-US" i="1" dirty="0" err="1"/>
              <a:t>C</a:t>
            </a:r>
            <a:r>
              <a:rPr lang="en-US" i="1" baseline="-25000" dirty="0" err="1"/>
              <a:t>n</a:t>
            </a:r>
            <a:r>
              <a:rPr lang="en-US" dirty="0"/>
              <a:t> by new edges</a:t>
            </a:r>
            <a:r>
              <a:rPr lang="en-US" i="1" dirty="0"/>
              <a:t>.</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a:t>
            </a:r>
            <a:r>
              <a:rPr lang="en-US" i="1" dirty="0"/>
              <a:t>n</a:t>
            </a:r>
            <a:r>
              <a:rPr lang="en-US" dirty="0"/>
              <a:t>-Cubes</a:t>
            </a:r>
          </a:p>
        </p:txBody>
      </p:sp>
      <p:sp>
        <p:nvSpPr>
          <p:cNvPr id="3" name="Content Placeholder 2"/>
          <p:cNvSpPr>
            <a:spLocks noGrp="1"/>
          </p:cNvSpPr>
          <p:nvPr>
            <p:ph idx="1"/>
          </p:nvPr>
        </p:nvSpPr>
        <p:spPr/>
        <p:txBody>
          <a:bodyPr/>
          <a:lstStyle/>
          <a:p>
            <a:pPr indent="0">
              <a:buNone/>
            </a:pPr>
            <a:r>
              <a:rPr lang="en-US" dirty="0"/>
              <a:t>An </a:t>
            </a:r>
            <a:r>
              <a:rPr lang="en-US" i="1" dirty="0"/>
              <a:t>n-dimensional hypercube</a:t>
            </a:r>
            <a:r>
              <a:rPr lang="en-US" dirty="0"/>
              <a:t>, or </a:t>
            </a:r>
            <a:r>
              <a:rPr lang="en-US" i="1" dirty="0">
                <a:solidFill>
                  <a:srgbClr val="FF0000"/>
                </a:solidFill>
              </a:rPr>
              <a:t>n-cube</a:t>
            </a:r>
            <a:r>
              <a:rPr lang="en-US" i="1" dirty="0"/>
              <a:t>,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328532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Graphs and Computer Network Architecture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Various special graphs play an important role in the design of computer networks.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Some local area networks use a </a:t>
            </a:r>
            <a:r>
              <a:rPr lang="en-US" i="1" dirty="0">
                <a:solidFill>
                  <a:srgbClr val="FF0000"/>
                </a:solidFill>
              </a:rPr>
              <a:t>star topology</a:t>
            </a:r>
            <a:r>
              <a:rPr lang="en-US" dirty="0"/>
              <a:t>, which is a complete bipartite graph </a:t>
            </a:r>
            <a:r>
              <a:rPr lang="en-US" i="1" dirty="0"/>
              <a:t>K</a:t>
            </a:r>
            <a:r>
              <a:rPr lang="en-US" baseline="-25000" dirty="0">
                <a:latin typeface="Cambria Math" pitchFamily="18" charset="0"/>
                <a:ea typeface="Cambria Math" pitchFamily="18" charset="0"/>
              </a:rPr>
              <a:t>1</a:t>
            </a:r>
            <a:r>
              <a:rPr lang="en-US" baseline="-25000" dirty="0"/>
              <a:t>,</a:t>
            </a:r>
            <a:r>
              <a:rPr lang="en-US" i="1" baseline="-25000" dirty="0"/>
              <a:t>n </a:t>
            </a:r>
            <a:r>
              <a:rPr lang="en-US" i="1" dirty="0"/>
              <a:t>,</a:t>
            </a:r>
            <a:r>
              <a:rPr lang="en-US" dirty="0"/>
              <a:t>as shown in (a). All devices are connected to a central control device.</a:t>
            </a:r>
          </a:p>
          <a:p>
            <a:r>
              <a:rPr lang="en-US" dirty="0"/>
              <a:t>Other local networks are based on a </a:t>
            </a:r>
            <a:r>
              <a:rPr lang="en-US" i="1" dirty="0">
                <a:solidFill>
                  <a:srgbClr val="FF0000"/>
                </a:solidFill>
              </a:rPr>
              <a:t>ring topology</a:t>
            </a:r>
            <a:r>
              <a:rPr lang="en-US" dirty="0"/>
              <a:t>, where each device is connected to exactly two  others using </a:t>
            </a:r>
            <a:r>
              <a:rPr lang="en-US" i="1" dirty="0" err="1"/>
              <a:t>C</a:t>
            </a:r>
            <a:r>
              <a:rPr lang="en-US" i="1" baseline="-25000" dirty="0" err="1"/>
              <a:t>n</a:t>
            </a:r>
            <a:r>
              <a:rPr lang="en-US" i="1" baseline="-25000" dirty="0"/>
              <a:t> </a:t>
            </a:r>
            <a:r>
              <a:rPr lang="en-US" i="1" dirty="0"/>
              <a:t>,</a:t>
            </a:r>
            <a:r>
              <a:rPr lang="en-US" dirty="0"/>
              <a:t>as illustrated in (b). Messages may be sent around the ring. </a:t>
            </a:r>
          </a:p>
          <a:p>
            <a:r>
              <a:rPr lang="en-US" dirty="0"/>
              <a:t>Others, as illustrated in (c), use a </a:t>
            </a:r>
            <a:r>
              <a:rPr lang="en-US" i="1" dirty="0" err="1"/>
              <a:t>W</a:t>
            </a:r>
            <a:r>
              <a:rPr lang="en-US" i="1" baseline="-25000" dirty="0" err="1"/>
              <a:t>n</a:t>
            </a:r>
            <a:r>
              <a:rPr lang="en-US" dirty="0"/>
              <a:t> – based topology, combining the features of a star topology and a ring topology. </a:t>
            </a:r>
          </a:p>
          <a:p>
            <a:r>
              <a:rPr lang="en-US" dirty="0"/>
              <a:t>Various special graphs also play a role in </a:t>
            </a:r>
            <a:r>
              <a:rPr lang="en-US" dirty="0">
                <a:solidFill>
                  <a:srgbClr val="FF0000"/>
                </a:solidFill>
              </a:rPr>
              <a:t>parallel processing </a:t>
            </a:r>
            <a:r>
              <a:rPr lang="en-US" dirty="0"/>
              <a:t>where processors need to be interconnected as one processor may need the output generated by another. </a:t>
            </a:r>
          </a:p>
          <a:p>
            <a:pPr lvl="1"/>
            <a:r>
              <a:rPr lang="en-US" dirty="0"/>
              <a:t> The </a:t>
            </a:r>
            <a:r>
              <a:rPr lang="en-US" i="1" dirty="0"/>
              <a:t>n-dimensional hypercube</a:t>
            </a:r>
            <a:r>
              <a:rPr lang="en-US" dirty="0"/>
              <a:t>, or </a:t>
            </a:r>
            <a:r>
              <a:rPr lang="en-US" i="1" dirty="0"/>
              <a:t>n-cube, </a:t>
            </a:r>
            <a:r>
              <a:rPr lang="en-US" dirty="0"/>
              <a:t> </a:t>
            </a:r>
            <a:r>
              <a:rPr lang="en-US" b="1" i="1" dirty="0" err="1"/>
              <a:t>Q</a:t>
            </a:r>
            <a:r>
              <a:rPr lang="en-US" b="1" i="1" baseline="-25000" dirty="0" err="1"/>
              <a:t>n</a:t>
            </a:r>
            <a:r>
              <a:rPr lang="en-US" dirty="0"/>
              <a:t>, is a common way to connect processors in parallel, e.g., Intel Hypercube. </a:t>
            </a:r>
          </a:p>
          <a:p>
            <a:pPr lvl="1"/>
            <a:r>
              <a:rPr lang="en-US" dirty="0"/>
              <a:t>Another common method is the </a:t>
            </a:r>
            <a:r>
              <a:rPr lang="en-US" i="1" dirty="0"/>
              <a:t>mesh</a:t>
            </a:r>
            <a:r>
              <a:rPr lang="en-US" dirty="0"/>
              <a:t> network, illustrated here                                                  for </a:t>
            </a:r>
            <a:r>
              <a:rPr lang="en-US" dirty="0">
                <a:latin typeface="Cambria Math" pitchFamily="18" charset="0"/>
                <a:ea typeface="Cambria Math" pitchFamily="18" charset="0"/>
              </a:rPr>
              <a:t>16 </a:t>
            </a:r>
            <a:r>
              <a:rPr lang="en-US" dirty="0"/>
              <a:t>processors.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a:t>
            </a:r>
            <a:r>
              <a:rPr lang="en-US" dirty="0"/>
              <a:t> A simple graph </a:t>
            </a:r>
            <a:r>
              <a:rPr lang="en-US" i="1" dirty="0"/>
              <a:t>G</a:t>
            </a:r>
            <a:r>
              <a:rPr lang="en-US" dirty="0"/>
              <a:t> is </a:t>
            </a:r>
            <a:r>
              <a:rPr lang="en-US" i="1" dirty="0"/>
              <a:t>bipartite</a:t>
            </a:r>
            <a:r>
              <a:rPr lang="en-US" dirty="0"/>
              <a:t> if </a:t>
            </a:r>
            <a:r>
              <a:rPr lang="en-US" i="1" dirty="0"/>
              <a:t>V </a:t>
            </a:r>
            <a:r>
              <a:rPr lang="en-US" dirty="0"/>
              <a:t>can be partitioned into two disjoint subsets </a:t>
            </a:r>
            <a:r>
              <a:rPr lang="en-US" i="1" dirty="0"/>
              <a:t>V</a:t>
            </a:r>
            <a:r>
              <a:rPr lang="en-US" i="1" baseline="-25000" dirty="0"/>
              <a:t>1</a:t>
            </a:r>
            <a:r>
              <a:rPr lang="en-US" i="1" dirty="0"/>
              <a:t> </a:t>
            </a:r>
            <a:r>
              <a:rPr lang="en-US" dirty="0"/>
              <a:t>and </a:t>
            </a:r>
            <a:r>
              <a:rPr lang="en-US" i="1" dirty="0"/>
              <a:t>V</a:t>
            </a:r>
            <a:r>
              <a:rPr lang="en-US" i="1" baseline="-25000" dirty="0"/>
              <a:t>2</a:t>
            </a:r>
            <a:r>
              <a:rPr lang="en-US" dirty="0"/>
              <a:t> such that every edge connects a vertex in </a:t>
            </a:r>
            <a:r>
              <a:rPr lang="en-US" i="1" dirty="0"/>
              <a:t>V</a:t>
            </a:r>
            <a:r>
              <a:rPr lang="en-US" i="1" baseline="-25000" dirty="0"/>
              <a:t>1</a:t>
            </a:r>
            <a:r>
              <a:rPr lang="en-US" dirty="0"/>
              <a:t> and a vertex in </a:t>
            </a:r>
            <a:r>
              <a:rPr lang="en-US" i="1" dirty="0"/>
              <a:t>V</a:t>
            </a:r>
            <a:r>
              <a:rPr lang="en-US" i="1" baseline="-25000" dirty="0"/>
              <a:t>2</a:t>
            </a:r>
            <a:r>
              <a:rPr lang="en-US" dirty="0"/>
              <a:t>. In other words, there are no edges which connect two vertices in </a:t>
            </a:r>
            <a:r>
              <a:rPr lang="en-US" i="1" dirty="0"/>
              <a:t>V</a:t>
            </a:r>
            <a:r>
              <a:rPr lang="en-US" i="1" baseline="-25000" dirty="0"/>
              <a:t>1</a:t>
            </a:r>
            <a:r>
              <a:rPr lang="en-US" dirty="0"/>
              <a:t> or in </a:t>
            </a:r>
            <a:r>
              <a:rPr lang="en-US" i="1" dirty="0"/>
              <a:t>V</a:t>
            </a:r>
            <a:r>
              <a:rPr lang="en-US" i="1" baseline="-25000" dirty="0"/>
              <a:t>2</a:t>
            </a:r>
            <a:r>
              <a:rPr lang="en-US" dirty="0"/>
              <a:t>.</a:t>
            </a:r>
          </a:p>
          <a:p>
            <a:pPr indent="0">
              <a:buNone/>
            </a:pPr>
            <a:endParaRPr lang="en-US" dirty="0"/>
          </a:p>
          <a:p>
            <a:pPr indent="0">
              <a:buNone/>
            </a:pPr>
            <a:r>
              <a:rPr lang="en-US" dirty="0"/>
              <a:t>It is not hard to show that an equivalent definition of a bipartite graph is a graph where it is possible to color the vertices red or blue so that no two adjacent vertices are the same color.</a:t>
            </a:r>
          </a:p>
          <a:p>
            <a:pPr indent="0">
              <a:buNone/>
            </a:pPr>
            <a:endParaRPr lang="en-US" dirty="0"/>
          </a:p>
          <a:p>
            <a:pPr indent="0">
              <a:buNone/>
            </a:pPr>
            <a:r>
              <a:rPr lang="en-US" b="1" dirty="0"/>
              <a:t>Theorem 4. </a:t>
            </a:r>
            <a:r>
              <a:rPr lang="en-US" dirty="0"/>
              <a:t>A simple graph is bipartite if and only if it is possible to assign one of two different colors to each vertex of the graph so that no two adjacent vertices are assigned the same color.</a:t>
            </a:r>
          </a:p>
          <a:p>
            <a:pPr indent="0">
              <a:buNone/>
            </a:pPr>
            <a:endParaRPr lang="en-US" dirty="0"/>
          </a:p>
          <a:p>
            <a:pPr indent="0">
              <a:buNone/>
            </a:pPr>
            <a:r>
              <a:rPr lang="en-US" dirty="0"/>
              <a:t> </a:t>
            </a:r>
          </a:p>
          <a:p>
            <a:pPr indent="0">
              <a:buNone/>
            </a:pPr>
            <a:endParaRPr lang="en-US" dirty="0"/>
          </a:p>
          <a:p>
            <a:pPr indent="0">
              <a:buNone/>
            </a:pPr>
            <a:endParaRPr lang="en-US" dirty="0"/>
          </a:p>
          <a:p>
            <a:pPr indent="0">
              <a:buNone/>
            </a:pP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516" y="2895600"/>
            <a:ext cx="4695820" cy="1742313"/>
          </a:xfrm>
          <a:prstGeom prst="rect">
            <a:avLst/>
          </a:prstGeom>
          <a:ln>
            <a:solidFill>
              <a:schemeClr val="accent1"/>
            </a:solidFill>
          </a:ln>
        </p:spPr>
      </p:pic>
      <p:sp>
        <p:nvSpPr>
          <p:cNvPr id="6" name="TextBox 5"/>
          <p:cNvSpPr txBox="1"/>
          <p:nvPr/>
        </p:nvSpPr>
        <p:spPr>
          <a:xfrm>
            <a:off x="425116" y="3231214"/>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6597316" y="2883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2330116" y="3048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44516" y="3047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44516" y="3962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796716" y="3352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14606" y="3735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777916" y="3412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348006" y="3959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2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t>
            </a:r>
            <a:r>
              <a:rPr lang="en-US" i="1" dirty="0"/>
              <a:t>continued</a:t>
            </a:r>
            <a:r>
              <a:rPr lang="en-US" dirty="0"/>
              <a:t>)</a:t>
            </a:r>
          </a:p>
        </p:txBody>
      </p:sp>
      <p:sp>
        <p:nvSpPr>
          <p:cNvPr id="3" name="Content Placeholder 2"/>
          <p:cNvSpPr>
            <a:spLocks noGrp="1"/>
          </p:cNvSpPr>
          <p:nvPr>
            <p:ph idx="1"/>
          </p:nvPr>
        </p:nvSpPr>
        <p:spPr/>
        <p:txBody>
          <a:bodyPr>
            <a:normAutofit fontScale="92500" lnSpcReduction="20000"/>
          </a:bodyPr>
          <a:lstStyle/>
          <a:p>
            <a:pPr indent="0">
              <a:buNone/>
            </a:pPr>
            <a:r>
              <a:rPr lang="en-US" b="1" dirty="0"/>
              <a:t>Example</a:t>
            </a:r>
            <a:r>
              <a:rPr lang="en-US" dirty="0"/>
              <a:t>:  Show that </a:t>
            </a:r>
            <a:r>
              <a:rPr lang="en-US" i="1" dirty="0"/>
              <a:t>C</a:t>
            </a:r>
            <a:r>
              <a:rPr lang="en-US" baseline="-25000" dirty="0">
                <a:latin typeface="Cambria" pitchFamily="18" charset="0"/>
              </a:rPr>
              <a:t>6</a:t>
            </a:r>
            <a:r>
              <a:rPr lang="en-US" dirty="0"/>
              <a:t> is bipartite.</a:t>
            </a:r>
          </a:p>
          <a:p>
            <a:pPr indent="0">
              <a:buNone/>
            </a:pPr>
            <a:r>
              <a:rPr lang="en-US" b="1" dirty="0"/>
              <a:t>Solution</a:t>
            </a:r>
            <a:r>
              <a:rPr lang="en-US" dirty="0"/>
              <a:t>: We can partition the vertex set into                         </a:t>
            </a:r>
            <a:r>
              <a:rPr lang="en-US" i="1" dirty="0"/>
              <a:t>V</a:t>
            </a:r>
            <a:r>
              <a:rPr lang="en-US" baseline="-25000" dirty="0">
                <a:latin typeface="Cambria" pitchFamily="18" charset="0"/>
              </a:rPr>
              <a:t>1</a:t>
            </a:r>
            <a:r>
              <a:rPr lang="en-US" dirty="0"/>
              <a:t> =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3</a:t>
            </a:r>
            <a:r>
              <a:rPr lang="en-US" dirty="0"/>
              <a:t>, </a:t>
            </a:r>
            <a:r>
              <a:rPr lang="en-US" i="1" dirty="0"/>
              <a:t>v</a:t>
            </a:r>
            <a:r>
              <a:rPr lang="en-US" baseline="-25000" dirty="0">
                <a:latin typeface="Cambria" pitchFamily="18" charset="0"/>
              </a:rPr>
              <a:t>5</a:t>
            </a:r>
            <a:r>
              <a:rPr lang="en-US" dirty="0"/>
              <a:t>} and </a:t>
            </a:r>
            <a:r>
              <a:rPr lang="en-US" i="1" dirty="0"/>
              <a:t>V</a:t>
            </a:r>
            <a:r>
              <a:rPr lang="en-US" baseline="-25000" dirty="0">
                <a:latin typeface="Cambria" pitchFamily="18" charset="0"/>
              </a:rPr>
              <a:t>2</a:t>
            </a:r>
            <a:r>
              <a:rPr lang="en-US" dirty="0"/>
              <a:t> = {</a:t>
            </a:r>
            <a:r>
              <a:rPr lang="en-US" i="1" dirty="0"/>
              <a:t>v</a:t>
            </a:r>
            <a:r>
              <a:rPr lang="en-US" baseline="-25000" dirty="0">
                <a:latin typeface="Cambria" pitchFamily="18" charset="0"/>
              </a:rPr>
              <a:t>2</a:t>
            </a:r>
            <a:r>
              <a:rPr lang="en-US" dirty="0"/>
              <a:t>, </a:t>
            </a:r>
            <a:r>
              <a:rPr lang="en-US" i="1" dirty="0"/>
              <a:t>v</a:t>
            </a:r>
            <a:r>
              <a:rPr lang="en-US" baseline="-25000" dirty="0">
                <a:latin typeface="Cambria" pitchFamily="18" charset="0"/>
              </a:rPr>
              <a:t>4</a:t>
            </a:r>
            <a:r>
              <a:rPr lang="en-US" dirty="0"/>
              <a:t>, </a:t>
            </a:r>
            <a:r>
              <a:rPr lang="en-US" i="1" dirty="0"/>
              <a:t>v</a:t>
            </a:r>
            <a:r>
              <a:rPr lang="en-US" baseline="-25000" dirty="0">
                <a:latin typeface="Cambria" pitchFamily="18" charset="0"/>
              </a:rPr>
              <a:t>6</a:t>
            </a:r>
            <a:r>
              <a:rPr lang="en-US" dirty="0"/>
              <a:t>} so that every edge of </a:t>
            </a:r>
            <a:r>
              <a:rPr lang="en-US" i="1" dirty="0"/>
              <a:t>C</a:t>
            </a:r>
            <a:r>
              <a:rPr lang="en-US" baseline="-25000" dirty="0">
                <a:latin typeface="Cambria" pitchFamily="18" charset="0"/>
              </a:rPr>
              <a:t>6</a:t>
            </a:r>
            <a:r>
              <a:rPr lang="en-US" dirty="0"/>
              <a:t> connects a vertex in </a:t>
            </a:r>
            <a:r>
              <a:rPr lang="en-US" i="1" dirty="0"/>
              <a:t>V</a:t>
            </a:r>
            <a:r>
              <a:rPr lang="en-US" baseline="-25000" dirty="0">
                <a:latin typeface="Cambria" pitchFamily="18" charset="0"/>
              </a:rPr>
              <a:t>1</a:t>
            </a:r>
            <a:r>
              <a:rPr lang="en-US" dirty="0"/>
              <a:t> and </a:t>
            </a:r>
            <a:r>
              <a:rPr lang="en-US" i="1" dirty="0"/>
              <a:t>V</a:t>
            </a:r>
            <a:r>
              <a:rPr lang="en-US" baseline="-25000" dirty="0">
                <a:latin typeface="Cambria" pitchFamily="18" charset="0"/>
              </a:rPr>
              <a:t>2</a:t>
            </a:r>
            <a:r>
              <a:rPr lang="en-US" dirty="0"/>
              <a:t> .</a:t>
            </a:r>
          </a:p>
          <a:p>
            <a:pPr indent="0">
              <a:buNone/>
            </a:pPr>
            <a:endParaRPr lang="en-US" dirty="0"/>
          </a:p>
          <a:p>
            <a:pPr indent="0">
              <a:buNone/>
            </a:pPr>
            <a:endParaRPr lang="en-US" dirty="0"/>
          </a:p>
          <a:p>
            <a:pPr indent="0">
              <a:buNone/>
            </a:pPr>
            <a:endParaRPr lang="en-US" b="1" dirty="0"/>
          </a:p>
          <a:p>
            <a:pPr indent="0">
              <a:buNone/>
            </a:pPr>
            <a:r>
              <a:rPr lang="en-US" b="1" dirty="0"/>
              <a:t>Example</a:t>
            </a:r>
            <a:r>
              <a:rPr lang="en-US" dirty="0"/>
              <a:t>:  Show that </a:t>
            </a:r>
            <a:r>
              <a:rPr lang="en-US" i="1" dirty="0"/>
              <a:t>C</a:t>
            </a:r>
            <a:r>
              <a:rPr lang="en-US" baseline="-25000" dirty="0">
                <a:latin typeface="Cambria" pitchFamily="18" charset="0"/>
              </a:rPr>
              <a:t>3</a:t>
            </a:r>
            <a:r>
              <a:rPr lang="en-US" dirty="0"/>
              <a:t> is not bipartite.</a:t>
            </a:r>
          </a:p>
          <a:p>
            <a:pPr indent="0">
              <a:buNone/>
            </a:pPr>
            <a:r>
              <a:rPr lang="en-US" b="1" dirty="0"/>
              <a:t>Solution</a:t>
            </a:r>
            <a:r>
              <a:rPr lang="en-US" dirty="0"/>
              <a:t>:  If we divide the vertex set of </a:t>
            </a:r>
            <a:r>
              <a:rPr lang="en-US" i="1" dirty="0"/>
              <a:t>C</a:t>
            </a:r>
            <a:r>
              <a:rPr lang="en-US" baseline="-25000" dirty="0">
                <a:latin typeface="Cambria Math" pitchFamily="18" charset="0"/>
                <a:ea typeface="Cambria Math" pitchFamily="18" charset="0"/>
              </a:rPr>
              <a:t>3</a:t>
            </a:r>
            <a:r>
              <a:rPr lang="en-US" dirty="0"/>
              <a:t> into two nonempty sets, one of the two must contain two vertices. But in </a:t>
            </a:r>
            <a:r>
              <a:rPr lang="en-US" i="1" dirty="0"/>
              <a:t>C</a:t>
            </a:r>
            <a:r>
              <a:rPr lang="en-US" baseline="-25000" dirty="0">
                <a:latin typeface="Cambria Math" pitchFamily="18" charset="0"/>
                <a:ea typeface="Cambria Math" pitchFamily="18" charset="0"/>
              </a:rPr>
              <a:t>3</a:t>
            </a:r>
            <a:r>
              <a:rPr lang="en-US" dirty="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a:t> is not bipartite.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graph is bipartite. </a:t>
            </a:r>
          </a:p>
        </p:txBody>
      </p:sp>
      <p:sp>
        <p:nvSpPr>
          <p:cNvPr id="6" name="Rectangle 3" descr="ch10_Page_048"/>
          <p:cNvSpPr>
            <a:spLocks noGrp="1" noChangeAspect="1" noChangeArrowheads="1"/>
          </p:cNvSpPr>
          <p:nvPr isPhoto="1"/>
        </p:nvSpPr>
        <p:spPr bwMode="auto">
          <a:xfrm>
            <a:off x="1676400" y="2682902"/>
            <a:ext cx="4855597" cy="3641698"/>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22026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solidFill>
                  <a:srgbClr val="FF0000"/>
                </a:solidFill>
              </a:rPr>
              <a:t>complete bipartite graph </a:t>
            </a:r>
            <a:r>
              <a:rPr lang="en-US" i="1" dirty="0" err="1"/>
              <a:t>K</a:t>
            </a:r>
            <a:r>
              <a:rPr lang="en-US" i="1" baseline="-25000" dirty="0" err="1"/>
              <a:t>m,n</a:t>
            </a:r>
            <a:r>
              <a:rPr lang="en-US" dirty="0"/>
              <a:t> is a graph that has its vertex set partitioned into two subsets           </a:t>
            </a:r>
            <a:r>
              <a:rPr lang="en-US" i="1" dirty="0"/>
              <a:t>V</a:t>
            </a:r>
            <a:r>
              <a:rPr lang="en-US" baseline="-25000" dirty="0">
                <a:latin typeface="Cambria Math" pitchFamily="18" charset="0"/>
                <a:ea typeface="Cambria Math" pitchFamily="18" charset="0"/>
              </a:rPr>
              <a:t>1</a:t>
            </a:r>
            <a:r>
              <a:rPr lang="en-US" dirty="0"/>
              <a:t> of size </a:t>
            </a:r>
            <a:r>
              <a:rPr lang="en-US" i="1" dirty="0"/>
              <a:t>m</a:t>
            </a:r>
            <a:r>
              <a:rPr lang="en-US" dirty="0"/>
              <a:t> and </a:t>
            </a:r>
            <a:r>
              <a:rPr lang="en-US" i="1" dirty="0"/>
              <a:t>V</a:t>
            </a:r>
            <a:r>
              <a:rPr lang="en-US" baseline="-25000" dirty="0">
                <a:latin typeface="Cambria Math" pitchFamily="18" charset="0"/>
                <a:ea typeface="Cambria Math" pitchFamily="18" charset="0"/>
              </a:rPr>
              <a:t>2</a:t>
            </a:r>
            <a:r>
              <a:rPr lang="en-US" dirty="0"/>
              <a:t> of size </a:t>
            </a:r>
            <a:r>
              <a:rPr lang="en-US" i="1" dirty="0"/>
              <a:t>n</a:t>
            </a:r>
            <a:r>
              <a:rPr lang="en-US" dirty="0"/>
              <a:t> such that there is an edge from every vertex in </a:t>
            </a:r>
            <a:r>
              <a:rPr lang="en-US" i="1" dirty="0"/>
              <a:t>V</a:t>
            </a:r>
            <a:r>
              <a:rPr lang="en-US" baseline="-25000" dirty="0">
                <a:latin typeface="Cambria Math" pitchFamily="18" charset="0"/>
                <a:ea typeface="Cambria Math" pitchFamily="18" charset="0"/>
              </a:rPr>
              <a:t>1</a:t>
            </a:r>
            <a:r>
              <a:rPr lang="en-US" dirty="0"/>
              <a:t> to every vertex in </a:t>
            </a:r>
            <a:r>
              <a:rPr lang="en-US" i="1" dirty="0"/>
              <a:t>V</a:t>
            </a:r>
            <a:r>
              <a:rPr lang="en-US" baseline="-25000" dirty="0">
                <a:latin typeface="Cambria Math" pitchFamily="18" charset="0"/>
                <a:ea typeface="Cambria Math" pitchFamily="18" charset="0"/>
              </a:rPr>
              <a:t>2</a:t>
            </a:r>
            <a:r>
              <a:rPr lang="en-US" i="1" dirty="0"/>
              <a:t>.</a:t>
            </a:r>
          </a:p>
          <a:p>
            <a:pPr indent="0">
              <a:buNone/>
            </a:pPr>
            <a:endParaRPr lang="en-US" i="1" dirty="0"/>
          </a:p>
          <a:p>
            <a:pPr indent="0">
              <a:buNone/>
            </a:pPr>
            <a:r>
              <a:rPr lang="en-US" b="1" dirty="0"/>
              <a:t>Example</a:t>
            </a:r>
            <a:r>
              <a:rPr lang="en-US" dirty="0"/>
              <a:t>: We display four complete bipartite graphs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a:t>In a </a:t>
            </a:r>
            <a:r>
              <a:rPr lang="en-US" sz="2000" i="1" dirty="0">
                <a:solidFill>
                  <a:srgbClr val="FF0000"/>
                </a:solidFill>
              </a:rPr>
              <a:t>simple graph</a:t>
            </a:r>
            <a:r>
              <a:rPr lang="en-US" sz="2000" dirty="0">
                <a:solidFill>
                  <a:srgbClr val="FF0000"/>
                </a:solidFill>
              </a:rPr>
              <a:t> </a:t>
            </a:r>
            <a:r>
              <a:rPr lang="en-US" sz="2000" dirty="0"/>
              <a:t>each edge connects two different vertices and no two edges connect the same pair of vertices.</a:t>
            </a:r>
          </a:p>
          <a:p>
            <a:r>
              <a:rPr lang="en-US" sz="2000" i="1" dirty="0" err="1">
                <a:solidFill>
                  <a:srgbClr val="FF0000"/>
                </a:solidFill>
              </a:rPr>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solidFill>
                  <a:srgbClr val="FF0000"/>
                </a:solidFill>
              </a:rPr>
              <a:t>loop</a:t>
            </a:r>
            <a:r>
              <a:rPr lang="en-US" sz="2000" dirty="0"/>
              <a:t>.</a:t>
            </a:r>
          </a:p>
          <a:p>
            <a:r>
              <a:rPr lang="en-US" sz="2000" dirty="0"/>
              <a:t>A </a:t>
            </a:r>
            <a:r>
              <a:rPr lang="en-US" sz="2000" i="1" dirty="0" err="1">
                <a:solidFill>
                  <a:srgbClr val="FF0000"/>
                </a:solidFill>
              </a:rPr>
              <a:t>pseudograph</a:t>
            </a:r>
            <a:r>
              <a:rPr lang="en-US" sz="2000" dirty="0"/>
              <a:t> may include loops, as well as multiple edges connecting the same pair of vertices.</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a:t>Remark</a:t>
            </a:r>
            <a:r>
              <a:rPr lang="en-US" sz="1600" dirty="0"/>
              <a:t>: There is no standard terminology for graph theory. So, it is crucial that you understand the terminology being 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a:t>Example: </a:t>
            </a:r>
          </a:p>
          <a:p>
            <a:pPr>
              <a:lnSpc>
                <a:spcPts val="1700"/>
              </a:lnSpc>
            </a:pPr>
            <a:r>
              <a:rPr lang="en-US" dirty="0"/>
              <a:t>This </a:t>
            </a:r>
            <a:r>
              <a:rPr lang="en-US" dirty="0" err="1"/>
              <a:t>pseudograph</a:t>
            </a:r>
            <a:r>
              <a:rPr lang="en-US" dirty="0"/>
              <a:t> has both multiple edges and a loop.</a:t>
            </a:r>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a:t>a</a:t>
                </a:r>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a:t>b</a:t>
                </a:r>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a:t>c</a:t>
                </a:r>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and Matching</a:t>
            </a:r>
          </a:p>
        </p:txBody>
      </p:sp>
      <p:sp>
        <p:nvSpPr>
          <p:cNvPr id="3" name="Content Placeholder 2"/>
          <p:cNvSpPr>
            <a:spLocks noGrp="1"/>
          </p:cNvSpPr>
          <p:nvPr>
            <p:ph idx="1"/>
          </p:nvPr>
        </p:nvSpPr>
        <p:spPr/>
        <p:txBody>
          <a:bodyPr>
            <a:normAutofit fontScale="77500" lnSpcReduction="20000"/>
          </a:bodyPr>
          <a:lstStyle/>
          <a:p>
            <a:r>
              <a:rPr lang="en-US" dirty="0"/>
              <a:t>Bipartite graphs are used to model applications that involve matching the elements of one set to elements in another, for example:</a:t>
            </a:r>
          </a:p>
          <a:p>
            <a:r>
              <a:rPr lang="en-US" i="1" dirty="0"/>
              <a:t>Job assignments </a:t>
            </a:r>
            <a:r>
              <a:rPr lang="en-US" dirty="0"/>
              <a:t>- vertices represent the jobs and the employees, edges link employees with those jobs they have been trained to do. A common goal is to match jobs to employees so that the most jobs are done.</a:t>
            </a:r>
          </a:p>
          <a:p>
            <a:endParaRPr lang="en-US" dirty="0"/>
          </a:p>
          <a:p>
            <a:pPr marL="0" indent="0">
              <a:buNone/>
            </a:pPr>
            <a:endParaRPr lang="en-US" dirty="0"/>
          </a:p>
          <a:p>
            <a:endParaRPr lang="en-US" dirty="0"/>
          </a:p>
          <a:p>
            <a:r>
              <a:rPr lang="en-US" i="1" dirty="0"/>
              <a:t>Marriage </a:t>
            </a:r>
            <a:r>
              <a:rPr lang="en-US" dirty="0"/>
              <a:t>- vertices represent the men and the women and edges link a </a:t>
            </a:r>
            <a:r>
              <a:rPr lang="en-US" dirty="0" err="1"/>
              <a:t>a</a:t>
            </a:r>
            <a:r>
              <a:rPr lang="en-US" dirty="0"/>
              <a:t> man and a woman if they are an acceptable spouse.  We may wish to find the largest number of possible marriages.</a:t>
            </a:r>
          </a:p>
          <a:p>
            <a:endParaRPr lang="en-US" dirty="0"/>
          </a:p>
          <a:p>
            <a:pPr marL="0" indent="0">
              <a:buNone/>
            </a:pPr>
            <a:r>
              <a:rPr lang="en-US" dirty="0"/>
              <a:t>   </a:t>
            </a:r>
            <a:r>
              <a:rPr lang="en-US" i="1" dirty="0"/>
              <a:t>See the text for more about matching in bipartite graphs.</a:t>
            </a:r>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Graphs from Old </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 </a:t>
            </a:r>
            <a:r>
              <a:rPr lang="en-US" dirty="0"/>
              <a:t>A </a:t>
            </a:r>
            <a:r>
              <a:rPr lang="en-US" i="1" dirty="0" err="1">
                <a:solidFill>
                  <a:srgbClr val="FF0000"/>
                </a:solidFill>
              </a:rPr>
              <a:t>subgraph</a:t>
            </a:r>
            <a:r>
              <a:rPr lang="en-US" i="1" dirty="0"/>
              <a:t> of a graph  G</a:t>
            </a:r>
            <a:r>
              <a:rPr lang="en-US" dirty="0"/>
              <a:t> = (</a:t>
            </a:r>
            <a:r>
              <a:rPr lang="en-US" i="1" dirty="0"/>
              <a:t>V</a:t>
            </a:r>
            <a:r>
              <a:rPr lang="en-US" dirty="0"/>
              <a:t>,</a:t>
            </a:r>
            <a:r>
              <a:rPr lang="en-US" i="1" dirty="0"/>
              <a:t>E</a:t>
            </a:r>
            <a:r>
              <a:rPr lang="en-US" dirty="0"/>
              <a:t>)  is a graph (</a:t>
            </a:r>
            <a:r>
              <a:rPr lang="en-US" i="1" dirty="0"/>
              <a:t>W</a:t>
            </a:r>
            <a:r>
              <a:rPr lang="en-US" dirty="0"/>
              <a:t>,</a:t>
            </a:r>
            <a:r>
              <a:rPr lang="en-US" i="1" dirty="0"/>
              <a:t>F</a:t>
            </a:r>
            <a:r>
              <a:rPr lang="en-US" dirty="0"/>
              <a:t>),  where  </a:t>
            </a:r>
            <a:r>
              <a:rPr lang="en-US" i="1" dirty="0"/>
              <a:t>W</a:t>
            </a:r>
            <a:r>
              <a:rPr lang="en-US" dirty="0"/>
              <a:t> </a:t>
            </a:r>
            <a:r>
              <a:rPr lang="en-US" dirty="0">
                <a:latin typeface="Cambria Math"/>
                <a:ea typeface="Cambria Math"/>
              </a:rPr>
              <a:t>⊂ </a:t>
            </a:r>
            <a:r>
              <a:rPr lang="en-US" i="1" dirty="0">
                <a:ea typeface="Cambria Math"/>
              </a:rPr>
              <a:t>V</a:t>
            </a:r>
            <a:r>
              <a:rPr lang="en-US" dirty="0">
                <a:latin typeface="Cambria Math"/>
                <a:ea typeface="Cambria Math"/>
              </a:rPr>
              <a:t> and </a:t>
            </a:r>
            <a:r>
              <a:rPr lang="en-US" i="1" dirty="0">
                <a:ea typeface="Cambria Math"/>
              </a:rPr>
              <a:t>F</a:t>
            </a:r>
            <a:r>
              <a:rPr lang="en-US" dirty="0">
                <a:latin typeface="Cambria Math"/>
                <a:ea typeface="Cambria Math"/>
              </a:rPr>
              <a:t> ⊂ </a:t>
            </a:r>
            <a:r>
              <a:rPr lang="en-US" i="1" dirty="0">
                <a:ea typeface="Cambria Math"/>
              </a:rPr>
              <a:t>E</a:t>
            </a:r>
            <a:r>
              <a:rPr lang="en-US" dirty="0">
                <a:latin typeface="Cambria Math"/>
                <a:ea typeface="Cambria Math"/>
              </a:rPr>
              <a:t>. A </a:t>
            </a:r>
            <a:r>
              <a:rPr lang="en-US" dirty="0" err="1">
                <a:latin typeface="Cambria Math"/>
                <a:ea typeface="Cambria Math"/>
              </a:rPr>
              <a:t>subgraph</a:t>
            </a:r>
            <a:r>
              <a:rPr lang="en-US" dirty="0">
                <a:latin typeface="Cambria Math"/>
                <a:ea typeface="Cambria Math"/>
              </a:rPr>
              <a:t> </a:t>
            </a:r>
            <a:r>
              <a:rPr lang="en-US" i="1" dirty="0">
                <a:ea typeface="Cambria Math"/>
              </a:rPr>
              <a:t>H</a:t>
            </a:r>
            <a:r>
              <a:rPr lang="en-US" dirty="0">
                <a:latin typeface="Cambria Math"/>
                <a:ea typeface="Cambria Math"/>
              </a:rPr>
              <a:t> of </a:t>
            </a:r>
            <a:r>
              <a:rPr lang="en-US" i="1" dirty="0">
                <a:ea typeface="Cambria Math"/>
              </a:rPr>
              <a:t>G</a:t>
            </a:r>
            <a:r>
              <a:rPr lang="en-US" dirty="0">
                <a:latin typeface="Cambria Math"/>
                <a:ea typeface="Cambria Math"/>
              </a:rPr>
              <a:t> is a proper </a:t>
            </a:r>
            <a:r>
              <a:rPr lang="en-US" dirty="0" err="1">
                <a:latin typeface="Cambria Math"/>
                <a:ea typeface="Cambria Math"/>
              </a:rPr>
              <a:t>subgraph</a:t>
            </a:r>
            <a:r>
              <a:rPr lang="en-US" dirty="0">
                <a:latin typeface="Cambria Math"/>
                <a:ea typeface="Cambria Math"/>
              </a:rPr>
              <a:t> of </a:t>
            </a:r>
            <a:r>
              <a:rPr lang="en-US" i="1" dirty="0">
                <a:ea typeface="Cambria Math"/>
              </a:rPr>
              <a:t>G</a:t>
            </a:r>
            <a:r>
              <a:rPr lang="en-US" dirty="0">
                <a:latin typeface="Cambria Math"/>
                <a:ea typeface="Cambria Math"/>
              </a:rPr>
              <a:t> if </a:t>
            </a:r>
            <a:r>
              <a:rPr lang="en-US" i="1" dirty="0">
                <a:ea typeface="Cambria Math"/>
              </a:rPr>
              <a:t>H</a:t>
            </a:r>
            <a:r>
              <a:rPr lang="en-US" dirty="0">
                <a:latin typeface="Cambria Math"/>
                <a:ea typeface="Cambria Math"/>
              </a:rPr>
              <a:t> </a:t>
            </a:r>
            <a:r>
              <a:rPr lang="en-US" i="1" dirty="0">
                <a:ea typeface="Cambria Math"/>
              </a:rPr>
              <a:t>≠ G.</a:t>
            </a:r>
          </a:p>
          <a:p>
            <a:pPr indent="0">
              <a:buNone/>
            </a:pPr>
            <a:endParaRPr lang="en-US" i="1" dirty="0">
              <a:ea typeface="Cambria Math"/>
            </a:endParaRPr>
          </a:p>
          <a:p>
            <a:pPr indent="0">
              <a:buNone/>
            </a:pPr>
            <a:r>
              <a:rPr lang="en-US" b="1" dirty="0">
                <a:ea typeface="Cambria Math"/>
              </a:rPr>
              <a:t>Example</a:t>
            </a:r>
            <a:r>
              <a:rPr lang="en-US" dirty="0">
                <a:ea typeface="Cambria Math"/>
              </a:rPr>
              <a:t>: </a:t>
            </a:r>
            <a:r>
              <a:rPr lang="en-US" dirty="0"/>
              <a:t>Here we show </a:t>
            </a:r>
            <a:r>
              <a:rPr lang="en-US" i="1" dirty="0"/>
              <a:t>K</a:t>
            </a:r>
            <a:r>
              <a:rPr lang="en-US" baseline="-25000" dirty="0">
                <a:latin typeface="Cambria" pitchFamily="18" charset="0"/>
              </a:rPr>
              <a:t>5</a:t>
            </a:r>
            <a:r>
              <a:rPr lang="en-US" b="1" dirty="0"/>
              <a:t> </a:t>
            </a:r>
            <a:r>
              <a:rPr lang="en-US" dirty="0"/>
              <a:t>and                                                                                              one of its </a:t>
            </a:r>
            <a:r>
              <a:rPr lang="en-US" dirty="0" err="1"/>
              <a:t>subgraphs</a:t>
            </a:r>
            <a:r>
              <a:rPr lang="en-US" dirty="0"/>
              <a:t>.</a:t>
            </a:r>
            <a:endParaRPr lang="en-US" b="1" dirty="0"/>
          </a:p>
          <a:p>
            <a:pPr indent="0">
              <a:buNone/>
            </a:pPr>
            <a:endParaRPr lang="en-US" b="1" dirty="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a:t>
            </a:r>
            <a:r>
              <a:rPr lang="en-US" dirty="0" err="1">
                <a:latin typeface="Cambria" pitchFamily="18" charset="0"/>
              </a:rPr>
              <a:t>subgraph</a:t>
            </a:r>
            <a:r>
              <a:rPr lang="en-US" dirty="0">
                <a:latin typeface="Cambria" pitchFamily="18" charset="0"/>
              </a:rPr>
              <a:t>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a:p>
          <a:p>
            <a:pPr>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solidFill>
                  <a:srgbClr val="FF0000"/>
                </a:solidFill>
              </a:rPr>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pPr indent="0">
              <a:buNone/>
            </a:pPr>
            <a:endParaRPr lang="en-US" dirty="0">
              <a:latin typeface="Cambria Math"/>
              <a:ea typeface="Cambria Math"/>
            </a:endParaRPr>
          </a:p>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Graphs and Graph Isomorphism</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Graphs: </a:t>
            </a:r>
            <a:br>
              <a:rPr lang="en-US" dirty="0"/>
            </a:br>
            <a:r>
              <a:rPr lang="en-US" dirty="0"/>
              <a:t>Adjacency Lists</a:t>
            </a:r>
          </a:p>
        </p:txBody>
      </p:sp>
      <p:sp>
        <p:nvSpPr>
          <p:cNvPr id="3" name="Content Placeholder 2"/>
          <p:cNvSpPr>
            <a:spLocks noGrp="1"/>
          </p:cNvSpPr>
          <p:nvPr>
            <p:ph idx="1"/>
          </p:nvPr>
        </p:nvSpPr>
        <p:spPr/>
        <p:txBody>
          <a:bodyPr/>
          <a:lstStyle/>
          <a:p>
            <a:pPr indent="0">
              <a:buNone/>
            </a:pPr>
            <a:r>
              <a:rPr lang="en-US" b="1" dirty="0"/>
              <a:t>Definition</a:t>
            </a:r>
            <a:r>
              <a:rPr lang="en-US" dirty="0"/>
              <a:t>: An </a:t>
            </a:r>
            <a:r>
              <a:rPr lang="en-US" i="1" dirty="0">
                <a:solidFill>
                  <a:srgbClr val="FF0000"/>
                </a:solidFill>
              </a:rPr>
              <a:t>adjacency list </a:t>
            </a:r>
            <a:r>
              <a:rPr lang="en-US" dirty="0"/>
              <a:t>can be used to represent a graph with no multiple edges by specifying the vertices that are adjacent to each vertex of the graph.</a:t>
            </a:r>
          </a:p>
          <a:p>
            <a:pPr indent="0">
              <a:buNone/>
            </a:pPr>
            <a:endParaRPr lang="en-US" dirty="0"/>
          </a:p>
          <a:p>
            <a:pPr indent="0">
              <a:buNone/>
            </a:pPr>
            <a:endParaRPr lang="en-US" dirty="0"/>
          </a:p>
          <a:p>
            <a:pPr indent="0">
              <a:buNone/>
            </a:pPr>
            <a:endParaRPr lang="en-US" dirty="0"/>
          </a:p>
          <a:p>
            <a:pPr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a:t>:</a:t>
            </a:r>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Use an adjacency list to represent the given graph.</a:t>
            </a:r>
          </a:p>
        </p:txBody>
      </p:sp>
      <p:sp>
        <p:nvSpPr>
          <p:cNvPr id="5" name="Rectangle 3" descr="ch10_Page_069"/>
          <p:cNvSpPr>
            <a:spLocks noGrp="1" noChangeAspect="1" noChangeArrowheads="1"/>
          </p:cNvSpPr>
          <p:nvPr isPhoto="1"/>
        </p:nvSpPr>
        <p:spPr bwMode="auto">
          <a:xfrm>
            <a:off x="1447800" y="2514600"/>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83003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Adjacency Matrices</a:t>
            </a:r>
          </a:p>
        </p:txBody>
      </p:sp>
      <p:sp>
        <p:nvSpPr>
          <p:cNvPr id="3" name="Content Placeholder 2"/>
          <p:cNvSpPr>
            <a:spLocks noGrp="1"/>
          </p:cNvSpPr>
          <p:nvPr>
            <p:ph idx="1"/>
          </p:nvPr>
        </p:nvSpPr>
        <p:spPr/>
        <p:txBody>
          <a:bodyPr/>
          <a:lstStyle/>
          <a:p>
            <a:pPr indent="0">
              <a:buNone/>
            </a:pPr>
            <a:r>
              <a:rPr lang="en-US" b="1" dirty="0"/>
              <a:t>Definition</a:t>
            </a:r>
            <a:r>
              <a:rPr lang="en-US" dirty="0"/>
              <a:t>: Suppose that </a:t>
            </a:r>
            <a:r>
              <a:rPr lang="en-US" i="1" dirty="0"/>
              <a:t>G</a:t>
            </a:r>
            <a:r>
              <a:rPr lang="en-US" dirty="0"/>
              <a:t> = (</a:t>
            </a:r>
            <a:r>
              <a:rPr lang="en-US" i="1" dirty="0"/>
              <a:t>V</a:t>
            </a:r>
            <a:r>
              <a:rPr lang="en-US" dirty="0"/>
              <a:t>, </a:t>
            </a:r>
            <a:r>
              <a:rPr lang="en-US" i="1" dirty="0"/>
              <a:t>E</a:t>
            </a:r>
            <a:r>
              <a:rPr lang="en-US" dirty="0"/>
              <a:t>) is a simple graph where |</a:t>
            </a:r>
            <a:r>
              <a:rPr lang="en-US" i="1" dirty="0"/>
              <a:t>V</a:t>
            </a:r>
            <a:r>
              <a:rPr lang="en-US" dirty="0"/>
              <a:t>| = </a:t>
            </a:r>
            <a:r>
              <a:rPr lang="en-US" i="1" dirty="0"/>
              <a:t>n</a:t>
            </a:r>
            <a:r>
              <a:rPr lang="en-US" dirty="0"/>
              <a:t>. Arbitrarily list the vertices of </a:t>
            </a:r>
            <a:r>
              <a:rPr lang="en-US" i="1" dirty="0"/>
              <a:t>G</a:t>
            </a:r>
            <a:r>
              <a:rPr lang="en-US" dirty="0"/>
              <a:t> as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 </a:t>
            </a:r>
            <a:r>
              <a:rPr lang="en-US" i="1" dirty="0" err="1"/>
              <a:t>v</a:t>
            </a:r>
            <a:r>
              <a:rPr lang="en-US" i="1" baseline="-25000" dirty="0" err="1"/>
              <a:t>n</a:t>
            </a:r>
            <a:r>
              <a:rPr lang="en-US" dirty="0"/>
              <a:t>.  The </a:t>
            </a:r>
            <a:r>
              <a:rPr lang="en-US" i="1" dirty="0">
                <a:solidFill>
                  <a:srgbClr val="FF0000"/>
                </a:solidFill>
              </a:rPr>
              <a:t>adjacency matrix </a:t>
            </a:r>
            <a:r>
              <a:rPr lang="en-US" dirty="0">
                <a:solidFill>
                  <a:srgbClr val="FF0000"/>
                </a:solidFill>
              </a:rPr>
              <a:t> </a:t>
            </a:r>
            <a:r>
              <a:rPr lang="en-US" b="1" dirty="0"/>
              <a:t>A</a:t>
            </a:r>
            <a:r>
              <a:rPr lang="en-US" i="1" baseline="-25000" dirty="0"/>
              <a:t>G</a:t>
            </a:r>
            <a:r>
              <a:rPr lang="en-US" dirty="0"/>
              <a:t> of </a:t>
            </a:r>
            <a:r>
              <a:rPr lang="en-US" i="1" dirty="0"/>
              <a:t>G</a:t>
            </a:r>
            <a:r>
              <a:rPr lang="en-US" dirty="0"/>
              <a:t>, with respect to the listing of vertices, is the </a:t>
            </a:r>
            <a:r>
              <a:rPr lang="en-US" i="1" dirty="0"/>
              <a:t>n ×</a:t>
            </a:r>
            <a:r>
              <a:rPr lang="en-US" dirty="0"/>
              <a:t> </a:t>
            </a:r>
            <a:r>
              <a:rPr lang="en-US" i="1" dirty="0"/>
              <a:t>n</a:t>
            </a:r>
            <a:r>
              <a:rPr lang="en-US" dirty="0"/>
              <a:t> zero-one matrix with </a:t>
            </a:r>
            <a:r>
              <a:rPr lang="en-US" dirty="0">
                <a:latin typeface="Cambria Math" pitchFamily="18" charset="0"/>
                <a:ea typeface="Cambria Math" pitchFamily="18" charset="0"/>
              </a:rPr>
              <a:t>1</a:t>
            </a:r>
            <a:r>
              <a:rPr lang="en-US" dirty="0"/>
              <a:t> as its (</a:t>
            </a:r>
            <a:r>
              <a:rPr lang="en-US" i="1" dirty="0" err="1"/>
              <a:t>i</a:t>
            </a:r>
            <a:r>
              <a:rPr lang="en-US" dirty="0"/>
              <a:t>, </a:t>
            </a:r>
            <a:r>
              <a:rPr lang="en-US" i="1" dirty="0"/>
              <a:t>j</a:t>
            </a:r>
            <a:r>
              <a:rPr lang="en-US" dirty="0"/>
              <a:t>)</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dirty="0"/>
              <a:t> are adjacent, and </a:t>
            </a:r>
            <a:r>
              <a:rPr lang="en-US" dirty="0">
                <a:latin typeface="Cambria Math" pitchFamily="18" charset="0"/>
                <a:ea typeface="Cambria Math" pitchFamily="18" charset="0"/>
              </a:rPr>
              <a:t>0</a:t>
            </a:r>
            <a:r>
              <a:rPr lang="en-US" dirty="0"/>
              <a:t> as its (</a:t>
            </a:r>
            <a:r>
              <a:rPr lang="en-US" i="1" dirty="0" err="1"/>
              <a:t>i</a:t>
            </a:r>
            <a:r>
              <a:rPr lang="en-US" dirty="0"/>
              <a:t>, </a:t>
            </a:r>
            <a:r>
              <a:rPr lang="en-US" i="1" dirty="0"/>
              <a:t>j</a:t>
            </a:r>
            <a:r>
              <a:rPr lang="en-US" dirty="0"/>
              <a:t>)</a:t>
            </a:r>
            <a:r>
              <a:rPr lang="en-US" dirty="0" err="1"/>
              <a:t>th</a:t>
            </a:r>
            <a:r>
              <a:rPr lang="en-US" dirty="0"/>
              <a:t> entry when they are not adjacent.</a:t>
            </a:r>
          </a:p>
          <a:p>
            <a:pPr lvl="1"/>
            <a:r>
              <a:rPr lang="en-US" dirty="0"/>
              <a:t>In other words, if the graphs adjacency matrix is                </a:t>
            </a:r>
            <a:r>
              <a:rPr lang="en-US" b="1" dirty="0"/>
              <a:t>A</a:t>
            </a:r>
            <a:r>
              <a:rPr lang="en-US" i="1" baseline="-25000" dirty="0"/>
              <a:t>G </a:t>
            </a:r>
            <a:r>
              <a:rPr lang="en-US" dirty="0"/>
              <a:t>= [</a:t>
            </a:r>
            <a:r>
              <a:rPr lang="en-US" i="1" dirty="0" err="1"/>
              <a:t>a</a:t>
            </a:r>
            <a:r>
              <a:rPr lang="en-US" i="1" baseline="-25000" dirty="0" err="1"/>
              <a:t>ij</a:t>
            </a:r>
            <a:r>
              <a:rPr lang="en-US" dirty="0"/>
              <a:t>], then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a:t>Adjacency matrices can also be used to represent graphs with loops and multiple edges. </a:t>
            </a:r>
          </a:p>
          <a:p>
            <a:r>
              <a:rPr lang="en-US" dirty="0"/>
              <a:t>A loop at the vertex </a:t>
            </a:r>
            <a:r>
              <a:rPr lang="en-US" i="1" dirty="0"/>
              <a:t>v</a:t>
            </a:r>
            <a:r>
              <a:rPr lang="en-US" i="1" baseline="-25000" dirty="0"/>
              <a:t>i</a:t>
            </a:r>
            <a:r>
              <a:rPr lang="en-US" dirty="0"/>
              <a:t> is represented by a </a:t>
            </a:r>
            <a:r>
              <a:rPr lang="en-US" dirty="0">
                <a:latin typeface="Cambria Math" pitchFamily="18" charset="0"/>
                <a:ea typeface="Cambria Math" pitchFamily="18" charset="0"/>
              </a:rPr>
              <a:t>1</a:t>
            </a:r>
            <a:r>
              <a:rPr lang="en-US" dirty="0"/>
              <a:t> at the (</a:t>
            </a:r>
            <a:r>
              <a:rPr lang="en-US" i="1" dirty="0" err="1"/>
              <a:t>i</a:t>
            </a:r>
            <a:r>
              <a:rPr lang="en-US" dirty="0"/>
              <a:t>, </a:t>
            </a:r>
            <a:r>
              <a:rPr lang="en-US" i="1" dirty="0"/>
              <a:t>j</a:t>
            </a:r>
            <a:r>
              <a:rPr lang="en-US" dirty="0"/>
              <a:t>)</a:t>
            </a:r>
            <a:r>
              <a:rPr lang="en-US" dirty="0" err="1"/>
              <a:t>th</a:t>
            </a:r>
            <a:r>
              <a:rPr lang="en-US" dirty="0"/>
              <a:t> position of the matrix. </a:t>
            </a:r>
          </a:p>
          <a:p>
            <a:r>
              <a:rPr lang="en-US" dirty="0"/>
              <a:t>When multiple edges connect the same pair of vertices </a:t>
            </a:r>
            <a:r>
              <a:rPr lang="en-US" i="1" dirty="0"/>
              <a:t>v</a:t>
            </a:r>
            <a:r>
              <a:rPr lang="en-US" i="1" baseline="-25000" dirty="0"/>
              <a:t>i</a:t>
            </a:r>
            <a:r>
              <a:rPr lang="en-US" dirty="0"/>
              <a:t> and </a:t>
            </a:r>
            <a:r>
              <a:rPr lang="en-US" i="1" dirty="0" err="1"/>
              <a:t>v</a:t>
            </a:r>
            <a:r>
              <a:rPr lang="en-US" i="1" baseline="-25000" dirty="0" err="1"/>
              <a:t>j</a:t>
            </a:r>
            <a:r>
              <a:rPr lang="en-US" dirty="0"/>
              <a:t>, (or if multiple loops are present at the same vertex), the (</a:t>
            </a:r>
            <a:r>
              <a:rPr lang="en-US" i="1" dirty="0" err="1"/>
              <a:t>i</a:t>
            </a:r>
            <a:r>
              <a:rPr lang="en-US" dirty="0"/>
              <a:t>, </a:t>
            </a:r>
            <a:r>
              <a:rPr lang="en-US" i="1" dirty="0"/>
              <a:t>j</a:t>
            </a:r>
            <a:r>
              <a:rPr lang="en-US" dirty="0"/>
              <a:t>)</a:t>
            </a:r>
            <a:r>
              <a:rPr lang="en-US" dirty="0" err="1"/>
              <a:t>th</a:t>
            </a:r>
            <a:r>
              <a:rPr lang="en-US" dirty="0"/>
              <a:t> entry equals the number of edges connecting the pair of vertices. </a:t>
            </a:r>
          </a:p>
          <a:p>
            <a:pPr indent="0">
              <a:buNone/>
            </a:pPr>
            <a:r>
              <a:rPr lang="en-US" b="1" dirty="0"/>
              <a:t>Example</a:t>
            </a:r>
            <a:r>
              <a:rPr lang="en-US" dirty="0"/>
              <a:t>: We give the adjacency matrix  of the </a:t>
            </a:r>
            <a:r>
              <a:rPr lang="en-US" dirty="0" err="1"/>
              <a:t>pseudograph</a:t>
            </a:r>
            <a:r>
              <a:rPr lang="en-US" dirty="0"/>
              <a:t> shown here using the ordering of vertices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p>
          <a:p>
            <a:pPr indent="0">
              <a:buNone/>
            </a:pPr>
            <a:endParaRPr lang="en-US" dirty="0"/>
          </a:p>
          <a:p>
            <a:pPr indent="0">
              <a:buNone/>
            </a:pPr>
            <a:r>
              <a:rPr lang="en-US" dirty="0"/>
              <a:t>  </a:t>
            </a:r>
          </a:p>
          <a:p>
            <a:pPr indent="0">
              <a:buNone/>
            </a:pPr>
            <a:r>
              <a:rPr lang="en-US" dirty="0"/>
              <a:t>  </a:t>
            </a:r>
          </a:p>
          <a:p>
            <a:pPr indent="0">
              <a:buNone/>
            </a:pPr>
            <a:r>
              <a:rPr lang="en-US" dirty="0"/>
              <a:t>  </a:t>
            </a:r>
          </a:p>
        </p:txBody>
      </p:sp>
    </p:spTree>
    <p:extLst>
      <p:ext uri="{BB962C8B-B14F-4D97-AF65-F5344CB8AC3E}">
        <p14:creationId xmlns:p14="http://schemas.microsoft.com/office/powerpoint/2010/main" val="3723089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Matrices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r>
              <a:rPr lang="en-US" dirty="0"/>
              <a:t>Adjacency matrices can also be used to represent directed graphs. The matrix for a directed graph  </a:t>
            </a:r>
            <a:r>
              <a:rPr lang="en-US" i="1" dirty="0"/>
              <a:t>G</a:t>
            </a:r>
            <a:r>
              <a:rPr lang="en-US" dirty="0"/>
              <a:t> = (</a:t>
            </a:r>
            <a:r>
              <a:rPr lang="en-US" i="1" dirty="0"/>
              <a:t>V</a:t>
            </a:r>
            <a:r>
              <a:rPr lang="en-US" dirty="0"/>
              <a:t>, </a:t>
            </a:r>
            <a:r>
              <a:rPr lang="en-US" i="1" dirty="0"/>
              <a:t>E</a:t>
            </a:r>
            <a:r>
              <a:rPr lang="en-US" dirty="0"/>
              <a:t>) has a </a:t>
            </a:r>
            <a:r>
              <a:rPr lang="en-US" dirty="0">
                <a:latin typeface="Cambria Math" pitchFamily="18" charset="0"/>
                <a:ea typeface="Cambria Math" pitchFamily="18" charset="0"/>
              </a:rPr>
              <a:t>1</a:t>
            </a:r>
            <a:r>
              <a:rPr lang="en-US" dirty="0"/>
              <a:t> in its (</a:t>
            </a:r>
            <a:r>
              <a:rPr lang="en-US" i="1" dirty="0" err="1"/>
              <a:t>i</a:t>
            </a:r>
            <a:r>
              <a:rPr lang="en-US" dirty="0"/>
              <a:t>, </a:t>
            </a:r>
            <a:r>
              <a:rPr lang="en-US" i="1" dirty="0"/>
              <a:t>j</a:t>
            </a:r>
            <a:r>
              <a:rPr lang="en-US" dirty="0"/>
              <a:t>)</a:t>
            </a:r>
            <a:r>
              <a:rPr lang="en-US" dirty="0" err="1"/>
              <a:t>th</a:t>
            </a:r>
            <a:r>
              <a:rPr lang="en-US" dirty="0"/>
              <a:t> position if there is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is a  list of the vertices.</a:t>
            </a:r>
          </a:p>
          <a:p>
            <a:pPr marL="640080" lvl="2" indent="-365760"/>
            <a:r>
              <a:rPr lang="en-US" dirty="0"/>
              <a:t>In other words, if the graphs adjacency matrix is  </a:t>
            </a:r>
            <a:r>
              <a:rPr lang="en-US" b="1" dirty="0"/>
              <a:t>A</a:t>
            </a:r>
            <a:r>
              <a:rPr lang="en-US" i="1" baseline="-25000" dirty="0"/>
              <a:t>G</a:t>
            </a:r>
            <a:r>
              <a:rPr lang="en-US" dirty="0"/>
              <a:t> = [</a:t>
            </a:r>
            <a:r>
              <a:rPr lang="en-US" i="1" dirty="0" err="1"/>
              <a:t>a</a:t>
            </a:r>
            <a:r>
              <a:rPr lang="en-US" i="1" baseline="-25000" dirty="0" err="1"/>
              <a:t>ij</a:t>
            </a:r>
            <a:r>
              <a:rPr lang="en-US" dirty="0"/>
              <a:t>], then</a:t>
            </a:r>
          </a:p>
          <a:p>
            <a:pPr marL="640080" lvl="2" indent="-365760"/>
            <a:endParaRPr lang="en-US" dirty="0"/>
          </a:p>
          <a:p>
            <a:pPr marL="640080" lvl="2" indent="-365760"/>
            <a:endParaRPr lang="en-US" dirty="0"/>
          </a:p>
          <a:p>
            <a:pPr marL="640080" lvl="2" indent="-365760"/>
            <a:r>
              <a:rPr lang="en-US" dirty="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when there is an edge from </a:t>
            </a:r>
            <a:r>
              <a:rPr lang="en-US" i="1" dirty="0" err="1"/>
              <a:t>v</a:t>
            </a:r>
            <a:r>
              <a:rPr lang="en-US" i="1" baseline="-25000" dirty="0" err="1"/>
              <a:t>j</a:t>
            </a:r>
            <a:r>
              <a:rPr lang="en-US" i="1" dirty="0"/>
              <a:t> </a:t>
            </a:r>
            <a:r>
              <a:rPr lang="en-US" dirty="0"/>
              <a:t>to </a:t>
            </a:r>
            <a:r>
              <a:rPr lang="en-US" i="1" dirty="0"/>
              <a:t>v</a:t>
            </a:r>
            <a:r>
              <a:rPr lang="en-US" i="1" baseline="-25000" dirty="0"/>
              <a:t>i</a:t>
            </a:r>
            <a:r>
              <a:rPr lang="en-US" dirty="0"/>
              <a:t>. </a:t>
            </a:r>
          </a:p>
          <a:p>
            <a:pPr marL="640080" lvl="2" indent="-365760"/>
            <a:r>
              <a:rPr lang="en-US" dirty="0"/>
              <a:t>To represent directed </a:t>
            </a:r>
            <a:r>
              <a:rPr lang="en-US" dirty="0" err="1"/>
              <a:t>multigraphs</a:t>
            </a:r>
            <a:r>
              <a:rPr lang="en-US" dirty="0"/>
              <a:t>, the value of </a:t>
            </a:r>
            <a:r>
              <a:rPr lang="en-US" i="1" dirty="0" err="1"/>
              <a:t>a</a:t>
            </a:r>
            <a:r>
              <a:rPr lang="en-US" i="1" baseline="-25000" dirty="0" err="1"/>
              <a:t>ij</a:t>
            </a:r>
            <a:r>
              <a:rPr lang="en-US" dirty="0"/>
              <a:t> is the number of edges connecting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An </a:t>
            </a:r>
            <a:r>
              <a:rPr lang="en-US" i="1" dirty="0">
                <a:solidFill>
                  <a:srgbClr val="FF0000"/>
                </a:solidFill>
              </a:rPr>
              <a:t>directed</a:t>
            </a:r>
            <a:r>
              <a:rPr lang="en-US" i="1" dirty="0"/>
              <a:t> graph </a:t>
            </a:r>
            <a:r>
              <a:rPr lang="en-US" dirty="0"/>
              <a:t> (or </a:t>
            </a:r>
            <a:r>
              <a:rPr lang="en-US" i="1" dirty="0"/>
              <a:t>digraph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directed edges </a:t>
            </a:r>
            <a:r>
              <a:rPr lang="en-US" dirty="0"/>
              <a:t>(or </a:t>
            </a:r>
            <a:r>
              <a:rPr lang="en-US" i="1" dirty="0"/>
              <a:t>arcs</a:t>
            </a:r>
            <a:r>
              <a:rPr lang="en-US" dirty="0"/>
              <a:t>)</a:t>
            </a:r>
            <a:r>
              <a:rPr lang="en-US" i="1" dirty="0"/>
              <a:t>. </a:t>
            </a:r>
            <a:r>
              <a:rPr lang="en-US" dirty="0"/>
              <a:t>Each edge is associated with an ordered pair of vertices.  The directed edge associated with the ordered pair (</a:t>
            </a:r>
            <a:r>
              <a:rPr lang="en-US" i="1" dirty="0" err="1"/>
              <a:t>u</a:t>
            </a:r>
            <a:r>
              <a:rPr lang="en-US" dirty="0" err="1"/>
              <a:t>,</a:t>
            </a:r>
            <a:r>
              <a:rPr lang="en-US" i="1" dirty="0" err="1"/>
              <a:t>v</a:t>
            </a:r>
            <a:r>
              <a:rPr lang="en-US" dirty="0"/>
              <a:t>) is said to </a:t>
            </a:r>
            <a:r>
              <a:rPr lang="en-US" i="1" dirty="0"/>
              <a:t>start at u</a:t>
            </a:r>
            <a:r>
              <a:rPr lang="en-US" dirty="0"/>
              <a:t> and </a:t>
            </a:r>
            <a:r>
              <a:rPr lang="en-US" i="1" dirty="0"/>
              <a:t>end at</a:t>
            </a:r>
            <a:r>
              <a:rPr lang="en-US" dirty="0"/>
              <a:t> </a:t>
            </a:r>
            <a:r>
              <a:rPr lang="en-US" i="1" dirty="0"/>
              <a:t>v</a:t>
            </a:r>
            <a:r>
              <a:rPr lang="en-US" dirty="0"/>
              <a:t>. </a:t>
            </a:r>
          </a:p>
          <a:p>
            <a:pPr>
              <a:buNone/>
            </a:pPr>
            <a:r>
              <a:rPr lang="en-US" b="1" dirty="0"/>
              <a:t>   Remark</a:t>
            </a:r>
            <a:r>
              <a:rPr lang="en-US" dirty="0"/>
              <a:t>: </a:t>
            </a:r>
          </a:p>
          <a:p>
            <a:pPr lvl="1"/>
            <a:r>
              <a:rPr lang="en-US" dirty="0"/>
              <a:t>Graphs where the end points of an edge are not ordered are said to be </a:t>
            </a:r>
            <a:r>
              <a:rPr lang="en-US" i="1" dirty="0">
                <a:solidFill>
                  <a:srgbClr val="FF0000"/>
                </a:solidFill>
              </a:rPr>
              <a:t>undirected</a:t>
            </a:r>
            <a:r>
              <a:rPr lang="en-US" i="1" dirty="0"/>
              <a:t> graphs</a:t>
            </a:r>
            <a:r>
              <a:rPr lang="en-US" dirty="0"/>
              <a:t>.</a:t>
            </a:r>
          </a:p>
          <a:p>
            <a:pPr>
              <a:buNone/>
            </a:pPr>
            <a:endParaRPr lang="en-US" i="1" dirty="0"/>
          </a:p>
          <a:p>
            <a:endParaRPr lang="en-US"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Use an adjacency matrix to represent the given graph.</a:t>
            </a:r>
          </a:p>
        </p:txBody>
      </p:sp>
      <p:sp>
        <p:nvSpPr>
          <p:cNvPr id="5" name="Rectangle 3" descr="ch10_Page_069"/>
          <p:cNvSpPr>
            <a:spLocks noGrp="1" noChangeAspect="1" noChangeArrowheads="1"/>
          </p:cNvSpPr>
          <p:nvPr isPhoto="1"/>
        </p:nvSpPr>
        <p:spPr bwMode="auto">
          <a:xfrm>
            <a:off x="1676400" y="2480144"/>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32405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Adjacency List </a:t>
            </a:r>
            <a:r>
              <a:rPr lang="en-US" dirty="0" err="1"/>
              <a:t>v.s</a:t>
            </a:r>
            <a:r>
              <a:rPr lang="en-US" dirty="0"/>
              <a:t>. Adjacency Matrix</a:t>
            </a:r>
          </a:p>
        </p:txBody>
      </p:sp>
      <p:sp>
        <p:nvSpPr>
          <p:cNvPr id="3" name="Content Placeholder 2"/>
          <p:cNvSpPr>
            <a:spLocks noGrp="1"/>
          </p:cNvSpPr>
          <p:nvPr>
            <p:ph idx="1"/>
          </p:nvPr>
        </p:nvSpPr>
        <p:spPr/>
        <p:txBody>
          <a:bodyPr/>
          <a:lstStyle/>
          <a:p>
            <a:r>
              <a:rPr lang="en-US" dirty="0"/>
              <a:t>Memory</a:t>
            </a:r>
          </a:p>
          <a:p>
            <a:pPr lvl="1"/>
            <a:r>
              <a:rPr lang="en-US" dirty="0"/>
              <a:t>Adjacency list, memory O(</a:t>
            </a:r>
            <a:r>
              <a:rPr lang="en-US" dirty="0" err="1"/>
              <a:t>cn</a:t>
            </a:r>
            <a:r>
              <a:rPr lang="en-US" dirty="0"/>
              <a:t>)</a:t>
            </a:r>
          </a:p>
          <a:p>
            <a:pPr lvl="1"/>
            <a:r>
              <a:rPr lang="en-US" dirty="0"/>
              <a:t>Adjacency matrix, memory O(n^2)</a:t>
            </a:r>
          </a:p>
          <a:p>
            <a:r>
              <a:rPr lang="en-US" dirty="0"/>
              <a:t>Check if two nodes are neighbor nodes</a:t>
            </a:r>
          </a:p>
          <a:p>
            <a:pPr lvl="1"/>
            <a:r>
              <a:rPr lang="en-US" dirty="0"/>
              <a:t>Adjacency list, Find a node, search the neighbor list</a:t>
            </a:r>
          </a:p>
          <a:p>
            <a:pPr lvl="1"/>
            <a:r>
              <a:rPr lang="en-US" dirty="0"/>
              <a:t>Adjacency matrix, find the neighbor node by index</a:t>
            </a:r>
          </a:p>
          <a:p>
            <a:endParaRPr lang="en-US" dirty="0"/>
          </a:p>
        </p:txBody>
      </p:sp>
    </p:spTree>
    <p:extLst>
      <p:ext uri="{BB962C8B-B14F-4D97-AF65-F5344CB8AC3E}">
        <p14:creationId xmlns:p14="http://schemas.microsoft.com/office/powerpoint/2010/main" val="3336872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Incidence Matrices</a:t>
            </a:r>
          </a:p>
        </p:txBody>
      </p:sp>
      <p:sp>
        <p:nvSpPr>
          <p:cNvPr id="3" name="Content Placeholder 2"/>
          <p:cNvSpPr>
            <a:spLocks noGrp="1"/>
          </p:cNvSpPr>
          <p:nvPr>
            <p:ph idx="1"/>
          </p:nvPr>
        </p:nvSpPr>
        <p:spPr/>
        <p:txBody>
          <a:bodyPr/>
          <a:lstStyle/>
          <a:p>
            <a:pPr indent="0">
              <a:buNone/>
            </a:pPr>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a:t>
            </a:r>
            <a:r>
              <a:rPr lang="en-US" dirty="0">
                <a:solidFill>
                  <a:srgbClr val="FF0000"/>
                </a:solidFill>
              </a:rPr>
              <a:t>incidence matrix </a:t>
            </a:r>
            <a:r>
              <a:rPr lang="en-US" dirty="0"/>
              <a:t>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 </a:t>
            </a:r>
            <a:r>
              <a:rPr lang="en-US" b="1" dirty="0"/>
              <a:t>M</a:t>
            </a:r>
            <a:r>
              <a:rPr lang="en-US" dirty="0"/>
              <a:t> = [</a:t>
            </a:r>
            <a:r>
              <a:rPr lang="en-US" i="1" dirty="0" err="1"/>
              <a:t>m</a:t>
            </a:r>
            <a:r>
              <a:rPr lang="en-US" i="1" baseline="-25000" dirty="0" err="1"/>
              <a:t>ij</a:t>
            </a:r>
            <a:r>
              <a:rPr lang="en-US" dirty="0"/>
              <a:t>], where</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Incidence Matrices (</a:t>
            </a:r>
            <a:r>
              <a:rPr lang="en-US" i="1" dirty="0"/>
              <a:t>continued</a:t>
            </a:r>
            <a:r>
              <a:rPr lang="en-US" dirty="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a:t>Example</a:t>
            </a:r>
            <a:r>
              <a:rPr lang="en-US"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 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6</a:t>
            </a:r>
            <a:r>
              <a:rPr lang="en-US" dirty="0"/>
              <a:t>.</a:t>
            </a:r>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a:t>Example</a:t>
            </a:r>
            <a:r>
              <a:rPr lang="en-US" dirty="0"/>
              <a:t>:  </a:t>
            </a:r>
            <a:r>
              <a:rPr lang="en-US" dirty="0" err="1"/>
              <a:t>Pseudograph</a:t>
            </a:r>
            <a:r>
              <a:rPr lang="en-US" dirty="0"/>
              <a:t> and Incidence Matrix</a:t>
            </a:r>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8</a:t>
            </a:r>
            <a:r>
              <a:rPr lang="en-US"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a:t>
            </a:r>
          </a:p>
        </p:txBody>
      </p:sp>
      <p:sp>
        <p:nvSpPr>
          <p:cNvPr id="3" name="Content Placeholder 2"/>
          <p:cNvSpPr>
            <a:spLocks noGrp="1"/>
          </p:cNvSpPr>
          <p:nvPr>
            <p:ph idx="1"/>
          </p:nvPr>
        </p:nvSpPr>
        <p:spPr/>
        <p:txBody>
          <a:bodyPr/>
          <a:lstStyle/>
          <a:p>
            <a:pPr indent="0">
              <a:buNone/>
            </a:pPr>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solidFill>
                  <a:srgbClr val="FF0000"/>
                </a:solidFill>
              </a:rPr>
              <a:t>isomorphic</a:t>
            </a:r>
            <a:r>
              <a:rPr lang="en-US" dirty="0"/>
              <a:t> if there is a </a:t>
            </a:r>
            <a:r>
              <a:rPr lang="en-US" dirty="0">
                <a:solidFill>
                  <a:srgbClr val="FF0000"/>
                </a:solidFill>
              </a:rPr>
              <a:t>one-to-one</a:t>
            </a:r>
            <a:r>
              <a:rPr lang="en-US" dirty="0"/>
              <a:t> and </a:t>
            </a:r>
            <a:r>
              <a:rPr lang="en-US" dirty="0">
                <a:solidFill>
                  <a:srgbClr val="FF0000"/>
                </a:solidFill>
              </a:rPr>
              <a:t>onto</a:t>
            </a:r>
            <a:r>
              <a:rPr lang="en-US" dirty="0"/>
              <a:t>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solidFill>
                  <a:srgbClr val="FF0000"/>
                </a:solidFill>
              </a:rPr>
              <a:t>isomorphism</a:t>
            </a:r>
            <a:r>
              <a:rPr lang="en-US" i="1" dirty="0"/>
              <a:t>. </a:t>
            </a:r>
            <a:r>
              <a:rPr lang="en-US" dirty="0"/>
              <a:t>Two simple graphs that are not isomorphic are called </a:t>
            </a:r>
            <a:r>
              <a:rPr lang="en-US" i="1" dirty="0" err="1"/>
              <a:t>nonisomorphic</a:t>
            </a:r>
            <a:r>
              <a:rPr lang="en-US"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Show that the graphs </a:t>
            </a:r>
            <a:r>
              <a:rPr lang="en-US" i="1" dirty="0"/>
              <a:t>G</a:t>
            </a:r>
            <a:r>
              <a:rPr lang="en-US" dirty="0"/>
              <a:t> =(</a:t>
            </a:r>
            <a:r>
              <a:rPr lang="en-US" i="1" dirty="0"/>
              <a:t>V</a:t>
            </a:r>
            <a:r>
              <a:rPr lang="en-US" dirty="0"/>
              <a:t>, </a:t>
            </a:r>
            <a:r>
              <a:rPr lang="en-US" i="1" dirty="0"/>
              <a:t>E</a:t>
            </a:r>
            <a:r>
              <a:rPr lang="en-US" dirty="0"/>
              <a:t>) and                           </a:t>
            </a:r>
            <a:r>
              <a:rPr lang="en-US" i="1" dirty="0"/>
              <a:t>H</a:t>
            </a:r>
            <a:r>
              <a:rPr lang="en-US" dirty="0"/>
              <a:t> = (</a:t>
            </a:r>
            <a:r>
              <a:rPr lang="en-US" i="1" dirty="0"/>
              <a:t>W</a:t>
            </a:r>
            <a:r>
              <a:rPr lang="en-US" dirty="0"/>
              <a:t>, </a:t>
            </a:r>
            <a:r>
              <a:rPr lang="en-US" i="1" dirty="0"/>
              <a:t>F</a:t>
            </a:r>
            <a:r>
              <a:rPr lang="en-US" dirty="0"/>
              <a:t>) are isomorphic.</a:t>
            </a:r>
          </a:p>
          <a:p>
            <a:pPr indent="0">
              <a:buNone/>
            </a:pPr>
            <a:endParaRPr lang="en-US" dirty="0"/>
          </a:p>
          <a:p>
            <a:pPr indent="0">
              <a:spcBef>
                <a:spcPts val="0"/>
              </a:spcBef>
              <a:buNone/>
            </a:pPr>
            <a:r>
              <a:rPr lang="en-US" b="1" dirty="0"/>
              <a:t>Solution</a:t>
            </a:r>
            <a:r>
              <a:rPr lang="en-US" dirty="0"/>
              <a:t>: The function </a:t>
            </a:r>
            <a:r>
              <a:rPr lang="en-US" i="1" dirty="0"/>
              <a:t>f</a:t>
            </a:r>
            <a:r>
              <a:rPr lang="en-US" dirty="0"/>
              <a:t> with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a:t>
            </a:r>
          </a:p>
          <a:p>
            <a:pPr indent="0">
              <a:spcBef>
                <a:spcPts val="0"/>
              </a:spcBef>
              <a:buNone/>
            </a:pP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is a </a:t>
            </a:r>
          </a:p>
          <a:p>
            <a:pPr indent="0">
              <a:spcBef>
                <a:spcPts val="0"/>
              </a:spcBef>
              <a:buNone/>
            </a:pPr>
            <a:r>
              <a:rPr lang="en-US" dirty="0"/>
              <a:t>one-to-one correspondence between </a:t>
            </a:r>
            <a:r>
              <a:rPr lang="en-US" i="1" dirty="0"/>
              <a:t>V</a:t>
            </a:r>
            <a:r>
              <a:rPr lang="en-US" dirty="0"/>
              <a:t> and </a:t>
            </a:r>
            <a:r>
              <a:rPr lang="en-US" i="1" dirty="0"/>
              <a:t>W</a:t>
            </a:r>
            <a:r>
              <a:rPr lang="en-US" dirty="0"/>
              <a:t>.               Note that adjacent vertices in </a:t>
            </a:r>
            <a:r>
              <a:rPr lang="en-US" i="1" dirty="0"/>
              <a:t>G</a:t>
            </a:r>
            <a:r>
              <a:rPr lang="en-US" dirty="0"/>
              <a:t> are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2</a:t>
            </a:r>
            <a:r>
              <a:rPr lang="en-US" dirty="0"/>
              <a:t>,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3</a:t>
            </a:r>
            <a:r>
              <a:rPr lang="en-US" dirty="0"/>
              <a:t>, </a:t>
            </a:r>
            <a:r>
              <a:rPr lang="en-US" i="1" dirty="0"/>
              <a:t>u</a:t>
            </a:r>
            <a:r>
              <a:rPr lang="en-US" baseline="-25000" dirty="0">
                <a:latin typeface="Cambria Math" pitchFamily="18" charset="0"/>
                <a:ea typeface="Cambria Math" pitchFamily="18" charset="0"/>
              </a:rPr>
              <a:t>2</a:t>
            </a:r>
            <a:r>
              <a:rPr lang="en-US" dirty="0"/>
              <a:t> and </a:t>
            </a:r>
            <a:r>
              <a:rPr lang="en-US" i="1" dirty="0"/>
              <a:t>u</a:t>
            </a:r>
            <a:r>
              <a:rPr lang="en-US" baseline="-25000" dirty="0">
                <a:latin typeface="Cambria Math" pitchFamily="18" charset="0"/>
                <a:ea typeface="Cambria Math" pitchFamily="18" charset="0"/>
              </a:rPr>
              <a:t>4</a:t>
            </a:r>
            <a:r>
              <a:rPr lang="en-US" dirty="0"/>
              <a:t>, and </a:t>
            </a:r>
            <a:r>
              <a:rPr lang="en-US" i="1" dirty="0"/>
              <a:t>u</a:t>
            </a:r>
            <a:r>
              <a:rPr lang="en-US" baseline="-25000" dirty="0">
                <a:latin typeface="Cambria Math" pitchFamily="18" charset="0"/>
                <a:ea typeface="Cambria Math" pitchFamily="18" charset="0"/>
              </a:rPr>
              <a:t>3</a:t>
            </a:r>
            <a:r>
              <a:rPr lang="en-US" dirty="0"/>
              <a:t> and </a:t>
            </a:r>
            <a:r>
              <a:rPr lang="en-US" i="1" dirty="0"/>
              <a:t>u</a:t>
            </a:r>
            <a:r>
              <a:rPr lang="en-US" baseline="-25000" dirty="0">
                <a:latin typeface="Cambria Math" pitchFamily="18" charset="0"/>
                <a:ea typeface="Cambria Math" pitchFamily="18" charset="0"/>
              </a:rPr>
              <a:t>4</a:t>
            </a:r>
            <a:r>
              <a:rPr lang="en-US" dirty="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 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consists of two adjacent vertices in </a:t>
            </a:r>
            <a:r>
              <a:rPr lang="en-US" i="1" dirty="0"/>
              <a:t>H</a:t>
            </a:r>
            <a:r>
              <a:rPr lang="en-US" dirty="0"/>
              <a:t>.</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It is difficult to determine whether two simple graphs are isomorphic using brute force because there are </a:t>
            </a:r>
            <a:r>
              <a:rPr lang="en-US" i="1" dirty="0">
                <a:solidFill>
                  <a:srgbClr val="FF0000"/>
                </a:solidFill>
              </a:rPr>
              <a:t>n</a:t>
            </a:r>
            <a:r>
              <a:rPr lang="en-US" dirty="0">
                <a:solidFill>
                  <a:srgbClr val="FF0000"/>
                </a:solidFill>
              </a:rPr>
              <a:t>! </a:t>
            </a:r>
            <a:r>
              <a:rPr lang="en-US" dirty="0"/>
              <a:t>possible one-to-one correspondences between the vertex sets of two simple graphs with </a:t>
            </a:r>
            <a:r>
              <a:rPr lang="en-US" i="1" dirty="0"/>
              <a:t>n</a:t>
            </a:r>
            <a:r>
              <a:rPr lang="en-US" dirty="0"/>
              <a:t> vertices. </a:t>
            </a:r>
          </a:p>
          <a:p>
            <a:r>
              <a:rPr lang="en-US" dirty="0"/>
              <a:t>The best algorithms for determining weather two graphs are isomorphic have </a:t>
            </a:r>
            <a:r>
              <a:rPr lang="en-US" dirty="0">
                <a:solidFill>
                  <a:srgbClr val="FF0000"/>
                </a:solidFill>
              </a:rPr>
              <a:t>exponential</a:t>
            </a:r>
            <a:r>
              <a:rPr lang="en-US" dirty="0"/>
              <a:t> worst case complexity in terms of the number of vertices of the graphs.</a:t>
            </a:r>
          </a:p>
          <a:p>
            <a:r>
              <a:rPr lang="en-US" dirty="0"/>
              <a:t>Sometimes it is not hard to show that two graphs are not isomorphic. We can do so by finding a property, preserved by isomorphism, that only one of the two graphs has. Such a property is called </a:t>
            </a:r>
            <a:r>
              <a:rPr lang="en-US" i="1" dirty="0">
                <a:solidFill>
                  <a:srgbClr val="FF0000"/>
                </a:solidFill>
              </a:rPr>
              <a:t>graph invariant</a:t>
            </a:r>
            <a:r>
              <a:rPr lang="en-US" dirty="0"/>
              <a:t>. </a:t>
            </a:r>
          </a:p>
          <a:p>
            <a:r>
              <a:rPr lang="en-US" dirty="0"/>
              <a:t>There are many different useful graph invariants that can be used to distinguish </a:t>
            </a:r>
            <a:r>
              <a:rPr lang="en-US" dirty="0" err="1"/>
              <a:t>nonisomorphic</a:t>
            </a:r>
            <a:r>
              <a:rPr lang="en-US" dirty="0"/>
              <a:t> graphs, such as the number of vertices, number of edges, and degree sequence (list of the degrees of the vertices in </a:t>
            </a:r>
            <a:r>
              <a:rPr lang="en-US" dirty="0" err="1"/>
              <a:t>nonincreasing</a:t>
            </a:r>
            <a:r>
              <a:rPr lang="en-US" dirty="0"/>
              <a:t> order).  We will encounter others in later sections of this chapter.</a:t>
            </a:r>
          </a:p>
        </p:txBody>
      </p:sp>
    </p:spTree>
    <p:extLst>
      <p:ext uri="{BB962C8B-B14F-4D97-AF65-F5344CB8AC3E}">
        <p14:creationId xmlns:p14="http://schemas.microsoft.com/office/powerpoint/2010/main" val="166345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Determine whether these two graphs                                                                              are isomorphic.</a:t>
            </a:r>
          </a:p>
          <a:p>
            <a:pPr indent="0">
              <a:buNone/>
            </a:pPr>
            <a:endParaRPr lang="en-US" dirty="0"/>
          </a:p>
          <a:p>
            <a:pPr indent="0">
              <a:buNone/>
            </a:pPr>
            <a:endParaRPr lang="en-US" dirty="0"/>
          </a:p>
          <a:p>
            <a:pPr indent="0">
              <a:spcBef>
                <a:spcPts val="0"/>
              </a:spcBef>
              <a:buNone/>
            </a:pPr>
            <a:r>
              <a:rPr lang="en-US" b="1" dirty="0"/>
              <a:t>Solution</a:t>
            </a:r>
            <a:r>
              <a:rPr lang="en-US" dirty="0"/>
              <a:t>:  Both graphs have eight vertices and ten edges.</a:t>
            </a:r>
          </a:p>
          <a:p>
            <a:pPr indent="0">
              <a:spcBef>
                <a:spcPts val="0"/>
              </a:spcBef>
              <a:buNone/>
            </a:pPr>
            <a:r>
              <a:rPr lang="en-US" dirty="0"/>
              <a:t>They also both have four vertices of degree two and four of degree three. </a:t>
            </a:r>
          </a:p>
          <a:p>
            <a:pPr indent="0">
              <a:spcBef>
                <a:spcPts val="0"/>
              </a:spcBef>
              <a:buNone/>
            </a:pPr>
            <a:endParaRPr lang="en-US" dirty="0"/>
          </a:p>
          <a:p>
            <a:pPr indent="0">
              <a:spcBef>
                <a:spcPts val="0"/>
              </a:spcBef>
              <a:buNone/>
            </a:pPr>
            <a:r>
              <a:rPr lang="en-US" dirty="0"/>
              <a:t>However, </a:t>
            </a:r>
            <a:r>
              <a:rPr lang="en-US" i="1" dirty="0"/>
              <a:t>G</a:t>
            </a:r>
            <a:r>
              <a:rPr lang="en-US" dirty="0"/>
              <a:t> and </a:t>
            </a:r>
            <a:r>
              <a:rPr lang="en-US" i="1" dirty="0"/>
              <a:t>H</a:t>
            </a:r>
            <a:r>
              <a:rPr lang="en-US" dirty="0"/>
              <a:t> are not isomorphic. Note that since </a:t>
            </a:r>
            <a:r>
              <a:rPr lang="en-US" i="1" dirty="0" err="1"/>
              <a:t>deg</a:t>
            </a:r>
            <a:r>
              <a:rPr lang="en-US" dirty="0"/>
              <a:t>(</a:t>
            </a:r>
            <a:r>
              <a:rPr lang="en-US" i="1" dirty="0"/>
              <a:t>a</a:t>
            </a:r>
            <a:r>
              <a:rPr lang="en-US" dirty="0"/>
              <a:t>) = </a:t>
            </a:r>
            <a:r>
              <a:rPr lang="en-US" dirty="0">
                <a:latin typeface="Cambria Math" pitchFamily="18" charset="0"/>
                <a:ea typeface="Cambria Math" pitchFamily="18" charset="0"/>
              </a:rPr>
              <a:t>2</a:t>
            </a:r>
            <a:r>
              <a:rPr lang="en-US" dirty="0"/>
              <a:t> in </a:t>
            </a:r>
            <a:r>
              <a:rPr lang="en-US" i="1" dirty="0"/>
              <a:t>G</a:t>
            </a:r>
            <a:r>
              <a:rPr lang="en-US" dirty="0"/>
              <a:t>, </a:t>
            </a:r>
            <a:r>
              <a:rPr lang="en-US" i="1" dirty="0"/>
              <a:t>a</a:t>
            </a:r>
            <a:r>
              <a:rPr lang="en-US" dirty="0"/>
              <a:t> must correspond to </a:t>
            </a:r>
            <a:r>
              <a:rPr lang="en-US" i="1" dirty="0"/>
              <a:t>t</a:t>
            </a:r>
            <a:r>
              <a:rPr lang="en-US" dirty="0"/>
              <a:t>, </a:t>
            </a:r>
            <a:r>
              <a:rPr lang="en-US" i="1" dirty="0"/>
              <a:t>u</a:t>
            </a:r>
            <a:r>
              <a:rPr lang="en-US" dirty="0"/>
              <a:t>, </a:t>
            </a:r>
            <a:r>
              <a:rPr lang="en-US" i="1" dirty="0"/>
              <a:t>x</a:t>
            </a:r>
            <a:r>
              <a:rPr lang="en-US" dirty="0"/>
              <a:t>, or </a:t>
            </a:r>
            <a:r>
              <a:rPr lang="en-US" i="1" dirty="0"/>
              <a:t>y</a:t>
            </a:r>
            <a:r>
              <a:rPr lang="en-US" dirty="0"/>
              <a:t> in H, because these are the vertices of degree </a:t>
            </a:r>
            <a:r>
              <a:rPr lang="en-US" dirty="0">
                <a:latin typeface="Cambria Math" pitchFamily="18" charset="0"/>
                <a:ea typeface="Cambria Math" pitchFamily="18" charset="0"/>
              </a:rPr>
              <a:t>2</a:t>
            </a:r>
            <a:r>
              <a:rPr lang="en-US" dirty="0"/>
              <a:t>. But each of these vertices is adjacent to another vertex of degree two in </a:t>
            </a:r>
            <a:r>
              <a:rPr lang="en-US" i="1" dirty="0"/>
              <a:t>H</a:t>
            </a:r>
            <a:r>
              <a:rPr lang="en-US" dirty="0"/>
              <a:t>, which is not true for </a:t>
            </a:r>
            <a:r>
              <a:rPr lang="en-US" i="1" dirty="0"/>
              <a:t>a</a:t>
            </a:r>
            <a:r>
              <a:rPr lang="en-US" dirty="0"/>
              <a:t> in </a:t>
            </a:r>
            <a:r>
              <a:rPr lang="en-US" i="1" dirty="0"/>
              <a:t>G</a:t>
            </a:r>
            <a:r>
              <a:rPr lang="en-US" dirty="0"/>
              <a:t>.</a:t>
            </a:r>
          </a:p>
          <a:p>
            <a:pPr indent="0">
              <a:spcBef>
                <a:spcPts val="0"/>
              </a:spcBef>
              <a:buNone/>
            </a:pPr>
            <a:endParaRPr lang="en-US" dirty="0"/>
          </a:p>
          <a:p>
            <a:pPr indent="0">
              <a:spcBef>
                <a:spcPts val="0"/>
              </a:spcBef>
              <a:buNone/>
            </a:pPr>
            <a:r>
              <a:rPr lang="en-US" dirty="0"/>
              <a:t>Alternatively, note that the </a:t>
            </a:r>
            <a:r>
              <a:rPr lang="en-US" dirty="0" err="1"/>
              <a:t>subgraphs</a:t>
            </a:r>
            <a:r>
              <a:rPr lang="en-US" dirty="0"/>
              <a:t> of </a:t>
            </a:r>
            <a:r>
              <a:rPr lang="en-US" i="1" dirty="0"/>
              <a:t>G</a:t>
            </a:r>
            <a:r>
              <a:rPr lang="en-US" dirty="0"/>
              <a:t> and </a:t>
            </a:r>
            <a:r>
              <a:rPr lang="en-US" i="1" dirty="0"/>
              <a:t>H</a:t>
            </a:r>
            <a:r>
              <a:rPr lang="en-US" dirty="0"/>
              <a:t> made up of vertices of </a:t>
            </a:r>
          </a:p>
          <a:p>
            <a:pPr indent="0">
              <a:spcBef>
                <a:spcPts val="0"/>
              </a:spcBef>
              <a:buNone/>
            </a:pPr>
            <a:r>
              <a:rPr lang="en-US" dirty="0"/>
              <a:t>degree three and the edges connecting them must be isomorphic. </a:t>
            </a:r>
          </a:p>
          <a:p>
            <a:pPr indent="0">
              <a:spcBef>
                <a:spcPts val="0"/>
              </a:spcBef>
              <a:buNone/>
            </a:pPr>
            <a:r>
              <a:rPr lang="en-US" dirty="0"/>
              <a:t>But the </a:t>
            </a:r>
            <a:r>
              <a:rPr lang="en-US" dirty="0" err="1"/>
              <a:t>subgraphs</a:t>
            </a:r>
            <a:r>
              <a:rPr lang="en-US" dirty="0"/>
              <a:t>, as shown at the right, are not isomorphic.  </a:t>
            </a:r>
            <a:endParaRPr lang="en-US" i="1" dirty="0"/>
          </a:p>
          <a:p>
            <a:pPr indent="0">
              <a:spcBef>
                <a:spcPts val="0"/>
              </a:spcBef>
              <a:buNone/>
            </a:pPr>
            <a:r>
              <a:rPr lang="en-US" dirty="0"/>
              <a:t> </a:t>
            </a:r>
          </a:p>
          <a:p>
            <a:pPr indent="0">
              <a:spcBef>
                <a:spcPts val="0"/>
              </a:spcBef>
              <a:buNone/>
            </a:pPr>
            <a:endParaRPr lang="en-US" dirty="0"/>
          </a:p>
          <a:p>
            <a:pPr indent="0">
              <a:spcBef>
                <a:spcPts val="0"/>
              </a:spcBef>
              <a:buNone/>
            </a:pP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47500" lnSpcReduction="20000"/>
          </a:bodyPr>
          <a:lstStyle/>
          <a:p>
            <a:pPr indent="0">
              <a:buNone/>
            </a:pPr>
            <a:r>
              <a:rPr lang="en-US" sz="3400" b="1" dirty="0"/>
              <a:t>Example</a:t>
            </a:r>
            <a:r>
              <a:rPr lang="en-US" sz="3400" dirty="0"/>
              <a:t>: Determine whether these two graphs                                                                                               are isomorphic.</a:t>
            </a:r>
          </a:p>
          <a:p>
            <a:pPr indent="0">
              <a:buNone/>
            </a:pPr>
            <a:endParaRPr lang="en-US" sz="3400" dirty="0"/>
          </a:p>
          <a:p>
            <a:pPr indent="0">
              <a:buNone/>
            </a:pPr>
            <a:endParaRPr lang="en-US" sz="3400" dirty="0"/>
          </a:p>
          <a:p>
            <a:pPr indent="0">
              <a:buNone/>
            </a:pPr>
            <a:endParaRPr lang="en-US" sz="3400" dirty="0"/>
          </a:p>
          <a:p>
            <a:pPr indent="0">
              <a:spcBef>
                <a:spcPts val="0"/>
              </a:spcBef>
              <a:buNone/>
            </a:pPr>
            <a:r>
              <a:rPr lang="en-US" sz="3400" b="1" dirty="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buNone/>
            </a:pPr>
            <a:r>
              <a:rPr lang="en-US" sz="3400" dirty="0"/>
              <a:t>We define an injection </a:t>
            </a:r>
            <a:r>
              <a:rPr lang="en-US" sz="3400" i="1" dirty="0"/>
              <a:t>f </a:t>
            </a:r>
            <a:r>
              <a:rPr lang="en-US" sz="3400" dirty="0"/>
              <a:t>from the vertices of </a:t>
            </a:r>
            <a:r>
              <a:rPr lang="en-US" sz="3400" i="1" dirty="0"/>
              <a:t>G </a:t>
            </a:r>
            <a:r>
              <a:rPr lang="en-US" sz="3400" dirty="0"/>
              <a:t>to the vertices of </a:t>
            </a:r>
            <a:r>
              <a:rPr lang="en-US" sz="3400" i="1" dirty="0"/>
              <a:t>H</a:t>
            </a:r>
            <a:r>
              <a:rPr lang="en-US" sz="3400" dirty="0"/>
              <a:t> that preserves the degree of vertices.   We will 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a:t>f</a:t>
            </a:r>
            <a:r>
              <a:rPr lang="en-US" sz="3400" dirty="0"/>
              <a:t> is an isomorphism, it follows that </a:t>
            </a:r>
            <a:r>
              <a:rPr lang="en-US" sz="3400" i="1" dirty="0"/>
              <a:t>G</a:t>
            </a:r>
            <a:r>
              <a:rPr lang="en-US" sz="3400" dirty="0"/>
              <a:t> and </a:t>
            </a:r>
            <a:r>
              <a:rPr lang="en-US" sz="3400" i="1" dirty="0"/>
              <a:t>H</a:t>
            </a:r>
            <a:r>
              <a:rPr lang="en-US" sz="3400" dirty="0"/>
              <a:t> are isomorphic graphs.</a:t>
            </a:r>
          </a:p>
          <a:p>
            <a:pPr indent="0">
              <a:spcBef>
                <a:spcPts val="0"/>
              </a:spcBef>
              <a:buNone/>
            </a:pPr>
            <a:endParaRPr lang="en-US" sz="3400" dirty="0"/>
          </a:p>
          <a:p>
            <a:pPr indent="0">
              <a:spcBef>
                <a:spcPts val="0"/>
              </a:spcBef>
              <a:buNone/>
            </a:pPr>
            <a:r>
              <a:rPr lang="en-US" sz="3400" i="1" dirty="0"/>
              <a:t>See the text for an illustration of how adjacency matrices can be used for this verification</a:t>
            </a:r>
            <a:r>
              <a:rPr lang="en-US" sz="3400" dirty="0"/>
              <a:t>.</a:t>
            </a:r>
          </a:p>
          <a:p>
            <a:pPr indent="0">
              <a:spcBef>
                <a:spcPts val="0"/>
              </a:spcBef>
              <a:buNone/>
            </a:pPr>
            <a:endParaRPr lang="en-US" sz="3400" dirty="0"/>
          </a:p>
          <a:p>
            <a:pPr indent="0">
              <a:spcBef>
                <a:spcPts val="0"/>
              </a:spcBef>
              <a:buNone/>
            </a:pPr>
            <a:endParaRPr lang="en-US" sz="3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Graph Isomorphism</a:t>
            </a:r>
          </a:p>
        </p:txBody>
      </p:sp>
      <p:sp>
        <p:nvSpPr>
          <p:cNvPr id="3" name="Content Placeholder 2"/>
          <p:cNvSpPr>
            <a:spLocks noGrp="1"/>
          </p:cNvSpPr>
          <p:nvPr>
            <p:ph idx="1"/>
          </p:nvPr>
        </p:nvSpPr>
        <p:spPr/>
        <p:txBody>
          <a:bodyPr>
            <a:normAutofit fontScale="92500"/>
          </a:bodyPr>
          <a:lstStyle/>
          <a:p>
            <a:r>
              <a:rPr lang="en-US" dirty="0"/>
              <a:t>The best algorithms known for determining whether two graphs are isomorphic have </a:t>
            </a:r>
            <a:r>
              <a:rPr lang="en-US" dirty="0">
                <a:solidFill>
                  <a:srgbClr val="FF0000"/>
                </a:solidFill>
              </a:rPr>
              <a:t>exponential</a:t>
            </a:r>
            <a:r>
              <a:rPr lang="en-US" dirty="0"/>
              <a:t> worst-case time complexity (in the number of vertices of the graphs).</a:t>
            </a:r>
          </a:p>
          <a:p>
            <a:r>
              <a:rPr lang="en-US" dirty="0"/>
              <a:t>However,  there are algorithms with</a:t>
            </a:r>
            <a:r>
              <a:rPr lang="en-US" dirty="0">
                <a:solidFill>
                  <a:srgbClr val="FF0000"/>
                </a:solidFill>
              </a:rPr>
              <a:t> linear</a:t>
            </a:r>
            <a:r>
              <a:rPr lang="en-US" dirty="0"/>
              <a:t>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p>
          <a:p>
            <a:r>
              <a:rPr lang="en-US" dirty="0"/>
              <a:t>Graph isomorphism is a problem of special interest because it is one of a few NP problems not known to be either tractable or NP-complete (see Section </a:t>
            </a:r>
            <a:r>
              <a:rPr lang="en-US" dirty="0">
                <a:latin typeface="Cambria Math" pitchFamily="18" charset="0"/>
                <a:ea typeface="Cambria Math" pitchFamily="18" charset="0"/>
              </a:rPr>
              <a:t>3.3</a:t>
            </a:r>
            <a:r>
              <a:rPr lang="en-US" dirty="0"/>
              <a:t>).</a:t>
            </a:r>
          </a:p>
        </p:txBody>
      </p:sp>
    </p:spTree>
    <p:extLst>
      <p:ext uri="{BB962C8B-B14F-4D97-AF65-F5344CB8AC3E}">
        <p14:creationId xmlns:p14="http://schemas.microsoft.com/office/powerpoint/2010/main" val="326477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a:xfrm>
            <a:off x="630217" y="1928297"/>
            <a:ext cx="8229600" cy="4389120"/>
          </a:xfrm>
        </p:spPr>
        <p:txBody>
          <a:bodyPr/>
          <a:lstStyle/>
          <a:p>
            <a:r>
              <a:rPr lang="en-US" sz="2000" dirty="0"/>
              <a:t>A </a:t>
            </a:r>
            <a:r>
              <a:rPr lang="en-US" sz="2000" i="1" dirty="0">
                <a:solidFill>
                  <a:srgbClr val="FF0000"/>
                </a:solidFill>
              </a:rPr>
              <a:t>simple directed graph </a:t>
            </a:r>
            <a:r>
              <a:rPr lang="en-US" sz="2000" dirty="0"/>
              <a:t>has no loops and no multiple edges.</a:t>
            </a:r>
          </a:p>
          <a:p>
            <a:pPr marL="0" indent="0">
              <a:buNone/>
            </a:pPr>
            <a:endParaRPr lang="en-US" dirty="0"/>
          </a:p>
          <a:p>
            <a:pPr marL="0" indent="0">
              <a:buNone/>
            </a:pPr>
            <a:endParaRPr lang="en-US" dirty="0"/>
          </a:p>
          <a:p>
            <a:pPr marL="0" indent="0">
              <a:buNone/>
            </a:pPr>
            <a:endParaRPr lang="en-US" dirty="0"/>
          </a:p>
          <a:p>
            <a:r>
              <a:rPr lang="en-US" sz="2000" dirty="0"/>
              <a:t>A </a:t>
            </a:r>
            <a:r>
              <a:rPr lang="en-US" sz="2000" i="1" dirty="0">
                <a:solidFill>
                  <a:srgbClr val="FF0000"/>
                </a:solidFill>
              </a:rPr>
              <a:t>directed </a:t>
            </a:r>
            <a:r>
              <a:rPr lang="en-US" sz="2000" i="1" dirty="0" err="1">
                <a:solidFill>
                  <a:srgbClr val="FF0000"/>
                </a:solidFill>
              </a:rPr>
              <a:t>multigraph</a:t>
            </a:r>
            <a:r>
              <a:rPr lang="en-US" sz="2000" dirty="0">
                <a:solidFill>
                  <a:srgbClr val="FF0000"/>
                </a:solidFill>
              </a:rPr>
              <a:t> </a:t>
            </a:r>
            <a:r>
              <a:rPr lang="en-US" sz="2000" dirty="0"/>
              <a:t>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a:t>b</a:t>
              </a:r>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a:t>c</a:t>
              </a:r>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a:t>c</a:t>
              </a:r>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a:t>In this directed </a:t>
            </a:r>
            <a:r>
              <a:rPr lang="en-US" sz="2000" dirty="0" err="1"/>
              <a:t>multigraph</a:t>
            </a:r>
            <a:r>
              <a:rPr lang="en-US" sz="2000" dirty="0"/>
              <a:t>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a:t>Example</a:t>
            </a:r>
            <a:r>
              <a:rPr lang="en-US" sz="2000" dirty="0"/>
              <a:t>:</a:t>
            </a:r>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a:t>This is a directed graph with three vertices and four edges.</a:t>
            </a:r>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a:t>Example</a:t>
            </a:r>
            <a:r>
              <a:rPr lang="en-US" sz="20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Graph Isomorphism </a:t>
            </a:r>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theory. For example, </a:t>
            </a:r>
          </a:p>
          <a:p>
            <a:pPr lvl="1"/>
            <a:r>
              <a:rPr lang="en-US" dirty="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 </a:t>
            </a:r>
          </a:p>
          <a:p>
            <a:pPr lvl="1"/>
            <a:r>
              <a:rPr lang="en-US" dirty="0"/>
              <a:t>Electronic circuits are modeled as graphs in which the vertices represent components and the edges represent connections between them. Graph isomorphism is the basis for </a:t>
            </a:r>
          </a:p>
          <a:p>
            <a:pPr lvl="2"/>
            <a:r>
              <a:rPr lang="en-US" sz="2400" dirty="0"/>
              <a:t>the verification that a particular layout of a circuit corresponds to the design’s original schematics. </a:t>
            </a:r>
          </a:p>
          <a:p>
            <a:pPr lvl="2"/>
            <a:r>
              <a:rPr lang="en-US" sz="2400" dirty="0"/>
              <a:t>determining whether a chip from one vendor includes the intellectual property of another vendor. </a:t>
            </a:r>
          </a:p>
        </p:txBody>
      </p:sp>
    </p:spTree>
    <p:extLst>
      <p:ext uri="{BB962C8B-B14F-4D97-AF65-F5344CB8AC3E}">
        <p14:creationId xmlns:p14="http://schemas.microsoft.com/office/powerpoint/2010/main" val="2293554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Connectivity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lnSpcReduction="10000"/>
          </a:bodyPr>
          <a:lstStyle/>
          <a:p>
            <a:pPr indent="0">
              <a:buNone/>
            </a:pPr>
            <a:r>
              <a:rPr lang="en-US" b="1" dirty="0"/>
              <a:t>Informal Definition: </a:t>
            </a:r>
            <a:r>
              <a:rPr lang="en-US" dirty="0"/>
              <a:t>A </a:t>
            </a:r>
            <a:r>
              <a:rPr lang="en-US" i="1" dirty="0">
                <a:solidFill>
                  <a:srgbClr val="FF0000"/>
                </a:solidFill>
              </a:rPr>
              <a:t>path</a:t>
            </a:r>
            <a:r>
              <a:rPr lang="en-US" dirty="0"/>
              <a:t> is a sequence of edges that begins at a vertex of a graph and travels from vertex to vertex </a:t>
            </a:r>
            <a:r>
              <a:rPr lang="en-US" dirty="0">
                <a:solidFill>
                  <a:srgbClr val="FF0000"/>
                </a:solidFill>
              </a:rPr>
              <a:t>along</a:t>
            </a:r>
            <a:r>
              <a:rPr lang="en-US" dirty="0"/>
              <a:t> edges of the graph. As the path travels along its edges, it visits the vertices along this path, that is, the endpoints of these.</a:t>
            </a:r>
          </a:p>
          <a:p>
            <a:pPr indent="0">
              <a:buNone/>
            </a:pPr>
            <a:r>
              <a:rPr lang="en-US" b="1" dirty="0"/>
              <a:t>Applications</a:t>
            </a:r>
            <a:r>
              <a:rPr lang="en-US" dirty="0"/>
              <a:t>: Numerous problems can be modeled with paths formed by traveling along edges of graphs such as:</a:t>
            </a:r>
          </a:p>
          <a:p>
            <a:pPr marL="1097280" lvl="1" indent="-457200"/>
            <a:r>
              <a:rPr lang="en-US" dirty="0"/>
              <a:t>determining whether a message can be sent between two computers.</a:t>
            </a:r>
          </a:p>
          <a:p>
            <a:pPr marL="1097280" lvl="1" indent="-457200"/>
            <a:r>
              <a:rPr lang="en-US" dirty="0"/>
              <a:t>efficiently planning routes for mail delivery.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55000" lnSpcReduction="20000"/>
          </a:bodyPr>
          <a:lstStyle/>
          <a:p>
            <a:pPr indent="0">
              <a:buNone/>
            </a:pPr>
            <a:r>
              <a:rPr lang="en-US" sz="3200" b="1" dirty="0"/>
              <a:t>Definition: </a:t>
            </a:r>
            <a:r>
              <a:rPr lang="en-US" sz="3200" dirty="0"/>
              <a:t>Let </a:t>
            </a:r>
            <a:r>
              <a:rPr lang="en-US" sz="3200" i="1" dirty="0"/>
              <a:t>n</a:t>
            </a:r>
            <a:r>
              <a:rPr lang="en-US" sz="3200" dirty="0"/>
              <a:t> be a nonnegative integer and </a:t>
            </a:r>
            <a:r>
              <a:rPr lang="en-US" sz="3200" i="1" dirty="0"/>
              <a:t>G</a:t>
            </a:r>
            <a:r>
              <a:rPr lang="en-US" sz="3200" dirty="0"/>
              <a:t> an undirected graph. A </a:t>
            </a:r>
            <a:r>
              <a:rPr lang="en-US" sz="3200" i="1" dirty="0"/>
              <a:t>path</a:t>
            </a:r>
            <a:r>
              <a:rPr lang="en-US" sz="3200" dirty="0"/>
              <a:t> of </a:t>
            </a:r>
            <a:r>
              <a:rPr lang="en-US" sz="3200" i="1" dirty="0"/>
              <a:t>length n</a:t>
            </a:r>
            <a:r>
              <a:rPr lang="en-US" sz="3200" dirty="0"/>
              <a:t> from </a:t>
            </a:r>
            <a:r>
              <a:rPr lang="en-US" sz="3200" i="1" dirty="0"/>
              <a:t>u</a:t>
            </a:r>
            <a:r>
              <a:rPr lang="en-US" sz="3200" dirty="0"/>
              <a:t> to </a:t>
            </a:r>
            <a:r>
              <a:rPr lang="en-US" sz="3200" i="1" dirty="0"/>
              <a:t>v</a:t>
            </a:r>
            <a:r>
              <a:rPr lang="en-US" sz="3200" dirty="0"/>
              <a:t> in </a:t>
            </a:r>
            <a:r>
              <a:rPr lang="en-US" sz="3200" i="1" dirty="0"/>
              <a:t>G</a:t>
            </a:r>
            <a:r>
              <a:rPr lang="en-US" sz="3200" dirty="0"/>
              <a:t> is a sequence of </a:t>
            </a:r>
            <a:r>
              <a:rPr lang="en-US" sz="3200" i="1" dirty="0"/>
              <a:t>n</a:t>
            </a:r>
            <a:r>
              <a:rPr lang="en-US" sz="3200" dirty="0"/>
              <a:t>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 of </a:t>
            </a:r>
            <a:r>
              <a:rPr lang="en-US" sz="3200" i="1" dirty="0"/>
              <a:t>G</a:t>
            </a:r>
            <a:r>
              <a:rPr lang="en-US" sz="3200" dirty="0"/>
              <a:t> for which there exists a sequence   </a:t>
            </a:r>
            <a:r>
              <a:rPr lang="en-US" sz="3200" i="1" dirty="0"/>
              <a:t>x</a:t>
            </a:r>
            <a:r>
              <a:rPr lang="en-US" sz="3200" baseline="-25000" dirty="0">
                <a:latin typeface="Cambria Math" pitchFamily="18" charset="0"/>
                <a:ea typeface="Cambria Math" pitchFamily="18" charset="0"/>
              </a:rPr>
              <a:t>0</a:t>
            </a:r>
            <a:r>
              <a:rPr lang="en-US" sz="3200" i="1" dirty="0"/>
              <a:t> = u, x</a:t>
            </a:r>
            <a:r>
              <a:rPr lang="en-US" sz="3200" baseline="-25000" dirty="0">
                <a:latin typeface="Cambria Math" pitchFamily="18" charset="0"/>
                <a:ea typeface="Cambria Math" pitchFamily="18" charset="0"/>
              </a:rPr>
              <a:t>1</a:t>
            </a:r>
            <a:r>
              <a:rPr lang="en-US" sz="3200" i="1" dirty="0"/>
              <a:t>, …, x</a:t>
            </a:r>
            <a:r>
              <a:rPr lang="en-US" sz="3200" i="1" baseline="-25000" dirty="0"/>
              <a:t>n-</a:t>
            </a:r>
            <a:r>
              <a:rPr lang="en-US" sz="3200" baseline="-25000" dirty="0">
                <a:latin typeface="Cambria Math" pitchFamily="18" charset="0"/>
                <a:ea typeface="Cambria Math" pitchFamily="18" charset="0"/>
              </a:rPr>
              <a:t>1</a:t>
            </a:r>
            <a:r>
              <a:rPr lang="en-US" sz="3200" i="1" dirty="0"/>
              <a:t>, </a:t>
            </a:r>
            <a:r>
              <a:rPr lang="en-US" sz="3200" i="1" dirty="0" err="1"/>
              <a:t>x</a:t>
            </a:r>
            <a:r>
              <a:rPr lang="en-US" sz="3200" i="1" baseline="-25000" dirty="0" err="1"/>
              <a:t>n</a:t>
            </a:r>
            <a:r>
              <a:rPr lang="en-US" sz="3200" i="1" dirty="0"/>
              <a:t> = v </a:t>
            </a:r>
            <a:r>
              <a:rPr lang="en-US" sz="3200" dirty="0"/>
              <a:t>of vertices such that </a:t>
            </a:r>
            <a:r>
              <a:rPr lang="en-US" sz="3200" i="1" dirty="0" err="1"/>
              <a:t>e</a:t>
            </a:r>
            <a:r>
              <a:rPr lang="en-US" sz="3200" i="1" baseline="-25000" dirty="0" err="1"/>
              <a:t>i</a:t>
            </a:r>
            <a:r>
              <a:rPr lang="en-US" sz="3200" i="1" baseline="-25000" dirty="0"/>
              <a:t> </a:t>
            </a:r>
            <a:r>
              <a:rPr lang="en-US" sz="3200" dirty="0"/>
              <a:t>has,      for </a:t>
            </a:r>
            <a:r>
              <a:rPr lang="en-US" sz="3200" i="1" dirty="0" err="1"/>
              <a:t>i</a:t>
            </a:r>
            <a:r>
              <a:rPr lang="en-US" sz="3200" dirty="0"/>
              <a:t> = </a:t>
            </a:r>
            <a:r>
              <a:rPr lang="en-US" sz="3200" dirty="0">
                <a:latin typeface="Cambria Math" pitchFamily="18" charset="0"/>
                <a:ea typeface="Cambria Math" pitchFamily="18" charset="0"/>
              </a:rPr>
              <a:t>1</a:t>
            </a:r>
            <a:r>
              <a:rPr lang="en-US" sz="3200" dirty="0"/>
              <a:t>, …, </a:t>
            </a:r>
            <a:r>
              <a:rPr lang="en-US" sz="3200" i="1" dirty="0"/>
              <a:t>n</a:t>
            </a:r>
            <a:r>
              <a:rPr lang="en-US" sz="3200" dirty="0"/>
              <a:t>, the endpoints </a:t>
            </a:r>
            <a:r>
              <a:rPr lang="en-US" sz="3200" i="1" dirty="0"/>
              <a:t>x</a:t>
            </a:r>
            <a:r>
              <a:rPr lang="en-US" sz="3200" i="1" baseline="-25000" dirty="0"/>
              <a:t>i</a:t>
            </a:r>
            <a:r>
              <a:rPr lang="en-US" sz="3200" baseline="-25000" dirty="0"/>
              <a:t>-</a:t>
            </a:r>
            <a:r>
              <a:rPr lang="en-US" sz="3200" baseline="-25000" dirty="0">
                <a:latin typeface="Cambria Math" pitchFamily="18" charset="0"/>
                <a:ea typeface="Cambria Math" pitchFamily="18" charset="0"/>
              </a:rPr>
              <a:t>1</a:t>
            </a:r>
            <a:r>
              <a:rPr lang="en-US" sz="3200" dirty="0"/>
              <a:t> and </a:t>
            </a:r>
            <a:r>
              <a:rPr lang="en-US" sz="3200" i="1" dirty="0"/>
              <a:t>x</a:t>
            </a:r>
            <a:r>
              <a:rPr lang="en-US" sz="3200" i="1" baseline="-25000" dirty="0"/>
              <a:t>i</a:t>
            </a:r>
            <a:r>
              <a:rPr lang="en-US" sz="3200" dirty="0"/>
              <a:t>. </a:t>
            </a:r>
          </a:p>
          <a:p>
            <a:pPr marL="1097280" lvl="1" indent="-457200"/>
            <a:r>
              <a:rPr lang="en-US" sz="3200" dirty="0"/>
              <a:t>When the graph is simple, we denote this path by its vertex sequence              </a:t>
            </a:r>
            <a:r>
              <a:rPr lang="en-US" sz="3200" i="1" dirty="0"/>
              <a:t>x</a:t>
            </a:r>
            <a:r>
              <a:rPr lang="en-US" sz="3200" baseline="-25000" dirty="0">
                <a:latin typeface="Cambria Math" pitchFamily="18" charset="0"/>
                <a:ea typeface="Cambria Math" pitchFamily="18" charset="0"/>
              </a:rPr>
              <a:t>0</a:t>
            </a:r>
            <a:r>
              <a:rPr lang="en-US" sz="3200" i="1" dirty="0"/>
              <a:t>, x</a:t>
            </a:r>
            <a:r>
              <a:rPr lang="en-US" sz="3200" baseline="-25000" dirty="0">
                <a:latin typeface="Cambria Math" pitchFamily="18" charset="0"/>
                <a:ea typeface="Cambria Math" pitchFamily="18" charset="0"/>
              </a:rPr>
              <a:t>1</a:t>
            </a:r>
            <a:r>
              <a:rPr lang="en-US" sz="3200" i="1" dirty="0"/>
              <a:t>, … , </a:t>
            </a:r>
            <a:r>
              <a:rPr lang="en-US" sz="3200" i="1" dirty="0" err="1"/>
              <a:t>x</a:t>
            </a:r>
            <a:r>
              <a:rPr lang="en-US" sz="3200" i="1" baseline="-25000" dirty="0" err="1"/>
              <a:t>n</a:t>
            </a:r>
            <a:r>
              <a:rPr lang="en-US" sz="3200" dirty="0"/>
              <a:t>(since listing the vertices uniquely determines the path).</a:t>
            </a:r>
          </a:p>
          <a:p>
            <a:pPr marL="1097280" lvl="1" indent="-457200"/>
            <a:r>
              <a:rPr lang="en-US" sz="3200" dirty="0"/>
              <a:t>The path is a </a:t>
            </a:r>
            <a:r>
              <a:rPr lang="en-US" sz="3200" i="1" dirty="0">
                <a:solidFill>
                  <a:srgbClr val="FF0000"/>
                </a:solidFill>
              </a:rPr>
              <a:t>circuit</a:t>
            </a:r>
            <a:r>
              <a:rPr lang="en-US" sz="3200" dirty="0"/>
              <a:t> if it begins and ends at the same vertex (</a:t>
            </a:r>
            <a:r>
              <a:rPr lang="en-US" sz="3200" i="1" dirty="0"/>
              <a:t>u</a:t>
            </a:r>
            <a:r>
              <a:rPr lang="en-US" sz="3200" dirty="0"/>
              <a:t> = </a:t>
            </a:r>
            <a:r>
              <a:rPr lang="en-US" sz="3200" i="1" dirty="0"/>
              <a:t>v</a:t>
            </a:r>
            <a:r>
              <a:rPr lang="en-US" sz="3200" dirty="0"/>
              <a:t>) and has length greater than zero.</a:t>
            </a:r>
          </a:p>
          <a:p>
            <a:pPr marL="1097280" lvl="1" indent="-457200"/>
            <a:r>
              <a:rPr lang="en-US" sz="3200" dirty="0"/>
              <a:t>The path or circuit is said to </a:t>
            </a:r>
            <a:r>
              <a:rPr lang="en-US" sz="3200" i="1" dirty="0"/>
              <a:t>pass through </a:t>
            </a:r>
            <a:r>
              <a:rPr lang="en-US" sz="3200" dirty="0"/>
              <a:t>the vertices</a:t>
            </a:r>
            <a:r>
              <a:rPr lang="en-US" sz="3200" i="1" dirty="0"/>
              <a:t> x</a:t>
            </a:r>
            <a:r>
              <a:rPr lang="en-US" sz="3200" baseline="-25000" dirty="0">
                <a:latin typeface="Cambria Math" pitchFamily="18" charset="0"/>
                <a:ea typeface="Cambria Math" pitchFamily="18" charset="0"/>
              </a:rPr>
              <a:t>1</a:t>
            </a:r>
            <a:r>
              <a:rPr lang="en-US" sz="3200" i="1" dirty="0"/>
              <a:t>, x</a:t>
            </a:r>
            <a:r>
              <a:rPr lang="en-US" sz="3200" baseline="-25000" dirty="0">
                <a:latin typeface="Cambria Math" pitchFamily="18" charset="0"/>
                <a:ea typeface="Cambria Math" pitchFamily="18" charset="0"/>
              </a:rPr>
              <a:t>2</a:t>
            </a:r>
            <a:r>
              <a:rPr lang="en-US" sz="3200" i="1" dirty="0"/>
              <a:t>, … , x</a:t>
            </a:r>
            <a:r>
              <a:rPr lang="en-US" sz="3200" i="1" baseline="-25000" dirty="0"/>
              <a:t>n-</a:t>
            </a:r>
            <a:r>
              <a:rPr lang="en-US" sz="3200" baseline="-25000" dirty="0">
                <a:latin typeface="Cambria Math" pitchFamily="18" charset="0"/>
                <a:ea typeface="Cambria Math" pitchFamily="18" charset="0"/>
              </a:rPr>
              <a:t>1</a:t>
            </a:r>
            <a:r>
              <a:rPr lang="en-US" sz="3200" dirty="0"/>
              <a:t>  and </a:t>
            </a:r>
            <a:r>
              <a:rPr lang="en-US" sz="3200" i="1" dirty="0"/>
              <a:t>traverse</a:t>
            </a:r>
            <a:r>
              <a:rPr lang="en-US" sz="3200" dirty="0"/>
              <a:t> the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a:t>
            </a:r>
          </a:p>
          <a:p>
            <a:pPr marL="1097280" lvl="1" indent="-457200"/>
            <a:r>
              <a:rPr lang="en-US" sz="3200" dirty="0"/>
              <a:t>A path or circuit is </a:t>
            </a:r>
            <a:r>
              <a:rPr lang="en-US" sz="3200" i="1" dirty="0">
                <a:solidFill>
                  <a:srgbClr val="FF0000"/>
                </a:solidFill>
              </a:rPr>
              <a:t>simple</a:t>
            </a:r>
            <a:r>
              <a:rPr lang="en-US" sz="3200" dirty="0"/>
              <a:t> if it does not contain the same edge more than once.</a:t>
            </a:r>
          </a:p>
          <a:p>
            <a:pPr marL="1097280" lvl="1" indent="-457200"/>
            <a:endParaRPr lang="en-US" dirty="0"/>
          </a:p>
          <a:p>
            <a:pPr marL="1097280" lvl="1" indent="-457200"/>
            <a:endParaRPr lang="en-US" dirty="0"/>
          </a:p>
          <a:p>
            <a:pPr marL="1097280" lvl="1" indent="-457200"/>
            <a:endParaRPr lang="en-US" dirty="0"/>
          </a:p>
          <a:p>
            <a:pPr lvl="1" indent="0">
              <a:buNone/>
            </a:pPr>
            <a:r>
              <a:rPr lang="en-US" dirty="0"/>
              <a:t>   </a:t>
            </a:r>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a:t>This terminology  is readily extended to directed graphs. (</a:t>
            </a:r>
            <a:r>
              <a:rPr lang="en-US" i="1" dirty="0"/>
              <a:t>see text</a:t>
            </a:r>
            <a:r>
              <a:rPr lang="en-US" dirty="0"/>
              <a:t>)</a:t>
            </a:r>
          </a:p>
        </p:txBody>
      </p:sp>
    </p:spTree>
    <p:extLst>
      <p:ext uri="{BB962C8B-B14F-4D97-AF65-F5344CB8AC3E}">
        <p14:creationId xmlns:p14="http://schemas.microsoft.com/office/powerpoint/2010/main" val="497551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latin typeface="Cambria Math" pitchFamily="18" charset="0"/>
                <a:ea typeface="Cambria Math" pitchFamily="18" charset="0"/>
              </a:rPr>
              <a:t>4</a:t>
            </a:r>
            <a:r>
              <a:rPr lang="en-US" dirty="0"/>
              <a:t>. </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latin typeface="Cambria Math" pitchFamily="18" charset="0"/>
                <a:ea typeface="Cambria Math" pitchFamily="18" charset="0"/>
              </a:rPr>
              <a:t>4</a:t>
            </a:r>
            <a:r>
              <a:rPr lang="en-US" dirty="0"/>
              <a:t>. </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latin typeface="Cambria Math" pitchFamily="18" charset="0"/>
                <a:ea typeface="Cambria Math" pitchFamily="18" charset="0"/>
              </a:rPr>
              <a:t>5</a:t>
            </a:r>
            <a:r>
              <a:rPr lang="en-US" dirty="0"/>
              <a:t>, but it is not a simple path.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Separation</a:t>
            </a:r>
          </a:p>
        </p:txBody>
      </p:sp>
      <p:sp>
        <p:nvSpPr>
          <p:cNvPr id="3" name="Content Placeholder 2"/>
          <p:cNvSpPr>
            <a:spLocks noGrp="1"/>
          </p:cNvSpPr>
          <p:nvPr>
            <p:ph idx="1"/>
          </p:nvPr>
        </p:nvSpPr>
        <p:spPr/>
        <p:txBody>
          <a:bodyPr/>
          <a:lstStyle/>
          <a:p>
            <a:pPr indent="0">
              <a:buNone/>
            </a:pPr>
            <a:r>
              <a:rPr lang="en-US" b="1" dirty="0"/>
              <a:t>Example: </a:t>
            </a:r>
            <a:r>
              <a:rPr lang="en-US" b="1" i="1" dirty="0"/>
              <a:t>Paths in Acquaintanceship Graphs</a:t>
            </a:r>
            <a:r>
              <a:rPr lang="en-US" dirty="0"/>
              <a:t>. In an acquaintanceship graph there is a path between two people if there is a chain of people linking these people, where two people adjacent in the chain know one another. In this graph there is a chain of six people linking </a:t>
            </a:r>
            <a:r>
              <a:rPr lang="en-US" dirty="0" err="1"/>
              <a:t>Kamini</a:t>
            </a:r>
            <a:r>
              <a:rPr lang="en-US" dirty="0"/>
              <a:t> and </a:t>
            </a:r>
            <a:r>
              <a:rPr lang="en-US" dirty="0" err="1"/>
              <a:t>Ching</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a:t>Some have speculated that almost every pair of people in the world are linked by a small chain of no more than six, or maybe even, five people.  The play </a:t>
            </a:r>
            <a:r>
              <a:rPr lang="en-US" i="1" dirty="0"/>
              <a:t>Six Degrees of Separation</a:t>
            </a:r>
            <a:r>
              <a:rPr lang="en-US" dirty="0"/>
              <a:t> by John </a:t>
            </a:r>
            <a:r>
              <a:rPr lang="en-US" dirty="0" err="1"/>
              <a:t>Guare</a:t>
            </a:r>
            <a:r>
              <a:rPr lang="en-US" dirty="0"/>
              <a:t> is based on this notion.  </a:t>
            </a:r>
          </a:p>
        </p:txBody>
      </p:sp>
    </p:spTree>
    <p:extLst>
      <p:ext uri="{BB962C8B-B14F-4D97-AF65-F5344CB8AC3E}">
        <p14:creationId xmlns:p14="http://schemas.microsoft.com/office/powerpoint/2010/main" val="1897484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Undirected Graphs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Definition</a:t>
            </a:r>
            <a:r>
              <a:rPr lang="en-US" dirty="0"/>
              <a:t>: An undirected graph is called  </a:t>
            </a:r>
            <a:r>
              <a:rPr lang="en-US" i="1" dirty="0">
                <a:solidFill>
                  <a:srgbClr val="FF0000"/>
                </a:solidFill>
              </a:rPr>
              <a:t>connected</a:t>
            </a:r>
            <a:r>
              <a:rPr lang="en-US" dirty="0"/>
              <a:t> if there is a path between every pair of vertices.  An undirected graph that is not </a:t>
            </a:r>
            <a:r>
              <a:rPr lang="en-US" i="1" dirty="0"/>
              <a:t>connected</a:t>
            </a:r>
            <a:r>
              <a:rPr lang="en-US" dirty="0"/>
              <a:t> is called </a:t>
            </a:r>
            <a:r>
              <a:rPr lang="en-US" i="1" dirty="0">
                <a:solidFill>
                  <a:srgbClr val="FF0000"/>
                </a:solidFill>
              </a:rPr>
              <a:t>disconnected</a:t>
            </a:r>
            <a:r>
              <a:rPr lang="en-US" dirty="0"/>
              <a:t>. We say that we </a:t>
            </a:r>
            <a:r>
              <a:rPr lang="en-US" i="1" dirty="0"/>
              <a:t>disconnect</a:t>
            </a:r>
            <a:r>
              <a:rPr lang="en-US" dirty="0"/>
              <a:t> a graph when we remove vertices or edges, or both, to produce a disconnected </a:t>
            </a:r>
            <a:r>
              <a:rPr lang="en-US" dirty="0" err="1"/>
              <a:t>subgraph</a:t>
            </a:r>
            <a:r>
              <a:rPr lang="en-US" dirty="0"/>
              <a:t>. </a:t>
            </a:r>
          </a:p>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a:p>
            <a:pPr indent="0">
              <a:buNone/>
            </a:pPr>
            <a:endParaRPr lang="en-US" dirty="0"/>
          </a:p>
          <a:p>
            <a:pPr indent="0">
              <a:buNone/>
            </a:pPr>
            <a:endParaRPr lang="en-US" dirty="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a:t>
            </a:r>
            <a:r>
              <a:rPr lang="en-US" dirty="0"/>
              <a:t>: A </a:t>
            </a:r>
            <a:r>
              <a:rPr lang="en-US" i="1" dirty="0">
                <a:solidFill>
                  <a:srgbClr val="FF0000"/>
                </a:solidFill>
              </a:rPr>
              <a:t>connected component </a:t>
            </a:r>
            <a:r>
              <a:rPr lang="en-US" dirty="0"/>
              <a:t>of a graph </a:t>
            </a:r>
            <a:r>
              <a:rPr lang="en-US" i="1" dirty="0"/>
              <a:t>G</a:t>
            </a:r>
            <a:r>
              <a:rPr lang="en-US" dirty="0"/>
              <a:t> is a connected </a:t>
            </a:r>
            <a:r>
              <a:rPr lang="en-US" dirty="0" err="1"/>
              <a:t>subgraph</a:t>
            </a:r>
            <a:r>
              <a:rPr lang="en-US" dirty="0"/>
              <a:t> of </a:t>
            </a:r>
            <a:r>
              <a:rPr lang="en-US" i="1" dirty="0"/>
              <a:t>G</a:t>
            </a:r>
            <a:r>
              <a:rPr lang="en-US" dirty="0"/>
              <a:t> that is not a proper </a:t>
            </a:r>
            <a:r>
              <a:rPr lang="en-US" dirty="0" err="1"/>
              <a:t>subgraph</a:t>
            </a:r>
            <a:r>
              <a:rPr lang="en-US" dirty="0"/>
              <a:t> of another connected </a:t>
            </a:r>
            <a:r>
              <a:rPr lang="en-US" dirty="0" err="1"/>
              <a:t>subgraph</a:t>
            </a:r>
            <a:r>
              <a:rPr lang="en-US" dirty="0"/>
              <a:t> of </a:t>
            </a:r>
            <a:r>
              <a:rPr lang="en-US" i="1" dirty="0"/>
              <a:t>G</a:t>
            </a:r>
            <a:r>
              <a:rPr lang="en-US" dirty="0"/>
              <a:t>. A graph </a:t>
            </a:r>
            <a:r>
              <a:rPr lang="en-US" i="1" dirty="0"/>
              <a:t>G</a:t>
            </a:r>
            <a:r>
              <a:rPr lang="en-US" dirty="0"/>
              <a:t> that is not connected has two or more connected components that are disjoint and have </a:t>
            </a:r>
            <a:r>
              <a:rPr lang="en-US" i="1" dirty="0"/>
              <a:t>G</a:t>
            </a:r>
            <a:r>
              <a:rPr lang="en-US" dirty="0"/>
              <a:t> as their union. </a:t>
            </a:r>
          </a:p>
          <a:p>
            <a:pPr indent="0">
              <a:buNone/>
            </a:pPr>
            <a:r>
              <a:rPr lang="en-US" b="1" dirty="0"/>
              <a:t>Example</a:t>
            </a:r>
            <a:r>
              <a:rPr lang="en-US" dirty="0"/>
              <a:t>: The graph </a:t>
            </a:r>
            <a:r>
              <a:rPr lang="en-US" i="1" dirty="0"/>
              <a:t>H</a:t>
            </a:r>
            <a:r>
              <a:rPr lang="en-US" dirty="0"/>
              <a:t> is the union of three disjoint </a:t>
            </a:r>
            <a:r>
              <a:rPr lang="en-US" dirty="0" err="1"/>
              <a:t>subgraphs</a:t>
            </a:r>
            <a:r>
              <a:rPr lang="en-US" dirty="0"/>
              <a:t>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a:t>G</a:t>
            </a:r>
            <a:r>
              <a:rPr lang="en-US" dirty="0" err="1"/>
              <a:t>.These</a:t>
            </a:r>
            <a:r>
              <a:rPr lang="en-US" dirty="0"/>
              <a:t> three </a:t>
            </a:r>
            <a:r>
              <a:rPr lang="en-US" dirty="0" err="1"/>
              <a:t>subgraphs</a:t>
            </a:r>
            <a:r>
              <a:rPr lang="en-US" dirty="0"/>
              <a:t> are the connected components of </a:t>
            </a:r>
            <a:r>
              <a:rPr lang="en-US" i="1" dirty="0"/>
              <a:t>H</a:t>
            </a: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a:t>
            </a:r>
          </a:p>
        </p:txBody>
      </p:sp>
      <p:sp>
        <p:nvSpPr>
          <p:cNvPr id="3" name="Content Placeholder 2"/>
          <p:cNvSpPr>
            <a:spLocks noGrp="1"/>
          </p:cNvSpPr>
          <p:nvPr>
            <p:ph idx="1"/>
          </p:nvPr>
        </p:nvSpPr>
        <p:spPr/>
        <p:txBody>
          <a:bodyPr/>
          <a:lstStyle/>
          <a:p>
            <a:pPr indent="0">
              <a:buNone/>
            </a:pPr>
            <a:r>
              <a:rPr lang="en-US" b="1" dirty="0"/>
              <a:t>Definition</a:t>
            </a:r>
            <a:r>
              <a:rPr lang="en-US" dirty="0"/>
              <a:t>: A directed graph is </a:t>
            </a:r>
            <a:r>
              <a:rPr lang="en-US" i="1" dirty="0">
                <a:solidFill>
                  <a:srgbClr val="FF0000"/>
                </a:solidFill>
              </a:rPr>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 </a:t>
            </a:r>
          </a:p>
          <a:p>
            <a:pPr indent="0">
              <a:buNone/>
            </a:pPr>
            <a:r>
              <a:rPr lang="en-US" b="1" dirty="0"/>
              <a:t>Definition</a:t>
            </a:r>
            <a:r>
              <a:rPr lang="en-US" dirty="0"/>
              <a:t>: A directed graph is </a:t>
            </a:r>
            <a:r>
              <a:rPr lang="en-US" i="1" dirty="0">
                <a:solidFill>
                  <a:srgbClr val="FF0000"/>
                </a:solidFill>
              </a:rPr>
              <a:t>weakly connected </a:t>
            </a:r>
            <a:r>
              <a:rPr lang="en-US" dirty="0"/>
              <a:t>if there is a path between every two vertices in the underlying undirected graph, which is the undirected graph obtained by ignoring the directions of the edges of the directed graph. </a:t>
            </a:r>
          </a:p>
          <a:p>
            <a:pPr indent="0">
              <a:buNone/>
            </a:pPr>
            <a:endParaRPr lang="en-US" dirty="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 (</a:t>
            </a:r>
            <a:r>
              <a:rPr lang="en-US" i="1" dirty="0"/>
              <a:t>continued</a:t>
            </a:r>
            <a:r>
              <a:rPr lang="en-US" dirty="0"/>
              <a:t>)</a:t>
            </a:r>
          </a:p>
        </p:txBody>
      </p:sp>
      <p:sp>
        <p:nvSpPr>
          <p:cNvPr id="3" name="Content Placeholder 2"/>
          <p:cNvSpPr>
            <a:spLocks noGrp="1"/>
          </p:cNvSpPr>
          <p:nvPr>
            <p:ph idx="1"/>
          </p:nvPr>
        </p:nvSpPr>
        <p:spPr/>
        <p:txBody>
          <a:bodyPr>
            <a:normAutofit/>
          </a:bodyPr>
          <a:lstStyle/>
          <a:p>
            <a:pPr indent="0">
              <a:buNone/>
            </a:pPr>
            <a:r>
              <a:rPr lang="en-US" b="1" dirty="0"/>
              <a:t>Example</a:t>
            </a:r>
            <a:r>
              <a:rPr lang="en-US" dirty="0"/>
              <a:t>: </a:t>
            </a:r>
            <a:r>
              <a:rPr lang="en-US" i="1" dirty="0"/>
              <a:t>G</a:t>
            </a:r>
            <a:r>
              <a:rPr lang="en-US" dirty="0"/>
              <a:t> is strongly connected                                                             because there is a path between any                                                       two vertices in the directed graph.                                                            Hence, </a:t>
            </a:r>
            <a:r>
              <a:rPr lang="en-US" i="1" dirty="0"/>
              <a:t>G</a:t>
            </a:r>
            <a:r>
              <a:rPr lang="en-US" dirty="0"/>
              <a:t> is also weakly connected.                                                                The graph </a:t>
            </a:r>
            <a:r>
              <a:rPr lang="en-US" i="1" dirty="0"/>
              <a:t>H</a:t>
            </a:r>
            <a:r>
              <a:rPr lang="en-US" dirty="0"/>
              <a:t> is not strongly connected, since there is no directed path from </a:t>
            </a:r>
            <a:r>
              <a:rPr lang="en-US" i="1" dirty="0"/>
              <a:t>a</a:t>
            </a:r>
            <a:r>
              <a:rPr lang="en-US" dirty="0"/>
              <a:t> to </a:t>
            </a:r>
            <a:r>
              <a:rPr lang="en-US" i="1" dirty="0"/>
              <a:t>b</a:t>
            </a:r>
            <a:r>
              <a:rPr lang="en-US" dirty="0"/>
              <a:t>, but it is weakly connected.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4572000"/>
            <a:ext cx="3657600" cy="1831424"/>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a:t>
            </a:r>
          </a:p>
        </p:txBody>
      </p:sp>
      <p:sp>
        <p:nvSpPr>
          <p:cNvPr id="3" name="Content Placeholder 2"/>
          <p:cNvSpPr>
            <a:spLocks noGrp="1"/>
          </p:cNvSpPr>
          <p:nvPr>
            <p:ph idx="1"/>
          </p:nvPr>
        </p:nvSpPr>
        <p:spPr/>
        <p:txBody>
          <a:bodyPr>
            <a:normAutofit fontScale="77500" lnSpcReduction="20000"/>
          </a:bodyPr>
          <a:lstStyle/>
          <a:p>
            <a:r>
              <a:rPr lang="en-US" dirty="0"/>
              <a:t>When we build a graph model, we use the appropriate type of graph to capture the important features of the application. </a:t>
            </a:r>
          </a:p>
          <a:p>
            <a:r>
              <a:rPr lang="en-US" dirty="0"/>
              <a:t>We illustrate this process using graph models of different types of computer networks. In all these graph models, the vertices represent data centers and the edges represent communication links.</a:t>
            </a:r>
          </a:p>
          <a:p>
            <a:r>
              <a:rPr lang="en-US" dirty="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a:t> </a:t>
            </a:r>
          </a:p>
          <a:p>
            <a:pPr marL="0" indent="0">
              <a:buNone/>
            </a:pPr>
            <a:r>
              <a:rPr lang="en-US" dirty="0"/>
              <a:t>  </a:t>
            </a:r>
          </a:p>
          <a:p>
            <a:endParaRPr lang="en-US" dirty="0"/>
          </a:p>
          <a:p>
            <a:endParaRPr lang="en-US" dirty="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indent="0">
              <a:buNone/>
            </a:pPr>
            <a:endParaRPr lang="en-US" dirty="0"/>
          </a:p>
          <a:p>
            <a:pPr indent="0">
              <a:buNone/>
            </a:pPr>
            <a:r>
              <a:rPr lang="en-US" b="1" dirty="0"/>
              <a:t>Definition</a:t>
            </a:r>
            <a:r>
              <a:rPr lang="en-US" dirty="0"/>
              <a:t>: The </a:t>
            </a:r>
            <a:r>
              <a:rPr lang="en-US" dirty="0" err="1"/>
              <a:t>subgraphs</a:t>
            </a:r>
            <a:r>
              <a:rPr lang="en-US" dirty="0"/>
              <a:t> of a directed graph </a:t>
            </a:r>
            <a:r>
              <a:rPr lang="en-US" i="1" dirty="0"/>
              <a:t>G</a:t>
            </a:r>
            <a:r>
              <a:rPr lang="en-US" dirty="0"/>
              <a:t> that are strongly connected but not contained in larger strongly connected </a:t>
            </a:r>
            <a:r>
              <a:rPr lang="en-US" dirty="0" err="1"/>
              <a:t>subgraphs</a:t>
            </a:r>
            <a:r>
              <a:rPr lang="en-US" dirty="0"/>
              <a:t>, that is, the maximal strongly connected </a:t>
            </a:r>
            <a:r>
              <a:rPr lang="en-US" dirty="0" err="1"/>
              <a:t>subgraphs</a:t>
            </a:r>
            <a:r>
              <a:rPr lang="en-US" dirty="0"/>
              <a:t>, are called the </a:t>
            </a:r>
            <a:r>
              <a:rPr lang="en-US" i="1" dirty="0">
                <a:solidFill>
                  <a:srgbClr val="FF0000"/>
                </a:solidFill>
              </a:rPr>
              <a:t>strongly connected components</a:t>
            </a:r>
            <a:r>
              <a:rPr lang="en-US" dirty="0">
                <a:solidFill>
                  <a:srgbClr val="FF0000"/>
                </a:solidFill>
              </a:rPr>
              <a:t> or </a:t>
            </a:r>
            <a:r>
              <a:rPr lang="en-US" i="1" dirty="0">
                <a:solidFill>
                  <a:srgbClr val="FF0000"/>
                </a:solidFill>
              </a:rPr>
              <a:t>strong components </a:t>
            </a:r>
            <a:r>
              <a:rPr lang="en-US" dirty="0"/>
              <a:t>of </a:t>
            </a:r>
            <a:r>
              <a:rPr lang="en-US" i="1" dirty="0"/>
              <a:t>G</a:t>
            </a:r>
            <a:r>
              <a:rPr lang="en-US" dirty="0"/>
              <a:t>. </a:t>
            </a:r>
          </a:p>
          <a:p>
            <a:pPr indent="0">
              <a:buNone/>
            </a:pPr>
            <a:endParaRPr lang="en-US" dirty="0"/>
          </a:p>
          <a:p>
            <a:pPr indent="0">
              <a:buNone/>
            </a:pPr>
            <a:r>
              <a:rPr lang="en-US" b="1" dirty="0"/>
              <a:t>Example (</a:t>
            </a:r>
            <a:r>
              <a:rPr lang="en-US" i="1" dirty="0"/>
              <a:t>continued</a:t>
            </a:r>
            <a:r>
              <a:rPr lang="en-US" b="1" dirty="0"/>
              <a:t>)</a:t>
            </a:r>
            <a:r>
              <a:rPr lang="en-US" dirty="0"/>
              <a:t>: The graph </a:t>
            </a:r>
            <a:r>
              <a:rPr lang="en-US" i="1" dirty="0"/>
              <a:t>H</a:t>
            </a:r>
            <a:r>
              <a:rPr lang="en-US" dirty="0"/>
              <a:t> has </a:t>
            </a:r>
            <a:r>
              <a:rPr lang="en-US" dirty="0">
                <a:solidFill>
                  <a:srgbClr val="FF0000"/>
                </a:solidFill>
              </a:rPr>
              <a:t>three</a:t>
            </a:r>
            <a:r>
              <a:rPr lang="en-US" dirty="0"/>
              <a:t> strongly connected components, consisting of the vertex </a:t>
            </a:r>
            <a:r>
              <a:rPr lang="en-US" i="1" dirty="0"/>
              <a:t>a</a:t>
            </a:r>
            <a:r>
              <a:rPr lang="en-US" dirty="0"/>
              <a:t>; the vertex </a:t>
            </a:r>
            <a:r>
              <a:rPr lang="en-US" i="1" dirty="0"/>
              <a:t>e;</a:t>
            </a:r>
            <a:r>
              <a:rPr lang="en-US" dirty="0"/>
              <a:t> and the </a:t>
            </a:r>
            <a:r>
              <a:rPr lang="en-US" dirty="0" err="1"/>
              <a:t>subgraph</a:t>
            </a:r>
            <a:r>
              <a:rPr lang="en-US" dirty="0"/>
              <a:t>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28600"/>
            <a:ext cx="4300654" cy="2153412"/>
          </a:xfrm>
          <a:prstGeom prst="rect">
            <a:avLst/>
          </a:prstGeom>
        </p:spPr>
      </p:pic>
    </p:spTree>
    <p:extLst>
      <p:ext uri="{BB962C8B-B14F-4D97-AF65-F5344CB8AC3E}">
        <p14:creationId xmlns:p14="http://schemas.microsoft.com/office/powerpoint/2010/main" val="26870902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a:t>
            </a:r>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p>
          <a:p>
            <a:pPr marL="0" indent="0">
              <a:buNone/>
            </a:pPr>
            <a:endParaRPr lang="en-US" dirty="0"/>
          </a:p>
          <a:p>
            <a:pPr indent="0">
              <a:buNone/>
            </a:pPr>
            <a:r>
              <a:rPr lang="en-US" b="1" dirty="0"/>
              <a:t>Theorem</a:t>
            </a:r>
            <a:r>
              <a:rPr lang="en-US" dirty="0"/>
              <a:t>: Let G be a graph with adjacency matrix </a:t>
            </a:r>
            <a:r>
              <a:rPr lang="en-US" b="1" dirty="0"/>
              <a:t>A</a:t>
            </a:r>
            <a:r>
              <a:rPr lang="en-US" dirty="0"/>
              <a:t> with respect to the ordering                     </a:t>
            </a:r>
            <a:r>
              <a:rPr lang="en-US" i="1" dirty="0"/>
              <a:t>v</a:t>
            </a:r>
            <a:r>
              <a:rPr lang="en-US" baseline="-25000" dirty="0">
                <a:latin typeface="Cambria Math" pitchFamily="18" charset="0"/>
                <a:ea typeface="Cambria Math" pitchFamily="18" charset="0"/>
              </a:rPr>
              <a:t>1</a:t>
            </a:r>
            <a:r>
              <a:rPr lang="en-US" i="1" dirty="0"/>
              <a:t>, … , </a:t>
            </a:r>
            <a:r>
              <a:rPr lang="en-US" i="1" dirty="0" err="1"/>
              <a:t>v</a:t>
            </a:r>
            <a:r>
              <a:rPr lang="en-US" i="1" baseline="-25000" dirty="0" err="1"/>
              <a:t>n</a:t>
            </a:r>
            <a:r>
              <a:rPr lang="en-US" dirty="0"/>
              <a:t> of vertices (with directed or undirected edges, multiple edges and loops allowed).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where </a:t>
            </a:r>
            <a:r>
              <a:rPr lang="en-US" i="1" dirty="0"/>
              <a:t>r &gt;</a:t>
            </a:r>
            <a:r>
              <a:rPr lang="en-US" dirty="0">
                <a:latin typeface="Cambria Math" pitchFamily="18" charset="0"/>
                <a:ea typeface="Cambria Math" pitchFamily="18" charset="0"/>
              </a:rPr>
              <a:t>0 </a:t>
            </a:r>
            <a:r>
              <a:rPr lang="en-US" dirty="0"/>
              <a:t>is a positive integer, equals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dirty="0"/>
              <a:t>.</a:t>
            </a:r>
          </a:p>
          <a:p>
            <a:pPr marL="274320" lvl="1" indent="0">
              <a:buClr>
                <a:schemeClr val="accent3"/>
              </a:buClr>
              <a:buSzPct val="95000"/>
              <a:buNone/>
            </a:pPr>
            <a:endParaRPr lang="en-US" dirty="0"/>
          </a:p>
          <a:p>
            <a:pPr marL="274320" lvl="1" indent="0">
              <a:buClr>
                <a:schemeClr val="accent3"/>
              </a:buClr>
              <a:buSzPct val="95000"/>
              <a:buNone/>
            </a:pPr>
            <a:r>
              <a:rPr lang="en-US" b="1" i="1" dirty="0"/>
              <a:t>Proof</a:t>
            </a:r>
            <a:r>
              <a:rPr lang="en-US" i="1" dirty="0"/>
              <a:t> </a:t>
            </a:r>
            <a:r>
              <a:rPr lang="en-US" b="1" i="1" dirty="0"/>
              <a:t>by mathematical induction</a:t>
            </a:r>
            <a:r>
              <a:rPr lang="en-US" dirty="0"/>
              <a:t>: </a:t>
            </a:r>
          </a:p>
          <a:p>
            <a:pPr marL="274320" lvl="1" indent="0">
              <a:buClr>
                <a:schemeClr val="accent3"/>
              </a:buClr>
              <a:buSzPct val="95000"/>
              <a:buNone/>
            </a:pPr>
            <a:r>
              <a:rPr lang="en-US" i="1" dirty="0"/>
              <a:t>Basis Step</a:t>
            </a:r>
            <a:r>
              <a:rPr lang="en-US" dirty="0"/>
              <a:t>: By definition of the adjacency matrix, the number of paths from </a:t>
            </a:r>
            <a:r>
              <a:rPr lang="en-US" i="1" dirty="0"/>
              <a:t>v</a:t>
            </a:r>
            <a:r>
              <a:rPr lang="en-US" i="1" baseline="-25000" dirty="0"/>
              <a:t>i</a:t>
            </a:r>
            <a:r>
              <a:rPr lang="en-US" dirty="0"/>
              <a:t> to </a:t>
            </a:r>
            <a:r>
              <a:rPr lang="en-US" i="1" dirty="0" err="1"/>
              <a:t>v</a:t>
            </a:r>
            <a:r>
              <a:rPr lang="en-US" i="1" baseline="-25000" dirty="0" err="1"/>
              <a:t>j</a:t>
            </a:r>
            <a:r>
              <a:rPr lang="en-US" dirty="0"/>
              <a:t> of length </a:t>
            </a:r>
            <a:r>
              <a:rPr lang="en-US" dirty="0">
                <a:latin typeface="Cambria Math" pitchFamily="18" charset="0"/>
                <a:ea typeface="Cambria Math" pitchFamily="18" charset="0"/>
              </a:rPr>
              <a:t>1</a:t>
            </a:r>
            <a:r>
              <a:rPr lang="en-US" dirty="0"/>
              <a:t> is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dirty="0"/>
              <a:t>. </a:t>
            </a:r>
          </a:p>
          <a:p>
            <a:pPr marL="274320" lvl="1" indent="0">
              <a:buClr>
                <a:schemeClr val="accent3"/>
              </a:buClr>
              <a:buSzPct val="95000"/>
              <a:buNone/>
            </a:pPr>
            <a:r>
              <a:rPr lang="en-US" i="1" dirty="0"/>
              <a:t>Inductive Step</a:t>
            </a:r>
            <a:r>
              <a:rPr lang="en-US" dirty="0"/>
              <a:t>: For the inductive hypothesis, we assume that that the  (</a:t>
            </a:r>
            <a:r>
              <a:rPr lang="en-US" i="1" dirty="0" err="1"/>
              <a:t>i</a:t>
            </a:r>
            <a:r>
              <a:rPr lang="en-US" dirty="0" err="1"/>
              <a:t>,</a:t>
            </a:r>
            <a:r>
              <a:rPr lang="en-US" i="1" dirty="0" err="1"/>
              <a:t>j</a:t>
            </a:r>
            <a:r>
              <a:rPr lang="en-US" dirty="0"/>
              <a:t>)</a:t>
            </a:r>
            <a:r>
              <a:rPr lang="en-US" dirty="0" err="1"/>
              <a:t>th</a:t>
            </a:r>
            <a:r>
              <a:rPr lang="en-US" dirty="0"/>
              <a:t> entry of </a:t>
            </a:r>
            <a:r>
              <a:rPr lang="en-US" b="1" dirty="0" err="1"/>
              <a:t>A</a:t>
            </a:r>
            <a:r>
              <a:rPr lang="en-US" i="1" baseline="30000" dirty="0" err="1"/>
              <a:t>r</a:t>
            </a:r>
            <a:r>
              <a:rPr lang="en-US" dirty="0"/>
              <a:t> is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a:t>
            </a:r>
          </a:p>
          <a:p>
            <a:pPr marL="617220" lvl="1" indent="-342900">
              <a:buClr>
                <a:schemeClr val="accent3"/>
              </a:buClr>
              <a:buSzPct val="95000"/>
            </a:pPr>
            <a:r>
              <a:rPr lang="en-US" dirty="0"/>
              <a:t>Because  </a:t>
            </a:r>
            <a:r>
              <a:rPr lang="en-US" b="1" dirty="0"/>
              <a:t>A</a:t>
            </a:r>
            <a:r>
              <a:rPr lang="en-US" i="1" baseline="30000" dirty="0"/>
              <a:t>r+</a:t>
            </a:r>
            <a:r>
              <a:rPr lang="en-US" baseline="30000" dirty="0">
                <a:latin typeface="Cambria Math" pitchFamily="18" charset="0"/>
                <a:ea typeface="Cambria Math" pitchFamily="18" charset="0"/>
              </a:rPr>
              <a:t>1</a:t>
            </a:r>
            <a:r>
              <a:rPr lang="en-US" dirty="0"/>
              <a:t> = </a:t>
            </a:r>
            <a:r>
              <a:rPr lang="en-US" b="1" dirty="0" err="1"/>
              <a:t>A</a:t>
            </a:r>
            <a:r>
              <a:rPr lang="en-US" i="1" baseline="30000" dirty="0" err="1"/>
              <a:t>r</a:t>
            </a:r>
            <a:r>
              <a:rPr lang="en-US" b="1" dirty="0"/>
              <a:t> A</a:t>
            </a:r>
            <a:r>
              <a:rPr lang="en-US" dirty="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equals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dirty="0"/>
              <a:t>, where </a:t>
            </a:r>
            <a:r>
              <a:rPr lang="en-US" i="1" dirty="0" err="1"/>
              <a:t>b</a:t>
            </a:r>
            <a:r>
              <a:rPr lang="en-US" i="1" baseline="-25000" dirty="0" err="1"/>
              <a:t>ik</a:t>
            </a:r>
            <a:r>
              <a:rPr lang="en-US" i="1" baseline="-25000" dirty="0"/>
              <a:t> </a:t>
            </a:r>
            <a:r>
              <a:rPr lang="en-US" dirty="0"/>
              <a:t>is the (</a:t>
            </a:r>
            <a:r>
              <a:rPr lang="en-US" i="1" dirty="0" err="1"/>
              <a:t>i</a:t>
            </a:r>
            <a:r>
              <a:rPr lang="en-US" dirty="0" err="1"/>
              <a:t>,</a:t>
            </a:r>
            <a:r>
              <a:rPr lang="en-US" i="1" dirty="0" err="1"/>
              <a:t>k</a:t>
            </a:r>
            <a:r>
              <a:rPr lang="en-US" dirty="0"/>
              <a:t>)</a:t>
            </a:r>
            <a:r>
              <a:rPr lang="en-US" i="1" dirty="0" err="1"/>
              <a:t>th</a:t>
            </a:r>
            <a:r>
              <a:rPr lang="en-US" dirty="0"/>
              <a:t> entry of </a:t>
            </a:r>
            <a:r>
              <a:rPr lang="en-US" b="1" dirty="0"/>
              <a:t>A</a:t>
            </a:r>
            <a:r>
              <a:rPr lang="en-US" i="1" baseline="30000" dirty="0"/>
              <a:t>r</a:t>
            </a:r>
            <a:r>
              <a:rPr lang="en-US" dirty="0"/>
              <a:t>. By the inductive hypothesis, </a:t>
            </a:r>
            <a:r>
              <a:rPr lang="en-US" i="1" dirty="0" err="1"/>
              <a:t>b</a:t>
            </a:r>
            <a:r>
              <a:rPr lang="en-US" i="1" baseline="-25000" dirty="0" err="1"/>
              <a:t>ik</a:t>
            </a:r>
            <a:r>
              <a:rPr lang="en-US" i="1" baseline="-25000" dirty="0"/>
              <a:t> </a:t>
            </a:r>
            <a:r>
              <a:rPr lang="en-US" dirty="0"/>
              <a:t>is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dirty="0"/>
              <a:t>. </a:t>
            </a:r>
          </a:p>
          <a:p>
            <a:pPr marL="617220" lvl="1" indent="-342900">
              <a:buClr>
                <a:schemeClr val="accent3"/>
              </a:buClr>
              <a:buSzPct val="95000"/>
            </a:pPr>
            <a:r>
              <a:rPr lang="en-US" dirty="0"/>
              <a:t>A path of length </a:t>
            </a:r>
            <a:r>
              <a:rPr lang="en-US" i="1" dirty="0"/>
              <a:t>r</a:t>
            </a:r>
            <a:r>
              <a:rPr lang="en-US" dirty="0"/>
              <a:t> + </a:t>
            </a:r>
            <a:r>
              <a:rPr lang="en-US" dirty="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is made up of a path of length </a:t>
            </a:r>
            <a:r>
              <a:rPr lang="en-US" i="1" dirty="0"/>
              <a:t>r</a:t>
            </a:r>
            <a:r>
              <a:rPr lang="en-US" dirty="0"/>
              <a:t> from </a:t>
            </a:r>
            <a:r>
              <a:rPr lang="en-US" i="1" dirty="0"/>
              <a:t>v</a:t>
            </a:r>
            <a:r>
              <a:rPr lang="en-US" i="1" baseline="-25000" dirty="0"/>
              <a:t>i</a:t>
            </a:r>
            <a:r>
              <a:rPr lang="en-US" dirty="0"/>
              <a:t> to some  </a:t>
            </a:r>
            <a:r>
              <a:rPr lang="en-US" i="1" dirty="0" err="1"/>
              <a:t>v</a:t>
            </a:r>
            <a:r>
              <a:rPr lang="en-US" i="1" baseline="-25000" dirty="0" err="1"/>
              <a:t>k</a:t>
            </a:r>
            <a:r>
              <a:rPr lang="en-US" i="1" dirty="0"/>
              <a:t> , </a:t>
            </a:r>
            <a:r>
              <a:rPr lang="en-US" dirty="0"/>
              <a:t>and an edge from </a:t>
            </a:r>
            <a:r>
              <a:rPr lang="en-US" i="1" dirty="0" err="1"/>
              <a:t>v</a:t>
            </a:r>
            <a:r>
              <a:rPr lang="en-US" i="1" baseline="-25000" dirty="0" err="1"/>
              <a:t>k</a:t>
            </a:r>
            <a:r>
              <a:rPr lang="en-US" dirty="0"/>
              <a:t> to </a:t>
            </a:r>
            <a:r>
              <a:rPr lang="en-US" i="1" dirty="0" err="1"/>
              <a:t>v</a:t>
            </a:r>
            <a:r>
              <a:rPr lang="en-US" i="1" baseline="-25000" dirty="0" err="1"/>
              <a:t>j</a:t>
            </a:r>
            <a:r>
              <a:rPr lang="en-US" dirty="0"/>
              <a:t>. By the product rule for counting, the number of such paths is the product of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i="1" dirty="0"/>
              <a:t>  </a:t>
            </a:r>
            <a:r>
              <a:rPr lang="en-US" dirty="0"/>
              <a:t>(i.e., </a:t>
            </a:r>
            <a:r>
              <a:rPr lang="en-US" i="1" dirty="0" err="1"/>
              <a:t>b</a:t>
            </a:r>
            <a:r>
              <a:rPr lang="en-US" i="1" baseline="-25000" dirty="0" err="1"/>
              <a:t>ik</a:t>
            </a:r>
            <a:r>
              <a:rPr lang="en-US" i="1" baseline="-25000" dirty="0"/>
              <a:t> </a:t>
            </a:r>
            <a:r>
              <a:rPr lang="en-US" dirty="0"/>
              <a:t>) and the number of edges from </a:t>
            </a:r>
            <a:r>
              <a:rPr lang="en-US" dirty="0" err="1"/>
              <a:t>from</a:t>
            </a:r>
            <a:r>
              <a:rPr lang="en-US" dirty="0"/>
              <a:t> </a:t>
            </a:r>
            <a:r>
              <a:rPr lang="en-US" i="1" dirty="0" err="1"/>
              <a:t>v</a:t>
            </a:r>
            <a:r>
              <a:rPr lang="en-US" i="1" baseline="-25000" dirty="0" err="1"/>
              <a:t>k</a:t>
            </a:r>
            <a:r>
              <a:rPr lang="en-US" dirty="0"/>
              <a:t> to </a:t>
            </a:r>
            <a:r>
              <a:rPr lang="en-US" i="1" dirty="0" err="1"/>
              <a:t>v</a:t>
            </a:r>
            <a:r>
              <a:rPr lang="en-US" i="1" baseline="-25000" dirty="0" err="1"/>
              <a:t>j</a:t>
            </a:r>
            <a:r>
              <a:rPr lang="en-US" dirty="0"/>
              <a:t> (</a:t>
            </a:r>
            <a:r>
              <a:rPr lang="en-US" dirty="0" err="1"/>
              <a:t>i.e</a:t>
            </a:r>
            <a:r>
              <a:rPr lang="en-US" dirty="0"/>
              <a:t>, </a:t>
            </a:r>
            <a:r>
              <a:rPr lang="en-US" i="1" dirty="0" err="1"/>
              <a:t>a</a:t>
            </a:r>
            <a:r>
              <a:rPr lang="en-US" i="1" baseline="-25000" dirty="0" err="1"/>
              <a:t>kj</a:t>
            </a:r>
            <a:r>
              <a:rPr lang="en-US" dirty="0"/>
              <a:t>). The sum over all possible intermediate vertices </a:t>
            </a:r>
            <a:r>
              <a:rPr lang="en-US" i="1" dirty="0" err="1"/>
              <a:t>v</a:t>
            </a:r>
            <a:r>
              <a:rPr lang="en-US" i="1" baseline="-25000" dirty="0" err="1"/>
              <a:t>k</a:t>
            </a:r>
            <a:r>
              <a:rPr lang="en-US" i="1" dirty="0"/>
              <a:t>  is 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i="1" baseline="-25000" dirty="0"/>
              <a:t> </a:t>
            </a:r>
            <a:r>
              <a:rPr lang="en-US" i="1" dirty="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a:t>Example</a:t>
            </a:r>
            <a:r>
              <a:rPr lang="en-US" dirty="0"/>
              <a:t>: How many paths of length four are there from </a:t>
            </a:r>
            <a:r>
              <a:rPr lang="en-US" i="1" dirty="0"/>
              <a:t>a</a:t>
            </a:r>
            <a:r>
              <a:rPr lang="en-US" dirty="0"/>
              <a:t> to </a:t>
            </a:r>
            <a:r>
              <a:rPr lang="en-US" i="1" dirty="0"/>
              <a:t>d</a:t>
            </a:r>
            <a:r>
              <a:rPr lang="en-US" dirty="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r>
              <a:rPr lang="en-US" sz="2800" b="1" dirty="0"/>
              <a:t>Solution</a:t>
            </a:r>
            <a:r>
              <a:rPr lang="en-US" dirty="0"/>
              <a:t>: The adjacency matrix of </a:t>
            </a:r>
            <a:r>
              <a:rPr lang="en-US" i="1" dirty="0"/>
              <a:t>G</a:t>
            </a:r>
            <a:r>
              <a:rPr lang="en-US" dirty="0"/>
              <a:t> (ordering                        the vertices as </a:t>
            </a:r>
            <a:r>
              <a:rPr lang="en-US" i="1" dirty="0"/>
              <a:t>a</a:t>
            </a:r>
            <a:r>
              <a:rPr lang="en-US" dirty="0"/>
              <a:t>, </a:t>
            </a:r>
            <a:r>
              <a:rPr lang="en-US" i="1" dirty="0"/>
              <a:t>b</a:t>
            </a:r>
            <a:r>
              <a:rPr lang="en-US" dirty="0"/>
              <a:t>, </a:t>
            </a:r>
            <a:r>
              <a:rPr lang="en-US" i="1" dirty="0"/>
              <a:t>c</a:t>
            </a:r>
            <a:r>
              <a:rPr lang="en-US" dirty="0"/>
              <a:t>, </a:t>
            </a:r>
            <a:r>
              <a:rPr lang="en-US" i="1" dirty="0"/>
              <a:t>d</a:t>
            </a:r>
            <a:r>
              <a:rPr lang="en-US" dirty="0"/>
              <a:t>) is given above. Hence                             the number of paths of length four from </a:t>
            </a:r>
            <a:r>
              <a:rPr lang="en-US" i="1" dirty="0"/>
              <a:t>a</a:t>
            </a:r>
            <a:r>
              <a:rPr lang="en-US" dirty="0"/>
              <a:t> to </a:t>
            </a:r>
            <a:r>
              <a:rPr lang="en-US" i="1" dirty="0"/>
              <a:t>d</a:t>
            </a:r>
            <a:r>
              <a:rPr lang="en-US" dirty="0"/>
              <a:t> is                                      the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4</a:t>
            </a:r>
            <a:r>
              <a:rPr lang="en-US" dirty="0"/>
              <a:t>)</a:t>
            </a:r>
            <a:r>
              <a:rPr lang="en-US" dirty="0" err="1"/>
              <a:t>th</a:t>
            </a:r>
            <a:r>
              <a:rPr lang="en-US" dirty="0"/>
              <a:t> entry of </a:t>
            </a:r>
            <a:r>
              <a:rPr lang="en-US" b="1" dirty="0"/>
              <a:t>A</a:t>
            </a:r>
            <a:r>
              <a:rPr lang="en-US" baseline="30000" dirty="0">
                <a:latin typeface="Cambria Math" pitchFamily="18" charset="0"/>
                <a:ea typeface="Cambria Math" pitchFamily="18" charset="0"/>
              </a:rPr>
              <a:t>4</a:t>
            </a:r>
            <a:r>
              <a:rPr lang="en-US" dirty="0"/>
              <a:t> . The eight paths are as:</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a:t>G</a:t>
            </a:r>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adjacency matrix of G</a:t>
            </a:r>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a:t>A</a:t>
            </a:r>
            <a:r>
              <a:rPr lang="en-US" baseline="30000" dirty="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a:t>d      a</a:t>
            </a:r>
            <a:r>
              <a:rPr lang="en-US" dirty="0"/>
              <a:t>, </a:t>
            </a:r>
            <a:r>
              <a:rPr lang="en-US" i="1" dirty="0"/>
              <a:t>b</a:t>
            </a:r>
            <a:r>
              <a:rPr lang="en-US" dirty="0"/>
              <a:t>, </a:t>
            </a:r>
            <a:r>
              <a:rPr lang="en-US" i="1" dirty="0"/>
              <a:t>a</a:t>
            </a:r>
            <a:r>
              <a:rPr lang="en-US" dirty="0"/>
              <a:t>, </a:t>
            </a:r>
            <a:r>
              <a:rPr lang="en-US" i="1" dirty="0"/>
              <a:t>c</a:t>
            </a:r>
            <a:r>
              <a:rPr lang="en-US" dirty="0"/>
              <a:t>, </a:t>
            </a:r>
            <a:r>
              <a:rPr lang="en-US" i="1" dirty="0"/>
              <a:t>d</a:t>
            </a:r>
          </a:p>
          <a:p>
            <a:r>
              <a:rPr lang="en-US" i="1" dirty="0"/>
              <a:t>a</a:t>
            </a:r>
            <a:r>
              <a:rPr lang="en-US" dirty="0"/>
              <a:t>, </a:t>
            </a:r>
            <a:r>
              <a:rPr lang="en-US" i="1" dirty="0"/>
              <a:t>b</a:t>
            </a:r>
            <a:r>
              <a:rPr lang="en-US" dirty="0"/>
              <a:t>, </a:t>
            </a:r>
            <a:r>
              <a:rPr lang="en-US" i="1" dirty="0"/>
              <a:t>d</a:t>
            </a:r>
            <a:r>
              <a:rPr lang="en-US" dirty="0"/>
              <a:t>, </a:t>
            </a:r>
            <a:r>
              <a:rPr lang="en-US" i="1" dirty="0"/>
              <a:t>b</a:t>
            </a:r>
            <a:r>
              <a:rPr lang="en-US" dirty="0"/>
              <a:t>, </a:t>
            </a:r>
            <a:r>
              <a:rPr lang="en-US" i="1" dirty="0"/>
              <a:t>d      a</a:t>
            </a:r>
            <a:r>
              <a:rPr lang="en-US" dirty="0"/>
              <a:t>, </a:t>
            </a:r>
            <a:r>
              <a:rPr lang="en-US" i="1" dirty="0"/>
              <a:t>b</a:t>
            </a:r>
            <a:r>
              <a:rPr lang="en-US" dirty="0"/>
              <a:t>, </a:t>
            </a:r>
            <a:r>
              <a:rPr lang="en-US" i="1" dirty="0"/>
              <a:t>d</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a</a:t>
            </a:r>
            <a:r>
              <a:rPr lang="en-US" dirty="0"/>
              <a:t>, </a:t>
            </a:r>
            <a:r>
              <a:rPr lang="en-US" i="1" dirty="0"/>
              <a:t>b</a:t>
            </a:r>
            <a:r>
              <a:rPr lang="en-US" dirty="0"/>
              <a:t>, </a:t>
            </a:r>
            <a:r>
              <a:rPr lang="en-US" i="1" dirty="0"/>
              <a:t>d      a</a:t>
            </a:r>
            <a:r>
              <a:rPr lang="en-US" dirty="0"/>
              <a:t>, </a:t>
            </a:r>
            <a:r>
              <a:rPr lang="en-US" i="1" dirty="0"/>
              <a:t>c</a:t>
            </a:r>
            <a:r>
              <a:rPr lang="en-US" dirty="0"/>
              <a:t>, </a:t>
            </a:r>
            <a:r>
              <a:rPr lang="en-US" i="1" dirty="0"/>
              <a:t>a</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d</a:t>
            </a:r>
            <a:r>
              <a:rPr lang="en-US" dirty="0"/>
              <a:t>, </a:t>
            </a:r>
            <a:r>
              <a:rPr lang="en-US" i="1" dirty="0"/>
              <a:t>b</a:t>
            </a:r>
            <a:r>
              <a:rPr lang="en-US" dirty="0"/>
              <a:t>, </a:t>
            </a:r>
            <a:r>
              <a:rPr lang="en-US" i="1" dirty="0"/>
              <a:t>d      a</a:t>
            </a:r>
            <a:r>
              <a:rPr lang="en-US" dirty="0"/>
              <a:t>, </a:t>
            </a:r>
            <a:r>
              <a:rPr lang="en-US" i="1" dirty="0"/>
              <a:t>c</a:t>
            </a:r>
            <a:r>
              <a:rPr lang="en-US" dirty="0"/>
              <a:t>, </a:t>
            </a:r>
            <a:r>
              <a:rPr lang="en-US" i="1" dirty="0"/>
              <a:t>d</a:t>
            </a:r>
            <a:r>
              <a:rPr lang="en-US" dirty="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a:t>A </a:t>
            </a:r>
            <a:r>
              <a:rPr lang="en-US" dirty="0"/>
              <a:t>=</a:t>
            </a:r>
          </a:p>
        </p:txBody>
      </p:sp>
    </p:spTree>
    <p:extLst>
      <p:ext uri="{BB962C8B-B14F-4D97-AF65-F5344CB8AC3E}">
        <p14:creationId xmlns:p14="http://schemas.microsoft.com/office/powerpoint/2010/main" val="3127046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Euler and Hamiltonian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10.5</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Paths and Circuits</a:t>
            </a:r>
          </a:p>
        </p:txBody>
      </p:sp>
      <p:sp>
        <p:nvSpPr>
          <p:cNvPr id="3" name="Content Placeholder 2"/>
          <p:cNvSpPr>
            <a:spLocks noGrp="1"/>
          </p:cNvSpPr>
          <p:nvPr>
            <p:ph idx="1"/>
          </p:nvPr>
        </p:nvSpPr>
        <p:spPr/>
        <p:txBody>
          <a:bodyPr>
            <a:normAutofit fontScale="77500" lnSpcReduction="20000"/>
          </a:bodyPr>
          <a:lstStyle/>
          <a:p>
            <a:r>
              <a:rPr lang="en-US" dirty="0"/>
              <a:t>The town of K</a:t>
            </a:r>
            <a:r>
              <a:rPr lang="az-Cyrl-AZ" dirty="0">
                <a:latin typeface="Cambria Math"/>
                <a:ea typeface="Cambria Math"/>
              </a:rPr>
              <a:t>ӧ</a:t>
            </a:r>
            <a:r>
              <a:rPr lang="en-US" dirty="0" err="1"/>
              <a:t>nigsberg</a:t>
            </a:r>
            <a:r>
              <a:rPr lang="en-US" dirty="0"/>
              <a:t>, Prussia (now </a:t>
            </a:r>
            <a:r>
              <a:rPr lang="en-US" dirty="0" err="1"/>
              <a:t>Kalingrad</a:t>
            </a:r>
            <a:r>
              <a:rPr lang="en-US" dirty="0"/>
              <a:t>, Russia) was divided into four sections by the branches of the </a:t>
            </a:r>
            <a:r>
              <a:rPr lang="en-US" dirty="0" err="1"/>
              <a:t>Pregel</a:t>
            </a:r>
            <a:r>
              <a:rPr lang="en-US" dirty="0"/>
              <a:t> river. In the </a:t>
            </a:r>
            <a:r>
              <a:rPr lang="en-US" dirty="0">
                <a:latin typeface="Cambria Math" pitchFamily="18" charset="0"/>
                <a:ea typeface="Cambria Math" pitchFamily="18" charset="0"/>
              </a:rPr>
              <a:t>18</a:t>
            </a:r>
            <a:r>
              <a:rPr lang="en-US" dirty="0"/>
              <a:t>th century seven bridges connected these regions.</a:t>
            </a:r>
          </a:p>
          <a:p>
            <a:r>
              <a:rPr lang="en-US" dirty="0"/>
              <a:t>People wondered whether it was possible to follow a path that crosses each bridge exactly once and returns to the starting point.</a:t>
            </a:r>
          </a:p>
          <a:p>
            <a:r>
              <a:rPr lang="en-US" dirty="0"/>
              <a:t>The Swiss mathematician Leonard Euler proved that no such path exists.   This result is often considered to be the first theorem ever proved in graph theory.</a:t>
            </a:r>
          </a:p>
          <a:p>
            <a:endParaRPr lang="en-US" dirty="0"/>
          </a:p>
          <a:p>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0760" y="200462"/>
            <a:ext cx="883158" cy="10210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7" name="TextBox 6"/>
          <p:cNvSpPr txBox="1"/>
          <p:nvPr/>
        </p:nvSpPr>
        <p:spPr>
          <a:xfrm>
            <a:off x="6954139" y="1246942"/>
            <a:ext cx="1676400" cy="646331"/>
          </a:xfrm>
          <a:prstGeom prst="rect">
            <a:avLst/>
          </a:prstGeom>
          <a:noFill/>
        </p:spPr>
        <p:txBody>
          <a:bodyPr wrap="square" rtlCol="0">
            <a:spAutoFit/>
          </a:bodyPr>
          <a:lstStyle/>
          <a:p>
            <a:r>
              <a:rPr lang="en-US" dirty="0"/>
              <a:t>Leonard Euler (</a:t>
            </a:r>
            <a:r>
              <a:rPr lang="en-US" dirty="0">
                <a:latin typeface="Cambria Math" pitchFamily="18" charset="0"/>
                <a:ea typeface="Cambria Math" pitchFamily="18" charset="0"/>
              </a:rPr>
              <a:t>1707-1783</a:t>
            </a:r>
            <a:r>
              <a:rPr lang="en-US" dirty="0"/>
              <a:t>)</a:t>
            </a:r>
          </a:p>
        </p:txBody>
      </p:sp>
      <p:sp>
        <p:nvSpPr>
          <p:cNvPr id="8" name="TextBox 7"/>
          <p:cNvSpPr txBox="1"/>
          <p:nvPr/>
        </p:nvSpPr>
        <p:spPr>
          <a:xfrm>
            <a:off x="838200" y="5997440"/>
            <a:ext cx="3489960" cy="369332"/>
          </a:xfrm>
          <a:prstGeom prst="rect">
            <a:avLst/>
          </a:prstGeom>
          <a:noFill/>
        </p:spPr>
        <p:txBody>
          <a:bodyPr wrap="square" rtlCol="0">
            <a:spAutoFit/>
          </a:bodyPr>
          <a:lstStyle/>
          <a:p>
            <a:r>
              <a:rPr lang="en-US" b="1" dirty="0"/>
              <a:t>The </a:t>
            </a:r>
            <a:r>
              <a:rPr lang="en-US" b="1" dirty="0">
                <a:latin typeface="Cambria Math" pitchFamily="18" charset="0"/>
                <a:ea typeface="Cambria Math" pitchFamily="18" charset="0"/>
              </a:rPr>
              <a:t>7</a:t>
            </a:r>
            <a:r>
              <a:rPr lang="en-US" b="1" dirty="0"/>
              <a:t> Bridges of K</a:t>
            </a:r>
            <a:r>
              <a:rPr lang="az-Cyrl-AZ" b="1" dirty="0">
                <a:latin typeface="Cambria Math"/>
                <a:ea typeface="Cambria Math"/>
              </a:rPr>
              <a:t>ӧ</a:t>
            </a:r>
            <a:r>
              <a:rPr lang="en-US" b="1" dirty="0" err="1"/>
              <a:t>nigsberg</a:t>
            </a:r>
            <a:r>
              <a:rPr lang="en-US" dirty="0"/>
              <a:t>  </a:t>
            </a:r>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a:t>Multigraph</a:t>
            </a:r>
            <a:r>
              <a:rPr lang="en-US" b="1" dirty="0"/>
              <a:t> Model of the Bridges of K</a:t>
            </a:r>
            <a:r>
              <a:rPr lang="az-Cyrl-AZ" b="1" dirty="0">
                <a:latin typeface="Cambria Math"/>
                <a:ea typeface="Cambria Math"/>
              </a:rPr>
              <a:t>ӧ</a:t>
            </a:r>
            <a:r>
              <a:rPr lang="en-US" b="1" dirty="0" err="1"/>
              <a:t>nigsberg</a:t>
            </a:r>
            <a:r>
              <a:rPr lang="en-US" b="1" dirty="0"/>
              <a:t>  </a:t>
            </a:r>
          </a:p>
        </p:txBody>
      </p:sp>
    </p:spTree>
    <p:extLst>
      <p:ext uri="{BB962C8B-B14F-4D97-AF65-F5344CB8AC3E}">
        <p14:creationId xmlns:p14="http://schemas.microsoft.com/office/powerpoint/2010/main" val="37861885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Euler Paths and Circuits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Definition</a:t>
            </a:r>
            <a:r>
              <a:rPr lang="en-US" dirty="0"/>
              <a:t>: An </a:t>
            </a:r>
            <a:r>
              <a:rPr lang="en-US" i="1" dirty="0">
                <a:solidFill>
                  <a:srgbClr val="FF0000"/>
                </a:solidFill>
              </a:rPr>
              <a:t>Euler circuit </a:t>
            </a:r>
            <a:r>
              <a:rPr lang="en-US" dirty="0"/>
              <a:t>in a graph </a:t>
            </a:r>
            <a:r>
              <a:rPr lang="en-US" i="1" dirty="0"/>
              <a:t>G</a:t>
            </a:r>
            <a:r>
              <a:rPr lang="en-US" dirty="0"/>
              <a:t> is a simple circuit containing every edge of </a:t>
            </a:r>
            <a:r>
              <a:rPr lang="en-US" i="1" dirty="0"/>
              <a:t>G</a:t>
            </a:r>
            <a:r>
              <a:rPr lang="en-US" dirty="0"/>
              <a:t>. An </a:t>
            </a:r>
            <a:r>
              <a:rPr lang="en-US" i="1" dirty="0">
                <a:solidFill>
                  <a:srgbClr val="FF0000"/>
                </a:solidFill>
              </a:rPr>
              <a:t>Euler path </a:t>
            </a:r>
            <a:r>
              <a:rPr lang="en-US" dirty="0"/>
              <a:t>in </a:t>
            </a:r>
            <a:r>
              <a:rPr lang="en-US" i="1" dirty="0"/>
              <a:t>G</a:t>
            </a:r>
            <a:r>
              <a:rPr lang="en-US" dirty="0"/>
              <a:t> is a simple path containing every edge of </a:t>
            </a:r>
            <a:r>
              <a:rPr lang="en-US" i="1" dirty="0"/>
              <a:t>G</a:t>
            </a:r>
            <a:r>
              <a:rPr lang="en-US" dirty="0"/>
              <a:t>. </a:t>
            </a:r>
          </a:p>
          <a:p>
            <a:pPr indent="0">
              <a:buNone/>
            </a:pPr>
            <a:r>
              <a:rPr lang="en-US" dirty="0">
                <a:solidFill>
                  <a:srgbClr val="FF0000"/>
                </a:solidFill>
              </a:rPr>
              <a:t>Euler circuit</a:t>
            </a:r>
            <a:r>
              <a:rPr lang="en-US" dirty="0"/>
              <a:t>: pass each edge once, may pass a vertex more than once, stop as the same vertex</a:t>
            </a:r>
          </a:p>
          <a:p>
            <a:pPr indent="0">
              <a:buNone/>
            </a:pPr>
            <a:r>
              <a:rPr lang="en-US" dirty="0">
                <a:solidFill>
                  <a:srgbClr val="FF0000"/>
                </a:solidFill>
              </a:rPr>
              <a:t>Euler path</a:t>
            </a:r>
            <a:r>
              <a:rPr lang="en-US" dirty="0"/>
              <a:t>: pass each edge once, may not stop as the same vertex</a:t>
            </a:r>
          </a:p>
          <a:p>
            <a:pPr indent="0">
              <a:buNone/>
            </a:pPr>
            <a:r>
              <a:rPr lang="en-US" b="1" dirty="0"/>
              <a:t>Example</a:t>
            </a:r>
            <a:r>
              <a:rPr lang="en-US" dirty="0"/>
              <a:t>: Which of the undirected graphs </a:t>
            </a:r>
            <a:r>
              <a:rPr lang="en-US" i="1" dirty="0"/>
              <a:t>G</a:t>
            </a:r>
            <a:r>
              <a:rPr lang="en-US" baseline="-25000" dirty="0">
                <a:latin typeface="Cambria Math" pitchFamily="18" charset="0"/>
                <a:ea typeface="Cambria Math" pitchFamily="18" charset="0"/>
              </a:rPr>
              <a:t>1</a:t>
            </a:r>
            <a:r>
              <a:rPr lang="en-US" dirty="0"/>
              <a:t>, </a:t>
            </a:r>
            <a:r>
              <a:rPr lang="en-US" i="1" dirty="0"/>
              <a:t>G</a:t>
            </a:r>
            <a:r>
              <a:rPr lang="en-US" baseline="-25000" dirty="0">
                <a:latin typeface="Cambria Math" pitchFamily="18" charset="0"/>
                <a:ea typeface="Cambria Math" pitchFamily="18" charset="0"/>
              </a:rPr>
              <a:t>2</a:t>
            </a:r>
            <a:r>
              <a:rPr lang="en-US" dirty="0"/>
              <a:t>, and </a:t>
            </a:r>
            <a:r>
              <a:rPr lang="en-US" i="1" dirty="0"/>
              <a:t>G</a:t>
            </a:r>
            <a:r>
              <a:rPr lang="en-US" baseline="-25000" dirty="0">
                <a:latin typeface="Cambria Math" pitchFamily="18" charset="0"/>
                <a:ea typeface="Cambria Math" pitchFamily="18" charset="0"/>
              </a:rPr>
              <a:t>3</a:t>
            </a:r>
            <a:r>
              <a:rPr lang="en-US" dirty="0"/>
              <a:t> has a Euler circuit? Of those that do not, which has an Euler path?</a:t>
            </a:r>
          </a:p>
          <a:p>
            <a:pPr indent="0">
              <a:buNone/>
            </a:pPr>
            <a:endParaRPr lang="en-US" dirty="0"/>
          </a:p>
          <a:p>
            <a:pPr indent="0">
              <a:buNone/>
            </a:pPr>
            <a:endParaRPr lang="en-US" dirty="0"/>
          </a:p>
          <a:p>
            <a:pPr indent="0">
              <a:buNone/>
            </a:pPr>
            <a:r>
              <a:rPr lang="en-US" dirty="0"/>
              <a:t> </a:t>
            </a:r>
          </a:p>
          <a:p>
            <a:pPr indent="0">
              <a:buNone/>
            </a:pPr>
            <a:r>
              <a:rPr lang="en-US" b="1" dirty="0"/>
              <a:t>Solution</a:t>
            </a:r>
            <a:r>
              <a:rPr lang="en-US" dirty="0"/>
              <a:t>: The graph </a:t>
            </a:r>
            <a:r>
              <a:rPr lang="en-US" i="1" dirty="0"/>
              <a:t>G</a:t>
            </a:r>
            <a:r>
              <a:rPr lang="en-US" baseline="-25000" dirty="0">
                <a:latin typeface="Cambria Math" pitchFamily="18" charset="0"/>
                <a:ea typeface="Cambria Math" pitchFamily="18" charset="0"/>
              </a:rPr>
              <a:t>1</a:t>
            </a:r>
            <a:r>
              <a:rPr lang="en-US" dirty="0"/>
              <a:t> has an Euler circuit (e.g., </a:t>
            </a:r>
            <a:r>
              <a:rPr lang="en-US" i="1" dirty="0"/>
              <a:t>a</a:t>
            </a:r>
            <a:r>
              <a:rPr lang="en-US" dirty="0"/>
              <a:t>, </a:t>
            </a:r>
            <a:r>
              <a:rPr lang="en-US" i="1" dirty="0"/>
              <a:t>e</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a</a:t>
            </a:r>
            <a:r>
              <a:rPr lang="en-US" dirty="0"/>
              <a:t>). But, as can easily be verified by inspection, neither </a:t>
            </a:r>
            <a:r>
              <a:rPr lang="en-US" i="1" dirty="0"/>
              <a:t>G</a:t>
            </a:r>
            <a:r>
              <a:rPr lang="en-US" baseline="-25000" dirty="0">
                <a:latin typeface="Cambria Math" pitchFamily="18" charset="0"/>
                <a:ea typeface="Cambria Math" pitchFamily="18" charset="0"/>
              </a:rPr>
              <a:t>2</a:t>
            </a:r>
            <a:r>
              <a:rPr lang="en-US" dirty="0"/>
              <a:t>  nor </a:t>
            </a:r>
            <a:r>
              <a:rPr lang="en-US" i="1" dirty="0"/>
              <a:t>G</a:t>
            </a:r>
            <a:r>
              <a:rPr lang="en-US" baseline="-25000" dirty="0">
                <a:latin typeface="Cambria Math" pitchFamily="18" charset="0"/>
                <a:ea typeface="Cambria Math" pitchFamily="18" charset="0"/>
              </a:rPr>
              <a:t>3</a:t>
            </a:r>
            <a:r>
              <a:rPr lang="en-US" dirty="0"/>
              <a:t> has an Euler circuit. Note that </a:t>
            </a:r>
            <a:r>
              <a:rPr lang="en-US" i="1" dirty="0"/>
              <a:t>G</a:t>
            </a:r>
            <a:r>
              <a:rPr lang="en-US" baseline="-25000" dirty="0">
                <a:latin typeface="Cambria Math" pitchFamily="18" charset="0"/>
                <a:ea typeface="Cambria Math" pitchFamily="18" charset="0"/>
              </a:rPr>
              <a:t>3</a:t>
            </a:r>
            <a:r>
              <a:rPr lang="en-US" dirty="0"/>
              <a:t>  has an Euler path (e.g., </a:t>
            </a:r>
            <a:r>
              <a:rPr lang="en-US" i="1" dirty="0"/>
              <a:t>a</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d, a</a:t>
            </a:r>
            <a:r>
              <a:rPr lang="en-US" dirty="0"/>
              <a:t>, </a:t>
            </a:r>
            <a:r>
              <a:rPr lang="en-US" i="1" dirty="0"/>
              <a:t>b</a:t>
            </a:r>
            <a:r>
              <a:rPr lang="en-US" dirty="0"/>
              <a:t>), but there is no Euler path in </a:t>
            </a:r>
            <a:r>
              <a:rPr lang="en-US" i="1" dirty="0"/>
              <a:t>G</a:t>
            </a:r>
            <a:r>
              <a:rPr lang="en-US" baseline="-25000" dirty="0">
                <a:latin typeface="Cambria Math" pitchFamily="18" charset="0"/>
                <a:ea typeface="Cambria Math" pitchFamily="18" charset="0"/>
              </a:rPr>
              <a:t>2</a:t>
            </a:r>
            <a:r>
              <a:rPr lang="en-US" dirty="0"/>
              <a:t>, 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4138061"/>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Conditions for Euler Circuits and Paths</a:t>
            </a:r>
          </a:p>
        </p:txBody>
      </p:sp>
      <p:sp>
        <p:nvSpPr>
          <p:cNvPr id="3" name="Content Placeholder 2"/>
          <p:cNvSpPr>
            <a:spLocks noGrp="1"/>
          </p:cNvSpPr>
          <p:nvPr>
            <p:ph idx="1"/>
          </p:nvPr>
        </p:nvSpPr>
        <p:spPr/>
        <p:txBody>
          <a:bodyPr>
            <a:normAutofit fontScale="77500" lnSpcReduction="20000"/>
          </a:bodyPr>
          <a:lstStyle/>
          <a:p>
            <a:r>
              <a:rPr lang="en-US" dirty="0"/>
              <a:t>An Euler circuit begins with a vertex </a:t>
            </a:r>
            <a:r>
              <a:rPr lang="en-US" i="1" dirty="0"/>
              <a:t>a</a:t>
            </a:r>
            <a:r>
              <a:rPr lang="en-US" dirty="0"/>
              <a:t> and continues with an edge incident with </a:t>
            </a:r>
            <a:r>
              <a:rPr lang="en-US" i="1" dirty="0"/>
              <a:t>a</a:t>
            </a:r>
            <a:r>
              <a:rPr lang="en-US" dirty="0"/>
              <a:t>, say {</a:t>
            </a:r>
            <a:r>
              <a:rPr lang="en-US" i="1" dirty="0"/>
              <a:t>a</a:t>
            </a:r>
            <a:r>
              <a:rPr lang="en-US" dirty="0"/>
              <a:t>, </a:t>
            </a:r>
            <a:r>
              <a:rPr lang="en-US" i="1" dirty="0"/>
              <a:t>b</a:t>
            </a:r>
            <a:r>
              <a:rPr lang="en-US" dirty="0"/>
              <a:t>}. The edge {</a:t>
            </a:r>
            <a:r>
              <a:rPr lang="en-US" i="1" dirty="0"/>
              <a:t>a</a:t>
            </a:r>
            <a:r>
              <a:rPr lang="en-US" dirty="0"/>
              <a:t>, </a:t>
            </a:r>
            <a:r>
              <a:rPr lang="en-US" i="1" dirty="0"/>
              <a:t>b</a:t>
            </a:r>
            <a:r>
              <a:rPr lang="en-US" dirty="0"/>
              <a:t>} contributes one to </a:t>
            </a:r>
            <a:r>
              <a:rPr lang="en-US" dirty="0" err="1"/>
              <a:t>deg</a:t>
            </a:r>
            <a:r>
              <a:rPr lang="en-US" dirty="0"/>
              <a:t>(</a:t>
            </a:r>
            <a:r>
              <a:rPr lang="en-US" i="1" dirty="0"/>
              <a:t>a</a:t>
            </a:r>
            <a:r>
              <a:rPr lang="en-US" dirty="0"/>
              <a:t>). </a:t>
            </a:r>
          </a:p>
          <a:p>
            <a:r>
              <a:rPr lang="en-US" dirty="0"/>
              <a:t>Each time the circuit passes through a vertex it contributes two to the vertex’s degree. </a:t>
            </a:r>
          </a:p>
          <a:p>
            <a:r>
              <a:rPr lang="en-US" dirty="0"/>
              <a:t>Finally, the circuit terminates where it started, contributing one to </a:t>
            </a:r>
            <a:r>
              <a:rPr lang="en-US" dirty="0" err="1"/>
              <a:t>deg</a:t>
            </a:r>
            <a:r>
              <a:rPr lang="en-US" dirty="0"/>
              <a:t>(</a:t>
            </a:r>
            <a:r>
              <a:rPr lang="en-US" i="1" dirty="0"/>
              <a:t>a</a:t>
            </a:r>
            <a:r>
              <a:rPr lang="en-US" dirty="0"/>
              <a:t>). Therefore </a:t>
            </a:r>
            <a:r>
              <a:rPr lang="en-US" dirty="0" err="1"/>
              <a:t>deg</a:t>
            </a:r>
            <a:r>
              <a:rPr lang="en-US" dirty="0"/>
              <a:t>(</a:t>
            </a:r>
            <a:r>
              <a:rPr lang="en-US" i="1" dirty="0"/>
              <a:t>a</a:t>
            </a:r>
            <a:r>
              <a:rPr lang="en-US" dirty="0"/>
              <a:t>) must be </a:t>
            </a:r>
            <a:r>
              <a:rPr lang="en-US" dirty="0">
                <a:solidFill>
                  <a:srgbClr val="FF0000"/>
                </a:solidFill>
              </a:rPr>
              <a:t>even</a:t>
            </a:r>
            <a:r>
              <a:rPr lang="en-US" dirty="0"/>
              <a:t>.</a:t>
            </a:r>
          </a:p>
          <a:p>
            <a:r>
              <a:rPr lang="en-US" dirty="0"/>
              <a:t>We conclude that the degree of </a:t>
            </a:r>
            <a:r>
              <a:rPr lang="en-US" dirty="0">
                <a:solidFill>
                  <a:srgbClr val="FF0000"/>
                </a:solidFill>
              </a:rPr>
              <a:t>every</a:t>
            </a:r>
            <a:r>
              <a:rPr lang="en-US" dirty="0"/>
              <a:t> other vertex must also be </a:t>
            </a:r>
            <a:r>
              <a:rPr lang="en-US" dirty="0">
                <a:solidFill>
                  <a:srgbClr val="FF0000"/>
                </a:solidFill>
              </a:rPr>
              <a:t>even</a:t>
            </a:r>
            <a:r>
              <a:rPr lang="en-US" dirty="0"/>
              <a:t>.</a:t>
            </a:r>
          </a:p>
          <a:p>
            <a:r>
              <a:rPr lang="en-US" dirty="0"/>
              <a:t>By the same reasoning, we see that the initial vertex and the final vertex of an Euler path have </a:t>
            </a:r>
            <a:r>
              <a:rPr lang="en-US" dirty="0">
                <a:solidFill>
                  <a:srgbClr val="FF0000"/>
                </a:solidFill>
              </a:rPr>
              <a:t>odd</a:t>
            </a:r>
            <a:r>
              <a:rPr lang="en-US" dirty="0"/>
              <a:t> degree, while every other vertex has even degree.  So, a graph with an Euler path has exactly two vertices of odd degree.</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a:t>Suppose that </a:t>
            </a:r>
            <a:r>
              <a:rPr lang="en-US" i="1" dirty="0"/>
              <a:t>G</a:t>
            </a:r>
            <a:r>
              <a:rPr lang="en-US" dirty="0"/>
              <a:t> is a connected </a:t>
            </a:r>
            <a:r>
              <a:rPr lang="en-US" dirty="0" err="1"/>
              <a:t>multigraph</a:t>
            </a:r>
            <a:r>
              <a:rPr lang="en-US" dirty="0"/>
              <a:t> with ≥ </a:t>
            </a:r>
            <a:r>
              <a:rPr lang="en-US" dirty="0">
                <a:latin typeface="Cambria Math" pitchFamily="18" charset="0"/>
                <a:ea typeface="Cambria Math" pitchFamily="18" charset="0"/>
              </a:rPr>
              <a:t>2</a:t>
            </a:r>
            <a:r>
              <a:rPr lang="en-US" dirty="0"/>
              <a:t> vertices, all of even degree.  Let </a:t>
            </a:r>
            <a:r>
              <a:rPr lang="en-US" i="1" dirty="0"/>
              <a:t>x</a:t>
            </a:r>
            <a:r>
              <a:rPr lang="en-US" baseline="-25000" dirty="0">
                <a:latin typeface="Cambria Math" pitchFamily="18" charset="0"/>
                <a:ea typeface="Cambria Math" pitchFamily="18" charset="0"/>
              </a:rPr>
              <a:t>0</a:t>
            </a:r>
            <a:r>
              <a:rPr lang="en-US" dirty="0"/>
              <a:t> = </a:t>
            </a:r>
            <a:r>
              <a:rPr lang="en-US" i="1" dirty="0"/>
              <a:t>a</a:t>
            </a:r>
            <a:r>
              <a:rPr lang="en-US" dirty="0"/>
              <a:t> be a vertex of even degree. Choose an edge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incident with </a:t>
            </a:r>
            <a:r>
              <a:rPr lang="en-US" i="1" dirty="0">
                <a:ea typeface="Cambria Math" pitchFamily="18" charset="0"/>
              </a:rPr>
              <a:t>a</a:t>
            </a:r>
            <a:r>
              <a:rPr lang="en-US" dirty="0">
                <a:latin typeface="Cambria Math" pitchFamily="18" charset="0"/>
                <a:ea typeface="Cambria Math" pitchFamily="18" charset="0"/>
              </a:rPr>
              <a:t> and proceed to build a simple path </a:t>
            </a:r>
            <a:r>
              <a:rPr lang="en-US" dirty="0"/>
              <a:t>{</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dirty="0"/>
              <a:t> {</a:t>
            </a:r>
            <a:r>
              <a:rPr lang="en-US" i="1" dirty="0"/>
              <a:t>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a:t>{</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latin typeface="Cambria Math" pitchFamily="18" charset="0"/>
                <a:ea typeface="Cambria Math" pitchFamily="18" charset="0"/>
              </a:rPr>
              <a:t>} by adding edges one by one  until another edge can not be added. </a:t>
            </a:r>
          </a:p>
          <a:p>
            <a:pPr indent="0">
              <a:buNone/>
            </a:pPr>
            <a:r>
              <a:rPr lang="en-US" dirty="0">
                <a:latin typeface="Cambria Math" pitchFamily="18" charset="0"/>
                <a:ea typeface="Cambria Math" pitchFamily="18" charset="0"/>
              </a:rPr>
              <a:t>                                                                                    </a:t>
            </a: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r>
              <a:rPr lang="en-US" dirty="0">
                <a:latin typeface="Cambria Math" pitchFamily="18" charset="0"/>
                <a:ea typeface="Cambria Math" pitchFamily="18" charset="0"/>
              </a:rPr>
              <a:t>The path begins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we show that it must terminate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a:ea typeface="Cambria Math" pitchFamily="18" charset="0"/>
              </a:rPr>
              <a:t>a</a:t>
            </a:r>
            <a:r>
              <a:rPr lang="en-US" dirty="0">
                <a:latin typeface="Cambria Math" pitchFamily="18" charset="0"/>
                <a:ea typeface="Cambria Math" pitchFamily="18" charset="0"/>
              </a:rPr>
              <a:t>, we can leave it. Therefore, the path can only end at </a:t>
            </a:r>
            <a:r>
              <a:rPr lang="en-US" i="1" dirty="0">
                <a:ea typeface="Cambria Math" pitchFamily="18" charset="0"/>
              </a:rPr>
              <a:t>a</a:t>
            </a:r>
            <a:r>
              <a:rPr lang="en-US" dirty="0">
                <a:latin typeface="Cambria Math" pitchFamily="18" charset="0"/>
                <a:ea typeface="Cambria Math" pitchFamily="18" charset="0"/>
              </a:rPr>
              <a:t>.</a:t>
            </a:r>
          </a:p>
          <a:p>
            <a:r>
              <a:rPr lang="en-US" dirty="0">
                <a:ea typeface="Cambria Math" pitchFamily="18" charset="0"/>
              </a:rPr>
              <a:t>If all of the edges have been used, an Euler circuit has been constructed. Otherwise, consider the </a:t>
            </a:r>
            <a:r>
              <a:rPr lang="en-US" dirty="0" err="1">
                <a:ea typeface="Cambria Math" pitchFamily="18" charset="0"/>
              </a:rPr>
              <a:t>subgraph</a:t>
            </a:r>
            <a:r>
              <a:rPr lang="en-US" dirty="0">
                <a:ea typeface="Cambria Math" pitchFamily="18" charset="0"/>
              </a:rPr>
              <a:t> </a:t>
            </a:r>
            <a:r>
              <a:rPr lang="en-US" i="1" dirty="0">
                <a:ea typeface="Cambria Math" pitchFamily="18" charset="0"/>
              </a:rPr>
              <a:t>H</a:t>
            </a:r>
            <a:r>
              <a:rPr lang="en-US" dirty="0">
                <a:ea typeface="Cambria Math" pitchFamily="18" charset="0"/>
              </a:rPr>
              <a:t> obtained from </a:t>
            </a:r>
            <a:r>
              <a:rPr lang="en-US" i="1" dirty="0">
                <a:ea typeface="Cambria Math" pitchFamily="18" charset="0"/>
              </a:rPr>
              <a:t>G</a:t>
            </a:r>
            <a:r>
              <a:rPr lang="en-US" dirty="0">
                <a:ea typeface="Cambria Math" pitchFamily="18" charset="0"/>
              </a:rPr>
              <a:t> by deleting the edges already used. </a:t>
            </a:r>
          </a:p>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a:latin typeface="Cambria Math" pitchFamily="18" charset="0"/>
                <a:ea typeface="Cambria Math" pitchFamily="18" charset="0"/>
              </a:rPr>
              <a:t>We 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a:latin typeface="Cambria Math" pitchFamily="18" charset="0"/>
                <a:ea typeface="Cambria Math" pitchFamily="18" charset="0"/>
              </a:rPr>
              <a:t>} in succession.</a:t>
            </a: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 (</a:t>
            </a:r>
            <a:r>
              <a:rPr lang="en-US" sz="4000" i="1" dirty="0"/>
              <a:t>continued</a:t>
            </a:r>
            <a:r>
              <a:rPr lang="en-US" sz="4000"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 Every vertex in H must have even degree because all the vertices in </a:t>
            </a:r>
            <a:r>
              <a:rPr lang="en-US" i="1" dirty="0">
                <a:ea typeface="Cambria Math" pitchFamily="18" charset="0"/>
              </a:rPr>
              <a:t>G</a:t>
            </a:r>
            <a:r>
              <a:rPr lang="en-US"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a:ea typeface="Cambria Math" pitchFamily="18" charset="0"/>
              </a:rPr>
              <a:t>c</a:t>
            </a:r>
            <a:r>
              <a:rPr lang="en-US" sz="1050" i="1" dirty="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we end up with the circuit    </a:t>
            </a:r>
            <a:r>
              <a:rPr lang="en-US" sz="1600" i="1" dirty="0">
                <a:ea typeface="Cambria Math" pitchFamily="18" charset="0"/>
              </a:rPr>
              <a:t>a,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given graph has an Euler circuit. Construct such a circuit when one exists. If no Euler circuit exists, determine whether the graph has an Euler path and construct such a path if one exists.</a:t>
            </a:r>
          </a:p>
          <a:p>
            <a:endParaRPr lang="en-US" dirty="0"/>
          </a:p>
        </p:txBody>
      </p:sp>
      <p:sp>
        <p:nvSpPr>
          <p:cNvPr id="6" name="Rectangle 3" descr="ch10_Page_151"/>
          <p:cNvSpPr>
            <a:spLocks noGrp="1" noChangeAspect="1" noChangeArrowheads="1"/>
          </p:cNvSpPr>
          <p:nvPr isPhoto="1"/>
        </p:nvSpPr>
        <p:spPr bwMode="auto">
          <a:xfrm>
            <a:off x="4648200" y="3581400"/>
            <a:ext cx="4368800" cy="32766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3" descr="ch10_Page_149"/>
          <p:cNvSpPr>
            <a:spLocks noGrp="1" noChangeAspect="1" noChangeArrowheads="1"/>
          </p:cNvSpPr>
          <p:nvPr isPhoto="1"/>
        </p:nvSpPr>
        <p:spPr bwMode="auto">
          <a:xfrm>
            <a:off x="228600" y="3581400"/>
            <a:ext cx="4368800" cy="3276600"/>
          </a:xfrm>
          <a:prstGeom prst="rect">
            <a:avLst/>
          </a:prstGeom>
          <a:blipFill dpi="0" rotWithShape="1">
            <a:blip r:embed="rId3"/>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7391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 (</a:t>
            </a:r>
            <a:r>
              <a:rPr lang="en-US" i="1" dirty="0"/>
              <a:t>continued</a:t>
            </a:r>
            <a:r>
              <a:rPr lang="en-US" dirty="0"/>
              <a:t>)</a:t>
            </a:r>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where we care about the number of links between data centers, we use a </a:t>
            </a:r>
            <a:r>
              <a:rPr lang="en-US" dirty="0" err="1">
                <a:solidFill>
                  <a:srgbClr val="FF0000"/>
                </a:solidFill>
              </a:rPr>
              <a:t>multigraph</a:t>
            </a:r>
            <a:r>
              <a:rPr lang="en-US" dirty="0"/>
              <a:t>. </a:t>
            </a:r>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with diagnostic links at data centers, we use a </a:t>
            </a:r>
            <a:r>
              <a:rPr lang="en-US" dirty="0" err="1">
                <a:solidFill>
                  <a:srgbClr val="FF0000"/>
                </a:solidFill>
              </a:rPr>
              <a:t>pseudograph</a:t>
            </a:r>
            <a:r>
              <a:rPr lang="en-US" dirty="0"/>
              <a:t>, as loops are needed. </a:t>
            </a:r>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a:t>To model a network with multiple one-way links, we use a </a:t>
            </a:r>
            <a:r>
              <a:rPr lang="en-US" dirty="0">
                <a:solidFill>
                  <a:srgbClr val="FF0000"/>
                </a:solidFill>
              </a:rPr>
              <a:t>directed </a:t>
            </a:r>
            <a:r>
              <a:rPr lang="en-US" dirty="0" err="1">
                <a:solidFill>
                  <a:srgbClr val="FF0000"/>
                </a:solidFill>
              </a:rPr>
              <a:t>multigraph</a:t>
            </a:r>
            <a:r>
              <a:rPr lang="en-US" dirty="0"/>
              <a:t>.   Note that we could use a directed graph without multiple edges if we only care whether there is at least one link from a data center to another data center.</a:t>
            </a:r>
          </a:p>
        </p:txBody>
      </p:sp>
    </p:spTree>
    <p:extLst>
      <p:ext uri="{BB962C8B-B14F-4D97-AF65-F5344CB8AC3E}">
        <p14:creationId xmlns:p14="http://schemas.microsoft.com/office/powerpoint/2010/main" val="2234427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given graph has an Euler circuit. Construct such a circuit when one exists. If no Euler circuit exists, determine whether the graph has an Euler path and construct such a path if one exists.</a:t>
            </a:r>
          </a:p>
          <a:p>
            <a:endParaRPr lang="en-US" dirty="0"/>
          </a:p>
        </p:txBody>
      </p:sp>
      <p:sp>
        <p:nvSpPr>
          <p:cNvPr id="5" name="Rectangle 3" descr="ch10_Page_153"/>
          <p:cNvSpPr>
            <a:spLocks noGrp="1" noChangeAspect="1" noChangeArrowheads="1"/>
          </p:cNvSpPr>
          <p:nvPr isPhoto="1"/>
        </p:nvSpPr>
        <p:spPr bwMode="auto">
          <a:xfrm>
            <a:off x="2286000" y="3562350"/>
            <a:ext cx="4394200" cy="329565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95998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a:t>In 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Euler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a:ln>
                  <a:noFill/>
                </a:ln>
                <a:solidFill>
                  <a:schemeClr val="tx1"/>
                </a:solidFill>
                <a:effectLst/>
                <a:uLnTx/>
                <a:uFillTx/>
                <a:latin typeface="+mn-lt"/>
                <a:ea typeface="+mn-ea"/>
                <a:cs typeface="+mn-cs"/>
              </a:rPr>
              <a:t>: connected</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noProof="0" dirty="0" err="1">
                <a:ln>
                  <a:noFill/>
                </a:ln>
                <a:solidFill>
                  <a:schemeClr val="tx1"/>
                </a:solidFill>
                <a:effectLst/>
                <a:uLnTx/>
                <a:uFillTx/>
                <a:latin typeface="+mn-lt"/>
                <a:ea typeface="+mn-ea"/>
                <a:cs typeface="+mn-cs"/>
              </a:rPr>
              <a:t>multigraph</a:t>
            </a:r>
            <a:r>
              <a:rPr kumimoji="0" lang="en-US" sz="2600" b="0" i="0" u="none" strike="noStrike" kern="1200" cap="none" spc="0" normalizeH="0" noProof="0" dirty="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dirty="0">
                <a:ea typeface="Cambria Math" pitchFamily="18" charset="0"/>
              </a:rPr>
              <a:t>a circuit in </a:t>
            </a:r>
            <a:r>
              <a:rPr lang="en-US" sz="2600" i="1" dirty="0">
                <a:ea typeface="Cambria Math" pitchFamily="18" charset="0"/>
              </a:rPr>
              <a:t>G </a:t>
            </a:r>
            <a:r>
              <a:rPr lang="en-US" sz="2600" dirty="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successively  </a:t>
            </a:r>
            <a:r>
              <a:rPr kumimoji="0" lang="en-US" sz="2600" b="0" i="0" u="none" strike="noStrike" kern="1200" cap="none" spc="0" normalizeH="0" noProof="0" dirty="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H</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i="1" dirty="0"/>
              <a:t>G</a:t>
            </a:r>
            <a:r>
              <a:rPr lang="en-US" sz="2600" dirty="0"/>
              <a:t> with the edges of this circuit removed</a:t>
            </a:r>
            <a:r>
              <a:rPr kumimoji="0" lang="en-US" sz="2600" b="0" u="none" strike="noStrike" kern="1200" cap="none" spc="0" normalizeH="0" baseline="0" noProof="0" dirty="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b="1" dirty="0"/>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H </a:t>
            </a:r>
            <a:r>
              <a:rPr kumimoji="0" lang="en-US" sz="2600" b="0" i="0" u="none" strike="noStrike" kern="1200" cap="none" spc="0" normalizeH="0" baseline="0" noProof="0" dirty="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a:t>         </a:t>
            </a:r>
            <a:r>
              <a:rPr lang="en-US" sz="2600" i="1" dirty="0" err="1"/>
              <a:t>subciruit</a:t>
            </a:r>
            <a:r>
              <a:rPr lang="en-US" sz="2600" i="1" dirty="0"/>
              <a:t> </a:t>
            </a:r>
            <a:r>
              <a:rPr kumimoji="0" lang="en-US" sz="2600" b="0" i="0" u="none" strike="noStrike" kern="1200" cap="none" spc="0" normalizeH="0" baseline="0" noProof="0" dirty="0">
                <a:ln>
                  <a:noFill/>
                </a:ln>
                <a:solidFill>
                  <a:schemeClr val="tx1"/>
                </a:solidFill>
                <a:effectLst/>
                <a:uLnTx/>
                <a:uFillTx/>
                <a:latin typeface="+mn-lt"/>
                <a:ea typeface="+mn-ea"/>
                <a:cs typeface="+mn-cs"/>
              </a:rPr>
              <a:t> := a</a:t>
            </a:r>
            <a:r>
              <a:rPr kumimoji="0" lang="en-US" sz="2600" b="0" i="0" u="none" strike="noStrike" kern="1200" cap="none" spc="0" normalizeH="0" noProof="0" dirty="0">
                <a:ln>
                  <a:noFill/>
                </a:ln>
                <a:solidFill>
                  <a:schemeClr val="tx1"/>
                </a:solidFill>
                <a:effectLst/>
                <a:uLnTx/>
                <a:uFillTx/>
                <a:latin typeface="+mn-lt"/>
                <a:ea typeface="+mn-ea"/>
                <a:cs typeface="+mn-cs"/>
              </a:rPr>
              <a:t> circuit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kumimoji="0" lang="en-US" sz="2600" b="0" i="0" u="none" strike="noStrike" kern="1200" cap="none" spc="0" normalizeH="0" noProof="0" dirty="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H</a:t>
            </a:r>
            <a:r>
              <a:rPr lang="en-US" sz="2600" dirty="0"/>
              <a:t> := </a:t>
            </a:r>
            <a:r>
              <a:rPr lang="en-US" sz="2600" i="1" dirty="0"/>
              <a:t>H</a:t>
            </a:r>
            <a:r>
              <a:rPr lang="en-US" sz="2600" dirty="0"/>
              <a:t> with edges of </a:t>
            </a:r>
            <a:r>
              <a:rPr lang="en-US" sz="2600" i="1" dirty="0" err="1"/>
              <a:t>subciruit</a:t>
            </a:r>
            <a:r>
              <a:rPr lang="en-US" sz="2600" dirty="0"/>
              <a:t> and all isolated vertices removed</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circuit </a:t>
            </a:r>
            <a:r>
              <a:rPr lang="en-US" sz="2600" dirty="0"/>
              <a:t>:= </a:t>
            </a:r>
            <a:r>
              <a:rPr lang="en-US" sz="2600" i="1" dirty="0"/>
              <a:t>circuit</a:t>
            </a:r>
            <a:r>
              <a:rPr lang="en-US" sz="2600" dirty="0"/>
              <a:t> with </a:t>
            </a:r>
            <a:r>
              <a:rPr lang="en-US" sz="2600" dirty="0" err="1"/>
              <a:t>s</a:t>
            </a:r>
            <a:r>
              <a:rPr lang="en-US" sz="2600" i="1" dirty="0" err="1"/>
              <a:t>ubcircuit</a:t>
            </a:r>
            <a:r>
              <a:rPr lang="en-US" sz="2600" dirty="0"/>
              <a:t> inserted at the appropriate vertex. </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circuit</a:t>
            </a:r>
            <a:r>
              <a:rPr kumimoji="0" lang="en-US" sz="2600" b="0" u="none" strike="noStrike" kern="1200" cap="none" spc="0" normalizeH="0" noProof="0" dirty="0">
                <a:ln>
                  <a:noFill/>
                </a:ln>
                <a:solidFill>
                  <a:schemeClr val="tx1"/>
                </a:solidFill>
                <a:effectLst/>
                <a:uLnTx/>
                <a:uFillTx/>
                <a:latin typeface="+mn-lt"/>
                <a:ea typeface="+mn-ea"/>
                <a:cs typeface="+mn-cs"/>
              </a:rPr>
              <a:t> is an Euler circuit</a:t>
            </a:r>
            <a:r>
              <a:rPr lang="en-US" sz="2600" dirty="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Theorem</a:t>
            </a:r>
            <a:r>
              <a:rPr lang="en-US" dirty="0"/>
              <a:t>: A connected </a:t>
            </a:r>
            <a:r>
              <a:rPr lang="en-US" dirty="0" err="1"/>
              <a:t>multigraph</a:t>
            </a:r>
            <a:r>
              <a:rPr lang="en-US" dirty="0"/>
              <a:t> with at least two vertices has an Euler circuit if and only if each of its vertices has an even degree and it has an Euler path if and only if it has exactly two vertices of odd degree.</a:t>
            </a:r>
          </a:p>
          <a:p>
            <a:pPr marL="0" indent="0">
              <a:buNone/>
            </a:pPr>
            <a:endParaRPr lang="en-US" dirty="0"/>
          </a:p>
          <a:p>
            <a:pPr marL="0" indent="0">
              <a:buNone/>
            </a:pPr>
            <a:r>
              <a:rPr lang="en-US" b="1" dirty="0"/>
              <a:t>Example</a:t>
            </a:r>
            <a:r>
              <a:rPr lang="en-US" dirty="0"/>
              <a:t>: Two of the vertices in the </a:t>
            </a:r>
            <a:r>
              <a:rPr lang="en-US" dirty="0" err="1"/>
              <a:t>multigraph</a:t>
            </a:r>
            <a:r>
              <a:rPr lang="en-US" dirty="0"/>
              <a:t> model of the  K</a:t>
            </a:r>
            <a:r>
              <a:rPr lang="az-Cyrl-AZ" dirty="0">
                <a:latin typeface="Cambria Math"/>
                <a:ea typeface="Cambria Math"/>
              </a:rPr>
              <a:t>ӧ</a:t>
            </a:r>
            <a:r>
              <a:rPr lang="en-US" dirty="0" err="1"/>
              <a:t>nigsberg</a:t>
            </a:r>
            <a:r>
              <a:rPr lang="en-US" dirty="0"/>
              <a:t> bridge problem have odd degree.   Hence, there is no Euler circuit in this </a:t>
            </a:r>
            <a:r>
              <a:rPr lang="en-US" dirty="0" err="1"/>
              <a:t>multigraph</a:t>
            </a:r>
            <a:r>
              <a:rPr lang="en-US" dirty="0"/>
              <a:t> and  it is impossible to start at a given point, cross each bridge exactly once, and return to the starting point.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a:p>
          <a:p>
            <a:pPr indent="0">
              <a:buNone/>
            </a:pPr>
            <a:r>
              <a:rPr lang="en-US" b="1" dirty="0"/>
              <a:t>Example</a:t>
            </a:r>
            <a:r>
              <a:rPr lang="en-US" dirty="0"/>
              <a:t>:</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i="1" dirty="0"/>
              <a:t>G</a:t>
            </a:r>
            <a:r>
              <a:rPr lang="en-US" baseline="-25000" dirty="0">
                <a:latin typeface="Cambria Math" pitchFamily="18" charset="0"/>
                <a:ea typeface="Cambria Math" pitchFamily="18" charset="0"/>
              </a:rPr>
              <a:t>1</a:t>
            </a:r>
            <a:r>
              <a:rPr lang="en-US" dirty="0"/>
              <a:t> contains exactly two vertices of odd degree (</a:t>
            </a:r>
            <a:r>
              <a:rPr lang="en-US" i="1" dirty="0"/>
              <a:t>b</a:t>
            </a:r>
            <a:r>
              <a:rPr lang="en-US" dirty="0"/>
              <a:t> and </a:t>
            </a:r>
            <a:r>
              <a:rPr lang="en-US" i="1" dirty="0"/>
              <a:t>d</a:t>
            </a:r>
            <a:r>
              <a:rPr lang="en-US" dirty="0"/>
              <a:t>). Hence it has an Euler path, e.g.,  </a:t>
            </a:r>
            <a:r>
              <a:rPr lang="en-US" i="1" dirty="0"/>
              <a:t>d</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b</a:t>
            </a:r>
            <a:r>
              <a:rPr lang="en-US" dirty="0"/>
              <a:t>.</a:t>
            </a:r>
          </a:p>
          <a:p>
            <a:pPr indent="0">
              <a:buNone/>
            </a:pPr>
            <a:r>
              <a:rPr lang="en-US" dirty="0"/>
              <a:t> </a:t>
            </a:r>
          </a:p>
          <a:p>
            <a:pPr indent="0">
              <a:buNone/>
            </a:pPr>
            <a:r>
              <a:rPr lang="en-US" i="1" dirty="0"/>
              <a:t>G</a:t>
            </a:r>
            <a:r>
              <a:rPr lang="en-US" baseline="-25000" dirty="0">
                <a:latin typeface="Cambria Math" pitchFamily="18" charset="0"/>
                <a:ea typeface="Cambria Math" pitchFamily="18" charset="0"/>
              </a:rPr>
              <a:t>2</a:t>
            </a:r>
            <a:r>
              <a:rPr lang="en-US" dirty="0"/>
              <a:t> has exactly two vertices of odd degree (</a:t>
            </a:r>
            <a:r>
              <a:rPr lang="en-US" i="1" dirty="0"/>
              <a:t>b</a:t>
            </a:r>
            <a:r>
              <a:rPr lang="en-US" dirty="0"/>
              <a:t> and </a:t>
            </a:r>
            <a:r>
              <a:rPr lang="en-US" i="1" dirty="0"/>
              <a:t>d</a:t>
            </a:r>
            <a:r>
              <a:rPr lang="en-US" dirty="0"/>
              <a:t>). Hence it has an Euler path, e.g.,  </a:t>
            </a:r>
            <a:r>
              <a:rPr lang="en-US" i="1" dirty="0"/>
              <a:t>b</a:t>
            </a:r>
            <a:r>
              <a:rPr lang="en-US" dirty="0"/>
              <a:t>, </a:t>
            </a:r>
            <a:r>
              <a:rPr lang="en-US" i="1" dirty="0"/>
              <a:t>a</a:t>
            </a:r>
            <a:r>
              <a:rPr lang="en-US" dirty="0"/>
              <a:t>, </a:t>
            </a:r>
            <a:r>
              <a:rPr lang="en-US" i="1" dirty="0"/>
              <a:t>g</a:t>
            </a:r>
            <a:r>
              <a:rPr lang="en-US" dirty="0"/>
              <a:t>, </a:t>
            </a:r>
            <a:r>
              <a:rPr lang="en-US" i="1" dirty="0"/>
              <a:t>f</a:t>
            </a:r>
            <a:r>
              <a:rPr lang="en-US" dirty="0"/>
              <a:t>, </a:t>
            </a:r>
            <a:r>
              <a:rPr lang="en-US" i="1" dirty="0"/>
              <a:t>e</a:t>
            </a:r>
            <a:r>
              <a:rPr lang="en-US" dirty="0"/>
              <a:t>, </a:t>
            </a:r>
            <a:r>
              <a:rPr lang="en-US" i="1" dirty="0"/>
              <a:t>d</a:t>
            </a:r>
            <a:r>
              <a:rPr lang="en-US" dirty="0"/>
              <a:t>, </a:t>
            </a:r>
            <a:r>
              <a:rPr lang="en-US" i="1" dirty="0"/>
              <a:t>c</a:t>
            </a:r>
            <a:r>
              <a:rPr lang="en-US" dirty="0"/>
              <a:t>, </a:t>
            </a:r>
            <a:r>
              <a:rPr lang="en-US" i="1" dirty="0"/>
              <a:t>g</a:t>
            </a:r>
            <a:r>
              <a:rPr lang="en-US" dirty="0"/>
              <a:t>, </a:t>
            </a:r>
            <a:r>
              <a:rPr lang="en-US" i="1" dirty="0"/>
              <a:t>b</a:t>
            </a:r>
            <a:r>
              <a:rPr lang="en-US" dirty="0"/>
              <a:t>, </a:t>
            </a:r>
            <a:r>
              <a:rPr lang="en-US" i="1" dirty="0"/>
              <a:t>c, f</a:t>
            </a:r>
            <a:r>
              <a:rPr lang="en-US" dirty="0"/>
              <a:t>, </a:t>
            </a:r>
            <a:r>
              <a:rPr lang="en-US" i="1" dirty="0"/>
              <a:t>d</a:t>
            </a:r>
            <a:r>
              <a:rPr lang="en-US" dirty="0"/>
              <a:t>. </a:t>
            </a:r>
          </a:p>
          <a:p>
            <a:pPr indent="0">
              <a:buNone/>
            </a:pPr>
            <a:endParaRPr lang="en-US" dirty="0"/>
          </a:p>
          <a:p>
            <a:pPr indent="0">
              <a:buNone/>
            </a:pPr>
            <a:r>
              <a:rPr lang="en-US" i="1" dirty="0"/>
              <a:t>G</a:t>
            </a:r>
            <a:r>
              <a:rPr lang="en-US" baseline="-25000" dirty="0">
                <a:latin typeface="Cambria Math" pitchFamily="18" charset="0"/>
                <a:ea typeface="Cambria Math" pitchFamily="18" charset="0"/>
              </a:rPr>
              <a:t>3</a:t>
            </a:r>
            <a:r>
              <a:rPr lang="en-US" dirty="0"/>
              <a:t> has six vertices of odd degree. Hence, it does not have an Euler path.</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Euler Paths and Circuits</a:t>
            </a:r>
          </a:p>
        </p:txBody>
      </p:sp>
      <p:sp>
        <p:nvSpPr>
          <p:cNvPr id="3" name="Content Placeholder 2"/>
          <p:cNvSpPr>
            <a:spLocks noGrp="1"/>
          </p:cNvSpPr>
          <p:nvPr>
            <p:ph idx="1"/>
          </p:nvPr>
        </p:nvSpPr>
        <p:spPr/>
        <p:txBody>
          <a:bodyPr>
            <a:normAutofit fontScale="92500" lnSpcReduction="10000"/>
          </a:bodyPr>
          <a:lstStyle/>
          <a:p>
            <a:r>
              <a:rPr lang="en-US" dirty="0"/>
              <a:t>Euler paths and circuits can be used to solve many practical problems such as finding a path or circuit that traverses each</a:t>
            </a:r>
          </a:p>
          <a:p>
            <a:pPr lvl="1"/>
            <a:r>
              <a:rPr lang="en-US" dirty="0"/>
              <a:t> street in a neighborhood, </a:t>
            </a:r>
          </a:p>
          <a:p>
            <a:pPr lvl="1"/>
            <a:r>
              <a:rPr lang="en-US" dirty="0"/>
              <a:t>road in a transportation network,</a:t>
            </a:r>
          </a:p>
          <a:p>
            <a:pPr lvl="1"/>
            <a:r>
              <a:rPr lang="en-US" dirty="0"/>
              <a:t>connection in a utility grid, </a:t>
            </a:r>
          </a:p>
          <a:p>
            <a:pPr lvl="1"/>
            <a:r>
              <a:rPr lang="en-US" dirty="0"/>
              <a:t>link in a communications network.</a:t>
            </a:r>
          </a:p>
          <a:p>
            <a:r>
              <a:rPr lang="en-US" dirty="0"/>
              <a:t>Other applications are found in the </a:t>
            </a:r>
          </a:p>
          <a:p>
            <a:pPr lvl="1"/>
            <a:r>
              <a:rPr lang="en-US" dirty="0"/>
              <a:t>layout of circuits, </a:t>
            </a:r>
          </a:p>
          <a:p>
            <a:pPr lvl="1"/>
            <a:r>
              <a:rPr lang="en-US" dirty="0"/>
              <a:t>network multicasting,</a:t>
            </a:r>
          </a:p>
          <a:p>
            <a:pPr lvl="1"/>
            <a:r>
              <a:rPr lang="en-US" dirty="0"/>
              <a:t>molecular biology, where Euler paths are used in the sequencing of DNA.</a:t>
            </a:r>
          </a:p>
        </p:txBody>
      </p:sp>
    </p:spTree>
    <p:extLst>
      <p:ext uri="{BB962C8B-B14F-4D97-AF65-F5344CB8AC3E}">
        <p14:creationId xmlns:p14="http://schemas.microsoft.com/office/powerpoint/2010/main" val="38109771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contained every edge only once. Now we look at paths and circuits that contain every vertex exactly once. </a:t>
            </a:r>
          </a:p>
          <a:p>
            <a:r>
              <a:rPr lang="en-US" dirty="0"/>
              <a:t>William Hamilton invented the </a:t>
            </a:r>
            <a:r>
              <a:rPr lang="en-US" i="1" dirty="0" err="1"/>
              <a:t>Icosian</a:t>
            </a:r>
            <a:r>
              <a:rPr lang="en-US" i="1" dirty="0"/>
              <a:t> puzzle </a:t>
            </a:r>
            <a:r>
              <a:rPr lang="en-US" dirty="0"/>
              <a:t>in </a:t>
            </a:r>
            <a:r>
              <a:rPr lang="en-US" dirty="0">
                <a:latin typeface="Cambria Math" pitchFamily="18" charset="0"/>
                <a:ea typeface="Cambria Math" pitchFamily="18" charset="0"/>
              </a:rPr>
              <a:t>1857</a:t>
            </a:r>
            <a:r>
              <a:rPr lang="en-US" dirty="0"/>
              <a:t>. It consisted of a wooden dodecahedron (with </a:t>
            </a:r>
            <a:r>
              <a:rPr lang="en-US" dirty="0">
                <a:latin typeface="Cambria Math" pitchFamily="18" charset="0"/>
                <a:ea typeface="Cambria Math" pitchFamily="18" charset="0"/>
              </a:rPr>
              <a:t>12</a:t>
            </a:r>
            <a:r>
              <a:rPr lang="en-US" dirty="0"/>
              <a:t> regular pentagons as faces),  illustrated in (a), with a peg at each vertex, labeled with the names of different cities. String was used to used to plot a circuit visiting </a:t>
            </a:r>
            <a:r>
              <a:rPr lang="en-US" dirty="0">
                <a:latin typeface="Cambria Math" pitchFamily="18" charset="0"/>
                <a:ea typeface="Cambria Math" pitchFamily="18" charset="0"/>
              </a:rPr>
              <a:t>20</a:t>
            </a:r>
            <a:r>
              <a:rPr lang="en-US" dirty="0"/>
              <a:t> cities exactly once</a:t>
            </a:r>
          </a:p>
          <a:p>
            <a:r>
              <a:rPr lang="en-US" dirty="0"/>
              <a:t>The graph form of the puzzle is given in (b).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solution  (a Hamilton circuit) is given  here.</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a:t>William Rowan Hamilton (</a:t>
            </a:r>
            <a:r>
              <a:rPr lang="en-US" dirty="0">
                <a:latin typeface="Cambria Math" pitchFamily="18" charset="0"/>
                <a:ea typeface="Cambria Math" pitchFamily="18" charset="0"/>
              </a:rPr>
              <a:t>1805- 1865</a:t>
            </a:r>
            <a:r>
              <a:rPr lang="en-US" dirty="0"/>
              <a:t>)</a:t>
            </a: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sp>
        <p:nvSpPr>
          <p:cNvPr id="3" name="Content Placeholder 2"/>
          <p:cNvSpPr>
            <a:spLocks noGrp="1"/>
          </p:cNvSpPr>
          <p:nvPr>
            <p:ph idx="1"/>
          </p:nvPr>
        </p:nvSpPr>
        <p:spPr/>
        <p:txBody>
          <a:bodyPr>
            <a:normAutofit fontScale="77500" lnSpcReduction="20000"/>
          </a:bodyPr>
          <a:lstStyle/>
          <a:p>
            <a:pPr indent="0">
              <a:buNone/>
            </a:pPr>
            <a:r>
              <a:rPr lang="en-US" b="1" dirty="0"/>
              <a:t>Definition</a:t>
            </a:r>
            <a:r>
              <a:rPr lang="en-US" dirty="0"/>
              <a:t>: A simple path in a graph </a:t>
            </a:r>
            <a:r>
              <a:rPr lang="en-US" i="1" dirty="0"/>
              <a:t>G</a:t>
            </a:r>
            <a:r>
              <a:rPr lang="en-US" dirty="0"/>
              <a:t> that passes through every vertex exactly once is called a </a:t>
            </a:r>
            <a:r>
              <a:rPr lang="en-US" i="1" dirty="0"/>
              <a:t>Hamilton path</a:t>
            </a:r>
            <a:r>
              <a:rPr lang="en-US" dirty="0"/>
              <a:t>, and a simple circuit in a graph </a:t>
            </a:r>
            <a:r>
              <a:rPr lang="en-US" i="1" dirty="0"/>
              <a:t>G </a:t>
            </a:r>
            <a:r>
              <a:rPr lang="en-US" dirty="0"/>
              <a:t>that passes through every vertex exactly once is called a </a:t>
            </a:r>
            <a:r>
              <a:rPr lang="en-US" i="1" dirty="0"/>
              <a:t>Hamilton circuit.  </a:t>
            </a:r>
          </a:p>
          <a:p>
            <a:pPr indent="0">
              <a:buNone/>
            </a:pPr>
            <a:endParaRPr lang="en-US" i="1" dirty="0"/>
          </a:p>
          <a:p>
            <a:pPr indent="0">
              <a:buNone/>
            </a:pPr>
            <a:r>
              <a:rPr lang="en-US" dirty="0"/>
              <a:t>That is, a simple path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in the graph </a:t>
            </a:r>
            <a:r>
              <a:rPr lang="en-US" i="1" dirty="0"/>
              <a:t>G</a:t>
            </a:r>
            <a:r>
              <a:rPr lang="en-US" dirty="0"/>
              <a:t> = (</a:t>
            </a:r>
            <a:r>
              <a:rPr lang="en-US" i="1" dirty="0"/>
              <a:t>V</a:t>
            </a:r>
            <a:r>
              <a:rPr lang="en-US" dirty="0"/>
              <a:t>, </a:t>
            </a:r>
            <a:r>
              <a:rPr lang="en-US" i="1" dirty="0"/>
              <a:t>E</a:t>
            </a:r>
            <a:r>
              <a:rPr lang="en-US" dirty="0"/>
              <a:t>) is called a Hamilton path if </a:t>
            </a:r>
            <a:r>
              <a:rPr lang="en-US" i="1" dirty="0"/>
              <a:t>V</a:t>
            </a:r>
            <a:r>
              <a:rPr lang="en-US" dirty="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 and </a:t>
            </a:r>
            <a:r>
              <a:rPr lang="en-US" i="1" dirty="0"/>
              <a:t>x</a:t>
            </a:r>
            <a:r>
              <a:rPr lang="en-US" i="1" baseline="-25000" dirty="0"/>
              <a:t>i</a:t>
            </a:r>
            <a:r>
              <a:rPr lang="en-US" i="1" dirty="0"/>
              <a:t> ≠</a:t>
            </a:r>
            <a:r>
              <a:rPr lang="en-US" dirty="0"/>
              <a:t> </a:t>
            </a:r>
            <a:r>
              <a:rPr lang="en-US" i="1" dirty="0" err="1"/>
              <a:t>x</a:t>
            </a:r>
            <a:r>
              <a:rPr lang="en-US" i="1" baseline="-25000" dirty="0" err="1"/>
              <a:t>j</a:t>
            </a:r>
            <a:r>
              <a:rPr lang="en-US" dirty="0"/>
              <a:t> for  </a:t>
            </a:r>
            <a:r>
              <a:rPr lang="en-US" dirty="0">
                <a:latin typeface="Cambria Math" pitchFamily="18" charset="0"/>
                <a:ea typeface="Cambria Math" pitchFamily="18" charset="0"/>
              </a:rPr>
              <a:t>0≤</a:t>
            </a:r>
            <a:r>
              <a:rPr lang="en-US" dirty="0"/>
              <a:t> </a:t>
            </a:r>
            <a:r>
              <a:rPr lang="en-US" i="1" dirty="0" err="1"/>
              <a:t>i</a:t>
            </a:r>
            <a:r>
              <a:rPr lang="en-US" dirty="0"/>
              <a:t> &lt; </a:t>
            </a:r>
            <a:r>
              <a:rPr lang="en-US" i="1" dirty="0"/>
              <a:t>j</a:t>
            </a:r>
            <a:r>
              <a:rPr lang="en-US" dirty="0"/>
              <a:t> </a:t>
            </a:r>
            <a:r>
              <a:rPr lang="en-US" dirty="0">
                <a:latin typeface="Cambria Math" pitchFamily="18" charset="0"/>
                <a:ea typeface="Cambria Math" pitchFamily="18" charset="0"/>
              </a:rPr>
              <a:t>≤ </a:t>
            </a:r>
            <a:r>
              <a:rPr lang="en-US" i="1" dirty="0"/>
              <a:t>n</a:t>
            </a:r>
            <a:r>
              <a:rPr lang="en-US" dirty="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a:t>
            </a:r>
            <a:r>
              <a:rPr lang="en-US" i="1" dirty="0"/>
              <a:t> x</a:t>
            </a:r>
            <a:r>
              <a:rPr lang="en-US" baseline="-25000" dirty="0">
                <a:latin typeface="Cambria Math" pitchFamily="18" charset="0"/>
                <a:ea typeface="Cambria Math" pitchFamily="18" charset="0"/>
              </a:rPr>
              <a:t>0                         </a:t>
            </a:r>
            <a:r>
              <a:rPr lang="en-US" dirty="0"/>
              <a:t>(with </a:t>
            </a:r>
            <a:r>
              <a:rPr lang="en-US" i="1" dirty="0"/>
              <a:t>n</a:t>
            </a:r>
            <a:r>
              <a:rPr lang="en-US" dirty="0"/>
              <a:t> &gt; </a:t>
            </a:r>
            <a:r>
              <a:rPr lang="en-US" dirty="0">
                <a:latin typeface="Cambria Math" pitchFamily="18" charset="0"/>
                <a:ea typeface="Cambria Math" pitchFamily="18" charset="0"/>
              </a:rPr>
              <a:t>0</a:t>
            </a:r>
            <a:r>
              <a:rPr lang="en-US" dirty="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is a Hamilton path.</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Tree>
    <p:extLst>
      <p:ext uri="{BB962C8B-B14F-4D97-AF65-F5344CB8AC3E}">
        <p14:creationId xmlns:p14="http://schemas.microsoft.com/office/powerpoint/2010/main" val="2912161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Hamilton Paths and Circuits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Which of these simple graphs has a Hamilton circuit or, if not, a Hamilton path?</a:t>
            </a:r>
          </a:p>
          <a:p>
            <a:pPr indent="0">
              <a:buNone/>
            </a:pPr>
            <a:endParaRPr lang="en-US" dirty="0"/>
          </a:p>
          <a:p>
            <a:pPr indent="0">
              <a:buNone/>
            </a:pPr>
            <a:endParaRPr lang="en-US" dirty="0"/>
          </a:p>
          <a:p>
            <a:pPr indent="0">
              <a:buNone/>
            </a:pPr>
            <a:endParaRPr lang="en-US" b="1"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has a Hamilton circuit: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ea typeface="Cambria Math" pitchFamily="18" charset="0"/>
              </a:rPr>
              <a:t>, </a:t>
            </a:r>
            <a:r>
              <a:rPr lang="en-US" i="1" dirty="0">
                <a:ea typeface="Cambria Math" pitchFamily="18" charset="0"/>
              </a:rPr>
              <a:t>e</a:t>
            </a:r>
            <a:r>
              <a:rPr lang="en-US" dirty="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p>
          <a:p>
            <a:pPr indent="0">
              <a:buNone/>
            </a:pPr>
            <a:r>
              <a:rPr lang="en-US" i="1" dirty="0"/>
              <a:t>G</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latin typeface="Cambria Math" pitchFamily="18" charset="0"/>
                <a:ea typeface="Cambria Math" pitchFamily="18" charset="0"/>
              </a:rPr>
              <a:t>.</a:t>
            </a:r>
          </a:p>
          <a:p>
            <a:pPr indent="0">
              <a:buNone/>
            </a:pPr>
            <a:r>
              <a:rPr lang="en-US" i="1" dirty="0"/>
              <a:t>G</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does not have a Hamilton circuit,  or a Hamilton path. Why?</a:t>
            </a:r>
            <a:endParaRPr lang="en-US" baseline="-25000" dirty="0">
              <a:latin typeface="Cambria Math" pitchFamily="18" charset="0"/>
              <a:ea typeface="Cambria Math"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1"/>
            <a:ext cx="4521488" cy="1295399"/>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Necessary </a:t>
            </a:r>
            <a:r>
              <a:rPr lang="en-US"/>
              <a:t>Conditions for</a:t>
            </a:r>
            <a:br>
              <a:rPr lang="en-US"/>
            </a:br>
            <a:r>
              <a:rPr lang="en-US"/>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an Euler circuit, no simple necessary and sufficient conditions are known for the existence of a </a:t>
            </a:r>
            <a:r>
              <a:rPr lang="en-US" dirty="0" err="1"/>
              <a:t>Hamiton</a:t>
            </a:r>
            <a:r>
              <a:rPr lang="en-US" dirty="0"/>
              <a:t> circuit.</a:t>
            </a:r>
          </a:p>
          <a:p>
            <a:r>
              <a:rPr lang="en-US" dirty="0"/>
              <a:t>However, there are some useful necessary conditions.  We describe two of these now.</a:t>
            </a:r>
          </a:p>
          <a:p>
            <a:pPr indent="0">
              <a:buNone/>
            </a:pPr>
            <a:r>
              <a:rPr lang="en-US" b="1" dirty="0"/>
              <a:t>Dirac’s Theorem</a:t>
            </a:r>
            <a:r>
              <a:rPr lang="en-US" dirty="0"/>
              <a:t>: If </a:t>
            </a:r>
            <a:r>
              <a:rPr lang="en-US" i="1" dirty="0"/>
              <a:t>G</a:t>
            </a:r>
            <a:r>
              <a:rPr lang="en-US" dirty="0"/>
              <a:t> is a simple graph with </a:t>
            </a:r>
            <a:r>
              <a:rPr lang="en-US" i="1" dirty="0"/>
              <a:t>n ≥ </a:t>
            </a:r>
            <a:r>
              <a:rPr lang="en-US" dirty="0">
                <a:latin typeface="Cambria Math" pitchFamily="18" charset="0"/>
                <a:ea typeface="Cambria Math" pitchFamily="18" charset="0"/>
              </a:rPr>
              <a:t>3</a:t>
            </a:r>
            <a:r>
              <a:rPr lang="en-US" dirty="0"/>
              <a:t> vertices such that the degree of every vertex in </a:t>
            </a:r>
            <a:r>
              <a:rPr lang="en-US" i="1" dirty="0"/>
              <a:t>G</a:t>
            </a:r>
            <a:r>
              <a:rPr lang="en-US" dirty="0"/>
              <a:t> is ≥ </a:t>
            </a:r>
            <a:r>
              <a:rPr lang="en-US" i="1" dirty="0"/>
              <a:t>n</a:t>
            </a:r>
            <a:r>
              <a:rPr lang="en-US" dirty="0"/>
              <a:t>/</a:t>
            </a:r>
            <a:r>
              <a:rPr lang="en-US" dirty="0">
                <a:latin typeface="Cambria Math" pitchFamily="18" charset="0"/>
                <a:ea typeface="Cambria Math" pitchFamily="18" charset="0"/>
              </a:rPr>
              <a:t>2</a:t>
            </a:r>
            <a:r>
              <a:rPr lang="en-US" dirty="0"/>
              <a:t>, then </a:t>
            </a:r>
            <a:r>
              <a:rPr lang="en-US" i="1" dirty="0"/>
              <a:t>G</a:t>
            </a:r>
            <a:r>
              <a:rPr lang="en-US" dirty="0"/>
              <a:t> has a Hamilton circuit. </a:t>
            </a:r>
          </a:p>
          <a:p>
            <a:pPr marL="0" indent="0">
              <a:buNone/>
            </a:pPr>
            <a:endParaRPr lang="en-US" dirty="0"/>
          </a:p>
          <a:p>
            <a:pPr indent="0">
              <a:buNone/>
            </a:pPr>
            <a:r>
              <a:rPr lang="en-US" b="1" dirty="0"/>
              <a:t>Ore’s Theorem</a:t>
            </a:r>
            <a:r>
              <a:rPr lang="en-US" dirty="0"/>
              <a:t>: If </a:t>
            </a:r>
            <a:r>
              <a:rPr lang="en-US" i="1" dirty="0"/>
              <a:t>G</a:t>
            </a:r>
            <a:r>
              <a:rPr lang="en-US" dirty="0"/>
              <a:t> is a simple graph with </a:t>
            </a:r>
            <a:r>
              <a:rPr lang="en-US" i="1" dirty="0"/>
              <a:t>n</a:t>
            </a:r>
            <a:r>
              <a:rPr lang="en-US" dirty="0"/>
              <a:t> ≥ </a:t>
            </a:r>
            <a:r>
              <a:rPr lang="en-US" dirty="0">
                <a:latin typeface="Cambria Math" pitchFamily="18" charset="0"/>
                <a:ea typeface="Cambria Math" pitchFamily="18" charset="0"/>
              </a:rPr>
              <a:t>3</a:t>
            </a:r>
            <a:r>
              <a:rPr lang="en-US" dirty="0"/>
              <a:t>  vertices such that </a:t>
            </a:r>
            <a:r>
              <a:rPr lang="en-US" dirty="0" err="1"/>
              <a:t>deg</a:t>
            </a:r>
            <a:r>
              <a:rPr lang="en-US" dirty="0"/>
              <a:t>(</a:t>
            </a:r>
            <a:r>
              <a:rPr lang="en-US" i="1" dirty="0"/>
              <a:t>u</a:t>
            </a:r>
            <a:r>
              <a:rPr lang="en-US" dirty="0"/>
              <a:t>) + </a:t>
            </a:r>
            <a:r>
              <a:rPr lang="en-US" dirty="0" err="1"/>
              <a:t>deg</a:t>
            </a:r>
            <a:r>
              <a:rPr lang="en-US" dirty="0"/>
              <a:t>(</a:t>
            </a:r>
            <a:r>
              <a:rPr lang="en-US" i="1" dirty="0"/>
              <a:t>v</a:t>
            </a:r>
            <a:r>
              <a:rPr lang="en-US" dirty="0"/>
              <a:t>) ≥ </a:t>
            </a:r>
            <a:r>
              <a:rPr lang="en-US" i="1" dirty="0"/>
              <a:t>n</a:t>
            </a:r>
            <a:r>
              <a:rPr lang="en-US" dirty="0"/>
              <a:t>  for every pair of nonadjacent vertices, then G has a Hamilton circuit. </a:t>
            </a:r>
          </a:p>
          <a:p>
            <a:pPr indent="0">
              <a:buNone/>
            </a:pPr>
            <a:endParaRPr lang="en-US" dirty="0"/>
          </a:p>
          <a:p>
            <a:pPr indent="0">
              <a:buNone/>
            </a:pPr>
            <a:r>
              <a:rPr lang="en-US" dirty="0"/>
              <a:t> </a:t>
            </a:r>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a:t>Gabriel Andrew Dirac</a:t>
            </a:r>
          </a:p>
          <a:p>
            <a:r>
              <a:rPr lang="en-US" dirty="0"/>
              <a:t>(</a:t>
            </a:r>
            <a:r>
              <a:rPr lang="en-US" dirty="0">
                <a:latin typeface="Cambria Math" pitchFamily="18" charset="0"/>
                <a:ea typeface="Cambria Math" pitchFamily="18" charset="0"/>
              </a:rPr>
              <a:t>1925-1984</a:t>
            </a:r>
            <a:r>
              <a:rPr lang="en-US" dirty="0"/>
              <a:t>)</a:t>
            </a:r>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a:t>Øysten</a:t>
            </a:r>
            <a:r>
              <a:rPr lang="en-US" dirty="0"/>
              <a:t> Ore</a:t>
            </a:r>
          </a:p>
          <a:p>
            <a:r>
              <a:rPr lang="en-US" dirty="0"/>
              <a:t>(</a:t>
            </a:r>
            <a:r>
              <a:rPr lang="en-US" dirty="0">
                <a:latin typeface="Cambria Math" pitchFamily="18" charset="0"/>
                <a:ea typeface="Cambria Math" pitchFamily="18" charset="0"/>
              </a:rPr>
              <a:t>1899-1968</a:t>
            </a:r>
            <a:r>
              <a:rPr lang="en-US" dirty="0"/>
              <a:t>)</a:t>
            </a:r>
          </a:p>
        </p:txBody>
      </p:sp>
    </p:spTree>
    <p:extLst>
      <p:ext uri="{BB962C8B-B14F-4D97-AF65-F5344CB8AC3E}">
        <p14:creationId xmlns:p14="http://schemas.microsoft.com/office/powerpoint/2010/main" val="35378583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Hamilton Paths and Circuits</a:t>
            </a:r>
          </a:p>
        </p:txBody>
      </p:sp>
      <p:sp>
        <p:nvSpPr>
          <p:cNvPr id="3" name="Content Placeholder 2"/>
          <p:cNvSpPr>
            <a:spLocks noGrp="1"/>
          </p:cNvSpPr>
          <p:nvPr>
            <p:ph idx="1"/>
          </p:nvPr>
        </p:nvSpPr>
        <p:spPr/>
        <p:txBody>
          <a:bodyPr>
            <a:normAutofit fontScale="92500" lnSpcReduction="20000"/>
          </a:bodyPr>
          <a:lstStyle/>
          <a:p>
            <a:r>
              <a:rPr lang="en-US" dirty="0"/>
              <a:t>Applications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a:t>The famous </a:t>
            </a:r>
            <a:r>
              <a:rPr lang="en-US" i="1" dirty="0"/>
              <a:t>traveling salesperson problem </a:t>
            </a:r>
            <a:r>
              <a:rPr lang="en-US" dirty="0"/>
              <a:t>(</a:t>
            </a:r>
            <a:r>
              <a:rPr lang="en-US" i="1" dirty="0"/>
              <a:t>TSP</a:t>
            </a:r>
            <a:r>
              <a:rPr lang="en-US" dirty="0"/>
              <a:t>) asks for the shortest route a traveling salesperson should take to visit a set of cities. This problem reduces to finding a Hamilton circuit such that the total sum of the weights of its edges is as small as possible.</a:t>
            </a:r>
          </a:p>
          <a:p>
            <a:r>
              <a:rPr lang="en-US" dirty="0"/>
              <a:t>A family of binary codes, known as </a:t>
            </a:r>
            <a:r>
              <a:rPr lang="en-US" i="1" dirty="0"/>
              <a:t>Gray codes</a:t>
            </a:r>
            <a:r>
              <a:rPr lang="en-US" dirty="0"/>
              <a:t>, which minimize the effect of transmission errors, correspond to Hamilton circuits in the </a:t>
            </a:r>
            <a:r>
              <a:rPr lang="en-US" i="1" dirty="0"/>
              <a:t>n</a:t>
            </a:r>
            <a:r>
              <a:rPr lang="en-US" dirty="0"/>
              <a:t>-cube </a:t>
            </a:r>
            <a:r>
              <a:rPr lang="en-US" i="1" dirty="0"/>
              <a:t>Q</a:t>
            </a:r>
            <a:r>
              <a:rPr lang="en-US" i="1" baseline="-25000" dirty="0"/>
              <a:t>n</a:t>
            </a:r>
            <a:r>
              <a:rPr lang="en-US" dirty="0"/>
              <a:t>.  (</a:t>
            </a:r>
            <a:r>
              <a:rPr lang="en-US" i="1" dirty="0"/>
              <a:t>See the text for details</a:t>
            </a:r>
            <a:r>
              <a:rPr lang="en-US" dirty="0"/>
              <a:t>.)</a:t>
            </a:r>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(or both)?</a:t>
            </a:r>
          </a:p>
          <a:p>
            <a:pPr lvl="1">
              <a:buFont typeface="Arial" pitchFamily="34" charset="0"/>
              <a:buChar char="•"/>
            </a:pPr>
            <a:r>
              <a:rPr lang="en-US" dirty="0"/>
              <a:t> If the edges are undirected, are multiple edges present that connect the same pair of vertices? If the edges are directed, are multiple directed edges present?</a:t>
            </a:r>
          </a:p>
          <a:p>
            <a:pPr lvl="1">
              <a:buFont typeface="Arial" pitchFamily="34" charset="0"/>
              <a:buChar char="•"/>
            </a:pPr>
            <a:r>
              <a:rPr lang="en-US" dirty="0"/>
              <a:t> Are loops present?</a:t>
            </a:r>
          </a:p>
          <a:p>
            <a:pPr lvl="1">
              <a:buFont typeface="Arial" pitchFamily="34" charset="0"/>
              <a:buChar char="•"/>
            </a:pPr>
            <a:endParaRPr lang="en-US" dirty="0"/>
          </a:p>
          <a:p>
            <a:pPr marL="393192" lvl="1" indent="0">
              <a:buNone/>
            </a:pPr>
            <a:r>
              <a:rPr lang="en-US" dirty="0"/>
              <a:t> </a:t>
            </a:r>
          </a:p>
          <a:p>
            <a:pPr lvl="1">
              <a:buFont typeface="Arial" pitchFamily="34" charset="0"/>
              <a:buChar char="•"/>
            </a:pPr>
            <a:endParaRPr lang="en-US" dirty="0"/>
          </a:p>
          <a:p>
            <a:pPr lvl="1">
              <a:buFont typeface="Arial" pitchFamily="34" charset="0"/>
              <a:buChar char="•"/>
            </a:pPr>
            <a:endParaRPr lang="en-US" dirty="0"/>
          </a:p>
          <a:p>
            <a:pPr marL="393192" lvl="1" indent="0">
              <a:buNone/>
            </a:pPr>
            <a:r>
              <a:rPr lang="en-US" dirty="0"/>
              <a:t>  </a:t>
            </a:r>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15991</TotalTime>
  <Words>9330</Words>
  <Application>Microsoft Macintosh PowerPoint</Application>
  <PresentationFormat>On-screen Show (4:3)</PresentationFormat>
  <Paragraphs>684</Paragraphs>
  <Slides>89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Arial</vt:lpstr>
      <vt:lpstr>Calibri</vt:lpstr>
      <vt:lpstr>Cambria</vt:lpstr>
      <vt:lpstr>Cambria Math</vt:lpstr>
      <vt:lpstr>Constantia</vt:lpstr>
      <vt:lpstr>Wingdings 2</vt:lpstr>
      <vt:lpstr>Flow</vt:lpstr>
      <vt:lpstr>Graphs</vt:lpstr>
      <vt:lpstr>Graphs and Graph Models</vt:lpstr>
      <vt:lpstr>Graphs</vt:lpstr>
      <vt:lpstr>Some Terminology</vt:lpstr>
      <vt:lpstr>Directed Graphs</vt:lpstr>
      <vt:lpstr>Directed Graphs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Basic Terminology</vt:lpstr>
      <vt:lpstr>Degrees and Neighborhoods of Vertices</vt:lpstr>
      <vt:lpstr>Classroom Exercise</vt:lpstr>
      <vt:lpstr>Classroom Exercise</vt:lpstr>
      <vt:lpstr>Degrees of Vertices</vt:lpstr>
      <vt:lpstr>Degree of Vertices (continued)</vt:lpstr>
      <vt:lpstr>Handshaking Theorem</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vt:lpstr>
      <vt:lpstr>Bipartite Graphs (continued)</vt:lpstr>
      <vt:lpstr>Classroom Exercise</vt:lpstr>
      <vt:lpstr>Complete Bipartite Graphs</vt:lpstr>
      <vt:lpstr>Bipartite Graphs and Matching</vt:lpstr>
      <vt:lpstr>New Graphs from Old </vt:lpstr>
      <vt:lpstr>New Graphs from Old (continued)</vt:lpstr>
      <vt:lpstr>Representing Graphs and Graph Isomorphism</vt:lpstr>
      <vt:lpstr>Representing Graphs:  Adjacency Lists</vt:lpstr>
      <vt:lpstr>Classroom Exercise</vt:lpstr>
      <vt:lpstr>Representation of Graphs: Adjacency Matrices</vt:lpstr>
      <vt:lpstr>Adjacency Matrices (continued)</vt:lpstr>
      <vt:lpstr>Adjacency Matrices (continued)</vt:lpstr>
      <vt:lpstr>Adjacency Matrices (continued)</vt:lpstr>
      <vt:lpstr>Classroom Exercise</vt:lpstr>
      <vt:lpstr>Adjacency List v.s. Adjacency Matrix</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Paths</vt:lpstr>
      <vt:lpstr>Paths</vt:lpstr>
      <vt:lpstr>Paths (continued)</vt:lpstr>
      <vt:lpstr>Degrees of Separation</vt:lpstr>
      <vt:lpstr>Connectedness in Undirected Graphs</vt:lpstr>
      <vt:lpstr>Connected Components</vt:lpstr>
      <vt:lpstr>Connectedness in Directed Graphs</vt:lpstr>
      <vt:lpstr>Connectedness in Directed Graphs (continued)</vt:lpstr>
      <vt:lpstr>PowerPoint Presentation</vt:lpstr>
      <vt:lpstr>Counting Paths between Vertices</vt:lpstr>
      <vt:lpstr>Counting Paths between Vertices (continued)</vt:lpstr>
      <vt:lpstr>Euler and Hamiltonian Graphs</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Classroom Exercise</vt:lpstr>
      <vt:lpstr>Classroom Exercise</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746</cp:revision>
  <dcterms:created xsi:type="dcterms:W3CDTF">2011-03-27T19:58:04Z</dcterms:created>
  <dcterms:modified xsi:type="dcterms:W3CDTF">2020-11-05T18:50:05Z</dcterms:modified>
</cp:coreProperties>
</file>