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82" r:id="rId4"/>
    <p:sldId id="283" r:id="rId5"/>
    <p:sldId id="284" r:id="rId6"/>
    <p:sldId id="286" r:id="rId7"/>
    <p:sldId id="285" r:id="rId8"/>
    <p:sldId id="269" r:id="rId9"/>
    <p:sldId id="270" r:id="rId10"/>
    <p:sldId id="271" r:id="rId11"/>
    <p:sldId id="273" r:id="rId12"/>
    <p:sldId id="272" r:id="rId13"/>
    <p:sldId id="274" r:id="rId14"/>
    <p:sldId id="275" r:id="rId15"/>
    <p:sldId id="276" r:id="rId16"/>
    <p:sldId id="263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3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6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0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7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9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9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0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8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9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98B7B-5CA9-445D-8253-D70EF74C4FBD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lin-chen-VA/cs4900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n-chen-VA/cs490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51513" y="2741238"/>
            <a:ext cx="30469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/>
              <a:t>Git</a:t>
            </a:r>
            <a:r>
              <a:rPr lang="en-US" sz="4800" b="1" dirty="0"/>
              <a:t> Tutorial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  <a:endParaRPr lang="en-US" sz="40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4" name="Picture 13" descr="Image result for valdosta state 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8743524" y="456909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rush Script MT" panose="03060802040406070304" pitchFamily="66" charset="0"/>
              </a:rPr>
              <a:t>Spring 2020</a:t>
            </a:r>
            <a:endParaRPr lang="en-US" b="1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694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1843"/>
            <a:ext cx="2614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Create an Organization</a:t>
            </a:r>
            <a:endParaRPr lang="en-US" sz="20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  <a:endParaRPr lang="en-US" sz="40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5" name="Picture 24" descr="Image result for valdosta state 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979" y="1731953"/>
            <a:ext cx="4412809" cy="43181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9087" y="6358264"/>
            <a:ext cx="1388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Team Work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275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1843"/>
            <a:ext cx="4057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Invite Members for the Organization</a:t>
            </a:r>
            <a:endParaRPr lang="en-US" sz="20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  <a:endParaRPr lang="en-US" sz="40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5" name="Picture 24" descr="Image result for valdosta state 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12" y="1905000"/>
            <a:ext cx="10010775" cy="304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564610" y="2888181"/>
            <a:ext cx="1352772" cy="4369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9087" y="6358264"/>
            <a:ext cx="1388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Team Work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30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1843"/>
            <a:ext cx="3800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Create Teams for the Organization</a:t>
            </a:r>
            <a:endParaRPr lang="en-US" sz="20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  <a:endParaRPr lang="en-US" sz="40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5" name="Picture 24" descr="Image result for valdosta state 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162" y="1854634"/>
            <a:ext cx="6891710" cy="41028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9087" y="6358264"/>
            <a:ext cx="1388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Team Work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969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1843"/>
            <a:ext cx="4449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Create Repositories for the Organization</a:t>
            </a:r>
            <a:endParaRPr lang="en-US" sz="20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  <a:endParaRPr lang="en-US" sz="40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5" name="Picture 24" descr="Image result for valdosta state 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482" y="2098977"/>
            <a:ext cx="8302481" cy="383861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416828" y="3581373"/>
            <a:ext cx="706227" cy="39026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9087" y="6358264"/>
            <a:ext cx="1388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Team Work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911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1843"/>
            <a:ext cx="3498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Assign Teams to the Repository</a:t>
            </a:r>
            <a:endParaRPr lang="en-US" sz="20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  <a:endParaRPr lang="en-US" sz="40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5" name="Picture 24" descr="Image result for valdosta state 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307" y="1842108"/>
            <a:ext cx="7574385" cy="435234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165150" y="2870174"/>
            <a:ext cx="1658705" cy="29790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96727" y="2200538"/>
            <a:ext cx="683491" cy="29790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67018" y="4735920"/>
            <a:ext cx="734291" cy="29790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9087" y="6358264"/>
            <a:ext cx="1388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Team Work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960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1843"/>
            <a:ext cx="1502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Architecture</a:t>
            </a:r>
            <a:endParaRPr lang="en-US" sz="20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  <a:endParaRPr lang="en-US" sz="40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5" name="Picture 24" descr="Image result for valdosta state 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427019" y="2164303"/>
            <a:ext cx="9217891" cy="3814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96944" y="2164303"/>
            <a:ext cx="1540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Organization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2334924" y="2576643"/>
            <a:ext cx="1835294" cy="572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Repository_1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112929" y="2564413"/>
            <a:ext cx="1835294" cy="572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Repository_2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92997" y="3962407"/>
            <a:ext cx="1835294" cy="5726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Team_1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011325" y="3962407"/>
            <a:ext cx="1835294" cy="5726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Team_2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43507" y="3962407"/>
            <a:ext cx="1835294" cy="5726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Team_3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578707" y="3949606"/>
            <a:ext cx="1835294" cy="5726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Team_4</a:t>
            </a:r>
            <a:endParaRPr lang="en-US" dirty="0"/>
          </a:p>
        </p:txBody>
      </p:sp>
      <p:cxnSp>
        <p:nvCxnSpPr>
          <p:cNvPr id="7" name="Straight Arrow Connector 6"/>
          <p:cNvCxnSpPr>
            <a:stCxn id="16" idx="0"/>
            <a:endCxn id="5" idx="2"/>
          </p:cNvCxnSpPr>
          <p:nvPr/>
        </p:nvCxnSpPr>
        <p:spPr>
          <a:xfrm flipV="1">
            <a:off x="2610644" y="3149297"/>
            <a:ext cx="641927" cy="81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35615" y="339698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78821" y="3306748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5" idx="2"/>
          </p:cNvCxnSpPr>
          <p:nvPr/>
        </p:nvCxnSpPr>
        <p:spPr>
          <a:xfrm flipH="1" flipV="1">
            <a:off x="3252571" y="3149297"/>
            <a:ext cx="1676401" cy="81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0"/>
            <a:endCxn id="15" idx="2"/>
          </p:cNvCxnSpPr>
          <p:nvPr/>
        </p:nvCxnSpPr>
        <p:spPr>
          <a:xfrm flipV="1">
            <a:off x="4928972" y="3137067"/>
            <a:ext cx="3101604" cy="82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36830" y="324556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18" idx="0"/>
            <a:endCxn id="15" idx="2"/>
          </p:cNvCxnSpPr>
          <p:nvPr/>
        </p:nvCxnSpPr>
        <p:spPr>
          <a:xfrm flipV="1">
            <a:off x="7261154" y="3137067"/>
            <a:ext cx="769422" cy="82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0"/>
            <a:endCxn id="15" idx="2"/>
          </p:cNvCxnSpPr>
          <p:nvPr/>
        </p:nvCxnSpPr>
        <p:spPr>
          <a:xfrm flipH="1" flipV="1">
            <a:off x="8030576" y="3137067"/>
            <a:ext cx="1465778" cy="81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891818" y="5156008"/>
            <a:ext cx="1318058" cy="5726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Member_1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710010" y="5156008"/>
            <a:ext cx="1318058" cy="5726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Member_2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458678" y="5151569"/>
            <a:ext cx="1318058" cy="5726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Member_3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207346" y="5151569"/>
            <a:ext cx="1318058" cy="5726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Member_4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8974755" y="5151569"/>
            <a:ext cx="1318058" cy="5726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Member_5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3" idx="0"/>
            <a:endCxn id="16" idx="2"/>
          </p:cNvCxnSpPr>
          <p:nvPr/>
        </p:nvCxnSpPr>
        <p:spPr>
          <a:xfrm flipV="1">
            <a:off x="2550847" y="4535061"/>
            <a:ext cx="59797" cy="62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0"/>
            <a:endCxn id="17" idx="2"/>
          </p:cNvCxnSpPr>
          <p:nvPr/>
        </p:nvCxnSpPr>
        <p:spPr>
          <a:xfrm flipV="1">
            <a:off x="2550847" y="4535061"/>
            <a:ext cx="2378125" cy="62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4" idx="0"/>
            <a:endCxn id="18" idx="2"/>
          </p:cNvCxnSpPr>
          <p:nvPr/>
        </p:nvCxnSpPr>
        <p:spPr>
          <a:xfrm flipV="1">
            <a:off x="4369039" y="4535061"/>
            <a:ext cx="2892115" cy="62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4" idx="0"/>
            <a:endCxn id="16" idx="2"/>
          </p:cNvCxnSpPr>
          <p:nvPr/>
        </p:nvCxnSpPr>
        <p:spPr>
          <a:xfrm flipH="1" flipV="1">
            <a:off x="2610644" y="4535061"/>
            <a:ext cx="1758395" cy="62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6" idx="0"/>
            <a:endCxn id="19" idx="2"/>
          </p:cNvCxnSpPr>
          <p:nvPr/>
        </p:nvCxnSpPr>
        <p:spPr>
          <a:xfrm flipV="1">
            <a:off x="7866375" y="4522260"/>
            <a:ext cx="1629979" cy="62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0"/>
            <a:endCxn id="19" idx="2"/>
          </p:cNvCxnSpPr>
          <p:nvPr/>
        </p:nvCxnSpPr>
        <p:spPr>
          <a:xfrm flipH="1" flipV="1">
            <a:off x="9496354" y="4522260"/>
            <a:ext cx="137430" cy="62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9087" y="6358264"/>
            <a:ext cx="1388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Team Work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742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1843"/>
            <a:ext cx="1293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Teamwork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  <a:endParaRPr lang="en-US" sz="40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5" name="Picture 24" descr="Image result for valdosta state 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/>
          <p:cNvSpPr txBox="1"/>
          <p:nvPr/>
        </p:nvSpPr>
        <p:spPr>
          <a:xfrm>
            <a:off x="1871612" y="1964248"/>
            <a:ext cx="67840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dirty="0" smtClean="0"/>
              <a:t>Create an account for your team</a:t>
            </a:r>
            <a:endParaRPr lang="en-US" sz="2000" b="1" dirty="0" smtClean="0"/>
          </a:p>
          <a:p>
            <a:pPr marL="457200" indent="-457200">
              <a:buAutoNum type="arabicPeriod"/>
            </a:pPr>
            <a:r>
              <a:rPr lang="en-US" sz="2000" b="1" dirty="0" smtClean="0"/>
              <a:t>Create </a:t>
            </a:r>
            <a:r>
              <a:rPr lang="en-US" sz="2000" b="1" dirty="0" smtClean="0"/>
              <a:t>a organization for your team</a:t>
            </a:r>
          </a:p>
          <a:p>
            <a:pPr marL="457200" indent="-457200">
              <a:buAutoNum type="arabicPeriod"/>
            </a:pPr>
            <a:r>
              <a:rPr lang="en-US" sz="2000" b="1" dirty="0" smtClean="0"/>
              <a:t>Invite your team members into the organization</a:t>
            </a:r>
          </a:p>
          <a:p>
            <a:pPr marL="457200" indent="-457200">
              <a:buAutoNum type="arabicPeriod"/>
            </a:pPr>
            <a:r>
              <a:rPr lang="en-US" sz="2000" b="1" dirty="0" smtClean="0"/>
              <a:t>Create a team and assign all team members into the team</a:t>
            </a:r>
          </a:p>
          <a:p>
            <a:pPr marL="457200" indent="-457200">
              <a:buAutoNum type="arabicPeriod"/>
            </a:pPr>
            <a:r>
              <a:rPr lang="en-US" sz="2000" b="1" dirty="0" smtClean="0"/>
              <a:t>Create a repository “project_1”</a:t>
            </a:r>
          </a:p>
          <a:p>
            <a:pPr marL="457200" indent="-457200">
              <a:buAutoNum type="arabicPeriod"/>
            </a:pPr>
            <a:r>
              <a:rPr lang="en-US" sz="2000" b="1" dirty="0" smtClean="0"/>
              <a:t>Assign the team created to “project_1”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070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1843"/>
            <a:ext cx="1293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Teamwork</a:t>
            </a:r>
          </a:p>
        </p:txBody>
      </p:sp>
      <p:pic>
        <p:nvPicPr>
          <p:cNvPr id="1026" name="Picture 2" descr="Image result for github logo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407" y="1531900"/>
            <a:ext cx="1380043" cy="114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ounded Rectangle 48"/>
          <p:cNvSpPr/>
          <p:nvPr/>
        </p:nvSpPr>
        <p:spPr>
          <a:xfrm>
            <a:off x="1507147" y="3437687"/>
            <a:ext cx="1564043" cy="10419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281530" y="1896252"/>
            <a:ext cx="197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Repository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569868" y="4539372"/>
            <a:ext cx="154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Programmer A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4711214" y="3410746"/>
            <a:ext cx="1564043" cy="10419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773935" y="4512431"/>
            <a:ext cx="1538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Programmer B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7474279" y="3386662"/>
            <a:ext cx="1564043" cy="10419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537000" y="4488347"/>
            <a:ext cx="15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Programmer C</a:t>
            </a:r>
          </a:p>
        </p:txBody>
      </p:sp>
      <p:cxnSp>
        <p:nvCxnSpPr>
          <p:cNvPr id="17" name="Straight Arrow Connector 16"/>
          <p:cNvCxnSpPr>
            <a:stCxn id="49" idx="0"/>
            <a:endCxn id="1026" idx="2"/>
          </p:cNvCxnSpPr>
          <p:nvPr/>
        </p:nvCxnSpPr>
        <p:spPr>
          <a:xfrm flipV="1">
            <a:off x="2289169" y="2679061"/>
            <a:ext cx="3206260" cy="7586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6" name="Straight Arrow Connector 4095"/>
          <p:cNvCxnSpPr>
            <a:stCxn id="72" idx="0"/>
            <a:endCxn id="1026" idx="2"/>
          </p:cNvCxnSpPr>
          <p:nvPr/>
        </p:nvCxnSpPr>
        <p:spPr>
          <a:xfrm flipV="1">
            <a:off x="5493236" y="2679061"/>
            <a:ext cx="2193" cy="7316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9" name="Straight Arrow Connector 4098"/>
          <p:cNvCxnSpPr>
            <a:stCxn id="74" idx="0"/>
            <a:endCxn id="1026" idx="2"/>
          </p:cNvCxnSpPr>
          <p:nvPr/>
        </p:nvCxnSpPr>
        <p:spPr>
          <a:xfrm flipH="1" flipV="1">
            <a:off x="5495429" y="2679061"/>
            <a:ext cx="2760872" cy="7076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  <a:endParaRPr lang="en-US" sz="40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5" name="Picture 24" descr="Image result for valdosta state log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6460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1843"/>
            <a:ext cx="1293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Teamwork</a:t>
            </a:r>
          </a:p>
        </p:txBody>
      </p:sp>
      <p:pic>
        <p:nvPicPr>
          <p:cNvPr id="1026" name="Picture 2" descr="Image result for github logo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407" y="1531900"/>
            <a:ext cx="1380043" cy="114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ounded Rectangle 48"/>
          <p:cNvSpPr/>
          <p:nvPr/>
        </p:nvSpPr>
        <p:spPr>
          <a:xfrm>
            <a:off x="1507147" y="3437687"/>
            <a:ext cx="1564043" cy="10419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281530" y="1896252"/>
            <a:ext cx="197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Repository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569868" y="4539372"/>
            <a:ext cx="154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Programmer A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4711214" y="3410746"/>
            <a:ext cx="1564043" cy="10419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773935" y="4512431"/>
            <a:ext cx="1538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Programmer B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7474279" y="3386662"/>
            <a:ext cx="1564043" cy="10419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537000" y="4488347"/>
            <a:ext cx="15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Programmer C</a:t>
            </a:r>
          </a:p>
        </p:txBody>
      </p:sp>
      <p:cxnSp>
        <p:nvCxnSpPr>
          <p:cNvPr id="17" name="Straight Arrow Connector 16"/>
          <p:cNvCxnSpPr>
            <a:stCxn id="49" idx="0"/>
            <a:endCxn id="1026" idx="2"/>
          </p:cNvCxnSpPr>
          <p:nvPr/>
        </p:nvCxnSpPr>
        <p:spPr>
          <a:xfrm flipV="1">
            <a:off x="2289169" y="2679061"/>
            <a:ext cx="3206260" cy="7586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6" name="Straight Arrow Connector 4095"/>
          <p:cNvCxnSpPr>
            <a:stCxn id="72" idx="0"/>
            <a:endCxn id="1026" idx="2"/>
          </p:cNvCxnSpPr>
          <p:nvPr/>
        </p:nvCxnSpPr>
        <p:spPr>
          <a:xfrm flipV="1">
            <a:off x="5493236" y="2679061"/>
            <a:ext cx="2193" cy="7316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9" name="Straight Arrow Connector 4098"/>
          <p:cNvCxnSpPr>
            <a:stCxn id="74" idx="0"/>
            <a:endCxn id="1026" idx="2"/>
          </p:cNvCxnSpPr>
          <p:nvPr/>
        </p:nvCxnSpPr>
        <p:spPr>
          <a:xfrm flipH="1" flipV="1">
            <a:off x="5495429" y="2679061"/>
            <a:ext cx="2760872" cy="7076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  <a:endParaRPr lang="en-US" sz="40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5" name="Picture 24" descr="Image result for valdosta state log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4" descr="Image result for file logo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417" y="3556951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604205" y="1866563"/>
            <a:ext cx="288066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clone </a:t>
            </a:r>
            <a:r>
              <a:rPr lang="en-US" b="1" dirty="0" err="1">
                <a:solidFill>
                  <a:srgbClr val="0070C0"/>
                </a:solidFill>
              </a:rPr>
              <a:t>projectURL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Create a file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git</a:t>
            </a:r>
            <a:r>
              <a:rPr lang="en-US" b="1" dirty="0" smtClean="0">
                <a:solidFill>
                  <a:srgbClr val="FF0000"/>
                </a:solidFill>
              </a:rPr>
              <a:t> add *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g</a:t>
            </a:r>
            <a:r>
              <a:rPr lang="en-US" b="1" dirty="0" err="1" smtClean="0">
                <a:solidFill>
                  <a:srgbClr val="FF0000"/>
                </a:solidFill>
              </a:rPr>
              <a:t>it</a:t>
            </a:r>
            <a:r>
              <a:rPr lang="en-US" b="1" dirty="0" smtClean="0">
                <a:solidFill>
                  <a:srgbClr val="FF0000"/>
                </a:solidFill>
              </a:rPr>
              <a:t> commit –am “Comment”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g</a:t>
            </a:r>
            <a:r>
              <a:rPr lang="en-US" b="1" dirty="0" err="1" smtClean="0">
                <a:solidFill>
                  <a:srgbClr val="FF0000"/>
                </a:solidFill>
              </a:rPr>
              <a:t>it</a:t>
            </a:r>
            <a:r>
              <a:rPr lang="en-US" b="1" dirty="0" smtClean="0">
                <a:solidFill>
                  <a:srgbClr val="FF0000"/>
                </a:solidFill>
              </a:rPr>
              <a:t> push origin master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440476" y="5337775"/>
            <a:ext cx="2155576" cy="3820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292591" y="5157610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ular Callout 26"/>
          <p:cNvSpPr/>
          <p:nvPr/>
        </p:nvSpPr>
        <p:spPr>
          <a:xfrm>
            <a:off x="546650" y="5717764"/>
            <a:ext cx="914400" cy="471777"/>
          </a:xfrm>
          <a:prstGeom prst="wedgeRoundRectCallout">
            <a:avLst>
              <a:gd name="adj1" fmla="val 43611"/>
              <a:gd name="adj2" fmla="val -80120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V1</a:t>
            </a:r>
          </a:p>
        </p:txBody>
      </p:sp>
    </p:spTree>
    <p:extLst>
      <p:ext uri="{BB962C8B-B14F-4D97-AF65-F5344CB8AC3E}">
        <p14:creationId xmlns:p14="http://schemas.microsoft.com/office/powerpoint/2010/main" val="572669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1843"/>
            <a:ext cx="1293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Teamwork</a:t>
            </a:r>
          </a:p>
        </p:txBody>
      </p:sp>
      <p:pic>
        <p:nvPicPr>
          <p:cNvPr id="1026" name="Picture 2" descr="Image result for github logo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407" y="1531900"/>
            <a:ext cx="1380043" cy="114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ounded Rectangle 48"/>
          <p:cNvSpPr/>
          <p:nvPr/>
        </p:nvSpPr>
        <p:spPr>
          <a:xfrm>
            <a:off x="1507147" y="3437687"/>
            <a:ext cx="1564043" cy="10419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281530" y="1896252"/>
            <a:ext cx="197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Repository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569868" y="4539372"/>
            <a:ext cx="154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Programmer A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4711214" y="3410746"/>
            <a:ext cx="1564043" cy="10419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773935" y="4512431"/>
            <a:ext cx="1538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Programmer B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7474279" y="3386662"/>
            <a:ext cx="1564043" cy="10419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537000" y="4488347"/>
            <a:ext cx="15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Programmer C</a:t>
            </a:r>
          </a:p>
        </p:txBody>
      </p:sp>
      <p:cxnSp>
        <p:nvCxnSpPr>
          <p:cNvPr id="17" name="Straight Arrow Connector 16"/>
          <p:cNvCxnSpPr>
            <a:stCxn id="49" idx="0"/>
            <a:endCxn id="1026" idx="2"/>
          </p:cNvCxnSpPr>
          <p:nvPr/>
        </p:nvCxnSpPr>
        <p:spPr>
          <a:xfrm flipV="1">
            <a:off x="2289169" y="2679061"/>
            <a:ext cx="3206260" cy="7586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6" name="Straight Arrow Connector 4095"/>
          <p:cNvCxnSpPr>
            <a:stCxn id="72" idx="0"/>
            <a:endCxn id="1026" idx="2"/>
          </p:cNvCxnSpPr>
          <p:nvPr/>
        </p:nvCxnSpPr>
        <p:spPr>
          <a:xfrm flipV="1">
            <a:off x="5493236" y="2679061"/>
            <a:ext cx="2193" cy="7316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9" name="Straight Arrow Connector 4098"/>
          <p:cNvCxnSpPr>
            <a:stCxn id="74" idx="0"/>
            <a:endCxn id="1026" idx="2"/>
          </p:cNvCxnSpPr>
          <p:nvPr/>
        </p:nvCxnSpPr>
        <p:spPr>
          <a:xfrm flipH="1" flipV="1">
            <a:off x="5495429" y="2679061"/>
            <a:ext cx="2760872" cy="7076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  <a:endParaRPr lang="en-US" sz="40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5" name="Picture 24" descr="Image result for valdosta state log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4" descr="Image result for file logo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417" y="3556951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071190" y="1940397"/>
            <a:ext cx="288066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clone </a:t>
            </a:r>
            <a:r>
              <a:rPr lang="en-US" b="1" dirty="0" err="1">
                <a:solidFill>
                  <a:srgbClr val="0070C0"/>
                </a:solidFill>
              </a:rPr>
              <a:t>projectURL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Update the file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git</a:t>
            </a:r>
            <a:r>
              <a:rPr lang="en-US" b="1" dirty="0" smtClean="0">
                <a:solidFill>
                  <a:srgbClr val="FF0000"/>
                </a:solidFill>
              </a:rPr>
              <a:t> add *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g</a:t>
            </a:r>
            <a:r>
              <a:rPr lang="en-US" b="1" dirty="0" err="1" smtClean="0">
                <a:solidFill>
                  <a:srgbClr val="FF0000"/>
                </a:solidFill>
              </a:rPr>
              <a:t>it</a:t>
            </a:r>
            <a:r>
              <a:rPr lang="en-US" b="1" dirty="0" smtClean="0">
                <a:solidFill>
                  <a:srgbClr val="FF0000"/>
                </a:solidFill>
              </a:rPr>
              <a:t> commit –am “Comment”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g</a:t>
            </a:r>
            <a:r>
              <a:rPr lang="en-US" b="1" dirty="0" err="1" smtClean="0">
                <a:solidFill>
                  <a:srgbClr val="FF0000"/>
                </a:solidFill>
              </a:rPr>
              <a:t>it</a:t>
            </a:r>
            <a:r>
              <a:rPr lang="en-US" b="1" dirty="0" smtClean="0">
                <a:solidFill>
                  <a:srgbClr val="FF0000"/>
                </a:solidFill>
              </a:rPr>
              <a:t> push origin master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440476" y="5337775"/>
            <a:ext cx="2155576" cy="3820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292591" y="5157610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ular Callout 26"/>
          <p:cNvSpPr/>
          <p:nvPr/>
        </p:nvSpPr>
        <p:spPr>
          <a:xfrm>
            <a:off x="546650" y="5717764"/>
            <a:ext cx="914400" cy="471777"/>
          </a:xfrm>
          <a:prstGeom prst="wedgeRoundRectCallout">
            <a:avLst>
              <a:gd name="adj1" fmla="val 43611"/>
              <a:gd name="adj2" fmla="val -80120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874062" y="5381177"/>
            <a:ext cx="2155576" cy="3820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726177" y="5201012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ular Callout 29"/>
          <p:cNvSpPr/>
          <p:nvPr/>
        </p:nvSpPr>
        <p:spPr>
          <a:xfrm>
            <a:off x="3980236" y="5761166"/>
            <a:ext cx="914400" cy="471777"/>
          </a:xfrm>
          <a:prstGeom prst="wedgeRoundRectCallout">
            <a:avLst>
              <a:gd name="adj1" fmla="val 43611"/>
              <a:gd name="adj2" fmla="val -80120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V1</a:t>
            </a:r>
          </a:p>
        </p:txBody>
      </p:sp>
      <p:sp>
        <p:nvSpPr>
          <p:cNvPr id="31" name="Oval 30"/>
          <p:cNvSpPr/>
          <p:nvPr/>
        </p:nvSpPr>
        <p:spPr>
          <a:xfrm>
            <a:off x="6041644" y="5201012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ular Callout 31"/>
          <p:cNvSpPr/>
          <p:nvPr/>
        </p:nvSpPr>
        <p:spPr>
          <a:xfrm>
            <a:off x="5332998" y="5754154"/>
            <a:ext cx="914400" cy="471777"/>
          </a:xfrm>
          <a:prstGeom prst="wedgeRoundRectCallout">
            <a:avLst>
              <a:gd name="adj1" fmla="val 43611"/>
              <a:gd name="adj2" fmla="val -80120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V2</a:t>
            </a:r>
          </a:p>
        </p:txBody>
      </p:sp>
    </p:spTree>
    <p:extLst>
      <p:ext uri="{BB962C8B-B14F-4D97-AF65-F5344CB8AC3E}">
        <p14:creationId xmlns:p14="http://schemas.microsoft.com/office/powerpoint/2010/main" val="365848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1843"/>
            <a:ext cx="2589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Create </a:t>
            </a:r>
            <a:r>
              <a:rPr lang="en-US" sz="2000" b="1" dirty="0" err="1" smtClean="0"/>
              <a:t>Github</a:t>
            </a:r>
            <a:r>
              <a:rPr lang="en-US" sz="2000" b="1" dirty="0" smtClean="0"/>
              <a:t> Account</a:t>
            </a:r>
            <a:endParaRPr lang="en-US" sz="2000" b="1" dirty="0"/>
          </a:p>
        </p:txBody>
      </p:sp>
      <p:pic>
        <p:nvPicPr>
          <p:cNvPr id="1026" name="Picture 2" descr="Image result for github logo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084" y="1158372"/>
            <a:ext cx="1380043" cy="114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  <a:endParaRPr lang="en-US" sz="40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5" name="Picture 24" descr="Image result for valdosta state log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685800" y="3289597"/>
            <a:ext cx="1698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Configuration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776046" y="3946748"/>
            <a:ext cx="883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Profile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056715" y="3946748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Security</a:t>
            </a:r>
            <a:endParaRPr 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499223" y="3948689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Emails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739801" y="3940874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SSH</a:t>
            </a:r>
            <a:endParaRPr 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698250" y="3940874"/>
            <a:ext cx="1505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Repositories</a:t>
            </a:r>
            <a:endParaRPr lang="en-US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451693" y="3940874"/>
            <a:ext cx="1643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Organizations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96043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1843"/>
            <a:ext cx="1293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Teamwork</a:t>
            </a:r>
          </a:p>
        </p:txBody>
      </p:sp>
      <p:pic>
        <p:nvPicPr>
          <p:cNvPr id="1026" name="Picture 2" descr="Image result for github logo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407" y="1531900"/>
            <a:ext cx="1380043" cy="114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ounded Rectangle 48"/>
          <p:cNvSpPr/>
          <p:nvPr/>
        </p:nvSpPr>
        <p:spPr>
          <a:xfrm>
            <a:off x="1507147" y="3437687"/>
            <a:ext cx="1564043" cy="10419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281530" y="1896252"/>
            <a:ext cx="197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Repository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569868" y="4539372"/>
            <a:ext cx="154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Programmer A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4711214" y="3410746"/>
            <a:ext cx="1564043" cy="10419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773935" y="4512431"/>
            <a:ext cx="1538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Programmer B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7474279" y="3386662"/>
            <a:ext cx="1564043" cy="10419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537000" y="4488347"/>
            <a:ext cx="15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Programmer C</a:t>
            </a:r>
          </a:p>
        </p:txBody>
      </p:sp>
      <p:cxnSp>
        <p:nvCxnSpPr>
          <p:cNvPr id="17" name="Straight Arrow Connector 16"/>
          <p:cNvCxnSpPr>
            <a:stCxn id="49" idx="0"/>
            <a:endCxn id="1026" idx="2"/>
          </p:cNvCxnSpPr>
          <p:nvPr/>
        </p:nvCxnSpPr>
        <p:spPr>
          <a:xfrm flipV="1">
            <a:off x="2289169" y="2679061"/>
            <a:ext cx="3206260" cy="7586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6" name="Straight Arrow Connector 4095"/>
          <p:cNvCxnSpPr>
            <a:stCxn id="72" idx="0"/>
            <a:endCxn id="1026" idx="2"/>
          </p:cNvCxnSpPr>
          <p:nvPr/>
        </p:nvCxnSpPr>
        <p:spPr>
          <a:xfrm flipV="1">
            <a:off x="5493236" y="2679061"/>
            <a:ext cx="2193" cy="7316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9" name="Straight Arrow Connector 4098"/>
          <p:cNvCxnSpPr>
            <a:stCxn id="74" idx="0"/>
            <a:endCxn id="1026" idx="2"/>
          </p:cNvCxnSpPr>
          <p:nvPr/>
        </p:nvCxnSpPr>
        <p:spPr>
          <a:xfrm flipH="1" flipV="1">
            <a:off x="5495429" y="2679061"/>
            <a:ext cx="2760872" cy="7076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  <a:endParaRPr lang="en-US" sz="40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5" name="Picture 24" descr="Image result for valdosta state log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4" descr="Image result for file logo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417" y="3556951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604205" y="1841095"/>
            <a:ext cx="265515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Update the file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g</a:t>
            </a:r>
            <a:r>
              <a:rPr lang="en-US" b="1" dirty="0" err="1" smtClean="0">
                <a:solidFill>
                  <a:srgbClr val="0070C0"/>
                </a:solidFill>
              </a:rPr>
              <a:t>it</a:t>
            </a:r>
            <a:r>
              <a:rPr lang="en-US" b="1" dirty="0" smtClean="0">
                <a:solidFill>
                  <a:srgbClr val="0070C0"/>
                </a:solidFill>
              </a:rPr>
              <a:t> add *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g</a:t>
            </a:r>
            <a:r>
              <a:rPr lang="en-US" b="1" dirty="0" err="1" smtClean="0">
                <a:solidFill>
                  <a:srgbClr val="0070C0"/>
                </a:solidFill>
              </a:rPr>
              <a:t>it</a:t>
            </a:r>
            <a:r>
              <a:rPr lang="en-US" b="1" dirty="0" smtClean="0">
                <a:solidFill>
                  <a:srgbClr val="0070C0"/>
                </a:solidFill>
              </a:rPr>
              <a:t> commit -am “Commit”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git</a:t>
            </a:r>
            <a:r>
              <a:rPr lang="en-US" b="1" dirty="0" smtClean="0">
                <a:solidFill>
                  <a:srgbClr val="FF0000"/>
                </a:solidFill>
              </a:rPr>
              <a:t> fetch origin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g</a:t>
            </a:r>
            <a:r>
              <a:rPr lang="en-US" b="1" dirty="0" err="1" smtClean="0">
                <a:solidFill>
                  <a:srgbClr val="FF0000"/>
                </a:solidFill>
              </a:rPr>
              <a:t>it</a:t>
            </a:r>
            <a:r>
              <a:rPr lang="en-US" b="1" dirty="0" smtClean="0">
                <a:solidFill>
                  <a:srgbClr val="FF0000"/>
                </a:solidFill>
              </a:rPr>
              <a:t> branch –a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g</a:t>
            </a:r>
            <a:r>
              <a:rPr lang="en-US" b="1" dirty="0" err="1" smtClean="0">
                <a:solidFill>
                  <a:srgbClr val="FF0000"/>
                </a:solidFill>
              </a:rPr>
              <a:t>it</a:t>
            </a:r>
            <a:r>
              <a:rPr lang="en-US" b="1" dirty="0" smtClean="0">
                <a:solidFill>
                  <a:srgbClr val="FF0000"/>
                </a:solidFill>
              </a:rPr>
              <a:t> log –graph –all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git</a:t>
            </a:r>
            <a:r>
              <a:rPr lang="en-US" b="1" dirty="0" smtClean="0">
                <a:solidFill>
                  <a:srgbClr val="FF0000"/>
                </a:solidFill>
              </a:rPr>
              <a:t> merge origin/master 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g</a:t>
            </a:r>
            <a:r>
              <a:rPr lang="en-US" b="1" dirty="0" err="1" smtClean="0">
                <a:solidFill>
                  <a:srgbClr val="FF0000"/>
                </a:solidFill>
              </a:rPr>
              <a:t>it</a:t>
            </a:r>
            <a:r>
              <a:rPr lang="en-US" b="1" dirty="0" smtClean="0">
                <a:solidFill>
                  <a:srgbClr val="FF0000"/>
                </a:solidFill>
              </a:rPr>
              <a:t> push origin master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440476" y="5337775"/>
            <a:ext cx="2155576" cy="3820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292591" y="5157610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ular Callout 26"/>
          <p:cNvSpPr/>
          <p:nvPr/>
        </p:nvSpPr>
        <p:spPr>
          <a:xfrm>
            <a:off x="546650" y="5717764"/>
            <a:ext cx="914400" cy="471777"/>
          </a:xfrm>
          <a:prstGeom prst="wedgeRoundRectCallout">
            <a:avLst>
              <a:gd name="adj1" fmla="val 43611"/>
              <a:gd name="adj2" fmla="val -80120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V1</a:t>
            </a:r>
          </a:p>
        </p:txBody>
      </p:sp>
      <p:sp>
        <p:nvSpPr>
          <p:cNvPr id="29" name="Oval 28"/>
          <p:cNvSpPr/>
          <p:nvPr/>
        </p:nvSpPr>
        <p:spPr>
          <a:xfrm>
            <a:off x="2203304" y="5175215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ular Callout 31"/>
          <p:cNvSpPr/>
          <p:nvPr/>
        </p:nvSpPr>
        <p:spPr>
          <a:xfrm>
            <a:off x="1607551" y="5717763"/>
            <a:ext cx="914400" cy="471777"/>
          </a:xfrm>
          <a:prstGeom prst="wedgeRoundRectCallout">
            <a:avLst>
              <a:gd name="adj1" fmla="val 43611"/>
              <a:gd name="adj2" fmla="val -80120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V2</a:t>
            </a:r>
          </a:p>
        </p:txBody>
      </p:sp>
      <p:sp>
        <p:nvSpPr>
          <p:cNvPr id="33" name="Oval 32"/>
          <p:cNvSpPr/>
          <p:nvPr/>
        </p:nvSpPr>
        <p:spPr>
          <a:xfrm>
            <a:off x="2899678" y="5176490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ular Callout 33"/>
          <p:cNvSpPr/>
          <p:nvPr/>
        </p:nvSpPr>
        <p:spPr>
          <a:xfrm>
            <a:off x="2631745" y="5703638"/>
            <a:ext cx="914400" cy="471777"/>
          </a:xfrm>
          <a:prstGeom prst="wedgeRoundRectCallout">
            <a:avLst>
              <a:gd name="adj1" fmla="val -1844"/>
              <a:gd name="adj2" fmla="val -99698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Merge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250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1843"/>
            <a:ext cx="3080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Create </a:t>
            </a:r>
            <a:r>
              <a:rPr lang="en-US" sz="2000" b="1" dirty="0" smtClean="0"/>
              <a:t>a Project Repository</a:t>
            </a:r>
            <a:endParaRPr lang="en-US" sz="20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  <a:endParaRPr lang="en-US" sz="40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5" name="Picture 24" descr="Image result for valdosta state 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056" y="1731953"/>
            <a:ext cx="4940197" cy="39939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41477" y="2219569"/>
            <a:ext cx="922215" cy="203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49087" y="6358264"/>
            <a:ext cx="3662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Working on an </a:t>
            </a:r>
            <a:r>
              <a:rPr lang="en-US" sz="2000" b="1" i="1" dirty="0" smtClean="0">
                <a:solidFill>
                  <a:srgbClr val="FF0000"/>
                </a:solidFill>
              </a:rPr>
              <a:t>Individual Project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0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1843"/>
            <a:ext cx="3080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Create </a:t>
            </a:r>
            <a:r>
              <a:rPr lang="en-US" sz="2000" b="1" dirty="0" smtClean="0"/>
              <a:t>a Project Repository</a:t>
            </a:r>
            <a:endParaRPr lang="en-US" sz="20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  <a:endParaRPr lang="en-US" sz="40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5" name="Picture 24" descr="Image result for valdosta state 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452" y="929309"/>
            <a:ext cx="5836227" cy="50145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05659" y="2209297"/>
            <a:ext cx="1981832" cy="3122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71005" y="3491345"/>
            <a:ext cx="3002450" cy="4248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9087" y="6358264"/>
            <a:ext cx="3662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Working on an </a:t>
            </a:r>
            <a:r>
              <a:rPr lang="en-US" sz="2000" b="1" i="1" dirty="0" smtClean="0">
                <a:solidFill>
                  <a:srgbClr val="FF0000"/>
                </a:solidFill>
              </a:rPr>
              <a:t>Individual Project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32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1843"/>
            <a:ext cx="3080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Create </a:t>
            </a:r>
            <a:r>
              <a:rPr lang="en-US" sz="2000" b="1" dirty="0" smtClean="0"/>
              <a:t>a Project Repository</a:t>
            </a:r>
            <a:endParaRPr lang="en-US" sz="20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  <a:endParaRPr lang="en-US" sz="40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5" name="Picture 24" descr="Image result for valdosta state 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345" y="1731953"/>
            <a:ext cx="9354127" cy="431581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867259" y="1685470"/>
            <a:ext cx="1455359" cy="3033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09408" y="5624944"/>
            <a:ext cx="1859974" cy="2216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49087" y="6358264"/>
            <a:ext cx="3662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Working on an </a:t>
            </a:r>
            <a:r>
              <a:rPr lang="en-US" sz="2000" b="1" i="1" dirty="0" smtClean="0">
                <a:solidFill>
                  <a:srgbClr val="FF0000"/>
                </a:solidFill>
              </a:rPr>
              <a:t>Individual Project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108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1843"/>
            <a:ext cx="3889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Deposit the Code to the Repository</a:t>
            </a:r>
            <a:endParaRPr lang="en-US" sz="20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  <a:endParaRPr lang="en-US" sz="40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5" name="Picture 24" descr="Image result for valdosta state 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 descr="Image result for folder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131" y="2444752"/>
            <a:ext cx="751264" cy="56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file logo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339" y="2391790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240273" y="254181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/home</a:t>
            </a:r>
          </a:p>
        </p:txBody>
      </p:sp>
      <p:cxnSp>
        <p:nvCxnSpPr>
          <p:cNvPr id="15" name="Straight Connector 14"/>
          <p:cNvCxnSpPr>
            <a:stCxn id="14" idx="3"/>
          </p:cNvCxnSpPr>
          <p:nvPr/>
        </p:nvCxnSpPr>
        <p:spPr>
          <a:xfrm>
            <a:off x="2058126" y="2726476"/>
            <a:ext cx="444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3"/>
          </p:cNvCxnSpPr>
          <p:nvPr/>
        </p:nvCxnSpPr>
        <p:spPr>
          <a:xfrm>
            <a:off x="3320395" y="2726476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3"/>
          </p:cNvCxnSpPr>
          <p:nvPr/>
        </p:nvCxnSpPr>
        <p:spPr>
          <a:xfrm>
            <a:off x="3320395" y="2726476"/>
            <a:ext cx="0" cy="1992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20395" y="3335599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 descr="Image result for file logo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339" y="3061162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/>
          <p:cNvCxnSpPr/>
          <p:nvPr/>
        </p:nvCxnSpPr>
        <p:spPr>
          <a:xfrm>
            <a:off x="3320395" y="3932424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Image result for file logo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339" y="3775181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502542" y="2919754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Project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5711" y="2606345"/>
            <a:ext cx="953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Readme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5711" y="3173723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main.cpp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9023" y="394472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util.h</a:t>
            </a:r>
            <a:endParaRPr lang="en-US" i="1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320395" y="4718667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Image result for folder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93" y="4491056"/>
            <a:ext cx="751264" cy="56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577078" y="4603617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.</a:t>
            </a:r>
            <a:r>
              <a:rPr lang="en-US" i="1" dirty="0" err="1"/>
              <a:t>git</a:t>
            </a:r>
            <a:endParaRPr lang="en-US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5942961" y="2016673"/>
            <a:ext cx="594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remote add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origin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github.com/lin-chen-VA/cs4900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18852" y="1362621"/>
            <a:ext cx="275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n</a:t>
            </a:r>
            <a:r>
              <a:rPr lang="en-US" b="1" i="1" dirty="0" smtClean="0"/>
              <a:t>ame of remote repository</a:t>
            </a:r>
            <a:endParaRPr lang="en-US" b="1" i="1" dirty="0"/>
          </a:p>
        </p:txBody>
      </p:sp>
      <p:cxnSp>
        <p:nvCxnSpPr>
          <p:cNvPr id="5" name="Straight Arrow Connector 4"/>
          <p:cNvCxnSpPr>
            <a:stCxn id="3" idx="2"/>
          </p:cNvCxnSpPr>
          <p:nvPr/>
        </p:nvCxnSpPr>
        <p:spPr>
          <a:xfrm flipH="1">
            <a:off x="7845287" y="1731953"/>
            <a:ext cx="251571" cy="28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40369" y="2644313"/>
            <a:ext cx="2472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/>
              <a:t>url</a:t>
            </a:r>
            <a:r>
              <a:rPr lang="en-US" b="1" i="1" dirty="0" smtClean="0"/>
              <a:t> of remote repository</a:t>
            </a:r>
            <a:endParaRPr lang="en-US" b="1" i="1" dirty="0"/>
          </a:p>
        </p:txBody>
      </p:sp>
      <p:cxnSp>
        <p:nvCxnSpPr>
          <p:cNvPr id="8" name="Straight Arrow Connector 7"/>
          <p:cNvCxnSpPr>
            <a:stCxn id="34" idx="0"/>
            <a:endCxn id="33" idx="2"/>
          </p:cNvCxnSpPr>
          <p:nvPr/>
        </p:nvCxnSpPr>
        <p:spPr>
          <a:xfrm flipV="1">
            <a:off x="8776509" y="2386005"/>
            <a:ext cx="138196" cy="25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873863" y="3533002"/>
            <a:ext cx="455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remote –v //check the remote repositories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73862" y="4204194"/>
            <a:ext cx="226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</a:t>
            </a:r>
            <a:r>
              <a:rPr lang="en-US" b="1" dirty="0" err="1" smtClean="0">
                <a:solidFill>
                  <a:srgbClr val="FF0000"/>
                </a:solidFill>
              </a:rPr>
              <a:t>it</a:t>
            </a:r>
            <a:r>
              <a:rPr lang="en-US" b="1" dirty="0" smtClean="0">
                <a:solidFill>
                  <a:srgbClr val="FF0000"/>
                </a:solidFill>
              </a:rPr>
              <a:t> push origin master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9087" y="6358264"/>
            <a:ext cx="3662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Working on an </a:t>
            </a:r>
            <a:r>
              <a:rPr lang="en-US" sz="2000" b="1" i="1" dirty="0" smtClean="0">
                <a:solidFill>
                  <a:srgbClr val="FF0000"/>
                </a:solidFill>
              </a:rPr>
              <a:t>Individual Project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9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1843"/>
            <a:ext cx="4484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Download the Code from the Repository</a:t>
            </a:r>
            <a:endParaRPr lang="en-US" sz="20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  <a:endParaRPr lang="en-US" sz="40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5" name="Picture 24" descr="Image result for valdosta state 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extBox 32"/>
          <p:cNvSpPr txBox="1"/>
          <p:nvPr/>
        </p:nvSpPr>
        <p:spPr>
          <a:xfrm>
            <a:off x="2798847" y="2786673"/>
            <a:ext cx="474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clone </a:t>
            </a:r>
            <a:r>
              <a:rPr lang="en-US" dirty="0" smtClean="0">
                <a:hlinkClick r:id="rId3"/>
              </a:rPr>
              <a:t>https://github.com/lin-chen-VA/cs4900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9087" y="6358264"/>
            <a:ext cx="5143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Fetch the Code </a:t>
            </a:r>
            <a:r>
              <a:rPr lang="en-US" sz="2000" b="1" i="1" dirty="0" smtClean="0">
                <a:solidFill>
                  <a:srgbClr val="FF0000"/>
                </a:solidFill>
              </a:rPr>
              <a:t>Generated by </a:t>
            </a:r>
            <a:r>
              <a:rPr lang="en-US" sz="2000" b="1" i="1" dirty="0" smtClean="0">
                <a:solidFill>
                  <a:srgbClr val="FF0000"/>
                </a:solidFill>
              </a:rPr>
              <a:t>Other Developers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76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1843"/>
            <a:ext cx="2614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Create an Organization</a:t>
            </a:r>
            <a:endParaRPr lang="en-US" sz="20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  <a:endParaRPr lang="en-US" sz="40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5" name="Picture 24" descr="Image result for valdosta state 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264" y="1929708"/>
            <a:ext cx="5816356" cy="33446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237046" y="1899891"/>
            <a:ext cx="1187939" cy="27065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9087" y="6358264"/>
            <a:ext cx="1388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Team Work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6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1843"/>
            <a:ext cx="2614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Create an Organization</a:t>
            </a:r>
            <a:endParaRPr lang="en-US" sz="20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  <a:endParaRPr lang="en-US" sz="40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5" name="Picture 24" descr="Image result for valdosta state 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588" y="1455587"/>
            <a:ext cx="6974320" cy="42929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36661" y="2389418"/>
            <a:ext cx="2300721" cy="335910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9087" y="6358264"/>
            <a:ext cx="1388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Team Work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391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408</Words>
  <Application>Microsoft Office PowerPoint</Application>
  <PresentationFormat>Widescreen</PresentationFormat>
  <Paragraphs>135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Brush Script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Chen</dc:creator>
  <cp:lastModifiedBy>Lin  Chen</cp:lastModifiedBy>
  <cp:revision>161</cp:revision>
  <dcterms:created xsi:type="dcterms:W3CDTF">2016-11-02T13:07:27Z</dcterms:created>
  <dcterms:modified xsi:type="dcterms:W3CDTF">2020-01-31T15:36:35Z</dcterms:modified>
</cp:coreProperties>
</file>