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8" r:id="rId5"/>
    <p:sldId id="270" r:id="rId6"/>
    <p:sldId id="271" r:id="rId7"/>
    <p:sldId id="272" r:id="rId8"/>
    <p:sldId id="27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19187-78C4-5C43-87DB-229711D4E93A}" v="5" dt="2020-01-29T20:41:47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471" autoAdjust="0"/>
  </p:normalViewPr>
  <p:slideViewPr>
    <p:cSldViewPr snapToGrid="0">
      <p:cViewPr varScale="1">
        <p:scale>
          <a:sx n="101" d="100"/>
          <a:sy n="101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 Chen" userId="5b8d33d8-9b1a-4612-8f39-9bee1ddd9437" providerId="ADAL" clId="{AA719187-78C4-5C43-87DB-229711D4E93A}"/>
    <pc:docChg chg="custSel addSld delSld modSld">
      <pc:chgData name="Lin  Chen" userId="5b8d33d8-9b1a-4612-8f39-9bee1ddd9437" providerId="ADAL" clId="{AA719187-78C4-5C43-87DB-229711D4E93A}" dt="2020-01-29T20:49:59.845" v="193" actId="2696"/>
      <pc:docMkLst>
        <pc:docMk/>
      </pc:docMkLst>
      <pc:sldChg chg="addSp delSp modSp">
        <pc:chgData name="Lin  Chen" userId="5b8d33d8-9b1a-4612-8f39-9bee1ddd9437" providerId="ADAL" clId="{AA719187-78C4-5C43-87DB-229711D4E93A}" dt="2020-01-29T20:41:42.630" v="190" actId="20577"/>
        <pc:sldMkLst>
          <pc:docMk/>
          <pc:sldMk cId="964417186" sldId="260"/>
        </pc:sldMkLst>
        <pc:spChg chg="mod">
          <ac:chgData name="Lin  Chen" userId="5b8d33d8-9b1a-4612-8f39-9bee1ddd9437" providerId="ADAL" clId="{AA719187-78C4-5C43-87DB-229711D4E93A}" dt="2020-01-29T20:40:43.471" v="3"/>
          <ac:spMkLst>
            <pc:docMk/>
            <pc:sldMk cId="964417186" sldId="260"/>
            <ac:spMk id="2" creationId="{00000000-0000-0000-0000-000000000000}"/>
          </ac:spMkLst>
        </pc:spChg>
        <pc:spChg chg="del">
          <ac:chgData name="Lin  Chen" userId="5b8d33d8-9b1a-4612-8f39-9bee1ddd9437" providerId="ADAL" clId="{AA719187-78C4-5C43-87DB-229711D4E93A}" dt="2020-01-29T20:40:25.852" v="0" actId="478"/>
          <ac:spMkLst>
            <pc:docMk/>
            <pc:sldMk cId="964417186" sldId="260"/>
            <ac:spMk id="3" creationId="{00000000-0000-0000-0000-000000000000}"/>
          </ac:spMkLst>
        </pc:spChg>
        <pc:spChg chg="add mod">
          <ac:chgData name="Lin  Chen" userId="5b8d33d8-9b1a-4612-8f39-9bee1ddd9437" providerId="ADAL" clId="{AA719187-78C4-5C43-87DB-229711D4E93A}" dt="2020-01-29T20:41:42.630" v="190" actId="20577"/>
          <ac:spMkLst>
            <pc:docMk/>
            <pc:sldMk cId="964417186" sldId="260"/>
            <ac:spMk id="13" creationId="{57F89152-E3B6-074E-BE59-42C450E29480}"/>
          </ac:spMkLst>
        </pc:spChg>
        <pc:spChg chg="del">
          <ac:chgData name="Lin  Chen" userId="5b8d33d8-9b1a-4612-8f39-9bee1ddd9437" providerId="ADAL" clId="{AA719187-78C4-5C43-87DB-229711D4E93A}" dt="2020-01-29T20:40:25.852" v="0" actId="478"/>
          <ac:spMkLst>
            <pc:docMk/>
            <pc:sldMk cId="964417186" sldId="260"/>
            <ac:spMk id="28" creationId="{00000000-0000-0000-0000-000000000000}"/>
          </ac:spMkLst>
        </pc:spChg>
        <pc:spChg chg="del">
          <ac:chgData name="Lin  Chen" userId="5b8d33d8-9b1a-4612-8f39-9bee1ddd9437" providerId="ADAL" clId="{AA719187-78C4-5C43-87DB-229711D4E93A}" dt="2020-01-29T20:40:25.852" v="0" actId="478"/>
          <ac:spMkLst>
            <pc:docMk/>
            <pc:sldMk cId="964417186" sldId="260"/>
            <ac:spMk id="29" creationId="{00000000-0000-0000-0000-000000000000}"/>
          </ac:spMkLst>
        </pc:spChg>
        <pc:picChg chg="add mod">
          <ac:chgData name="Lin  Chen" userId="5b8d33d8-9b1a-4612-8f39-9bee1ddd9437" providerId="ADAL" clId="{AA719187-78C4-5C43-87DB-229711D4E93A}" dt="2020-01-29T20:40:46.946" v="4" actId="1076"/>
          <ac:picMkLst>
            <pc:docMk/>
            <pc:sldMk cId="964417186" sldId="260"/>
            <ac:picMk id="4" creationId="{DBCDD3BC-1A17-5546-B326-9B3A8089DB63}"/>
          </ac:picMkLst>
        </pc:picChg>
        <pc:picChg chg="del">
          <ac:chgData name="Lin  Chen" userId="5b8d33d8-9b1a-4612-8f39-9bee1ddd9437" providerId="ADAL" clId="{AA719187-78C4-5C43-87DB-229711D4E93A}" dt="2020-01-29T20:40:25.852" v="0" actId="478"/>
          <ac:picMkLst>
            <pc:docMk/>
            <pc:sldMk cId="964417186" sldId="260"/>
            <ac:picMk id="27" creationId="{00000000-0000-0000-0000-000000000000}"/>
          </ac:picMkLst>
        </pc:picChg>
        <pc:cxnChg chg="del">
          <ac:chgData name="Lin  Chen" userId="5b8d33d8-9b1a-4612-8f39-9bee1ddd9437" providerId="ADAL" clId="{AA719187-78C4-5C43-87DB-229711D4E93A}" dt="2020-01-29T20:40:25.852" v="0" actId="478"/>
          <ac:cxnSpMkLst>
            <pc:docMk/>
            <pc:sldMk cId="964417186" sldId="260"/>
            <ac:cxnSpMk id="23" creationId="{00000000-0000-0000-0000-000000000000}"/>
          </ac:cxnSpMkLst>
        </pc:cxnChg>
      </pc:sldChg>
      <pc:sldChg chg="delSp add del">
        <pc:chgData name="Lin  Chen" userId="5b8d33d8-9b1a-4612-8f39-9bee1ddd9437" providerId="ADAL" clId="{AA719187-78C4-5C43-87DB-229711D4E93A}" dt="2020-01-29T20:49:59.845" v="193" actId="2696"/>
        <pc:sldMkLst>
          <pc:docMk/>
          <pc:sldMk cId="3954164612" sldId="268"/>
        </pc:sldMkLst>
        <pc:spChg chg="del">
          <ac:chgData name="Lin  Chen" userId="5b8d33d8-9b1a-4612-8f39-9bee1ddd9437" providerId="ADAL" clId="{AA719187-78C4-5C43-87DB-229711D4E93A}" dt="2020-01-29T20:41:51.233" v="192" actId="478"/>
          <ac:spMkLst>
            <pc:docMk/>
            <pc:sldMk cId="3954164612" sldId="268"/>
            <ac:spMk id="13" creationId="{57F89152-E3B6-074E-BE59-42C450E294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3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9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8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9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98B7B-5CA9-445D-8253-D70EF74C4FB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1513" y="2741238"/>
            <a:ext cx="3046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/>
              <a:t>Git</a:t>
            </a:r>
            <a:r>
              <a:rPr lang="en-US" sz="4800" b="1" dirty="0"/>
              <a:t> Tutorial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13" name="Picture 12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traight Connector 1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43524" y="456909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rush Script MT" panose="03060802040406070304" pitchFamily="66" charset="0"/>
              </a:rPr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4996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224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Centralized Workflow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33" name="Picture 32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traight Connector 3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F89152-E3B6-074E-BE59-42C450E29480}"/>
              </a:ext>
            </a:extLst>
          </p:cNvPr>
          <p:cNvSpPr txBox="1"/>
          <p:nvPr/>
        </p:nvSpPr>
        <p:spPr>
          <a:xfrm>
            <a:off x="1554892" y="4671034"/>
            <a:ext cx="1026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Each developer has the permission of reading code from the repository and writing code to the repository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5758962" y="1872762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50237" y="3321637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58962" y="3321638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80218" y="3321637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</a:t>
            </a:r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" name="Straight Arrow Connector 5"/>
          <p:cNvCxnSpPr>
            <a:stCxn id="10" idx="0"/>
            <a:endCxn id="3" idx="2"/>
          </p:cNvCxnSpPr>
          <p:nvPr/>
        </p:nvCxnSpPr>
        <p:spPr>
          <a:xfrm flipV="1">
            <a:off x="3743768" y="2646485"/>
            <a:ext cx="3008725" cy="67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1" idx="0"/>
            <a:endCxn id="3" idx="2"/>
          </p:cNvCxnSpPr>
          <p:nvPr/>
        </p:nvCxnSpPr>
        <p:spPr>
          <a:xfrm flipV="1">
            <a:off x="6752493" y="2646485"/>
            <a:ext cx="0" cy="675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3" idx="2"/>
          </p:cNvCxnSpPr>
          <p:nvPr/>
        </p:nvCxnSpPr>
        <p:spPr>
          <a:xfrm flipH="1" flipV="1">
            <a:off x="6752493" y="2646485"/>
            <a:ext cx="2921256" cy="67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33" name="Picture 32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traight Connector 3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13839" y="2103891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cxnSp>
        <p:nvCxnSpPr>
          <p:cNvPr id="6" name="Straight Arrow Connector 5"/>
          <p:cNvCxnSpPr>
            <a:stCxn id="10" idx="0"/>
            <a:endCxn id="3" idx="2"/>
          </p:cNvCxnSpPr>
          <p:nvPr/>
        </p:nvCxnSpPr>
        <p:spPr>
          <a:xfrm flipV="1">
            <a:off x="3198645" y="2877614"/>
            <a:ext cx="3008725" cy="67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1" idx="0"/>
            <a:endCxn id="3" idx="2"/>
          </p:cNvCxnSpPr>
          <p:nvPr/>
        </p:nvCxnSpPr>
        <p:spPr>
          <a:xfrm flipV="1">
            <a:off x="6207370" y="2877614"/>
            <a:ext cx="0" cy="675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3" idx="2"/>
          </p:cNvCxnSpPr>
          <p:nvPr/>
        </p:nvCxnSpPr>
        <p:spPr>
          <a:xfrm flipH="1" flipV="1">
            <a:off x="6207370" y="2877614"/>
            <a:ext cx="2921256" cy="67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05114" y="3552766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13839" y="3552767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35095" y="3552766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</a:t>
            </a:r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484486" y="1724993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336601" y="1544828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9453" y="112880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51244" y="1274067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86727" y="4516901"/>
            <a:ext cx="21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clone </a:t>
            </a:r>
            <a:r>
              <a:rPr lang="en-US" b="1" dirty="0" err="1">
                <a:solidFill>
                  <a:srgbClr val="0070C0"/>
                </a:solidFill>
              </a:rPr>
              <a:t>projectURL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37658" y="4486403"/>
            <a:ext cx="21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clone </a:t>
            </a:r>
            <a:r>
              <a:rPr lang="en-US" b="1" dirty="0" err="1">
                <a:solidFill>
                  <a:srgbClr val="0070C0"/>
                </a:solidFill>
              </a:rPr>
              <a:t>projectURL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75901" y="4479964"/>
            <a:ext cx="21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clone </a:t>
            </a:r>
            <a:r>
              <a:rPr lang="en-US" b="1" dirty="0" err="1">
                <a:solidFill>
                  <a:srgbClr val="0070C0"/>
                </a:solidFill>
              </a:rPr>
              <a:t>projectURL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883509" y="5711052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735624" y="5530887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688476" y="511486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50267" y="5260126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204244" y="5727342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056359" y="5547177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009211" y="513115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71002" y="5276416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8210019" y="5664358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62134" y="5484193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14986" y="50681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076777" y="5213432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5800" y="1331843"/>
            <a:ext cx="283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Fetch Code from Repository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358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33" name="Picture 32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traight Connector 3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13839" y="2103891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cxnSp>
        <p:nvCxnSpPr>
          <p:cNvPr id="6" name="Straight Arrow Connector 5"/>
          <p:cNvCxnSpPr>
            <a:stCxn id="10" idx="0"/>
            <a:endCxn id="3" idx="2"/>
          </p:cNvCxnSpPr>
          <p:nvPr/>
        </p:nvCxnSpPr>
        <p:spPr>
          <a:xfrm flipV="1">
            <a:off x="3198645" y="2877614"/>
            <a:ext cx="3008725" cy="67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1" idx="0"/>
            <a:endCxn id="3" idx="2"/>
          </p:cNvCxnSpPr>
          <p:nvPr/>
        </p:nvCxnSpPr>
        <p:spPr>
          <a:xfrm flipV="1">
            <a:off x="6207370" y="2877614"/>
            <a:ext cx="0" cy="675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3" idx="2"/>
          </p:cNvCxnSpPr>
          <p:nvPr/>
        </p:nvCxnSpPr>
        <p:spPr>
          <a:xfrm flipH="1" flipV="1">
            <a:off x="6207370" y="2877614"/>
            <a:ext cx="2921256" cy="67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05114" y="3552766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13839" y="3552767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35095" y="3552766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</a:t>
            </a:r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484486" y="1724993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336601" y="1544828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9453" y="112880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51244" y="1274067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86727" y="4516901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checkout –b draft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883509" y="5711052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735624" y="5530887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688476" y="511486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50267" y="5260126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204244" y="5727342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056359" y="5547177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009211" y="513115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71002" y="5276416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8210019" y="5664358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62134" y="5484193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14986" y="50681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076777" y="5213432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5240" y="1163432"/>
            <a:ext cx="12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Write Code</a:t>
            </a:r>
            <a:endParaRPr lang="en-US" b="1" u="sng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83509" y="5709737"/>
            <a:ext cx="2155576" cy="64156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04244" y="5739957"/>
            <a:ext cx="2155576" cy="64156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210019" y="5683324"/>
            <a:ext cx="2155576" cy="64156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50267" y="6408927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166092" y="6381526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116169" y="6350625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129189" y="4520686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checkout –b draft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35095" y="4520686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checkout –b draft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33" name="Picture 32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traight Connector 3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182375" y="1857808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2"/>
          </p:cNvCxnSpPr>
          <p:nvPr/>
        </p:nvCxnSpPr>
        <p:spPr>
          <a:xfrm flipV="1">
            <a:off x="3167181" y="2631531"/>
            <a:ext cx="3008725" cy="67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2"/>
          </p:cNvCxnSpPr>
          <p:nvPr/>
        </p:nvCxnSpPr>
        <p:spPr>
          <a:xfrm flipV="1">
            <a:off x="6175906" y="2631531"/>
            <a:ext cx="0" cy="675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 flipH="1" flipV="1">
            <a:off x="6175906" y="2631531"/>
            <a:ext cx="2921256" cy="67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73650" y="3306683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82375" y="3306684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03631" y="3306683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</a:t>
            </a:r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999616" y="1545860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51731" y="1365695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4583" y="9496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66374" y="109493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23825" y="4155789"/>
            <a:ext cx="1791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Create a hello.py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883509" y="5711052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735624" y="5530887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688476" y="511486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50267" y="5260126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204244" y="5727342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056359" y="5547177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009211" y="513115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71002" y="5276416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8210019" y="5664358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62134" y="5484193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14986" y="50681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076777" y="5213432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5240" y="1163432"/>
            <a:ext cx="12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Write Code</a:t>
            </a:r>
            <a:endParaRPr lang="en-US" b="1" u="sng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83509" y="5709737"/>
            <a:ext cx="2155576" cy="64156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04244" y="5739957"/>
            <a:ext cx="2155576" cy="64156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210019" y="5683324"/>
            <a:ext cx="2155576" cy="64156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50267" y="6408927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166092" y="6381526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116169" y="6350625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166287" y="4159574"/>
            <a:ext cx="1593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Create readme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72193" y="4159574"/>
            <a:ext cx="17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Create world.py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72913" y="4401999"/>
            <a:ext cx="2929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add *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commit –am “comments”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33414" y="4377874"/>
            <a:ext cx="2929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add *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commit –am “comments”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177124" y="4394800"/>
            <a:ext cx="2929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add *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commit –am “comments”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572394" y="5831408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827755" y="5841548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833530" y="5770916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231329" y="597186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94623" y="595372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377094" y="590948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33" name="Picture 32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traight Connector 3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182375" y="1857808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2"/>
          </p:cNvCxnSpPr>
          <p:nvPr/>
        </p:nvCxnSpPr>
        <p:spPr>
          <a:xfrm flipV="1">
            <a:off x="3167181" y="2631531"/>
            <a:ext cx="3008725" cy="67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2"/>
          </p:cNvCxnSpPr>
          <p:nvPr/>
        </p:nvCxnSpPr>
        <p:spPr>
          <a:xfrm flipV="1">
            <a:off x="6175906" y="2631531"/>
            <a:ext cx="0" cy="675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 flipH="1" flipV="1">
            <a:off x="6175906" y="2631531"/>
            <a:ext cx="2921256" cy="67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73650" y="3306683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82375" y="3306684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03631" y="3306683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</a:t>
            </a:r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999616" y="1545860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51731" y="1365695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4583" y="9496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66374" y="109493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978759" y="5419602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830874" y="5239437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783726" y="482341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45517" y="4968676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5240" y="1163432"/>
            <a:ext cx="2411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Developer A Push Code</a:t>
            </a:r>
            <a:endParaRPr lang="en-US" b="1" u="sng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78759" y="5418287"/>
            <a:ext cx="2155576" cy="64156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45517" y="6117477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144259" y="564593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326579" y="568041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46526" y="2690891"/>
            <a:ext cx="977164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fetch origin // fetch the current code in the repository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branch –a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merge origin/master // merge the code in the repository to the draft branch</a:t>
            </a:r>
          </a:p>
          <a:p>
            <a:r>
              <a:rPr lang="en-US" b="1" dirty="0">
                <a:solidFill>
                  <a:srgbClr val="FF0000"/>
                </a:solidFill>
              </a:rPr>
              <a:t>Test the </a:t>
            </a:r>
            <a:r>
              <a:rPr lang="en-US" b="1" dirty="0" smtClean="0">
                <a:solidFill>
                  <a:srgbClr val="FF0000"/>
                </a:solidFill>
              </a:rPr>
              <a:t>code //test the merged code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>
                <a:solidFill>
                  <a:srgbClr val="FF0000"/>
                </a:solidFill>
              </a:rPr>
              <a:t>it</a:t>
            </a:r>
            <a:r>
              <a:rPr lang="en-US" b="1" dirty="0">
                <a:solidFill>
                  <a:srgbClr val="FF0000"/>
                </a:solidFill>
              </a:rPr>
              <a:t> checkout </a:t>
            </a:r>
            <a:r>
              <a:rPr lang="en-US" b="1" dirty="0" smtClean="0">
                <a:solidFill>
                  <a:srgbClr val="FF0000"/>
                </a:solidFill>
              </a:rPr>
              <a:t>master //switch to the local master branch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>
                <a:solidFill>
                  <a:srgbClr val="FF0000"/>
                </a:solidFill>
              </a:rPr>
              <a:t>it</a:t>
            </a:r>
            <a:r>
              <a:rPr lang="en-US" b="1" dirty="0">
                <a:solidFill>
                  <a:srgbClr val="FF0000"/>
                </a:solidFill>
              </a:rPr>
              <a:t> merge </a:t>
            </a:r>
            <a:r>
              <a:rPr lang="en-US" b="1" dirty="0" smtClean="0">
                <a:solidFill>
                  <a:srgbClr val="FF0000"/>
                </a:solidFill>
              </a:rPr>
              <a:t>draft //merge the draft branch to the master branch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push origin </a:t>
            </a:r>
            <a:r>
              <a:rPr lang="en-US" b="1" dirty="0" smtClean="0">
                <a:solidFill>
                  <a:srgbClr val="FF0000"/>
                </a:solidFill>
              </a:rPr>
              <a:t>master // push the local master branch to the master branch in the remote repository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88354" y="5442322"/>
            <a:ext cx="1274076" cy="883207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30874" y="6130145"/>
            <a:ext cx="131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Origin/Draft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9" idx="4"/>
          </p:cNvCxnSpPr>
          <p:nvPr/>
        </p:nvCxnSpPr>
        <p:spPr>
          <a:xfrm flipV="1">
            <a:off x="3262430" y="5971059"/>
            <a:ext cx="39309" cy="31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879320" y="5390090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731435" y="5209925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684287" y="47938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46078" y="493916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879320" y="5388775"/>
            <a:ext cx="2155576" cy="64156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746078" y="6087965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7044820" y="5616427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227140" y="56509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888915" y="5412810"/>
            <a:ext cx="1274076" cy="883207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31435" y="6100633"/>
            <a:ext cx="131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Origin/Draft</a:t>
            </a:r>
            <a:endParaRPr lang="en-US" dirty="0"/>
          </a:p>
        </p:txBody>
      </p:sp>
      <p:cxnSp>
        <p:nvCxnSpPr>
          <p:cNvPr id="78" name="Straight Arrow Connector 77"/>
          <p:cNvCxnSpPr>
            <a:endCxn id="74" idx="4"/>
          </p:cNvCxnSpPr>
          <p:nvPr/>
        </p:nvCxnSpPr>
        <p:spPr>
          <a:xfrm flipV="1">
            <a:off x="7162991" y="5941547"/>
            <a:ext cx="39309" cy="31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4" idx="0"/>
          </p:cNvCxnSpPr>
          <p:nvPr/>
        </p:nvCxnSpPr>
        <p:spPr>
          <a:xfrm flipV="1">
            <a:off x="7202300" y="5388775"/>
            <a:ext cx="157480" cy="22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4695173" y="5616427"/>
            <a:ext cx="676927" cy="24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8513874" y="5588835"/>
            <a:ext cx="676927" cy="24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0103" y="5502298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33" name="Picture 32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traight Connector 3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182375" y="1857808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2"/>
          </p:cNvCxnSpPr>
          <p:nvPr/>
        </p:nvCxnSpPr>
        <p:spPr>
          <a:xfrm flipV="1">
            <a:off x="3167181" y="2631531"/>
            <a:ext cx="3008725" cy="67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2"/>
          </p:cNvCxnSpPr>
          <p:nvPr/>
        </p:nvCxnSpPr>
        <p:spPr>
          <a:xfrm flipV="1">
            <a:off x="6175906" y="2631531"/>
            <a:ext cx="0" cy="675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 flipH="1" flipV="1">
            <a:off x="6175906" y="2631531"/>
            <a:ext cx="2921256" cy="67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73650" y="3306683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82375" y="3306684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03631" y="3306683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</a:t>
            </a:r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999616" y="1545860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51731" y="1365695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4583" y="9496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66374" y="109493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978759" y="5419602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830874" y="5239437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783726" y="482341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45517" y="4968676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5240" y="1163432"/>
            <a:ext cx="240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Developer B Push Code</a:t>
            </a:r>
            <a:endParaRPr lang="en-US" b="1" u="sng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78759" y="5418287"/>
            <a:ext cx="2155576" cy="64156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45517" y="6117477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144259" y="564593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326579" y="568041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46526" y="2690891"/>
            <a:ext cx="977164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fetch origin // fetch the current code in the repository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branch –a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merge origin/master // merge the code in the repository to the draft branch</a:t>
            </a:r>
          </a:p>
          <a:p>
            <a:r>
              <a:rPr lang="en-US" b="1" dirty="0">
                <a:solidFill>
                  <a:srgbClr val="FF0000"/>
                </a:solidFill>
              </a:rPr>
              <a:t>Test the </a:t>
            </a:r>
            <a:r>
              <a:rPr lang="en-US" b="1" dirty="0" smtClean="0">
                <a:solidFill>
                  <a:srgbClr val="FF0000"/>
                </a:solidFill>
              </a:rPr>
              <a:t>code //test the merged code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>
                <a:solidFill>
                  <a:srgbClr val="FF0000"/>
                </a:solidFill>
              </a:rPr>
              <a:t>it</a:t>
            </a:r>
            <a:r>
              <a:rPr lang="en-US" b="1" dirty="0">
                <a:solidFill>
                  <a:srgbClr val="FF0000"/>
                </a:solidFill>
              </a:rPr>
              <a:t> checkout </a:t>
            </a:r>
            <a:r>
              <a:rPr lang="en-US" b="1" dirty="0" smtClean="0">
                <a:solidFill>
                  <a:srgbClr val="FF0000"/>
                </a:solidFill>
              </a:rPr>
              <a:t>master //switch to the local master branch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>
                <a:solidFill>
                  <a:srgbClr val="FF0000"/>
                </a:solidFill>
              </a:rPr>
              <a:t>it</a:t>
            </a:r>
            <a:r>
              <a:rPr lang="en-US" b="1" dirty="0">
                <a:solidFill>
                  <a:srgbClr val="FF0000"/>
                </a:solidFill>
              </a:rPr>
              <a:t> merge </a:t>
            </a:r>
            <a:r>
              <a:rPr lang="en-US" b="1" dirty="0" smtClean="0">
                <a:solidFill>
                  <a:srgbClr val="FF0000"/>
                </a:solidFill>
              </a:rPr>
              <a:t>draft //merge the draft branch to the master branch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push origin </a:t>
            </a:r>
            <a:r>
              <a:rPr lang="en-US" b="1" dirty="0" smtClean="0">
                <a:solidFill>
                  <a:srgbClr val="FF0000"/>
                </a:solidFill>
              </a:rPr>
              <a:t>master // push the local master branch to the master branch in the remote repository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88354" y="5442322"/>
            <a:ext cx="1274076" cy="883207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30874" y="6130145"/>
            <a:ext cx="131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Origin/Draft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9" idx="4"/>
          </p:cNvCxnSpPr>
          <p:nvPr/>
        </p:nvCxnSpPr>
        <p:spPr>
          <a:xfrm flipV="1">
            <a:off x="3262430" y="5971059"/>
            <a:ext cx="39309" cy="31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879320" y="5390090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731435" y="5209925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684287" y="47938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46078" y="493916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879320" y="5388775"/>
            <a:ext cx="2155576" cy="64156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746078" y="6087965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7044820" y="5616427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227140" y="56509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888915" y="5412810"/>
            <a:ext cx="1274076" cy="883207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31435" y="6100633"/>
            <a:ext cx="131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Origin/Draft</a:t>
            </a:r>
            <a:endParaRPr lang="en-US" dirty="0"/>
          </a:p>
        </p:txBody>
      </p:sp>
      <p:cxnSp>
        <p:nvCxnSpPr>
          <p:cNvPr id="78" name="Straight Arrow Connector 77"/>
          <p:cNvCxnSpPr>
            <a:endCxn id="74" idx="4"/>
          </p:cNvCxnSpPr>
          <p:nvPr/>
        </p:nvCxnSpPr>
        <p:spPr>
          <a:xfrm flipV="1">
            <a:off x="7162991" y="5941547"/>
            <a:ext cx="39309" cy="31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4" idx="0"/>
          </p:cNvCxnSpPr>
          <p:nvPr/>
        </p:nvCxnSpPr>
        <p:spPr>
          <a:xfrm flipV="1">
            <a:off x="7202300" y="5388775"/>
            <a:ext cx="157480" cy="22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4695173" y="5616427"/>
            <a:ext cx="676927" cy="24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8513874" y="5588835"/>
            <a:ext cx="676927" cy="24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0103" y="5502298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33" name="Picture 32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traight Connector 3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182375" y="1857808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2"/>
          </p:cNvCxnSpPr>
          <p:nvPr/>
        </p:nvCxnSpPr>
        <p:spPr>
          <a:xfrm flipV="1">
            <a:off x="3167181" y="2631531"/>
            <a:ext cx="3008725" cy="67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2"/>
          </p:cNvCxnSpPr>
          <p:nvPr/>
        </p:nvCxnSpPr>
        <p:spPr>
          <a:xfrm flipV="1">
            <a:off x="6175906" y="2631531"/>
            <a:ext cx="0" cy="675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 flipH="1" flipV="1">
            <a:off x="6175906" y="2631531"/>
            <a:ext cx="2921256" cy="67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73650" y="3306683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82375" y="3306684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03631" y="3306683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</a:t>
            </a:r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999616" y="1545860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51731" y="1365695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4583" y="9496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66374" y="109493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978759" y="5419602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830874" y="5239437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783726" y="482341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45517" y="4968676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5240" y="1163432"/>
            <a:ext cx="239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Developer C Push Code</a:t>
            </a:r>
            <a:endParaRPr lang="en-US" b="1" u="sng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78759" y="5418287"/>
            <a:ext cx="2155576" cy="64156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45517" y="6117477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144259" y="564593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326579" y="568041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46526" y="2690891"/>
            <a:ext cx="977164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fetch origin // fetch the current code in the repository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branch –a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merge origin/master // merge the code in the repository to the draft branch</a:t>
            </a:r>
          </a:p>
          <a:p>
            <a:r>
              <a:rPr lang="en-US" b="1" dirty="0">
                <a:solidFill>
                  <a:srgbClr val="FF0000"/>
                </a:solidFill>
              </a:rPr>
              <a:t>Test the </a:t>
            </a:r>
            <a:r>
              <a:rPr lang="en-US" b="1" dirty="0" smtClean="0">
                <a:solidFill>
                  <a:srgbClr val="FF0000"/>
                </a:solidFill>
              </a:rPr>
              <a:t>code //test the merged code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>
                <a:solidFill>
                  <a:srgbClr val="FF0000"/>
                </a:solidFill>
              </a:rPr>
              <a:t>it</a:t>
            </a:r>
            <a:r>
              <a:rPr lang="en-US" b="1" dirty="0">
                <a:solidFill>
                  <a:srgbClr val="FF0000"/>
                </a:solidFill>
              </a:rPr>
              <a:t> checkout </a:t>
            </a:r>
            <a:r>
              <a:rPr lang="en-US" b="1" dirty="0" smtClean="0">
                <a:solidFill>
                  <a:srgbClr val="FF0000"/>
                </a:solidFill>
              </a:rPr>
              <a:t>master //switch to the local master branch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>
                <a:solidFill>
                  <a:srgbClr val="FF0000"/>
                </a:solidFill>
              </a:rPr>
              <a:t>it</a:t>
            </a:r>
            <a:r>
              <a:rPr lang="en-US" b="1" dirty="0">
                <a:solidFill>
                  <a:srgbClr val="FF0000"/>
                </a:solidFill>
              </a:rPr>
              <a:t> merge </a:t>
            </a:r>
            <a:r>
              <a:rPr lang="en-US" b="1" dirty="0" smtClean="0">
                <a:solidFill>
                  <a:srgbClr val="FF0000"/>
                </a:solidFill>
              </a:rPr>
              <a:t>draft //merge the draft branch to the master branch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push origin </a:t>
            </a:r>
            <a:r>
              <a:rPr lang="en-US" b="1" dirty="0" smtClean="0">
                <a:solidFill>
                  <a:srgbClr val="FF0000"/>
                </a:solidFill>
              </a:rPr>
              <a:t>master // push the local master branch to the master branch in the remote repository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88354" y="5442322"/>
            <a:ext cx="1274076" cy="883207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30874" y="6130145"/>
            <a:ext cx="131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Origin/Draft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9" idx="4"/>
          </p:cNvCxnSpPr>
          <p:nvPr/>
        </p:nvCxnSpPr>
        <p:spPr>
          <a:xfrm flipV="1">
            <a:off x="3262430" y="5971059"/>
            <a:ext cx="39309" cy="31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879320" y="5390090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731435" y="5209925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684287" y="47938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46078" y="493916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879320" y="5388775"/>
            <a:ext cx="2155576" cy="64156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746078" y="6087965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7044820" y="5616427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227140" y="56509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888915" y="5412810"/>
            <a:ext cx="1274076" cy="883207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31435" y="6100633"/>
            <a:ext cx="131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Origin/Draft</a:t>
            </a:r>
            <a:endParaRPr lang="en-US" dirty="0"/>
          </a:p>
        </p:txBody>
      </p:sp>
      <p:cxnSp>
        <p:nvCxnSpPr>
          <p:cNvPr id="78" name="Straight Arrow Connector 77"/>
          <p:cNvCxnSpPr>
            <a:endCxn id="74" idx="4"/>
          </p:cNvCxnSpPr>
          <p:nvPr/>
        </p:nvCxnSpPr>
        <p:spPr>
          <a:xfrm flipV="1">
            <a:off x="7162991" y="5941547"/>
            <a:ext cx="39309" cy="31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4" idx="0"/>
          </p:cNvCxnSpPr>
          <p:nvPr/>
        </p:nvCxnSpPr>
        <p:spPr>
          <a:xfrm flipV="1">
            <a:off x="7202300" y="5388775"/>
            <a:ext cx="157480" cy="22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4695173" y="5616427"/>
            <a:ext cx="676927" cy="24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8513874" y="5588835"/>
            <a:ext cx="676927" cy="24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0103" y="5502298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45" name="Picture 44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Straight Connector 45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1331843"/>
            <a:ext cx="316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Integration-Manager Workflow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2334400" y="2666927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 Repository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39500" y="2666926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 of Developer 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30325" y="2666925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 of Developer 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34400" y="4233535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39500" y="4233535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30325" y="4233534"/>
            <a:ext cx="1987061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B</a:t>
            </a:r>
            <a:endParaRPr lang="en-US" dirty="0"/>
          </a:p>
        </p:txBody>
      </p:sp>
      <p:cxnSp>
        <p:nvCxnSpPr>
          <p:cNvPr id="6" name="Straight Arrow Connector 5"/>
          <p:cNvCxnSpPr>
            <a:stCxn id="13" idx="0"/>
            <a:endCxn id="10" idx="2"/>
          </p:cNvCxnSpPr>
          <p:nvPr/>
        </p:nvCxnSpPr>
        <p:spPr>
          <a:xfrm flipV="1">
            <a:off x="6033031" y="3440649"/>
            <a:ext cx="0" cy="792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85756" y="3440648"/>
            <a:ext cx="0" cy="792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66006" y="3440647"/>
            <a:ext cx="0" cy="792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3" idx="0"/>
          </p:cNvCxnSpPr>
          <p:nvPr/>
        </p:nvCxnSpPr>
        <p:spPr>
          <a:xfrm>
            <a:off x="3327931" y="3440650"/>
            <a:ext cx="2705100" cy="79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4" idx="0"/>
          </p:cNvCxnSpPr>
          <p:nvPr/>
        </p:nvCxnSpPr>
        <p:spPr>
          <a:xfrm>
            <a:off x="3327931" y="3440650"/>
            <a:ext cx="5495925" cy="7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41162" y="3440648"/>
            <a:ext cx="0" cy="79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3327931" y="3440649"/>
            <a:ext cx="2705100" cy="7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2" idx="0"/>
          </p:cNvCxnSpPr>
          <p:nvPr/>
        </p:nvCxnSpPr>
        <p:spPr>
          <a:xfrm flipH="1">
            <a:off x="3327931" y="3440648"/>
            <a:ext cx="5495925" cy="79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857375" y="2447925"/>
            <a:ext cx="8477250" cy="1257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857375" y="4035556"/>
            <a:ext cx="8477250" cy="1257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6705" y="2891909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6705" y="4601087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9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511</Words>
  <Application>Microsoft Office PowerPoint</Application>
  <PresentationFormat>Widescreen</PresentationFormat>
  <Paragraphs>164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Chen</dc:creator>
  <cp:lastModifiedBy>Lin  Chen</cp:lastModifiedBy>
  <cp:revision>201</cp:revision>
  <dcterms:created xsi:type="dcterms:W3CDTF">2016-11-02T13:07:27Z</dcterms:created>
  <dcterms:modified xsi:type="dcterms:W3CDTF">2020-02-05T17:32:46Z</dcterms:modified>
</cp:coreProperties>
</file>