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3.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4.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5.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111"/>
  </p:notesMasterIdLst>
  <p:handoutMasterIdLst>
    <p:handoutMasterId r:id="rId112"/>
  </p:handoutMasterIdLst>
  <p:sldIdLst>
    <p:sldId id="291" r:id="rId2"/>
    <p:sldId id="298" r:id="rId3"/>
    <p:sldId id="296" r:id="rId4"/>
    <p:sldId id="292" r:id="rId5"/>
    <p:sldId id="299" r:id="rId6"/>
    <p:sldId id="317" r:id="rId7"/>
    <p:sldId id="321" r:id="rId8"/>
    <p:sldId id="505" r:id="rId9"/>
    <p:sldId id="320" r:id="rId10"/>
    <p:sldId id="506" r:id="rId11"/>
    <p:sldId id="322" r:id="rId12"/>
    <p:sldId id="511" r:id="rId13"/>
    <p:sldId id="302" r:id="rId14"/>
    <p:sldId id="355" r:id="rId15"/>
    <p:sldId id="323" r:id="rId16"/>
    <p:sldId id="324" r:id="rId17"/>
    <p:sldId id="303" r:id="rId18"/>
    <p:sldId id="325" r:id="rId19"/>
    <p:sldId id="356" r:id="rId20"/>
    <p:sldId id="304" r:id="rId21"/>
    <p:sldId id="508" r:id="rId22"/>
    <p:sldId id="306" r:id="rId23"/>
    <p:sldId id="507" r:id="rId24"/>
    <p:sldId id="305" r:id="rId25"/>
    <p:sldId id="512" r:id="rId26"/>
    <p:sldId id="513" r:id="rId27"/>
    <p:sldId id="309" r:id="rId28"/>
    <p:sldId id="308" r:id="rId29"/>
    <p:sldId id="514" r:id="rId30"/>
    <p:sldId id="509" r:id="rId31"/>
    <p:sldId id="312" r:id="rId32"/>
    <p:sldId id="515" r:id="rId33"/>
    <p:sldId id="516" r:id="rId34"/>
    <p:sldId id="314" r:id="rId35"/>
    <p:sldId id="517" r:id="rId36"/>
    <p:sldId id="327" r:id="rId37"/>
    <p:sldId id="328" r:id="rId38"/>
    <p:sldId id="330" r:id="rId39"/>
    <p:sldId id="331" r:id="rId40"/>
    <p:sldId id="333" r:id="rId41"/>
    <p:sldId id="334" r:id="rId42"/>
    <p:sldId id="510" r:id="rId43"/>
    <p:sldId id="357" r:id="rId44"/>
    <p:sldId id="336" r:id="rId45"/>
    <p:sldId id="358" r:id="rId46"/>
    <p:sldId id="359" r:id="rId47"/>
    <p:sldId id="360" r:id="rId48"/>
    <p:sldId id="361" r:id="rId49"/>
    <p:sldId id="492" r:id="rId50"/>
    <p:sldId id="347" r:id="rId51"/>
    <p:sldId id="348" r:id="rId52"/>
    <p:sldId id="349" r:id="rId53"/>
    <p:sldId id="350" r:id="rId54"/>
    <p:sldId id="352" r:id="rId55"/>
    <p:sldId id="353" r:id="rId56"/>
    <p:sldId id="363" r:id="rId57"/>
    <p:sldId id="396" r:id="rId58"/>
    <p:sldId id="364" r:id="rId59"/>
    <p:sldId id="366" r:id="rId60"/>
    <p:sldId id="397" r:id="rId61"/>
    <p:sldId id="368" r:id="rId62"/>
    <p:sldId id="375" r:id="rId63"/>
    <p:sldId id="377" r:id="rId64"/>
    <p:sldId id="379" r:id="rId65"/>
    <p:sldId id="381" r:id="rId66"/>
    <p:sldId id="493" r:id="rId67"/>
    <p:sldId id="503" r:id="rId68"/>
    <p:sldId id="383" r:id="rId69"/>
    <p:sldId id="384" r:id="rId70"/>
    <p:sldId id="385" r:id="rId71"/>
    <p:sldId id="386" r:id="rId72"/>
    <p:sldId id="387" r:id="rId73"/>
    <p:sldId id="388" r:id="rId74"/>
    <p:sldId id="389" r:id="rId75"/>
    <p:sldId id="390" r:id="rId76"/>
    <p:sldId id="391" r:id="rId77"/>
    <p:sldId id="392" r:id="rId78"/>
    <p:sldId id="398" r:id="rId79"/>
    <p:sldId id="393" r:id="rId80"/>
    <p:sldId id="394" r:id="rId81"/>
    <p:sldId id="399" r:id="rId82"/>
    <p:sldId id="400" r:id="rId83"/>
    <p:sldId id="401" r:id="rId84"/>
    <p:sldId id="404" r:id="rId85"/>
    <p:sldId id="405" r:id="rId86"/>
    <p:sldId id="406" r:id="rId87"/>
    <p:sldId id="407" r:id="rId88"/>
    <p:sldId id="408" r:id="rId89"/>
    <p:sldId id="410" r:id="rId90"/>
    <p:sldId id="412" r:id="rId91"/>
    <p:sldId id="435" r:id="rId92"/>
    <p:sldId id="456" r:id="rId93"/>
    <p:sldId id="504" r:id="rId94"/>
    <p:sldId id="436" r:id="rId95"/>
    <p:sldId id="457" r:id="rId96"/>
    <p:sldId id="459" r:id="rId97"/>
    <p:sldId id="460" r:id="rId98"/>
    <p:sldId id="462" r:id="rId99"/>
    <p:sldId id="458" r:id="rId100"/>
    <p:sldId id="463" r:id="rId101"/>
    <p:sldId id="464" r:id="rId102"/>
    <p:sldId id="466" r:id="rId103"/>
    <p:sldId id="469" r:id="rId104"/>
    <p:sldId id="414" r:id="rId105"/>
    <p:sldId id="415" r:id="rId106"/>
    <p:sldId id="416" r:id="rId107"/>
    <p:sldId id="420" r:id="rId108"/>
    <p:sldId id="472" r:id="rId109"/>
    <p:sldId id="476" r:id="rId110"/>
  </p:sldIdLst>
  <p:sldSz cx="9144000" cy="6858000" type="screen4x3"/>
  <p:notesSz cx="7023100" cy="9309100"/>
  <p:embeddedFontLst>
    <p:embeddedFont>
      <p:font typeface="Brush Script MT" panose="03060802040406070304" pitchFamily="66" charset="-122"/>
      <p:italic r:id="rId113"/>
    </p:embeddedFont>
    <p:embeddedFont>
      <p:font typeface="Calibri" panose="020F0502020204030204" pitchFamily="34" charset="0"/>
      <p:regular r:id="rId114"/>
      <p:bold r:id="rId115"/>
      <p:italic r:id="rId116"/>
      <p:boldItalic r:id="rId117"/>
    </p:embeddedFont>
    <p:embeddedFont>
      <p:font typeface="Cambria Math" panose="02040503050406030204" pitchFamily="18" charset="0"/>
      <p:regular r:id="rId118"/>
    </p:embeddedFont>
    <p:embeddedFont>
      <p:font typeface="Constantia" panose="02030602050306030303" pitchFamily="18" charset="0"/>
      <p:regular r:id="rId119"/>
      <p:bold r:id="rId120"/>
      <p:italic r:id="rId121"/>
      <p:boldItalic r:id="rId122"/>
    </p:embeddedFont>
    <p:embeddedFont>
      <p:font typeface="Lucida Calligraphy" panose="03010101010101010101" pitchFamily="66" charset="77"/>
      <p:regular r:id="rId123"/>
    </p:embeddedFont>
    <p:embeddedFont>
      <p:font typeface="MS Reference Sans Serif" panose="020B0604030504040204" pitchFamily="34" charset="0"/>
      <p:regular r:id="rId124"/>
    </p:embeddedFont>
    <p:embeddedFont>
      <p:font typeface="Wingdings 2" pitchFamily="2" charset="2"/>
      <p:regular r:id="rId1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DA8158-80F7-4C4E-B110-147ED05951B5}" v="209" dt="2020-09-08T16:44:52.37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92" autoAdjust="0"/>
    <p:restoredTop sz="94699"/>
  </p:normalViewPr>
  <p:slideViewPr>
    <p:cSldViewPr>
      <p:cViewPr varScale="1">
        <p:scale>
          <a:sx n="103" d="100"/>
          <a:sy n="103" d="100"/>
        </p:scale>
        <p:origin x="1904" y="176"/>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font" Target="fonts/font5.fntdata"/><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handoutMaster" Target="handoutMasters/handout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font" Target="fonts/font11.fntdata"/><Relationship Id="rId128"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font" Target="fonts/font1.fntdata"/><Relationship Id="rId118" Type="http://schemas.openxmlformats.org/officeDocument/2006/relationships/font" Target="fonts/font6.fntdata"/><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font" Target="fonts/font12.fntdata"/><Relationship Id="rId129" Type="http://schemas.openxmlformats.org/officeDocument/2006/relationships/tableStyles" Target="tableStyle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font" Target="fonts/font2.fntdata"/><Relationship Id="rId119" Type="http://schemas.openxmlformats.org/officeDocument/2006/relationships/font" Target="fonts/font7.fntdata"/><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microsoft.com/office/2016/11/relationships/changesInfo" Target="changesInfos/changesInfo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font" Target="fonts/font8.fntdata"/><Relationship Id="rId125" Type="http://schemas.openxmlformats.org/officeDocument/2006/relationships/font" Target="fonts/font13.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font" Target="fonts/font3.fntdata"/><Relationship Id="rId131" Type="http://schemas.microsoft.com/office/2015/10/relationships/revisionInfo" Target="revisionInfo.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font" Target="fonts/font9.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font" Target="fonts/font4.fntdata"/><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  Chen" userId="5b8d33d8-9b1a-4612-8f39-9bee1ddd9437" providerId="ADAL" clId="{08DA8158-80F7-4C4E-B110-147ED05951B5}"/>
    <pc:docChg chg="undo custSel addSld modSld sldOrd">
      <pc:chgData name="Lin  Chen" userId="5b8d33d8-9b1a-4612-8f39-9bee1ddd9437" providerId="ADAL" clId="{08DA8158-80F7-4C4E-B110-147ED05951B5}" dt="2020-09-08T16:44:52.375" v="354" actId="207"/>
      <pc:docMkLst>
        <pc:docMk/>
      </pc:docMkLst>
      <pc:sldChg chg="modSp">
        <pc:chgData name="Lin  Chen" userId="5b8d33d8-9b1a-4612-8f39-9bee1ddd9437" providerId="ADAL" clId="{08DA8158-80F7-4C4E-B110-147ED05951B5}" dt="2020-09-08T16:15:44.174" v="28" actId="207"/>
        <pc:sldMkLst>
          <pc:docMk/>
          <pc:sldMk cId="0" sldId="309"/>
        </pc:sldMkLst>
        <pc:spChg chg="mod">
          <ac:chgData name="Lin  Chen" userId="5b8d33d8-9b1a-4612-8f39-9bee1ddd9437" providerId="ADAL" clId="{08DA8158-80F7-4C4E-B110-147ED05951B5}" dt="2020-09-08T16:15:44.174" v="28" actId="207"/>
          <ac:spMkLst>
            <pc:docMk/>
            <pc:sldMk cId="0" sldId="309"/>
            <ac:spMk id="3" creationId="{00000000-0000-0000-0000-000000000000}"/>
          </ac:spMkLst>
        </pc:spChg>
      </pc:sldChg>
      <pc:sldChg chg="modSp mod">
        <pc:chgData name="Lin  Chen" userId="5b8d33d8-9b1a-4612-8f39-9bee1ddd9437" providerId="ADAL" clId="{08DA8158-80F7-4C4E-B110-147ED05951B5}" dt="2020-09-08T16:35:40.706" v="309" actId="20577"/>
        <pc:sldMkLst>
          <pc:docMk/>
          <pc:sldMk cId="0" sldId="314"/>
        </pc:sldMkLst>
        <pc:spChg chg="mod">
          <ac:chgData name="Lin  Chen" userId="5b8d33d8-9b1a-4612-8f39-9bee1ddd9437" providerId="ADAL" clId="{08DA8158-80F7-4C4E-B110-147ED05951B5}" dt="2020-09-08T16:35:40.706" v="309" actId="20577"/>
          <ac:spMkLst>
            <pc:docMk/>
            <pc:sldMk cId="0" sldId="314"/>
            <ac:spMk id="3" creationId="{00000000-0000-0000-0000-000000000000}"/>
          </ac:spMkLst>
        </pc:spChg>
      </pc:sldChg>
      <pc:sldChg chg="modSp">
        <pc:chgData name="Lin  Chen" userId="5b8d33d8-9b1a-4612-8f39-9bee1ddd9437" providerId="ADAL" clId="{08DA8158-80F7-4C4E-B110-147ED05951B5}" dt="2020-09-08T16:44:52.375" v="354" actId="207"/>
        <pc:sldMkLst>
          <pc:docMk/>
          <pc:sldMk cId="0" sldId="328"/>
        </pc:sldMkLst>
        <pc:spChg chg="mod">
          <ac:chgData name="Lin  Chen" userId="5b8d33d8-9b1a-4612-8f39-9bee1ddd9437" providerId="ADAL" clId="{08DA8158-80F7-4C4E-B110-147ED05951B5}" dt="2020-09-08T16:44:52.375" v="354" actId="207"/>
          <ac:spMkLst>
            <pc:docMk/>
            <pc:sldMk cId="0" sldId="328"/>
            <ac:spMk id="3" creationId="{00000000-0000-0000-0000-000000000000}"/>
          </ac:spMkLst>
        </pc:spChg>
      </pc:sldChg>
      <pc:sldChg chg="ord">
        <pc:chgData name="Lin  Chen" userId="5b8d33d8-9b1a-4612-8f39-9bee1ddd9437" providerId="ADAL" clId="{08DA8158-80F7-4C4E-B110-147ED05951B5}" dt="2020-09-08T16:24:27.789" v="59"/>
        <pc:sldMkLst>
          <pc:docMk/>
          <pc:sldMk cId="269516122" sldId="509"/>
        </pc:sldMkLst>
      </pc:sldChg>
      <pc:sldChg chg="addSp delSp modSp">
        <pc:chgData name="Lin  Chen" userId="5b8d33d8-9b1a-4612-8f39-9bee1ddd9437" providerId="ADAL" clId="{08DA8158-80F7-4C4E-B110-147ED05951B5}" dt="2020-09-08T16:14:05.968" v="1"/>
        <pc:sldMkLst>
          <pc:docMk/>
          <pc:sldMk cId="3352794548" sldId="512"/>
        </pc:sldMkLst>
        <pc:spChg chg="add del mod">
          <ac:chgData name="Lin  Chen" userId="5b8d33d8-9b1a-4612-8f39-9bee1ddd9437" providerId="ADAL" clId="{08DA8158-80F7-4C4E-B110-147ED05951B5}" dt="2020-09-08T16:14:05.968" v="1"/>
          <ac:spMkLst>
            <pc:docMk/>
            <pc:sldMk cId="3352794548" sldId="512"/>
            <ac:spMk id="4" creationId="{CCD0B634-582B-344C-B2E5-4DE25A16482A}"/>
          </ac:spMkLst>
        </pc:spChg>
      </pc:sldChg>
      <pc:sldChg chg="modSp add mod">
        <pc:chgData name="Lin  Chen" userId="5b8d33d8-9b1a-4612-8f39-9bee1ddd9437" providerId="ADAL" clId="{08DA8158-80F7-4C4E-B110-147ED05951B5}" dt="2020-09-08T16:14:35.487" v="27" actId="20577"/>
        <pc:sldMkLst>
          <pc:docMk/>
          <pc:sldMk cId="1407486308" sldId="513"/>
        </pc:sldMkLst>
        <pc:spChg chg="mod">
          <ac:chgData name="Lin  Chen" userId="5b8d33d8-9b1a-4612-8f39-9bee1ddd9437" providerId="ADAL" clId="{08DA8158-80F7-4C4E-B110-147ED05951B5}" dt="2020-09-08T16:14:13.749" v="10" actId="20577"/>
          <ac:spMkLst>
            <pc:docMk/>
            <pc:sldMk cId="1407486308" sldId="513"/>
            <ac:spMk id="2" creationId="{00000000-0000-0000-0000-000000000000}"/>
          </ac:spMkLst>
        </pc:spChg>
        <pc:spChg chg="mod">
          <ac:chgData name="Lin  Chen" userId="5b8d33d8-9b1a-4612-8f39-9bee1ddd9437" providerId="ADAL" clId="{08DA8158-80F7-4C4E-B110-147ED05951B5}" dt="2020-09-08T16:14:35.487" v="27" actId="20577"/>
          <ac:spMkLst>
            <pc:docMk/>
            <pc:sldMk cId="1407486308" sldId="513"/>
            <ac:spMk id="3" creationId="{00000000-0000-0000-0000-000000000000}"/>
          </ac:spMkLst>
        </pc:spChg>
      </pc:sldChg>
      <pc:sldChg chg="delSp modSp add mod">
        <pc:chgData name="Lin  Chen" userId="5b8d33d8-9b1a-4612-8f39-9bee1ddd9437" providerId="ADAL" clId="{08DA8158-80F7-4C4E-B110-147ED05951B5}" dt="2020-09-08T16:21:08.794" v="58" actId="255"/>
        <pc:sldMkLst>
          <pc:docMk/>
          <pc:sldMk cId="1429040884" sldId="514"/>
        </pc:sldMkLst>
        <pc:spChg chg="mod">
          <ac:chgData name="Lin  Chen" userId="5b8d33d8-9b1a-4612-8f39-9bee1ddd9437" providerId="ADAL" clId="{08DA8158-80F7-4C4E-B110-147ED05951B5}" dt="2020-09-08T16:20:28.161" v="40" actId="20577"/>
          <ac:spMkLst>
            <pc:docMk/>
            <pc:sldMk cId="1429040884" sldId="514"/>
            <ac:spMk id="2" creationId="{00000000-0000-0000-0000-000000000000}"/>
          </ac:spMkLst>
        </pc:spChg>
        <pc:spChg chg="mod">
          <ac:chgData name="Lin  Chen" userId="5b8d33d8-9b1a-4612-8f39-9bee1ddd9437" providerId="ADAL" clId="{08DA8158-80F7-4C4E-B110-147ED05951B5}" dt="2020-09-08T16:21:08.794" v="58" actId="255"/>
          <ac:spMkLst>
            <pc:docMk/>
            <pc:sldMk cId="1429040884" sldId="514"/>
            <ac:spMk id="3" creationId="{00000000-0000-0000-0000-000000000000}"/>
          </ac:spMkLst>
        </pc:spChg>
        <pc:picChg chg="del">
          <ac:chgData name="Lin  Chen" userId="5b8d33d8-9b1a-4612-8f39-9bee1ddd9437" providerId="ADAL" clId="{08DA8158-80F7-4C4E-B110-147ED05951B5}" dt="2020-09-08T16:20:21.901" v="30" actId="478"/>
          <ac:picMkLst>
            <pc:docMk/>
            <pc:sldMk cId="1429040884" sldId="514"/>
            <ac:picMk id="8" creationId="{00000000-0000-0000-0000-000000000000}"/>
          </ac:picMkLst>
        </pc:picChg>
      </pc:sldChg>
      <pc:sldChg chg="modSp add mod">
        <pc:chgData name="Lin  Chen" userId="5b8d33d8-9b1a-4612-8f39-9bee1ddd9437" providerId="ADAL" clId="{08DA8158-80F7-4C4E-B110-147ED05951B5}" dt="2020-09-08T16:25:07.747" v="88" actId="57"/>
        <pc:sldMkLst>
          <pc:docMk/>
          <pc:sldMk cId="3146366600" sldId="515"/>
        </pc:sldMkLst>
        <pc:spChg chg="mod">
          <ac:chgData name="Lin  Chen" userId="5b8d33d8-9b1a-4612-8f39-9bee1ddd9437" providerId="ADAL" clId="{08DA8158-80F7-4C4E-B110-147ED05951B5}" dt="2020-09-08T16:25:07.747" v="88" actId="57"/>
          <ac:spMkLst>
            <pc:docMk/>
            <pc:sldMk cId="3146366600" sldId="515"/>
            <ac:spMk id="3" creationId="{45E9702F-AC7A-4356-8E3B-1342DC6D3CD6}"/>
          </ac:spMkLst>
        </pc:spChg>
      </pc:sldChg>
      <pc:sldChg chg="delSp modSp add mod modAnim">
        <pc:chgData name="Lin  Chen" userId="5b8d33d8-9b1a-4612-8f39-9bee1ddd9437" providerId="ADAL" clId="{08DA8158-80F7-4C4E-B110-147ED05951B5}" dt="2020-09-08T16:27:26.239" v="259" actId="20577"/>
        <pc:sldMkLst>
          <pc:docMk/>
          <pc:sldMk cId="951708850" sldId="516"/>
        </pc:sldMkLst>
        <pc:spChg chg="mod">
          <ac:chgData name="Lin  Chen" userId="5b8d33d8-9b1a-4612-8f39-9bee1ddd9437" providerId="ADAL" clId="{08DA8158-80F7-4C4E-B110-147ED05951B5}" dt="2020-09-08T16:25:59.842" v="97" actId="20577"/>
          <ac:spMkLst>
            <pc:docMk/>
            <pc:sldMk cId="951708850" sldId="516"/>
            <ac:spMk id="2" creationId="{00000000-0000-0000-0000-000000000000}"/>
          </ac:spMkLst>
        </pc:spChg>
        <pc:spChg chg="mod">
          <ac:chgData name="Lin  Chen" userId="5b8d33d8-9b1a-4612-8f39-9bee1ddd9437" providerId="ADAL" clId="{08DA8158-80F7-4C4E-B110-147ED05951B5}" dt="2020-09-08T16:27:26.239" v="259" actId="20577"/>
          <ac:spMkLst>
            <pc:docMk/>
            <pc:sldMk cId="951708850" sldId="516"/>
            <ac:spMk id="3" creationId="{00000000-0000-0000-0000-000000000000}"/>
          </ac:spMkLst>
        </pc:spChg>
        <pc:picChg chg="del">
          <ac:chgData name="Lin  Chen" userId="5b8d33d8-9b1a-4612-8f39-9bee1ddd9437" providerId="ADAL" clId="{08DA8158-80F7-4C4E-B110-147ED05951B5}" dt="2020-09-08T16:26:05.305" v="98" actId="478"/>
          <ac:picMkLst>
            <pc:docMk/>
            <pc:sldMk cId="951708850" sldId="516"/>
            <ac:picMk id="6" creationId="{00000000-0000-0000-0000-000000000000}"/>
          </ac:picMkLst>
        </pc:picChg>
      </pc:sldChg>
      <pc:sldChg chg="delSp modSp add mod">
        <pc:chgData name="Lin  Chen" userId="5b8d33d8-9b1a-4612-8f39-9bee1ddd9437" providerId="ADAL" clId="{08DA8158-80F7-4C4E-B110-147ED05951B5}" dt="2020-09-08T16:36:55.176" v="353" actId="478"/>
        <pc:sldMkLst>
          <pc:docMk/>
          <pc:sldMk cId="2720781358" sldId="517"/>
        </pc:sldMkLst>
        <pc:spChg chg="mod">
          <ac:chgData name="Lin  Chen" userId="5b8d33d8-9b1a-4612-8f39-9bee1ddd9437" providerId="ADAL" clId="{08DA8158-80F7-4C4E-B110-147ED05951B5}" dt="2020-09-08T16:35:54.398" v="318" actId="20577"/>
          <ac:spMkLst>
            <pc:docMk/>
            <pc:sldMk cId="2720781358" sldId="517"/>
            <ac:spMk id="2" creationId="{00000000-0000-0000-0000-000000000000}"/>
          </ac:spMkLst>
        </pc:spChg>
        <pc:spChg chg="mod">
          <ac:chgData name="Lin  Chen" userId="5b8d33d8-9b1a-4612-8f39-9bee1ddd9437" providerId="ADAL" clId="{08DA8158-80F7-4C4E-B110-147ED05951B5}" dt="2020-09-08T16:36:53.432" v="352" actId="20577"/>
          <ac:spMkLst>
            <pc:docMk/>
            <pc:sldMk cId="2720781358" sldId="517"/>
            <ac:spMk id="3" creationId="{00000000-0000-0000-0000-000000000000}"/>
          </ac:spMkLst>
        </pc:spChg>
        <pc:picChg chg="del">
          <ac:chgData name="Lin  Chen" userId="5b8d33d8-9b1a-4612-8f39-9bee1ddd9437" providerId="ADAL" clId="{08DA8158-80F7-4C4E-B110-147ED05951B5}" dt="2020-09-08T16:36:55.176" v="353" actId="478"/>
          <ac:picMkLst>
            <pc:docMk/>
            <pc:sldMk cId="2720781358" sldId="517"/>
            <ac:picMk id="4" creationId="{00000000-0000-0000-0000-000000000000}"/>
          </ac:picMkLst>
        </pc:picChg>
      </pc:sldChg>
    </pc:docChg>
  </pc:docChgLst>
  <pc:docChgLst>
    <pc:chgData name="Chunlei Liu" userId="710a8e5f-0cc6-4079-ab2e-2c7b9073c6a0" providerId="ADAL" clId="{FF305197-8C47-495D-997E-CA17C044D81D}"/>
    <pc:docChg chg="custSel modSld">
      <pc:chgData name="Chunlei Liu" userId="710a8e5f-0cc6-4079-ab2e-2c7b9073c6a0" providerId="ADAL" clId="{FF305197-8C47-495D-997E-CA17C044D81D}" dt="2018-09-12T13:51:55.854" v="60" actId="6549"/>
      <pc:docMkLst>
        <pc:docMk/>
      </pc:docMkLst>
      <pc:sldChg chg="modSp">
        <pc:chgData name="Chunlei Liu" userId="710a8e5f-0cc6-4079-ab2e-2c7b9073c6a0" providerId="ADAL" clId="{FF305197-8C47-495D-997E-CA17C044D81D}" dt="2018-09-12T13:51:55.854" v="60" actId="6549"/>
        <pc:sldMkLst>
          <pc:docMk/>
          <pc:sldMk cId="752990241" sldId="504"/>
        </pc:sldMkLst>
        <pc:spChg chg="mod">
          <ac:chgData name="Chunlei Liu" userId="710a8e5f-0cc6-4079-ab2e-2c7b9073c6a0" providerId="ADAL" clId="{FF305197-8C47-495D-997E-CA17C044D81D}" dt="2018-09-12T13:51:55.854" v="60" actId="6549"/>
          <ac:spMkLst>
            <pc:docMk/>
            <pc:sldMk cId="752990241" sldId="504"/>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12" tIns="46656" rIns="93312" bIns="46656" rtlCol="0"/>
          <a:lstStyle>
            <a:lvl1pPr algn="l">
              <a:defRPr sz="1300"/>
            </a:lvl1pPr>
          </a:lstStyle>
          <a:p>
            <a:endParaRPr lang="en-US"/>
          </a:p>
        </p:txBody>
      </p:sp>
      <p:sp>
        <p:nvSpPr>
          <p:cNvPr id="3" name="Date Placeholder 2"/>
          <p:cNvSpPr>
            <a:spLocks noGrp="1"/>
          </p:cNvSpPr>
          <p:nvPr>
            <p:ph type="dt" sz="quarter" idx="1"/>
          </p:nvPr>
        </p:nvSpPr>
        <p:spPr>
          <a:xfrm>
            <a:off x="3978132" y="0"/>
            <a:ext cx="3043343" cy="465455"/>
          </a:xfrm>
          <a:prstGeom prst="rect">
            <a:avLst/>
          </a:prstGeom>
        </p:spPr>
        <p:txBody>
          <a:bodyPr vert="horz" lIns="93312" tIns="46656" rIns="93312" bIns="46656" rtlCol="0"/>
          <a:lstStyle>
            <a:lvl1pPr algn="r">
              <a:defRPr sz="1300"/>
            </a:lvl1pPr>
          </a:lstStyle>
          <a:p>
            <a:fld id="{C0FEF7AE-0C30-4EA7-B74D-470A9C33048D}" type="datetimeFigureOut">
              <a:rPr lang="en-US" smtClean="0"/>
              <a:pPr/>
              <a:t>9/8/20</a:t>
            </a:fld>
            <a:endParaRPr lang="en-US"/>
          </a:p>
        </p:txBody>
      </p:sp>
      <p:sp>
        <p:nvSpPr>
          <p:cNvPr id="4" name="Footer Placeholder 3"/>
          <p:cNvSpPr>
            <a:spLocks noGrp="1"/>
          </p:cNvSpPr>
          <p:nvPr>
            <p:ph type="ftr" sz="quarter" idx="2"/>
          </p:nvPr>
        </p:nvSpPr>
        <p:spPr>
          <a:xfrm>
            <a:off x="0" y="8842030"/>
            <a:ext cx="3043343" cy="465455"/>
          </a:xfrm>
          <a:prstGeom prst="rect">
            <a:avLst/>
          </a:prstGeom>
        </p:spPr>
        <p:txBody>
          <a:bodyPr vert="horz" lIns="93312" tIns="46656" rIns="93312" bIns="46656" rtlCol="0" anchor="b"/>
          <a:lstStyle>
            <a:lvl1pPr algn="l">
              <a:defRPr sz="1300"/>
            </a:lvl1pPr>
          </a:lstStyle>
          <a:p>
            <a:endParaRPr lang="en-US"/>
          </a:p>
        </p:txBody>
      </p:sp>
      <p:sp>
        <p:nvSpPr>
          <p:cNvPr id="5" name="Slide Number Placeholder 4"/>
          <p:cNvSpPr>
            <a:spLocks noGrp="1"/>
          </p:cNvSpPr>
          <p:nvPr>
            <p:ph type="sldNum" sz="quarter" idx="3"/>
          </p:nvPr>
        </p:nvSpPr>
        <p:spPr>
          <a:xfrm>
            <a:off x="3978132" y="8842030"/>
            <a:ext cx="3043343" cy="465455"/>
          </a:xfrm>
          <a:prstGeom prst="rect">
            <a:avLst/>
          </a:prstGeom>
        </p:spPr>
        <p:txBody>
          <a:bodyPr vert="horz" lIns="93312" tIns="46656" rIns="93312" bIns="46656" rtlCol="0" anchor="b"/>
          <a:lstStyle>
            <a:lvl1pPr algn="r">
              <a:defRPr sz="1300"/>
            </a:lvl1pPr>
          </a:lstStyle>
          <a:p>
            <a:fld id="{E3901582-F5A8-41ED-8946-57B4D8BFA973}" type="slidenum">
              <a:rPr lang="en-US" smtClean="0"/>
              <a:pPr/>
              <a:t>‹#›</a:t>
            </a:fld>
            <a:endParaRPr lang="en-US"/>
          </a:p>
        </p:txBody>
      </p:sp>
    </p:spTree>
    <p:extLst>
      <p:ext uri="{BB962C8B-B14F-4D97-AF65-F5344CB8AC3E}">
        <p14:creationId xmlns:p14="http://schemas.microsoft.com/office/powerpoint/2010/main" val="11334967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12" tIns="46656" rIns="93312" bIns="46656" rtlCol="0"/>
          <a:lstStyle>
            <a:lvl1pPr algn="l">
              <a:defRPr sz="1300"/>
            </a:lvl1pPr>
          </a:lstStyle>
          <a:p>
            <a:endParaRPr lang="en-US"/>
          </a:p>
        </p:txBody>
      </p:sp>
      <p:sp>
        <p:nvSpPr>
          <p:cNvPr id="3" name="Date Placeholder 2"/>
          <p:cNvSpPr>
            <a:spLocks noGrp="1"/>
          </p:cNvSpPr>
          <p:nvPr>
            <p:ph type="dt" idx="1"/>
          </p:nvPr>
        </p:nvSpPr>
        <p:spPr>
          <a:xfrm>
            <a:off x="3978132" y="0"/>
            <a:ext cx="3043343" cy="465455"/>
          </a:xfrm>
          <a:prstGeom prst="rect">
            <a:avLst/>
          </a:prstGeom>
        </p:spPr>
        <p:txBody>
          <a:bodyPr vert="horz" lIns="93312" tIns="46656" rIns="93312" bIns="46656" rtlCol="0"/>
          <a:lstStyle>
            <a:lvl1pPr algn="r">
              <a:defRPr sz="1300"/>
            </a:lvl1pPr>
          </a:lstStyle>
          <a:p>
            <a:fld id="{10106763-8029-41BC-9E70-E644A94F0E80}" type="datetimeFigureOut">
              <a:rPr lang="en-US" smtClean="0"/>
              <a:pPr/>
              <a:t>9/8/20</a:t>
            </a:fld>
            <a:endParaRPr lang="en-US"/>
          </a:p>
        </p:txBody>
      </p:sp>
      <p:sp>
        <p:nvSpPr>
          <p:cNvPr id="4" name="Slide Image Placeholder 3"/>
          <p:cNvSpPr>
            <a:spLocks noGrp="1" noRot="1" noChangeAspect="1"/>
          </p:cNvSpPr>
          <p:nvPr>
            <p:ph type="sldImg" idx="2"/>
          </p:nvPr>
        </p:nvSpPr>
        <p:spPr>
          <a:xfrm>
            <a:off x="1184275" y="700088"/>
            <a:ext cx="4654550" cy="3490912"/>
          </a:xfrm>
          <a:prstGeom prst="rect">
            <a:avLst/>
          </a:prstGeom>
          <a:noFill/>
          <a:ln w="12700">
            <a:solidFill>
              <a:prstClr val="black"/>
            </a:solidFill>
          </a:ln>
        </p:spPr>
        <p:txBody>
          <a:bodyPr vert="horz" lIns="93312" tIns="46656" rIns="93312" bIns="46656" rtlCol="0" anchor="ctr"/>
          <a:lstStyle/>
          <a:p>
            <a:endParaRPr lang="en-US"/>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12" tIns="46656" rIns="93312" bIns="4665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0"/>
            <a:ext cx="3043343" cy="465455"/>
          </a:xfrm>
          <a:prstGeom prst="rect">
            <a:avLst/>
          </a:prstGeom>
        </p:spPr>
        <p:txBody>
          <a:bodyPr vert="horz" lIns="93312" tIns="46656" rIns="93312" bIns="46656" rtlCol="0" anchor="b"/>
          <a:lstStyle>
            <a:lvl1pPr algn="l">
              <a:defRPr sz="1300"/>
            </a:lvl1pPr>
          </a:lstStyle>
          <a:p>
            <a:endParaRPr lang="en-US"/>
          </a:p>
        </p:txBody>
      </p:sp>
      <p:sp>
        <p:nvSpPr>
          <p:cNvPr id="7" name="Slide Number Placeholder 6"/>
          <p:cNvSpPr>
            <a:spLocks noGrp="1"/>
          </p:cNvSpPr>
          <p:nvPr>
            <p:ph type="sldNum" sz="quarter" idx="5"/>
          </p:nvPr>
        </p:nvSpPr>
        <p:spPr>
          <a:xfrm>
            <a:off x="3978132" y="8842030"/>
            <a:ext cx="3043343" cy="465455"/>
          </a:xfrm>
          <a:prstGeom prst="rect">
            <a:avLst/>
          </a:prstGeom>
        </p:spPr>
        <p:txBody>
          <a:bodyPr vert="horz" lIns="93312" tIns="46656" rIns="93312" bIns="46656" rtlCol="0" anchor="b"/>
          <a:lstStyle>
            <a:lvl1pPr algn="r">
              <a:defRPr sz="1300"/>
            </a:lvl1pPr>
          </a:lstStyle>
          <a:p>
            <a:fld id="{A56D6F1B-26ED-417A-B5D8-8AED7AD37922}" type="slidenum">
              <a:rPr lang="en-US" smtClean="0"/>
              <a:pPr/>
              <a:t>‹#›</a:t>
            </a:fld>
            <a:endParaRPr lang="en-US"/>
          </a:p>
        </p:txBody>
      </p:sp>
    </p:spTree>
    <p:extLst>
      <p:ext uri="{BB962C8B-B14F-4D97-AF65-F5344CB8AC3E}">
        <p14:creationId xmlns:p14="http://schemas.microsoft.com/office/powerpoint/2010/main" val="2524309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6D6F1B-26ED-417A-B5D8-8AED7AD37922}" type="slidenum">
              <a:rPr lang="en-US" smtClean="0"/>
              <a:pPr/>
              <a:t>1</a:t>
            </a:fld>
            <a:endParaRPr lang="en-US"/>
          </a:p>
        </p:txBody>
      </p:sp>
    </p:spTree>
    <p:extLst>
      <p:ext uri="{BB962C8B-B14F-4D97-AF65-F5344CB8AC3E}">
        <p14:creationId xmlns:p14="http://schemas.microsoft.com/office/powerpoint/2010/main" val="30237864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6D6F1B-26ED-417A-B5D8-8AED7AD37922}" type="slidenum">
              <a:rPr lang="en-US" smtClean="0"/>
              <a:pPr/>
              <a:t>16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6D6F1B-26ED-417A-B5D8-8AED7AD37922}" type="slidenum">
              <a:rPr lang="en-US" smtClean="0"/>
              <a:pPr/>
              <a:t>46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6D6F1B-26ED-417A-B5D8-8AED7AD37922}" type="slidenum">
              <a:rPr lang="en-US" smtClean="0"/>
              <a:pPr/>
              <a:t>47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6D6F1B-26ED-417A-B5D8-8AED7AD37922}" type="slidenum">
              <a:rPr lang="en-US" smtClean="0"/>
              <a:pPr/>
              <a:t>48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3D15220D-0BB5-4C71-B862-812B075D02FE}" type="datetimeFigureOut">
              <a:rPr lang="en-US" smtClean="0"/>
              <a:pPr/>
              <a:t>9/8/20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CA217EF-0505-4C33-BB20-8A8DF203902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9/8/20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9/8/20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9/8/20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3D15220D-0BB5-4C71-B862-812B075D02FE}" type="datetimeFigureOut">
              <a:rPr lang="en-US" smtClean="0"/>
              <a:pPr/>
              <a:t>9/8/20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D15220D-0BB5-4C71-B862-812B075D02FE}" type="datetimeFigureOut">
              <a:rPr lang="en-US" smtClean="0"/>
              <a:pPr/>
              <a:t>9/8/20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3D15220D-0BB5-4C71-B862-812B075D02FE}" type="datetimeFigureOut">
              <a:rPr lang="en-US" smtClean="0"/>
              <a:pPr/>
              <a:t>9/8/20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3D15220D-0BB5-4C71-B862-812B075D02FE}" type="datetimeFigureOut">
              <a:rPr lang="en-US" smtClean="0"/>
              <a:pPr/>
              <a:t>9/8/20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15220D-0BB5-4C71-B862-812B075D02FE}" type="datetimeFigureOut">
              <a:rPr lang="en-US" smtClean="0"/>
              <a:pPr/>
              <a:t>9/8/20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D15220D-0BB5-4C71-B862-812B075D02FE}" type="datetimeFigureOut">
              <a:rPr lang="en-US" smtClean="0"/>
              <a:pPr/>
              <a:t>9/8/20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3D15220D-0BB5-4C71-B862-812B075D02FE}" type="datetimeFigureOut">
              <a:rPr lang="en-US" smtClean="0"/>
              <a:pPr/>
              <a:t>9/8/20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CA217EF-0505-4C33-BB20-8A8DF203902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D15220D-0BB5-4C71-B862-812B075D02FE}" type="datetimeFigureOut">
              <a:rPr lang="en-US" smtClean="0"/>
              <a:pPr/>
              <a:t>9/8/20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CA217EF-0505-4C33-BB20-8A8DF203902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95.jpe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8" Type="http://schemas.openxmlformats.org/officeDocument/2006/relationships/image" Target="../media/image96.png"/><Relationship Id="rId13" Type="http://schemas.openxmlformats.org/officeDocument/2006/relationships/image" Target="../media/image101.png"/><Relationship Id="rId3" Type="http://schemas.openxmlformats.org/officeDocument/2006/relationships/tags" Target="../tags/tag92.xml"/><Relationship Id="rId7" Type="http://schemas.openxmlformats.org/officeDocument/2006/relationships/slideLayout" Target="../slideLayouts/slideLayout2.xml"/><Relationship Id="rId12" Type="http://schemas.openxmlformats.org/officeDocument/2006/relationships/image" Target="../media/image100.png"/><Relationship Id="rId2" Type="http://schemas.openxmlformats.org/officeDocument/2006/relationships/tags" Target="../tags/tag91.xml"/><Relationship Id="rId1" Type="http://schemas.openxmlformats.org/officeDocument/2006/relationships/tags" Target="../tags/tag90.xml"/><Relationship Id="rId6" Type="http://schemas.openxmlformats.org/officeDocument/2006/relationships/tags" Target="../tags/tag95.xml"/><Relationship Id="rId11" Type="http://schemas.openxmlformats.org/officeDocument/2006/relationships/image" Target="../media/image99.png"/><Relationship Id="rId5" Type="http://schemas.openxmlformats.org/officeDocument/2006/relationships/tags" Target="../tags/tag94.xml"/><Relationship Id="rId10" Type="http://schemas.openxmlformats.org/officeDocument/2006/relationships/image" Target="../media/image98.png"/><Relationship Id="rId4" Type="http://schemas.openxmlformats.org/officeDocument/2006/relationships/tags" Target="../tags/tag93.xml"/><Relationship Id="rId9" Type="http://schemas.openxmlformats.org/officeDocument/2006/relationships/image" Target="../media/image97.png"/></Relationships>
</file>

<file path=ppt/slides/_rels/slide105.xml.rels><?xml version="1.0" encoding="UTF-8" standalone="yes"?>
<Relationships xmlns="http://schemas.openxmlformats.org/package/2006/relationships"><Relationship Id="rId8" Type="http://schemas.openxmlformats.org/officeDocument/2006/relationships/image" Target="../media/image104.png"/><Relationship Id="rId3" Type="http://schemas.openxmlformats.org/officeDocument/2006/relationships/tags" Target="../tags/tag98.xml"/><Relationship Id="rId7" Type="http://schemas.openxmlformats.org/officeDocument/2006/relationships/image" Target="../media/image103.png"/><Relationship Id="rId2" Type="http://schemas.openxmlformats.org/officeDocument/2006/relationships/tags" Target="../tags/tag97.xml"/><Relationship Id="rId1" Type="http://schemas.openxmlformats.org/officeDocument/2006/relationships/tags" Target="../tags/tag96.xml"/><Relationship Id="rId6" Type="http://schemas.openxmlformats.org/officeDocument/2006/relationships/image" Target="../media/image102.png"/><Relationship Id="rId5" Type="http://schemas.openxmlformats.org/officeDocument/2006/relationships/slideLayout" Target="../slideLayouts/slideLayout2.xml"/><Relationship Id="rId4" Type="http://schemas.openxmlformats.org/officeDocument/2006/relationships/tags" Target="../tags/tag99.xml"/><Relationship Id="rId9" Type="http://schemas.openxmlformats.org/officeDocument/2006/relationships/image" Target="../media/image105.png"/></Relationships>
</file>

<file path=ppt/slides/_rels/slide106.xml.rels><?xml version="1.0" encoding="UTF-8" standalone="yes"?>
<Relationships xmlns="http://schemas.openxmlformats.org/package/2006/relationships"><Relationship Id="rId8" Type="http://schemas.openxmlformats.org/officeDocument/2006/relationships/image" Target="../media/image96.png"/><Relationship Id="rId13" Type="http://schemas.openxmlformats.org/officeDocument/2006/relationships/image" Target="../media/image109.png"/><Relationship Id="rId3" Type="http://schemas.openxmlformats.org/officeDocument/2006/relationships/tags" Target="../tags/tag102.xml"/><Relationship Id="rId7" Type="http://schemas.openxmlformats.org/officeDocument/2006/relationships/slideLayout" Target="../slideLayouts/slideLayout2.xml"/><Relationship Id="rId12" Type="http://schemas.openxmlformats.org/officeDocument/2006/relationships/image" Target="../media/image108.png"/><Relationship Id="rId2" Type="http://schemas.openxmlformats.org/officeDocument/2006/relationships/tags" Target="../tags/tag101.xml"/><Relationship Id="rId1" Type="http://schemas.openxmlformats.org/officeDocument/2006/relationships/tags" Target="../tags/tag100.xml"/><Relationship Id="rId6" Type="http://schemas.openxmlformats.org/officeDocument/2006/relationships/tags" Target="../tags/tag105.xml"/><Relationship Id="rId11" Type="http://schemas.openxmlformats.org/officeDocument/2006/relationships/image" Target="../media/image107.png"/><Relationship Id="rId5" Type="http://schemas.openxmlformats.org/officeDocument/2006/relationships/tags" Target="../tags/tag104.xml"/><Relationship Id="rId10" Type="http://schemas.openxmlformats.org/officeDocument/2006/relationships/image" Target="../media/image106.png"/><Relationship Id="rId4" Type="http://schemas.openxmlformats.org/officeDocument/2006/relationships/tags" Target="../tags/tag103.xml"/><Relationship Id="rId9" Type="http://schemas.openxmlformats.org/officeDocument/2006/relationships/image" Target="../media/image83.png"/></Relationships>
</file>

<file path=ppt/slides/_rels/slide107.xml.rels><?xml version="1.0" encoding="UTF-8" standalone="yes"?>
<Relationships xmlns="http://schemas.openxmlformats.org/package/2006/relationships"><Relationship Id="rId8" Type="http://schemas.openxmlformats.org/officeDocument/2006/relationships/image" Target="../media/image112.png"/><Relationship Id="rId3" Type="http://schemas.openxmlformats.org/officeDocument/2006/relationships/tags" Target="../tags/tag108.xml"/><Relationship Id="rId7" Type="http://schemas.openxmlformats.org/officeDocument/2006/relationships/image" Target="../media/image111.png"/><Relationship Id="rId2" Type="http://schemas.openxmlformats.org/officeDocument/2006/relationships/tags" Target="../tags/tag107.xml"/><Relationship Id="rId1" Type="http://schemas.openxmlformats.org/officeDocument/2006/relationships/tags" Target="../tags/tag106.xml"/><Relationship Id="rId6" Type="http://schemas.openxmlformats.org/officeDocument/2006/relationships/image" Target="../media/image110.png"/><Relationship Id="rId5" Type="http://schemas.openxmlformats.org/officeDocument/2006/relationships/slideLayout" Target="../slideLayouts/slideLayout2.xml"/><Relationship Id="rId4" Type="http://schemas.openxmlformats.org/officeDocument/2006/relationships/tags" Target="../tags/tag109.xml"/><Relationship Id="rId9" Type="http://schemas.openxmlformats.org/officeDocument/2006/relationships/image" Target="../media/image113.png"/></Relationships>
</file>

<file path=ppt/slides/_rels/slide108.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117.png"/><Relationship Id="rId3" Type="http://schemas.openxmlformats.org/officeDocument/2006/relationships/tags" Target="../tags/tag112.xml"/><Relationship Id="rId7" Type="http://schemas.openxmlformats.org/officeDocument/2006/relationships/tags" Target="../tags/tag116.xml"/><Relationship Id="rId12" Type="http://schemas.openxmlformats.org/officeDocument/2006/relationships/image" Target="../media/image116.png"/><Relationship Id="rId2" Type="http://schemas.openxmlformats.org/officeDocument/2006/relationships/tags" Target="../tags/tag111.xml"/><Relationship Id="rId1" Type="http://schemas.openxmlformats.org/officeDocument/2006/relationships/tags" Target="../tags/tag110.xml"/><Relationship Id="rId6" Type="http://schemas.openxmlformats.org/officeDocument/2006/relationships/tags" Target="../tags/tag115.xml"/><Relationship Id="rId11" Type="http://schemas.openxmlformats.org/officeDocument/2006/relationships/image" Target="../media/image115.png"/><Relationship Id="rId5" Type="http://schemas.openxmlformats.org/officeDocument/2006/relationships/tags" Target="../tags/tag114.xml"/><Relationship Id="rId15" Type="http://schemas.openxmlformats.org/officeDocument/2006/relationships/image" Target="../media/image119.png"/><Relationship Id="rId10" Type="http://schemas.openxmlformats.org/officeDocument/2006/relationships/image" Target="../media/image114.png"/><Relationship Id="rId4" Type="http://schemas.openxmlformats.org/officeDocument/2006/relationships/tags" Target="../tags/tag113.xml"/><Relationship Id="rId9" Type="http://schemas.openxmlformats.org/officeDocument/2006/relationships/image" Target="../media/image113.png"/><Relationship Id="rId14" Type="http://schemas.openxmlformats.org/officeDocument/2006/relationships/image" Target="../media/image118.png"/></Relationships>
</file>

<file path=ppt/slides/_rels/slide109.xml.rels><?xml version="1.0" encoding="UTF-8" standalone="yes"?>
<Relationships xmlns="http://schemas.openxmlformats.org/package/2006/relationships"><Relationship Id="rId2" Type="http://schemas.openxmlformats.org/officeDocument/2006/relationships/image" Target="../media/image12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image" Target="../media/image4.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9.jpeg"/></Relationships>
</file>

<file path=ppt/slides/_rels/slide2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1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45.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21.png"/><Relationship Id="rId3" Type="http://schemas.openxmlformats.org/officeDocument/2006/relationships/tags" Target="../tags/tag17.xml"/><Relationship Id="rId7" Type="http://schemas.openxmlformats.org/officeDocument/2006/relationships/tags" Target="../tags/tag21.xml"/><Relationship Id="rId12" Type="http://schemas.openxmlformats.org/officeDocument/2006/relationships/image" Target="../media/image20.png"/><Relationship Id="rId2" Type="http://schemas.openxmlformats.org/officeDocument/2006/relationships/tags" Target="../tags/tag16.xml"/><Relationship Id="rId16" Type="http://schemas.openxmlformats.org/officeDocument/2006/relationships/image" Target="../media/image24.png"/><Relationship Id="rId1" Type="http://schemas.openxmlformats.org/officeDocument/2006/relationships/tags" Target="../tags/tag15.xml"/><Relationship Id="rId6" Type="http://schemas.openxmlformats.org/officeDocument/2006/relationships/tags" Target="../tags/tag20.xml"/><Relationship Id="rId11" Type="http://schemas.openxmlformats.org/officeDocument/2006/relationships/image" Target="../media/image19.png"/><Relationship Id="rId5" Type="http://schemas.openxmlformats.org/officeDocument/2006/relationships/tags" Target="../tags/tag19.xml"/><Relationship Id="rId15" Type="http://schemas.openxmlformats.org/officeDocument/2006/relationships/image" Target="../media/image23.png"/><Relationship Id="rId10" Type="http://schemas.openxmlformats.org/officeDocument/2006/relationships/image" Target="../media/image18.png"/><Relationship Id="rId4" Type="http://schemas.openxmlformats.org/officeDocument/2006/relationships/tags" Target="../tags/tag18.xml"/><Relationship Id="rId9" Type="http://schemas.openxmlformats.org/officeDocument/2006/relationships/notesSlide" Target="../notesSlides/notesSlide3.xml"/><Relationship Id="rId14" Type="http://schemas.openxmlformats.org/officeDocument/2006/relationships/image" Target="../media/image22.png"/></Relationships>
</file>

<file path=ppt/slides/_rels/slide47.xml.rels><?xml version="1.0" encoding="UTF-8" standalone="yes"?>
<Relationships xmlns="http://schemas.openxmlformats.org/package/2006/relationships"><Relationship Id="rId8" Type="http://schemas.openxmlformats.org/officeDocument/2006/relationships/notesSlide" Target="../notesSlides/notesSlide4.xml"/><Relationship Id="rId13" Type="http://schemas.openxmlformats.org/officeDocument/2006/relationships/image" Target="../media/image29.png"/><Relationship Id="rId3" Type="http://schemas.openxmlformats.org/officeDocument/2006/relationships/tags" Target="../tags/tag24.xml"/><Relationship Id="rId7" Type="http://schemas.openxmlformats.org/officeDocument/2006/relationships/slideLayout" Target="../slideLayouts/slideLayout2.xml"/><Relationship Id="rId12" Type="http://schemas.openxmlformats.org/officeDocument/2006/relationships/image" Target="../media/image28.png"/><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11" Type="http://schemas.openxmlformats.org/officeDocument/2006/relationships/image" Target="../media/image27.png"/><Relationship Id="rId5" Type="http://schemas.openxmlformats.org/officeDocument/2006/relationships/tags" Target="../tags/tag26.xml"/><Relationship Id="rId10" Type="http://schemas.openxmlformats.org/officeDocument/2006/relationships/image" Target="../media/image26.png"/><Relationship Id="rId4" Type="http://schemas.openxmlformats.org/officeDocument/2006/relationships/tags" Target="../tags/tag25.xml"/><Relationship Id="rId9" Type="http://schemas.openxmlformats.org/officeDocument/2006/relationships/image" Target="../media/image25.png"/><Relationship Id="rId14" Type="http://schemas.openxmlformats.org/officeDocument/2006/relationships/image" Target="../media/image30.png"/></Relationships>
</file>

<file path=ppt/slides/_rels/slide48.xml.rels><?xml version="1.0" encoding="UTF-8" standalone="yes"?>
<Relationships xmlns="http://schemas.openxmlformats.org/package/2006/relationships"><Relationship Id="rId8" Type="http://schemas.openxmlformats.org/officeDocument/2006/relationships/notesSlide" Target="../notesSlides/notesSlide5.xml"/><Relationship Id="rId13" Type="http://schemas.openxmlformats.org/officeDocument/2006/relationships/image" Target="../media/image35.png"/><Relationship Id="rId3" Type="http://schemas.openxmlformats.org/officeDocument/2006/relationships/tags" Target="../tags/tag30.xml"/><Relationship Id="rId7" Type="http://schemas.openxmlformats.org/officeDocument/2006/relationships/slideLayout" Target="../slideLayouts/slideLayout2.xml"/><Relationship Id="rId12" Type="http://schemas.openxmlformats.org/officeDocument/2006/relationships/image" Target="../media/image34.png"/><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11" Type="http://schemas.openxmlformats.org/officeDocument/2006/relationships/image" Target="../media/image33.png"/><Relationship Id="rId5" Type="http://schemas.openxmlformats.org/officeDocument/2006/relationships/tags" Target="../tags/tag32.xml"/><Relationship Id="rId10" Type="http://schemas.openxmlformats.org/officeDocument/2006/relationships/image" Target="../media/image32.png"/><Relationship Id="rId4" Type="http://schemas.openxmlformats.org/officeDocument/2006/relationships/tags" Target="../tags/tag31.xml"/><Relationship Id="rId9" Type="http://schemas.openxmlformats.org/officeDocument/2006/relationships/image" Target="../media/image31.png"/><Relationship Id="rId14" Type="http://schemas.openxmlformats.org/officeDocument/2006/relationships/image" Target="../media/image3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tags" Target="../tags/tag36.xml"/><Relationship Id="rId7" Type="http://schemas.openxmlformats.org/officeDocument/2006/relationships/image" Target="../media/image38.png"/><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image" Target="../media/image37.png"/><Relationship Id="rId5" Type="http://schemas.openxmlformats.org/officeDocument/2006/relationships/image" Target="../media/image32.png"/><Relationship Id="rId4"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image" Target="../media/image39.png"/><Relationship Id="rId4" Type="http://schemas.openxmlformats.org/officeDocument/2006/relationships/image" Target="../media/image38.png"/></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0.xml"/><Relationship Id="rId1" Type="http://schemas.openxmlformats.org/officeDocument/2006/relationships/tags" Target="../tags/tag39.xml"/><Relationship Id="rId5" Type="http://schemas.openxmlformats.org/officeDocument/2006/relationships/image" Target="../media/image37.png"/><Relationship Id="rId4" Type="http://schemas.openxmlformats.org/officeDocument/2006/relationships/image" Target="../media/image40.png"/></Relationships>
</file>

<file path=ppt/slides/_rels/slide5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54.xml.rels><?xml version="1.0" encoding="UTF-8" standalone="yes"?>
<Relationships xmlns="http://schemas.openxmlformats.org/package/2006/relationships"><Relationship Id="rId8" Type="http://schemas.openxmlformats.org/officeDocument/2006/relationships/image" Target="../media/image42.png"/><Relationship Id="rId13" Type="http://schemas.openxmlformats.org/officeDocument/2006/relationships/image" Target="../media/image30.png"/><Relationship Id="rId3" Type="http://schemas.openxmlformats.org/officeDocument/2006/relationships/tags" Target="../tags/tag44.xml"/><Relationship Id="rId7" Type="http://schemas.openxmlformats.org/officeDocument/2006/relationships/slideLayout" Target="../slideLayouts/slideLayout2.xml"/><Relationship Id="rId12" Type="http://schemas.openxmlformats.org/officeDocument/2006/relationships/image" Target="../media/image46.png"/><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tags" Target="../tags/tag47.xml"/><Relationship Id="rId11" Type="http://schemas.openxmlformats.org/officeDocument/2006/relationships/image" Target="../media/image45.png"/><Relationship Id="rId5" Type="http://schemas.openxmlformats.org/officeDocument/2006/relationships/tags" Target="../tags/tag46.xml"/><Relationship Id="rId10" Type="http://schemas.openxmlformats.org/officeDocument/2006/relationships/image" Target="../media/image44.png"/><Relationship Id="rId4" Type="http://schemas.openxmlformats.org/officeDocument/2006/relationships/tags" Target="../tags/tag45.xml"/><Relationship Id="rId9" Type="http://schemas.openxmlformats.org/officeDocument/2006/relationships/image" Target="../media/image43.png"/></Relationships>
</file>

<file path=ppt/slides/_rels/slide55.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tags" Target="../tags/tag50.xml"/><Relationship Id="rId7" Type="http://schemas.openxmlformats.org/officeDocument/2006/relationships/image" Target="../media/image48.png"/><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image" Target="../media/image47.png"/><Relationship Id="rId5" Type="http://schemas.openxmlformats.org/officeDocument/2006/relationships/slideLayout" Target="../slideLayouts/slideLayout2.xml"/><Relationship Id="rId4" Type="http://schemas.openxmlformats.org/officeDocument/2006/relationships/tags" Target="../tags/tag51.xml"/><Relationship Id="rId9" Type="http://schemas.openxmlformats.org/officeDocument/2006/relationships/image" Target="../media/image50.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3.xml"/><Relationship Id="rId1" Type="http://schemas.openxmlformats.org/officeDocument/2006/relationships/tags" Target="../tags/tag52.xml"/><Relationship Id="rId5" Type="http://schemas.openxmlformats.org/officeDocument/2006/relationships/image" Target="../media/image52.png"/><Relationship Id="rId4" Type="http://schemas.openxmlformats.org/officeDocument/2006/relationships/image" Target="../media/image51.png"/></Relationships>
</file>

<file path=ppt/slides/_rels/slide59.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image" Target="../media/image55.png"/><Relationship Id="rId4" Type="http://schemas.openxmlformats.org/officeDocument/2006/relationships/image" Target="../media/image54.png"/></Relationships>
</file>

<file path=ppt/slides/_rels/slide63.xml.rels><?xml version="1.0" encoding="UTF-8" standalone="yes"?>
<Relationships xmlns="http://schemas.openxmlformats.org/package/2006/relationships"><Relationship Id="rId2" Type="http://schemas.openxmlformats.org/officeDocument/2006/relationships/image" Target="../media/image56.wmf"/><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tags" Target="../tags/tag58.xml"/><Relationship Id="rId7" Type="http://schemas.openxmlformats.org/officeDocument/2006/relationships/image" Target="../media/image59.png"/><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60.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image" Target="../media/image63.jpeg"/><Relationship Id="rId5" Type="http://schemas.openxmlformats.org/officeDocument/2006/relationships/image" Target="../media/image62.png"/><Relationship Id="rId4" Type="http://schemas.openxmlformats.org/officeDocument/2006/relationships/image" Target="../media/image61.png"/></Relationships>
</file>

<file path=ppt/slides/_rels/slide6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slideLayout" Target="../slideLayouts/slideLayout2.xml"/><Relationship Id="rId1" Type="http://schemas.openxmlformats.org/officeDocument/2006/relationships/tags" Target="../tags/tag6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slideLayout" Target="../slideLayouts/slideLayout2.xml"/><Relationship Id="rId1" Type="http://schemas.openxmlformats.org/officeDocument/2006/relationships/tags" Target="../tags/tag62.xml"/></Relationships>
</file>

<file path=ppt/slides/_rels/slide7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image" Target="../media/image67.jpeg"/><Relationship Id="rId5" Type="http://schemas.openxmlformats.org/officeDocument/2006/relationships/image" Target="../media/image66.png"/><Relationship Id="rId4" Type="http://schemas.openxmlformats.org/officeDocument/2006/relationships/image" Target="../media/image65.png"/></Relationships>
</file>

<file path=ppt/slides/_rels/slide7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75.xml.rels><?xml version="1.0" encoding="UTF-8" standalone="yes"?>
<Relationships xmlns="http://schemas.openxmlformats.org/package/2006/relationships"><Relationship Id="rId8" Type="http://schemas.openxmlformats.org/officeDocument/2006/relationships/image" Target="../media/image69.png"/><Relationship Id="rId3" Type="http://schemas.openxmlformats.org/officeDocument/2006/relationships/tags" Target="../tags/tag68.xml"/><Relationship Id="rId7" Type="http://schemas.openxmlformats.org/officeDocument/2006/relationships/image" Target="../media/image68.png"/><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image" Target="../media/image64.png"/><Relationship Id="rId5" Type="http://schemas.openxmlformats.org/officeDocument/2006/relationships/slideLayout" Target="../slideLayouts/slideLayout2.xml"/><Relationship Id="rId4" Type="http://schemas.openxmlformats.org/officeDocument/2006/relationships/tags" Target="../tags/tag69.xml"/><Relationship Id="rId9" Type="http://schemas.openxmlformats.org/officeDocument/2006/relationships/image" Target="../media/image70.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72.jpeg"/><Relationship Id="rId2" Type="http://schemas.openxmlformats.org/officeDocument/2006/relationships/image" Target="../media/image71.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8" Type="http://schemas.openxmlformats.org/officeDocument/2006/relationships/image" Target="../media/image73.png"/><Relationship Id="rId13" Type="http://schemas.openxmlformats.org/officeDocument/2006/relationships/image" Target="../media/image78.png"/><Relationship Id="rId3" Type="http://schemas.openxmlformats.org/officeDocument/2006/relationships/tags" Target="../tags/tag72.xml"/><Relationship Id="rId7" Type="http://schemas.openxmlformats.org/officeDocument/2006/relationships/slideLayout" Target="../slideLayouts/slideLayout2.xml"/><Relationship Id="rId12" Type="http://schemas.openxmlformats.org/officeDocument/2006/relationships/image" Target="../media/image77.png"/><Relationship Id="rId2" Type="http://schemas.openxmlformats.org/officeDocument/2006/relationships/tags" Target="../tags/tag71.xml"/><Relationship Id="rId1" Type="http://schemas.openxmlformats.org/officeDocument/2006/relationships/tags" Target="../tags/tag70.xml"/><Relationship Id="rId6" Type="http://schemas.openxmlformats.org/officeDocument/2006/relationships/tags" Target="../tags/tag75.xml"/><Relationship Id="rId11" Type="http://schemas.openxmlformats.org/officeDocument/2006/relationships/image" Target="../media/image76.png"/><Relationship Id="rId5" Type="http://schemas.openxmlformats.org/officeDocument/2006/relationships/tags" Target="../tags/tag74.xml"/><Relationship Id="rId10" Type="http://schemas.openxmlformats.org/officeDocument/2006/relationships/image" Target="../media/image75.png"/><Relationship Id="rId4" Type="http://schemas.openxmlformats.org/officeDocument/2006/relationships/tags" Target="../tags/tag73.xml"/><Relationship Id="rId9" Type="http://schemas.openxmlformats.org/officeDocument/2006/relationships/image" Target="../media/image74.png"/></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79.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80.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7.xml"/><Relationship Id="rId1" Type="http://schemas.openxmlformats.org/officeDocument/2006/relationships/tags" Target="../tags/tag76.xml"/><Relationship Id="rId5" Type="http://schemas.openxmlformats.org/officeDocument/2006/relationships/image" Target="../media/image82.png"/><Relationship Id="rId4" Type="http://schemas.openxmlformats.org/officeDocument/2006/relationships/image" Target="../media/image8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8" Type="http://schemas.openxmlformats.org/officeDocument/2006/relationships/image" Target="../media/image85.png"/><Relationship Id="rId3" Type="http://schemas.openxmlformats.org/officeDocument/2006/relationships/tags" Target="../tags/tag80.xml"/><Relationship Id="rId7" Type="http://schemas.openxmlformats.org/officeDocument/2006/relationships/image" Target="../media/image84.png"/><Relationship Id="rId2" Type="http://schemas.openxmlformats.org/officeDocument/2006/relationships/tags" Target="../tags/tag79.xml"/><Relationship Id="rId1" Type="http://schemas.openxmlformats.org/officeDocument/2006/relationships/tags" Target="../tags/tag78.xml"/><Relationship Id="rId6" Type="http://schemas.openxmlformats.org/officeDocument/2006/relationships/image" Target="../media/image83.png"/><Relationship Id="rId5" Type="http://schemas.openxmlformats.org/officeDocument/2006/relationships/slideLayout" Target="../slideLayouts/slideLayout2.xml"/><Relationship Id="rId4" Type="http://schemas.openxmlformats.org/officeDocument/2006/relationships/tags" Target="../tags/tag81.xml"/><Relationship Id="rId9" Type="http://schemas.openxmlformats.org/officeDocument/2006/relationships/image" Target="../media/image86.png"/></Relationships>
</file>

<file path=ppt/slides/_rels/slide88.xml.rels><?xml version="1.0" encoding="UTF-8" standalone="yes"?>
<Relationships xmlns="http://schemas.openxmlformats.org/package/2006/relationships"><Relationship Id="rId8" Type="http://schemas.openxmlformats.org/officeDocument/2006/relationships/image" Target="../media/image89.png"/><Relationship Id="rId3" Type="http://schemas.openxmlformats.org/officeDocument/2006/relationships/tags" Target="../tags/tag84.xml"/><Relationship Id="rId7" Type="http://schemas.openxmlformats.org/officeDocument/2006/relationships/image" Target="../media/image88.png"/><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image" Target="../media/image87.png"/><Relationship Id="rId5" Type="http://schemas.openxmlformats.org/officeDocument/2006/relationships/slideLayout" Target="../slideLayouts/slideLayout2.xml"/><Relationship Id="rId4" Type="http://schemas.openxmlformats.org/officeDocument/2006/relationships/tags" Target="../tags/tag85.xml"/><Relationship Id="rId9" Type="http://schemas.openxmlformats.org/officeDocument/2006/relationships/image" Target="../media/image90.png"/></Relationships>
</file>

<file path=ppt/slides/_rels/slide89.xml.rels><?xml version="1.0" encoding="UTF-8" standalone="yes"?>
<Relationships xmlns="http://schemas.openxmlformats.org/package/2006/relationships"><Relationship Id="rId8" Type="http://schemas.openxmlformats.org/officeDocument/2006/relationships/image" Target="../media/image93.png"/><Relationship Id="rId3" Type="http://schemas.openxmlformats.org/officeDocument/2006/relationships/tags" Target="../tags/tag88.xml"/><Relationship Id="rId7" Type="http://schemas.openxmlformats.org/officeDocument/2006/relationships/image" Target="../media/image92.png"/><Relationship Id="rId2" Type="http://schemas.openxmlformats.org/officeDocument/2006/relationships/tags" Target="../tags/tag87.xml"/><Relationship Id="rId1" Type="http://schemas.openxmlformats.org/officeDocument/2006/relationships/tags" Target="../tags/tag86.xml"/><Relationship Id="rId6" Type="http://schemas.openxmlformats.org/officeDocument/2006/relationships/image" Target="../media/image91.png"/><Relationship Id="rId5" Type="http://schemas.openxmlformats.org/officeDocument/2006/relationships/slideLayout" Target="../slideLayouts/slideLayout2.xml"/><Relationship Id="rId4" Type="http://schemas.openxmlformats.org/officeDocument/2006/relationships/tags" Target="../tags/tag89.xml"/><Relationship Id="rId9" Type="http://schemas.openxmlformats.org/officeDocument/2006/relationships/image" Target="../media/image9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Basic Structures: Sets, Functions, Sequences, Sums, and Matrices</a:t>
            </a:r>
          </a:p>
        </p:txBody>
      </p:sp>
      <p:sp>
        <p:nvSpPr>
          <p:cNvPr id="3" name="Subtitle 2"/>
          <p:cNvSpPr>
            <a:spLocks noGrp="1"/>
          </p:cNvSpPr>
          <p:nvPr>
            <p:ph type="subTitle" idx="1"/>
          </p:nvPr>
        </p:nvSpPr>
        <p:spPr/>
        <p:txBody>
          <a:bodyPr/>
          <a:lstStyle/>
          <a:p>
            <a:r>
              <a:rPr lang="en-US" dirty="0"/>
              <a:t>Chapter 2</a:t>
            </a:r>
          </a:p>
        </p:txBody>
      </p:sp>
      <p:sp>
        <p:nvSpPr>
          <p:cNvPr id="4" name="TextBox 3"/>
          <p:cNvSpPr txBox="1"/>
          <p:nvPr/>
        </p:nvSpPr>
        <p:spPr>
          <a:xfrm>
            <a:off x="2286000" y="4648200"/>
            <a:ext cx="3962400" cy="369332"/>
          </a:xfrm>
          <a:prstGeom prst="rect">
            <a:avLst/>
          </a:prstGeom>
          <a:noFill/>
        </p:spPr>
        <p:txBody>
          <a:bodyPr wrap="square" rtlCol="0">
            <a:spAutoFit/>
          </a:bodyPr>
          <a:lstStyle/>
          <a:p>
            <a:r>
              <a:rPr lang="en-US" dirty="0"/>
              <a:t>With Question/Answer Animations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D5B80-68C9-4D51-8952-9A2A54F48015}"/>
              </a:ext>
            </a:extLst>
          </p:cNvPr>
          <p:cNvSpPr>
            <a:spLocks noGrp="1"/>
          </p:cNvSpPr>
          <p:nvPr>
            <p:ph type="title"/>
          </p:nvPr>
        </p:nvSpPr>
        <p:spPr/>
        <p:txBody>
          <a:bodyPr/>
          <a:lstStyle/>
          <a:p>
            <a:r>
              <a:rPr lang="en-US" dirty="0"/>
              <a:t>Classroom Exercise</a:t>
            </a:r>
          </a:p>
        </p:txBody>
      </p:sp>
      <p:sp>
        <p:nvSpPr>
          <p:cNvPr id="3" name="Content Placeholder 2">
            <a:extLst>
              <a:ext uri="{FF2B5EF4-FFF2-40B4-BE49-F238E27FC236}">
                <a16:creationId xmlns:a16="http://schemas.microsoft.com/office/drawing/2014/main" id="{005234B0-1ABF-4263-A691-201157C67C4B}"/>
              </a:ext>
            </a:extLst>
          </p:cNvPr>
          <p:cNvSpPr>
            <a:spLocks noGrp="1"/>
          </p:cNvSpPr>
          <p:nvPr>
            <p:ph idx="1"/>
          </p:nvPr>
        </p:nvSpPr>
        <p:spPr/>
        <p:txBody>
          <a:bodyPr/>
          <a:lstStyle/>
          <a:p>
            <a:pPr marL="0" indent="0">
              <a:buNone/>
            </a:pPr>
            <a:r>
              <a:rPr lang="en-US" dirty="0"/>
              <a:t>Use set builder notation to give a description of each of</a:t>
            </a:r>
          </a:p>
          <a:p>
            <a:pPr marL="0" indent="0">
              <a:buNone/>
            </a:pPr>
            <a:r>
              <a:rPr lang="en-US" dirty="0"/>
              <a:t>these sets.</a:t>
            </a:r>
          </a:p>
          <a:p>
            <a:pPr marL="514350" indent="-514350">
              <a:buAutoNum type="alphaLcParenR"/>
            </a:pPr>
            <a:r>
              <a:rPr lang="en-US" dirty="0"/>
              <a:t>{0, 3, 6, 9, 12}</a:t>
            </a:r>
          </a:p>
          <a:p>
            <a:pPr marL="514350" indent="-514350">
              <a:buAutoNum type="alphaLcParenR"/>
            </a:pPr>
            <a:r>
              <a:rPr lang="en-US" dirty="0"/>
              <a:t>{−3,−2,−1, 0, 1, 2, 3}</a:t>
            </a:r>
          </a:p>
          <a:p>
            <a:pPr marL="514350" indent="-514350">
              <a:buAutoNum type="alphaLcParenR"/>
            </a:pPr>
            <a:r>
              <a:rPr lang="en-US" dirty="0"/>
              <a:t>{m, n, o, p}</a:t>
            </a:r>
          </a:p>
        </p:txBody>
      </p:sp>
    </p:spTree>
    <p:extLst>
      <p:ext uri="{BB962C8B-B14F-4D97-AF65-F5344CB8AC3E}">
        <p14:creationId xmlns:p14="http://schemas.microsoft.com/office/powerpoint/2010/main" val="178843759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Financial Application</a:t>
            </a:r>
          </a:p>
        </p:txBody>
      </p:sp>
      <p:sp>
        <p:nvSpPr>
          <p:cNvPr id="3" name="Content Placeholder 2"/>
          <p:cNvSpPr>
            <a:spLocks noGrp="1"/>
          </p:cNvSpPr>
          <p:nvPr>
            <p:ph idx="1"/>
          </p:nvPr>
        </p:nvSpPr>
        <p:spPr/>
        <p:txBody>
          <a:bodyPr>
            <a:normAutofit fontScale="92500" lnSpcReduction="10000"/>
          </a:bodyPr>
          <a:lstStyle/>
          <a:p>
            <a:pPr>
              <a:buNone/>
            </a:pPr>
            <a:r>
              <a:rPr lang="en-US" i="1" dirty="0"/>
              <a:t>        </a:t>
            </a:r>
            <a:r>
              <a:rPr lang="en-US" i="1" dirty="0" err="1"/>
              <a:t>P</a:t>
            </a:r>
            <a:r>
              <a:rPr lang="en-US" i="1" baseline="-25000" dirty="0" err="1"/>
              <a:t>n</a:t>
            </a:r>
            <a:r>
              <a:rPr lang="en-US" i="1" dirty="0"/>
              <a:t> = P</a:t>
            </a:r>
            <a:r>
              <a:rPr lang="en-US" i="1" baseline="-25000" dirty="0"/>
              <a:t>n-1</a:t>
            </a:r>
            <a:r>
              <a:rPr lang="en-US" i="1" dirty="0"/>
              <a:t> + </a:t>
            </a:r>
            <a:r>
              <a:rPr lang="en-US" dirty="0">
                <a:latin typeface="Cambria Math" pitchFamily="18" charset="0"/>
                <a:ea typeface="Cambria Math" pitchFamily="18" charset="0"/>
              </a:rPr>
              <a:t>0.11</a:t>
            </a:r>
            <a:r>
              <a:rPr lang="en-US" i="1" dirty="0"/>
              <a:t>P</a:t>
            </a:r>
            <a:r>
              <a:rPr lang="en-US" i="1" baseline="-25000" dirty="0"/>
              <a:t>n-1</a:t>
            </a:r>
            <a:r>
              <a:rPr lang="en-US" i="1" dirty="0"/>
              <a:t> = </a:t>
            </a:r>
            <a:r>
              <a:rPr lang="en-US" dirty="0"/>
              <a:t>(</a:t>
            </a:r>
            <a:r>
              <a:rPr lang="en-US" dirty="0">
                <a:latin typeface="Cambria Math" pitchFamily="18" charset="0"/>
                <a:ea typeface="Cambria Math" pitchFamily="18" charset="0"/>
              </a:rPr>
              <a:t>1.11</a:t>
            </a:r>
            <a:r>
              <a:rPr lang="en-US" dirty="0"/>
              <a:t>) </a:t>
            </a:r>
            <a:r>
              <a:rPr lang="en-US" i="1" dirty="0"/>
              <a:t>P</a:t>
            </a:r>
            <a:r>
              <a:rPr lang="en-US" i="1" baseline="-25000" dirty="0"/>
              <a:t>n-1</a:t>
            </a:r>
            <a:r>
              <a:rPr lang="en-US" dirty="0"/>
              <a:t> </a:t>
            </a:r>
          </a:p>
          <a:p>
            <a:pPr>
              <a:buNone/>
            </a:pPr>
            <a:r>
              <a:rPr lang="en-US" dirty="0"/>
              <a:t>                         with the initial condition  </a:t>
            </a:r>
            <a:r>
              <a:rPr lang="en-US" i="1" dirty="0"/>
              <a:t>P</a:t>
            </a:r>
            <a:r>
              <a:rPr lang="en-US" baseline="-25000" dirty="0"/>
              <a:t>0  </a:t>
            </a:r>
            <a:r>
              <a:rPr lang="en-US" dirty="0"/>
              <a:t> = </a:t>
            </a:r>
            <a:r>
              <a:rPr lang="en-US" dirty="0">
                <a:latin typeface="Cambria Math" pitchFamily="18" charset="0"/>
                <a:ea typeface="Cambria Math" pitchFamily="18" charset="0"/>
              </a:rPr>
              <a:t>10,000</a:t>
            </a:r>
            <a:endParaRPr lang="en-US" i="1" dirty="0"/>
          </a:p>
          <a:p>
            <a:pPr>
              <a:buNone/>
            </a:pPr>
            <a:r>
              <a:rPr lang="en-US" b="1" dirty="0"/>
              <a:t>Solution</a:t>
            </a:r>
            <a:r>
              <a:rPr lang="en-US" dirty="0"/>
              <a:t>: Forward Substitution</a:t>
            </a:r>
          </a:p>
          <a:p>
            <a:pPr>
              <a:buNone/>
            </a:pPr>
            <a:r>
              <a:rPr lang="en-US" dirty="0"/>
              <a:t> </a:t>
            </a:r>
            <a:r>
              <a:rPr lang="en-US" i="1" dirty="0"/>
              <a:t>P</a:t>
            </a:r>
            <a:r>
              <a:rPr lang="en-US" baseline="-25000" dirty="0"/>
              <a:t>1</a:t>
            </a:r>
            <a:r>
              <a:rPr lang="en-US" dirty="0"/>
              <a:t>  = (</a:t>
            </a:r>
            <a:r>
              <a:rPr lang="en-US" dirty="0">
                <a:latin typeface="Cambria Math" pitchFamily="18" charset="0"/>
                <a:ea typeface="Cambria Math" pitchFamily="18" charset="0"/>
              </a:rPr>
              <a:t>1.11</a:t>
            </a:r>
            <a:r>
              <a:rPr lang="en-US" dirty="0"/>
              <a:t>)</a:t>
            </a:r>
            <a:r>
              <a:rPr lang="en-US" i="1" dirty="0"/>
              <a:t>P</a:t>
            </a:r>
            <a:r>
              <a:rPr lang="en-US" baseline="-25000" dirty="0"/>
              <a:t>0</a:t>
            </a:r>
            <a:r>
              <a:rPr lang="en-US" dirty="0"/>
              <a:t> </a:t>
            </a:r>
          </a:p>
          <a:p>
            <a:pPr>
              <a:buNone/>
            </a:pPr>
            <a:r>
              <a:rPr lang="en-US" dirty="0"/>
              <a:t> </a:t>
            </a:r>
            <a:r>
              <a:rPr lang="en-US" i="1" dirty="0"/>
              <a:t>P</a:t>
            </a:r>
            <a:r>
              <a:rPr lang="en-US" baseline="-25000" dirty="0"/>
              <a:t>2</a:t>
            </a:r>
            <a:r>
              <a:rPr lang="en-US" dirty="0"/>
              <a:t>  = (</a:t>
            </a:r>
            <a:r>
              <a:rPr lang="en-US" dirty="0">
                <a:latin typeface="Cambria Math" pitchFamily="18" charset="0"/>
                <a:ea typeface="Cambria Math" pitchFamily="18" charset="0"/>
              </a:rPr>
              <a:t>1.11</a:t>
            </a:r>
            <a:r>
              <a:rPr lang="en-US" dirty="0"/>
              <a:t>)</a:t>
            </a:r>
            <a:r>
              <a:rPr lang="en-US" i="1" dirty="0"/>
              <a:t>P</a:t>
            </a:r>
            <a:r>
              <a:rPr lang="en-US" baseline="-25000" dirty="0"/>
              <a:t>1 </a:t>
            </a:r>
            <a:r>
              <a:rPr lang="en-US" dirty="0"/>
              <a:t>= (</a:t>
            </a:r>
            <a:r>
              <a:rPr lang="en-US" dirty="0">
                <a:latin typeface="Cambria Math" pitchFamily="18" charset="0"/>
                <a:ea typeface="Cambria Math" pitchFamily="18" charset="0"/>
              </a:rPr>
              <a:t>1.11</a:t>
            </a:r>
            <a:r>
              <a:rPr lang="en-US" dirty="0"/>
              <a:t>)</a:t>
            </a:r>
            <a:r>
              <a:rPr lang="en-US" baseline="30000" dirty="0"/>
              <a:t>2</a:t>
            </a:r>
            <a:r>
              <a:rPr lang="en-US" i="1" dirty="0"/>
              <a:t>P</a:t>
            </a:r>
            <a:r>
              <a:rPr lang="en-US" baseline="-25000" dirty="0"/>
              <a:t>0</a:t>
            </a:r>
            <a:r>
              <a:rPr lang="en-US" dirty="0"/>
              <a:t> </a:t>
            </a:r>
          </a:p>
          <a:p>
            <a:pPr>
              <a:buNone/>
            </a:pPr>
            <a:r>
              <a:rPr lang="en-US" dirty="0"/>
              <a:t> </a:t>
            </a:r>
            <a:r>
              <a:rPr lang="en-US" i="1" dirty="0"/>
              <a:t>P</a:t>
            </a:r>
            <a:r>
              <a:rPr lang="en-US" baseline="-25000" dirty="0"/>
              <a:t>3</a:t>
            </a:r>
            <a:r>
              <a:rPr lang="en-US" dirty="0"/>
              <a:t>  = (</a:t>
            </a:r>
            <a:r>
              <a:rPr lang="en-US" dirty="0">
                <a:latin typeface="Cambria Math" pitchFamily="18" charset="0"/>
                <a:ea typeface="Cambria Math" pitchFamily="18" charset="0"/>
              </a:rPr>
              <a:t>1.11</a:t>
            </a:r>
            <a:r>
              <a:rPr lang="en-US" dirty="0"/>
              <a:t>)</a:t>
            </a:r>
            <a:r>
              <a:rPr lang="en-US" i="1" dirty="0"/>
              <a:t>P</a:t>
            </a:r>
            <a:r>
              <a:rPr lang="en-US" baseline="-25000" dirty="0"/>
              <a:t>2 </a:t>
            </a:r>
            <a:r>
              <a:rPr lang="en-US" dirty="0"/>
              <a:t>= (</a:t>
            </a:r>
            <a:r>
              <a:rPr lang="en-US" dirty="0">
                <a:latin typeface="Cambria Math" pitchFamily="18" charset="0"/>
                <a:ea typeface="Cambria Math" pitchFamily="18" charset="0"/>
              </a:rPr>
              <a:t>1.11</a:t>
            </a:r>
            <a:r>
              <a:rPr lang="en-US" dirty="0"/>
              <a:t>)</a:t>
            </a:r>
            <a:r>
              <a:rPr lang="en-US" baseline="30000" dirty="0"/>
              <a:t>3</a:t>
            </a:r>
            <a:r>
              <a:rPr lang="en-US" i="1" dirty="0"/>
              <a:t>P</a:t>
            </a:r>
            <a:r>
              <a:rPr lang="en-US" baseline="-25000" dirty="0"/>
              <a:t>0</a:t>
            </a:r>
            <a:r>
              <a:rPr lang="en-US" dirty="0"/>
              <a:t> </a:t>
            </a:r>
          </a:p>
          <a:p>
            <a:pPr>
              <a:buNone/>
            </a:pPr>
            <a:r>
              <a:rPr lang="en-US" dirty="0"/>
              <a:t>                  :</a:t>
            </a:r>
          </a:p>
          <a:p>
            <a:pPr>
              <a:buNone/>
            </a:pPr>
            <a:r>
              <a:rPr lang="en-US" dirty="0"/>
              <a:t> </a:t>
            </a:r>
            <a:r>
              <a:rPr lang="en-US" i="1" dirty="0" err="1"/>
              <a:t>P</a:t>
            </a:r>
            <a:r>
              <a:rPr lang="en-US" i="1" baseline="-25000" dirty="0" err="1"/>
              <a:t>n</a:t>
            </a:r>
            <a:r>
              <a:rPr lang="en-US" dirty="0"/>
              <a:t> = (</a:t>
            </a:r>
            <a:r>
              <a:rPr lang="en-US" dirty="0">
                <a:latin typeface="Cambria Math" pitchFamily="18" charset="0"/>
                <a:ea typeface="Cambria Math" pitchFamily="18" charset="0"/>
              </a:rPr>
              <a:t>1.11</a:t>
            </a:r>
            <a:r>
              <a:rPr lang="en-US" dirty="0"/>
              <a:t>)</a:t>
            </a:r>
            <a:r>
              <a:rPr lang="en-US" i="1" dirty="0"/>
              <a:t>P</a:t>
            </a:r>
            <a:r>
              <a:rPr lang="en-US" i="1" baseline="-25000" dirty="0"/>
              <a:t>n</a:t>
            </a:r>
            <a:r>
              <a:rPr lang="en-US" baseline="-25000" dirty="0"/>
              <a:t>-1 </a:t>
            </a:r>
            <a:r>
              <a:rPr lang="en-US" dirty="0"/>
              <a:t>= (</a:t>
            </a:r>
            <a:r>
              <a:rPr lang="en-US" dirty="0">
                <a:latin typeface="Cambria Math" pitchFamily="18" charset="0"/>
                <a:ea typeface="Cambria Math" pitchFamily="18" charset="0"/>
              </a:rPr>
              <a:t>1.11</a:t>
            </a:r>
            <a:r>
              <a:rPr lang="en-US" dirty="0"/>
              <a:t>)</a:t>
            </a:r>
            <a:r>
              <a:rPr lang="en-US" i="1" baseline="30000" dirty="0"/>
              <a:t>n</a:t>
            </a:r>
            <a:r>
              <a:rPr lang="en-US" dirty="0"/>
              <a:t>P</a:t>
            </a:r>
            <a:r>
              <a:rPr lang="en-US" baseline="-25000" dirty="0"/>
              <a:t>0</a:t>
            </a:r>
            <a:r>
              <a:rPr lang="en-US" dirty="0"/>
              <a:t>    =     (</a:t>
            </a:r>
            <a:r>
              <a:rPr lang="en-US" dirty="0">
                <a:latin typeface="Cambria Math" pitchFamily="18" charset="0"/>
                <a:ea typeface="Cambria Math" pitchFamily="18" charset="0"/>
              </a:rPr>
              <a:t>1.11</a:t>
            </a:r>
            <a:r>
              <a:rPr lang="en-US" dirty="0"/>
              <a:t>)</a:t>
            </a:r>
            <a:r>
              <a:rPr lang="en-US" i="1" baseline="30000" dirty="0"/>
              <a:t>n</a:t>
            </a:r>
            <a:r>
              <a:rPr lang="en-US" dirty="0"/>
              <a:t> </a:t>
            </a:r>
            <a:r>
              <a:rPr lang="en-US" dirty="0">
                <a:latin typeface="Cambria Math" pitchFamily="18" charset="0"/>
                <a:ea typeface="Cambria Math" pitchFamily="18" charset="0"/>
              </a:rPr>
              <a:t>10,000</a:t>
            </a:r>
          </a:p>
          <a:p>
            <a:pPr>
              <a:buNone/>
            </a:pPr>
            <a:r>
              <a:rPr lang="en-US" dirty="0"/>
              <a:t> </a:t>
            </a:r>
            <a:r>
              <a:rPr lang="en-US" i="1" dirty="0" err="1"/>
              <a:t>P</a:t>
            </a:r>
            <a:r>
              <a:rPr lang="en-US" i="1" baseline="-25000" dirty="0" err="1"/>
              <a:t>n</a:t>
            </a:r>
            <a:r>
              <a:rPr lang="en-US" dirty="0"/>
              <a:t> = (</a:t>
            </a:r>
            <a:r>
              <a:rPr lang="en-US" dirty="0">
                <a:latin typeface="Cambria Math" pitchFamily="18" charset="0"/>
                <a:ea typeface="Cambria Math" pitchFamily="18" charset="0"/>
              </a:rPr>
              <a:t>1.11</a:t>
            </a:r>
            <a:r>
              <a:rPr lang="en-US" dirty="0"/>
              <a:t>)</a:t>
            </a:r>
            <a:r>
              <a:rPr lang="en-US" i="1" baseline="30000" dirty="0"/>
              <a:t>n</a:t>
            </a:r>
            <a:r>
              <a:rPr lang="en-US" dirty="0"/>
              <a:t> </a:t>
            </a:r>
            <a:r>
              <a:rPr lang="en-US" dirty="0">
                <a:latin typeface="Cambria Math" pitchFamily="18" charset="0"/>
                <a:ea typeface="Cambria Math" pitchFamily="18" charset="0"/>
              </a:rPr>
              <a:t>10,000</a:t>
            </a:r>
            <a:r>
              <a:rPr lang="en-US" dirty="0"/>
              <a:t> (</a:t>
            </a:r>
            <a:r>
              <a:rPr lang="en-US" sz="2200" dirty="0"/>
              <a:t>Can prove by induction, covered in Chapter </a:t>
            </a:r>
            <a:r>
              <a:rPr lang="en-US" sz="2200" dirty="0">
                <a:latin typeface="Cambria Math" pitchFamily="18" charset="0"/>
                <a:ea typeface="Cambria Math" pitchFamily="18" charset="0"/>
              </a:rPr>
              <a:t>5</a:t>
            </a:r>
            <a:r>
              <a:rPr lang="en-US" dirty="0"/>
              <a:t>)</a:t>
            </a:r>
          </a:p>
          <a:p>
            <a:pPr>
              <a:buNone/>
            </a:pPr>
            <a:r>
              <a:rPr lang="en-US" dirty="0"/>
              <a:t> </a:t>
            </a:r>
            <a:r>
              <a:rPr lang="en-US" i="1" dirty="0"/>
              <a:t>P</a:t>
            </a:r>
            <a:r>
              <a:rPr lang="en-US" baseline="-25000" dirty="0"/>
              <a:t>30</a:t>
            </a:r>
            <a:r>
              <a:rPr lang="en-US" dirty="0"/>
              <a:t> = (</a:t>
            </a:r>
            <a:r>
              <a:rPr lang="en-US" dirty="0">
                <a:latin typeface="Cambria Math" pitchFamily="18" charset="0"/>
                <a:ea typeface="Cambria Math" pitchFamily="18" charset="0"/>
              </a:rPr>
              <a:t>1.11</a:t>
            </a:r>
            <a:r>
              <a:rPr lang="en-US" dirty="0"/>
              <a:t>)</a:t>
            </a:r>
            <a:r>
              <a:rPr lang="en-US" baseline="30000" dirty="0"/>
              <a:t>30</a:t>
            </a:r>
            <a:r>
              <a:rPr lang="en-US" dirty="0"/>
              <a:t> </a:t>
            </a:r>
            <a:r>
              <a:rPr lang="en-US" dirty="0">
                <a:latin typeface="Cambria Math" pitchFamily="18" charset="0"/>
                <a:ea typeface="Cambria Math" pitchFamily="18" charset="0"/>
              </a:rPr>
              <a:t>10,000</a:t>
            </a:r>
            <a:r>
              <a:rPr lang="en-US" dirty="0"/>
              <a:t> = $</a:t>
            </a:r>
            <a:r>
              <a:rPr lang="en-US" dirty="0">
                <a:latin typeface="Cambria Math" pitchFamily="18" charset="0"/>
                <a:ea typeface="Cambria Math" pitchFamily="18" charset="0"/>
              </a:rPr>
              <a:t>228,992.97</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Special Integer Sequences</a:t>
            </a:r>
          </a:p>
        </p:txBody>
      </p:sp>
      <p:sp>
        <p:nvSpPr>
          <p:cNvPr id="3" name="Content Placeholder 2"/>
          <p:cNvSpPr>
            <a:spLocks noGrp="1"/>
          </p:cNvSpPr>
          <p:nvPr>
            <p:ph idx="1"/>
          </p:nvPr>
        </p:nvSpPr>
        <p:spPr/>
        <p:txBody>
          <a:bodyPr>
            <a:normAutofit lnSpcReduction="10000"/>
          </a:bodyPr>
          <a:lstStyle/>
          <a:p>
            <a:r>
              <a:rPr lang="en-US" dirty="0"/>
              <a:t>Given a few terms of a sequence, try to identify the sequence. Conjecture a formula, recurrence relation, or some other rule.</a:t>
            </a:r>
          </a:p>
          <a:p>
            <a:r>
              <a:rPr lang="en-US" dirty="0"/>
              <a:t>Some questions to ask?</a:t>
            </a:r>
          </a:p>
          <a:p>
            <a:pPr lvl="1"/>
            <a:r>
              <a:rPr lang="en-US" dirty="0"/>
              <a:t>Are there repeated terms of the same value?</a:t>
            </a:r>
          </a:p>
          <a:p>
            <a:pPr lvl="1"/>
            <a:r>
              <a:rPr lang="en-US" dirty="0"/>
              <a:t>Can you obtain a term from the previous term by adding an amount or multiplying by an amount?</a:t>
            </a:r>
          </a:p>
          <a:p>
            <a:pPr lvl="1"/>
            <a:r>
              <a:rPr lang="en-US" dirty="0"/>
              <a:t>Can you obtain a term by combining the previous terms in some way?</a:t>
            </a:r>
          </a:p>
          <a:p>
            <a:pPr lvl="1"/>
            <a:r>
              <a:rPr lang="en-US" dirty="0"/>
              <a:t>Are they cycles among the terms?</a:t>
            </a:r>
          </a:p>
          <a:p>
            <a:pPr lvl="1"/>
            <a:r>
              <a:rPr lang="en-US" dirty="0"/>
              <a:t>Do the terms match those of a well known sequence?</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Questions on Special Integer Sequences</a:t>
            </a:r>
          </a:p>
        </p:txBody>
      </p:sp>
      <p:sp>
        <p:nvSpPr>
          <p:cNvPr id="3" name="Content Placeholder 2"/>
          <p:cNvSpPr>
            <a:spLocks noGrp="1"/>
          </p:cNvSpPr>
          <p:nvPr>
            <p:ph idx="1"/>
          </p:nvPr>
        </p:nvSpPr>
        <p:spPr/>
        <p:txBody>
          <a:bodyPr>
            <a:normAutofit fontScale="92500" lnSpcReduction="20000"/>
          </a:bodyPr>
          <a:lstStyle/>
          <a:p>
            <a:pPr>
              <a:buNone/>
            </a:pPr>
            <a:r>
              <a:rPr lang="en-US" b="1" dirty="0"/>
              <a:t>   Example </a:t>
            </a:r>
            <a:r>
              <a:rPr lang="en-US" b="1" dirty="0">
                <a:latin typeface="Cambria Math" pitchFamily="18" charset="0"/>
                <a:ea typeface="Cambria Math" pitchFamily="18" charset="0"/>
              </a:rPr>
              <a:t>1</a:t>
            </a:r>
            <a:r>
              <a:rPr lang="en-US" dirty="0"/>
              <a:t>: Find formulae for the sequences with the following first five terms: </a:t>
            </a:r>
            <a:r>
              <a:rPr lang="en-US" dirty="0">
                <a:latin typeface="Cambria Math" pitchFamily="18" charset="0"/>
                <a:ea typeface="Cambria Math" pitchFamily="18" charset="0"/>
              </a:rPr>
              <a:t>1, ½, ¼, 1/8, 1/16</a:t>
            </a:r>
          </a:p>
          <a:p>
            <a:pPr>
              <a:buNone/>
            </a:pPr>
            <a:r>
              <a:rPr lang="en-US" b="1" dirty="0">
                <a:latin typeface="Cambria Math" pitchFamily="18" charset="0"/>
                <a:ea typeface="Cambria Math" pitchFamily="18" charset="0"/>
              </a:rPr>
              <a:t>    </a:t>
            </a:r>
            <a:r>
              <a:rPr lang="en-US" b="1" dirty="0">
                <a:ea typeface="Cambria Math" pitchFamily="18" charset="0"/>
              </a:rPr>
              <a:t>Solution</a:t>
            </a:r>
            <a:r>
              <a:rPr lang="en-US" b="1" dirty="0">
                <a:latin typeface="Cambria Math" pitchFamily="18" charset="0"/>
                <a:ea typeface="Cambria Math" pitchFamily="18" charset="0"/>
              </a:rPr>
              <a:t>:  </a:t>
            </a:r>
            <a:r>
              <a:rPr lang="en-US" dirty="0">
                <a:latin typeface="Cambria Math" pitchFamily="18" charset="0"/>
                <a:ea typeface="Cambria Math" pitchFamily="18" charset="0"/>
              </a:rPr>
              <a:t>Note that the denominators are powers of 2. The sequence with </a:t>
            </a:r>
            <a:r>
              <a:rPr lang="en-US" i="1" dirty="0">
                <a:latin typeface="Cambria Math" pitchFamily="18" charset="0"/>
                <a:ea typeface="Cambria Math" pitchFamily="18" charset="0"/>
              </a:rPr>
              <a:t>a</a:t>
            </a:r>
            <a:r>
              <a:rPr lang="en-US" i="1" baseline="-25000" dirty="0">
                <a:latin typeface="Cambria Math" pitchFamily="18" charset="0"/>
                <a:ea typeface="Cambria Math" pitchFamily="18" charset="0"/>
              </a:rPr>
              <a:t>n</a:t>
            </a:r>
            <a:r>
              <a:rPr lang="en-US" i="1" dirty="0">
                <a:latin typeface="Cambria Math" pitchFamily="18" charset="0"/>
                <a:ea typeface="Cambria Math" pitchFamily="18" charset="0"/>
              </a:rPr>
              <a:t> = </a:t>
            </a:r>
            <a:r>
              <a:rPr lang="en-US" dirty="0">
                <a:latin typeface="Cambria Math" pitchFamily="18" charset="0"/>
                <a:ea typeface="Cambria Math" pitchFamily="18" charset="0"/>
              </a:rPr>
              <a:t>1/2</a:t>
            </a:r>
            <a:r>
              <a:rPr lang="en-US" i="1" baseline="30000" dirty="0">
                <a:latin typeface="Cambria Math" pitchFamily="18" charset="0"/>
                <a:ea typeface="Cambria Math" pitchFamily="18" charset="0"/>
              </a:rPr>
              <a:t>n</a:t>
            </a:r>
            <a:r>
              <a:rPr lang="en-US" i="1" dirty="0">
                <a:latin typeface="Cambria Math" pitchFamily="18" charset="0"/>
                <a:ea typeface="Cambria Math" pitchFamily="18" charset="0"/>
              </a:rPr>
              <a:t> </a:t>
            </a:r>
            <a:r>
              <a:rPr lang="en-US" dirty="0">
                <a:latin typeface="Cambria Math" pitchFamily="18" charset="0"/>
                <a:ea typeface="Cambria Math" pitchFamily="18" charset="0"/>
              </a:rPr>
              <a:t>is a possible match. This is a geometric progression with </a:t>
            </a:r>
            <a:r>
              <a:rPr lang="en-US" i="1" dirty="0">
                <a:latin typeface="Cambria Math" pitchFamily="18" charset="0"/>
                <a:ea typeface="Cambria Math" pitchFamily="18" charset="0"/>
              </a:rPr>
              <a:t>a </a:t>
            </a:r>
            <a:r>
              <a:rPr lang="en-US" dirty="0">
                <a:latin typeface="Cambria Math" pitchFamily="18" charset="0"/>
                <a:ea typeface="Cambria Math" pitchFamily="18" charset="0"/>
              </a:rPr>
              <a:t>= 1</a:t>
            </a:r>
            <a:r>
              <a:rPr lang="en-US" i="1" dirty="0">
                <a:latin typeface="Cambria Math" pitchFamily="18" charset="0"/>
                <a:ea typeface="Cambria Math" pitchFamily="18" charset="0"/>
              </a:rPr>
              <a:t> </a:t>
            </a:r>
            <a:r>
              <a:rPr lang="en-US" dirty="0">
                <a:latin typeface="Cambria Math" pitchFamily="18" charset="0"/>
                <a:ea typeface="Cambria Math" pitchFamily="18" charset="0"/>
              </a:rPr>
              <a:t>and </a:t>
            </a:r>
            <a:r>
              <a:rPr lang="en-US" i="1" dirty="0">
                <a:latin typeface="Cambria Math" pitchFamily="18" charset="0"/>
                <a:ea typeface="Cambria Math" pitchFamily="18" charset="0"/>
              </a:rPr>
              <a:t>r </a:t>
            </a:r>
            <a:r>
              <a:rPr lang="en-US" dirty="0">
                <a:latin typeface="Cambria Math" pitchFamily="18" charset="0"/>
                <a:ea typeface="Cambria Math" pitchFamily="18" charset="0"/>
              </a:rPr>
              <a:t>= ½.</a:t>
            </a:r>
          </a:p>
          <a:p>
            <a:pPr>
              <a:buNone/>
            </a:pPr>
            <a:r>
              <a:rPr lang="en-US" b="1" dirty="0"/>
              <a:t>   Example </a:t>
            </a:r>
            <a:r>
              <a:rPr lang="en-US" b="1" dirty="0">
                <a:latin typeface="Cambria Math" pitchFamily="18" charset="0"/>
                <a:ea typeface="Cambria Math" pitchFamily="18" charset="0"/>
              </a:rPr>
              <a:t>2</a:t>
            </a:r>
            <a:r>
              <a:rPr lang="en-US" dirty="0"/>
              <a:t>: </a:t>
            </a:r>
            <a:r>
              <a:rPr lang="en-US" dirty="0">
                <a:latin typeface="Cambria Math" pitchFamily="18" charset="0"/>
                <a:ea typeface="Cambria Math" pitchFamily="18" charset="0"/>
              </a:rPr>
              <a:t>Consider 1,3,5,7,9</a:t>
            </a:r>
          </a:p>
          <a:p>
            <a:pPr>
              <a:buNone/>
            </a:pPr>
            <a:r>
              <a:rPr lang="en-US" i="1" dirty="0">
                <a:latin typeface="Cambria Math" pitchFamily="18" charset="0"/>
                <a:ea typeface="Cambria Math" pitchFamily="18" charset="0"/>
              </a:rPr>
              <a:t>   </a:t>
            </a:r>
            <a:r>
              <a:rPr lang="en-US" b="1" dirty="0">
                <a:ea typeface="Cambria Math" pitchFamily="18" charset="0"/>
              </a:rPr>
              <a:t>Solution</a:t>
            </a:r>
            <a:r>
              <a:rPr lang="en-US" b="1" dirty="0">
                <a:latin typeface="Cambria Math" pitchFamily="18" charset="0"/>
                <a:ea typeface="Cambria Math" pitchFamily="18" charset="0"/>
              </a:rPr>
              <a:t>:</a:t>
            </a:r>
            <a:r>
              <a:rPr lang="en-US" dirty="0">
                <a:latin typeface="Cambria Math" pitchFamily="18" charset="0"/>
                <a:ea typeface="Cambria Math" pitchFamily="18" charset="0"/>
              </a:rPr>
              <a:t> Note that each term is obtained by adding 2 to the previous term.  A possible formula is </a:t>
            </a:r>
            <a:r>
              <a:rPr lang="en-US" i="1" dirty="0">
                <a:latin typeface="Cambria Math" pitchFamily="18" charset="0"/>
                <a:ea typeface="Cambria Math" pitchFamily="18" charset="0"/>
              </a:rPr>
              <a:t>a</a:t>
            </a:r>
            <a:r>
              <a:rPr lang="en-US" i="1" baseline="-25000" dirty="0">
                <a:latin typeface="Cambria Math" pitchFamily="18" charset="0"/>
                <a:ea typeface="Cambria Math" pitchFamily="18" charset="0"/>
              </a:rPr>
              <a:t>n</a:t>
            </a:r>
            <a:r>
              <a:rPr lang="en-US" i="1" dirty="0">
                <a:latin typeface="Cambria Math" pitchFamily="18" charset="0"/>
                <a:ea typeface="Cambria Math" pitchFamily="18" charset="0"/>
              </a:rPr>
              <a:t> =  </a:t>
            </a:r>
            <a:r>
              <a:rPr lang="en-US" dirty="0">
                <a:latin typeface="Cambria Math" pitchFamily="18" charset="0"/>
                <a:ea typeface="Cambria Math" pitchFamily="18" charset="0"/>
              </a:rPr>
              <a:t>2</a:t>
            </a:r>
            <a:r>
              <a:rPr lang="en-US" i="1" dirty="0">
                <a:latin typeface="Cambria Math" pitchFamily="18" charset="0"/>
                <a:ea typeface="Cambria Math" pitchFamily="18" charset="0"/>
              </a:rPr>
              <a:t>n </a:t>
            </a:r>
            <a:r>
              <a:rPr lang="en-US" dirty="0">
                <a:latin typeface="Cambria Math" pitchFamily="18" charset="0"/>
                <a:ea typeface="Cambria Math" pitchFamily="18" charset="0"/>
              </a:rPr>
              <a:t>+ 1</a:t>
            </a:r>
            <a:r>
              <a:rPr lang="en-US" i="1" dirty="0">
                <a:latin typeface="Cambria Math" pitchFamily="18" charset="0"/>
                <a:ea typeface="Cambria Math" pitchFamily="18" charset="0"/>
              </a:rPr>
              <a:t>.  </a:t>
            </a:r>
            <a:r>
              <a:rPr lang="en-US" dirty="0">
                <a:latin typeface="Cambria Math" pitchFamily="18" charset="0"/>
                <a:ea typeface="Cambria Math" pitchFamily="18" charset="0"/>
              </a:rPr>
              <a:t>This is an arithmetic progression with </a:t>
            </a:r>
            <a:r>
              <a:rPr lang="en-US" i="1" dirty="0">
                <a:latin typeface="Cambria Math" pitchFamily="18" charset="0"/>
                <a:ea typeface="Cambria Math" pitchFamily="18" charset="0"/>
              </a:rPr>
              <a:t>a </a:t>
            </a:r>
            <a:r>
              <a:rPr lang="en-US" dirty="0">
                <a:latin typeface="Cambria Math" pitchFamily="18" charset="0"/>
                <a:ea typeface="Cambria Math" pitchFamily="18" charset="0"/>
              </a:rPr>
              <a:t>=1 and </a:t>
            </a:r>
            <a:r>
              <a:rPr lang="en-US" i="1" dirty="0">
                <a:latin typeface="Cambria Math" pitchFamily="18" charset="0"/>
                <a:ea typeface="Cambria Math" pitchFamily="18" charset="0"/>
              </a:rPr>
              <a:t>d </a:t>
            </a:r>
            <a:r>
              <a:rPr lang="en-US" dirty="0">
                <a:latin typeface="Cambria Math" pitchFamily="18" charset="0"/>
                <a:ea typeface="Cambria Math" pitchFamily="18" charset="0"/>
              </a:rPr>
              <a:t>= 2.</a:t>
            </a:r>
          </a:p>
          <a:p>
            <a:pPr>
              <a:buNone/>
            </a:pPr>
            <a:r>
              <a:rPr lang="en-US" dirty="0">
                <a:latin typeface="Cambria Math" pitchFamily="18" charset="0"/>
                <a:ea typeface="Cambria Math" pitchFamily="18" charset="0"/>
              </a:rPr>
              <a:t>    </a:t>
            </a:r>
            <a:r>
              <a:rPr lang="en-US" b="1" dirty="0"/>
              <a:t>Example </a:t>
            </a:r>
            <a:r>
              <a:rPr lang="en-US" b="1" dirty="0">
                <a:latin typeface="Cambria Math" pitchFamily="18" charset="0"/>
                <a:ea typeface="Cambria Math" pitchFamily="18" charset="0"/>
              </a:rPr>
              <a:t>3</a:t>
            </a:r>
            <a:r>
              <a:rPr lang="en-US" dirty="0"/>
              <a:t>: </a:t>
            </a:r>
            <a:r>
              <a:rPr lang="en-US" dirty="0">
                <a:latin typeface="Cambria Math" pitchFamily="18" charset="0"/>
                <a:ea typeface="Cambria Math" pitchFamily="18" charset="0"/>
              </a:rPr>
              <a:t>1, -1, 1, -1,1</a:t>
            </a:r>
          </a:p>
          <a:p>
            <a:pPr>
              <a:buNone/>
            </a:pPr>
            <a:r>
              <a:rPr lang="en-US" i="1" dirty="0">
                <a:latin typeface="Cambria Math" pitchFamily="18" charset="0"/>
                <a:ea typeface="Cambria Math" pitchFamily="18" charset="0"/>
              </a:rPr>
              <a:t>    </a:t>
            </a:r>
            <a:r>
              <a:rPr lang="en-US" b="1" dirty="0">
                <a:ea typeface="Cambria Math" pitchFamily="18" charset="0"/>
              </a:rPr>
              <a:t>Solution</a:t>
            </a:r>
            <a:r>
              <a:rPr lang="en-US" b="1" dirty="0">
                <a:latin typeface="Cambria Math" pitchFamily="18" charset="0"/>
                <a:ea typeface="Cambria Math" pitchFamily="18" charset="0"/>
              </a:rPr>
              <a:t>: </a:t>
            </a:r>
            <a:r>
              <a:rPr lang="en-US" dirty="0">
                <a:latin typeface="Cambria Math" pitchFamily="18" charset="0"/>
                <a:ea typeface="Cambria Math" pitchFamily="18" charset="0"/>
              </a:rPr>
              <a:t>The terms alternate between 1 and -1. A possible sequence is </a:t>
            </a:r>
            <a:r>
              <a:rPr lang="en-US" i="1" dirty="0">
                <a:latin typeface="Cambria Math" pitchFamily="18" charset="0"/>
                <a:ea typeface="Cambria Math" pitchFamily="18" charset="0"/>
              </a:rPr>
              <a:t>a</a:t>
            </a:r>
            <a:r>
              <a:rPr lang="en-US" i="1" baseline="-25000" dirty="0">
                <a:latin typeface="Cambria Math" pitchFamily="18" charset="0"/>
                <a:ea typeface="Cambria Math" pitchFamily="18" charset="0"/>
              </a:rPr>
              <a:t>n</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dirty="0">
                <a:latin typeface="Cambria Math"/>
                <a:ea typeface="Cambria Math"/>
              </a:rPr>
              <a:t>−</a:t>
            </a:r>
            <a:r>
              <a:rPr lang="en-US" dirty="0">
                <a:latin typeface="Cambria Math" pitchFamily="18" charset="0"/>
                <a:ea typeface="Cambria Math" pitchFamily="18" charset="0"/>
              </a:rPr>
              <a:t>1)</a:t>
            </a:r>
            <a:r>
              <a:rPr lang="en-US" i="1" baseline="30000" dirty="0">
                <a:latin typeface="Cambria Math" pitchFamily="18" charset="0"/>
                <a:ea typeface="Cambria Math" pitchFamily="18" charset="0"/>
              </a:rPr>
              <a:t>n</a:t>
            </a:r>
            <a:r>
              <a:rPr lang="en-US" dirty="0">
                <a:latin typeface="Cambria Math" pitchFamily="18" charset="0"/>
                <a:ea typeface="Cambria Math" pitchFamily="18" charset="0"/>
              </a:rPr>
              <a:t> . This is a geometric progression with </a:t>
            </a:r>
            <a:r>
              <a:rPr lang="en-US" i="1" dirty="0">
                <a:latin typeface="Cambria Math" pitchFamily="18" charset="0"/>
                <a:ea typeface="Cambria Math" pitchFamily="18" charset="0"/>
              </a:rPr>
              <a:t>a </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dirty="0">
                <a:latin typeface="Cambria Math" pitchFamily="18" charset="0"/>
                <a:ea typeface="Cambria Math" pitchFamily="18" charset="0"/>
              </a:rPr>
              <a:t>1</a:t>
            </a:r>
            <a:r>
              <a:rPr lang="en-US" i="1" dirty="0">
                <a:latin typeface="Cambria Math" pitchFamily="18" charset="0"/>
                <a:ea typeface="Cambria Math" pitchFamily="18" charset="0"/>
              </a:rPr>
              <a:t> </a:t>
            </a:r>
            <a:r>
              <a:rPr lang="en-US" dirty="0">
                <a:latin typeface="Cambria Math" pitchFamily="18" charset="0"/>
                <a:ea typeface="Cambria Math" pitchFamily="18" charset="0"/>
              </a:rPr>
              <a:t>and </a:t>
            </a:r>
            <a:r>
              <a:rPr lang="en-US" i="1" dirty="0">
                <a:latin typeface="Cambria Math" pitchFamily="18" charset="0"/>
                <a:ea typeface="Cambria Math" pitchFamily="18" charset="0"/>
              </a:rPr>
              <a:t>r </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dirty="0">
                <a:latin typeface="Cambria Math"/>
                <a:ea typeface="Cambria Math"/>
              </a:rPr>
              <a:t>−</a:t>
            </a:r>
            <a:r>
              <a:rPr lang="en-US" dirty="0">
                <a:latin typeface="Cambria Math" pitchFamily="18" charset="0"/>
                <a:ea typeface="Cambria Math" pitchFamily="18" charset="0"/>
              </a:rPr>
              <a:t>1.</a:t>
            </a:r>
            <a:endParaRPr lang="en-US" i="1" dirty="0">
              <a:latin typeface="Cambria Math" pitchFamily="18" charset="0"/>
              <a:ea typeface="Cambria Math"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Useful Sequences</a:t>
            </a:r>
          </a:p>
        </p:txBody>
      </p:sp>
      <p:pic>
        <p:nvPicPr>
          <p:cNvPr id="4" name="Content Placeholder 3" descr="table27.jpg"/>
          <p:cNvPicPr>
            <a:picLocks noGrp="1" noChangeAspect="1"/>
          </p:cNvPicPr>
          <p:nvPr>
            <p:ph idx="1"/>
          </p:nvPr>
        </p:nvPicPr>
        <p:blipFill>
          <a:blip r:embed="rId2" cstate="print"/>
          <a:stretch>
            <a:fillRect/>
          </a:stretch>
        </p:blipFill>
        <p:spPr>
          <a:xfrm>
            <a:off x="990600" y="2286000"/>
            <a:ext cx="7505071" cy="3581400"/>
          </a:xfrm>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Summations</a:t>
            </a:r>
          </a:p>
        </p:txBody>
      </p:sp>
      <p:pic>
        <p:nvPicPr>
          <p:cNvPr id="7" name="Picture 6" descr="addin_tmp.png"/>
          <p:cNvPicPr>
            <a:picLocks noChangeAspect="1"/>
          </p:cNvPicPr>
          <p:nvPr>
            <p:custDataLst>
              <p:tags r:id="rId1"/>
            </p:custDataLst>
          </p:nvPr>
        </p:nvPicPr>
        <p:blipFill>
          <a:blip r:embed="rId8" cstate="print"/>
          <a:stretch>
            <a:fillRect/>
          </a:stretch>
        </p:blipFill>
        <p:spPr>
          <a:xfrm>
            <a:off x="3581400" y="1905000"/>
            <a:ext cx="2734628" cy="260033"/>
          </a:xfrm>
          <a:prstGeom prst="rect">
            <a:avLst/>
          </a:prstGeom>
        </p:spPr>
      </p:pic>
      <p:pic>
        <p:nvPicPr>
          <p:cNvPr id="12" name="Picture 11" descr="addin_tmp.png"/>
          <p:cNvPicPr>
            <a:picLocks noChangeAspect="1"/>
          </p:cNvPicPr>
          <p:nvPr>
            <p:custDataLst>
              <p:tags r:id="rId2"/>
            </p:custDataLst>
          </p:nvPr>
        </p:nvPicPr>
        <p:blipFill>
          <a:blip r:embed="rId9" cstate="print"/>
          <a:stretch>
            <a:fillRect/>
          </a:stretch>
        </p:blipFill>
        <p:spPr>
          <a:xfrm>
            <a:off x="3581400" y="2286000"/>
            <a:ext cx="611981" cy="316706"/>
          </a:xfrm>
          <a:prstGeom prst="rect">
            <a:avLst/>
          </a:prstGeom>
        </p:spPr>
      </p:pic>
      <p:sp>
        <p:nvSpPr>
          <p:cNvPr id="8" name="Content Placeholder 7"/>
          <p:cNvSpPr>
            <a:spLocks noGrp="1"/>
          </p:cNvSpPr>
          <p:nvPr>
            <p:ph idx="1"/>
          </p:nvPr>
        </p:nvSpPr>
        <p:spPr>
          <a:xfrm>
            <a:off x="609600" y="1828800"/>
            <a:ext cx="8229600" cy="4648200"/>
          </a:xfrm>
        </p:spPr>
        <p:txBody>
          <a:bodyPr>
            <a:normAutofit fontScale="92500" lnSpcReduction="20000"/>
          </a:bodyPr>
          <a:lstStyle/>
          <a:p>
            <a:r>
              <a:rPr lang="en-US" dirty="0"/>
              <a:t>Sum of the terms       </a:t>
            </a:r>
          </a:p>
          <a:p>
            <a:pPr>
              <a:buNone/>
            </a:pPr>
            <a:r>
              <a:rPr lang="en-US" kern="100" dirty="0"/>
              <a:t>    from the sequence</a:t>
            </a:r>
          </a:p>
          <a:p>
            <a:r>
              <a:rPr lang="en-US" kern="100" dirty="0"/>
              <a:t>The notation:</a:t>
            </a:r>
          </a:p>
          <a:p>
            <a:pPr>
              <a:buNone/>
            </a:pPr>
            <a:endParaRPr lang="en-US" kern="100" dirty="0"/>
          </a:p>
          <a:p>
            <a:endParaRPr lang="en-US" kern="100" dirty="0"/>
          </a:p>
          <a:p>
            <a:pPr>
              <a:buNone/>
            </a:pPr>
            <a:endParaRPr lang="en-US" kern="100" dirty="0"/>
          </a:p>
          <a:p>
            <a:pPr>
              <a:buNone/>
            </a:pPr>
            <a:r>
              <a:rPr lang="en-US" kern="100" dirty="0"/>
              <a:t>     represents</a:t>
            </a:r>
          </a:p>
          <a:p>
            <a:endParaRPr lang="en-US" dirty="0"/>
          </a:p>
          <a:p>
            <a:pPr>
              <a:buNone/>
            </a:pPr>
            <a:endParaRPr lang="en-US" dirty="0"/>
          </a:p>
          <a:p>
            <a:r>
              <a:rPr lang="en-US" dirty="0"/>
              <a:t>The variable </a:t>
            </a:r>
            <a:r>
              <a:rPr lang="en-US" i="1" dirty="0"/>
              <a:t>j</a:t>
            </a:r>
            <a:r>
              <a:rPr lang="en-US" dirty="0"/>
              <a:t> is called the </a:t>
            </a:r>
            <a:r>
              <a:rPr lang="en-US" i="1" dirty="0"/>
              <a:t>index of summation</a:t>
            </a:r>
            <a:r>
              <a:rPr lang="en-US" dirty="0"/>
              <a:t>. It runs through all the integers starting with its </a:t>
            </a:r>
            <a:r>
              <a:rPr lang="en-US" i="1" dirty="0"/>
              <a:t>lower  limit  m</a:t>
            </a:r>
            <a:r>
              <a:rPr lang="en-US" dirty="0"/>
              <a:t> and ending with its </a:t>
            </a:r>
            <a:r>
              <a:rPr lang="en-US" i="1" dirty="0"/>
              <a:t>upper limit n</a:t>
            </a:r>
            <a:r>
              <a:rPr lang="en-US" dirty="0"/>
              <a:t>. </a:t>
            </a:r>
          </a:p>
        </p:txBody>
      </p:sp>
      <p:pic>
        <p:nvPicPr>
          <p:cNvPr id="11" name="Picture 10" descr="addin_tmp.png"/>
          <p:cNvPicPr>
            <a:picLocks noChangeAspect="1"/>
          </p:cNvPicPr>
          <p:nvPr>
            <p:custDataLst>
              <p:tags r:id="rId3"/>
            </p:custDataLst>
          </p:nvPr>
        </p:nvPicPr>
        <p:blipFill>
          <a:blip r:embed="rId10" cstate="print"/>
          <a:stretch>
            <a:fillRect/>
          </a:stretch>
        </p:blipFill>
        <p:spPr>
          <a:xfrm>
            <a:off x="3048000" y="2971800"/>
            <a:ext cx="1025843" cy="1094423"/>
          </a:xfrm>
          <a:prstGeom prst="rect">
            <a:avLst/>
          </a:prstGeom>
        </p:spPr>
      </p:pic>
      <p:pic>
        <p:nvPicPr>
          <p:cNvPr id="14" name="Picture 13" descr="addin_tmp.png"/>
          <p:cNvPicPr>
            <a:picLocks noChangeAspect="1"/>
          </p:cNvPicPr>
          <p:nvPr>
            <p:custDataLst>
              <p:tags r:id="rId4"/>
            </p:custDataLst>
          </p:nvPr>
        </p:nvPicPr>
        <p:blipFill>
          <a:blip r:embed="rId11" cstate="print"/>
          <a:stretch>
            <a:fillRect/>
          </a:stretch>
        </p:blipFill>
        <p:spPr>
          <a:xfrm>
            <a:off x="4419600" y="3276600"/>
            <a:ext cx="1423035" cy="477203"/>
          </a:xfrm>
          <a:prstGeom prst="rect">
            <a:avLst/>
          </a:prstGeom>
        </p:spPr>
      </p:pic>
      <p:pic>
        <p:nvPicPr>
          <p:cNvPr id="16" name="Picture 15" descr="addin_tmp.png"/>
          <p:cNvPicPr>
            <a:picLocks noChangeAspect="1"/>
          </p:cNvPicPr>
          <p:nvPr>
            <p:custDataLst>
              <p:tags r:id="rId5"/>
            </p:custDataLst>
          </p:nvPr>
        </p:nvPicPr>
        <p:blipFill>
          <a:blip r:embed="rId12" cstate="print"/>
          <a:stretch>
            <a:fillRect/>
          </a:stretch>
        </p:blipFill>
        <p:spPr>
          <a:xfrm>
            <a:off x="6248400" y="3352800"/>
            <a:ext cx="1854518" cy="457200"/>
          </a:xfrm>
          <a:prstGeom prst="rect">
            <a:avLst/>
          </a:prstGeom>
        </p:spPr>
      </p:pic>
      <p:pic>
        <p:nvPicPr>
          <p:cNvPr id="10" name="Content Placeholder 3" descr="addin_tmp.png"/>
          <p:cNvPicPr>
            <a:picLocks noChangeAspect="1"/>
          </p:cNvPicPr>
          <p:nvPr>
            <p:custDataLst>
              <p:tags r:id="rId6"/>
            </p:custDataLst>
          </p:nvPr>
        </p:nvPicPr>
        <p:blipFill>
          <a:blip r:embed="rId13" cstate="print"/>
          <a:stretch>
            <a:fillRect/>
          </a:stretch>
        </p:blipFill>
        <p:spPr>
          <a:xfrm>
            <a:off x="2590800" y="4495800"/>
            <a:ext cx="3557588" cy="314325"/>
          </a:xfrm>
          <a:prstGeom prst="rect">
            <a:avLst/>
          </a:prstGeom>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Summations</a:t>
            </a:r>
          </a:p>
        </p:txBody>
      </p:sp>
      <p:sp>
        <p:nvSpPr>
          <p:cNvPr id="3" name="Content Placeholder 2"/>
          <p:cNvSpPr>
            <a:spLocks noGrp="1"/>
          </p:cNvSpPr>
          <p:nvPr>
            <p:ph idx="1"/>
          </p:nvPr>
        </p:nvSpPr>
        <p:spPr/>
        <p:txBody>
          <a:bodyPr/>
          <a:lstStyle/>
          <a:p>
            <a:r>
              <a:rPr lang="en-US" dirty="0"/>
              <a:t>More generally for a set </a:t>
            </a:r>
            <a:r>
              <a:rPr lang="en-US" i="1" dirty="0"/>
              <a:t>S</a:t>
            </a:r>
            <a:r>
              <a:rPr lang="en-US" dirty="0"/>
              <a:t>:</a:t>
            </a:r>
          </a:p>
          <a:p>
            <a:endParaRPr lang="en-US" dirty="0"/>
          </a:p>
          <a:p>
            <a:endParaRPr lang="en-US" dirty="0"/>
          </a:p>
          <a:p>
            <a:pPr>
              <a:buNone/>
            </a:pPr>
            <a:endParaRPr lang="en-US" dirty="0"/>
          </a:p>
          <a:p>
            <a:r>
              <a:rPr lang="en-US" b="1" dirty="0"/>
              <a:t>Examples</a:t>
            </a:r>
            <a:r>
              <a:rPr lang="en-US" dirty="0"/>
              <a:t>:</a:t>
            </a:r>
          </a:p>
        </p:txBody>
      </p:sp>
      <p:pic>
        <p:nvPicPr>
          <p:cNvPr id="4" name="Picture 3" descr="addin_tmp.png"/>
          <p:cNvPicPr>
            <a:picLocks noChangeAspect="1"/>
          </p:cNvPicPr>
          <p:nvPr>
            <p:custDataLst>
              <p:tags r:id="rId1"/>
            </p:custDataLst>
          </p:nvPr>
        </p:nvPicPr>
        <p:blipFill>
          <a:blip r:embed="rId6" cstate="print"/>
          <a:stretch>
            <a:fillRect/>
          </a:stretch>
        </p:blipFill>
        <p:spPr>
          <a:xfrm>
            <a:off x="3505200" y="2590800"/>
            <a:ext cx="1328738" cy="457200"/>
          </a:xfrm>
          <a:prstGeom prst="rect">
            <a:avLst/>
          </a:prstGeom>
        </p:spPr>
      </p:pic>
      <p:pic>
        <p:nvPicPr>
          <p:cNvPr id="6" name="Picture 5" descr="addin_tmp.png"/>
          <p:cNvPicPr>
            <a:picLocks noChangeAspect="1"/>
          </p:cNvPicPr>
          <p:nvPr>
            <p:custDataLst>
              <p:tags r:id="rId2"/>
            </p:custDataLst>
          </p:nvPr>
        </p:nvPicPr>
        <p:blipFill>
          <a:blip r:embed="rId7" cstate="print"/>
          <a:stretch>
            <a:fillRect/>
          </a:stretch>
        </p:blipFill>
        <p:spPr>
          <a:xfrm>
            <a:off x="3048000" y="3886200"/>
            <a:ext cx="3977640" cy="691515"/>
          </a:xfrm>
          <a:prstGeom prst="rect">
            <a:avLst/>
          </a:prstGeom>
        </p:spPr>
      </p:pic>
      <p:pic>
        <p:nvPicPr>
          <p:cNvPr id="8" name="Picture 7" descr="addin_tmp.png"/>
          <p:cNvPicPr>
            <a:picLocks noChangeAspect="1"/>
          </p:cNvPicPr>
          <p:nvPr>
            <p:custDataLst>
              <p:tags r:id="rId3"/>
            </p:custDataLst>
          </p:nvPr>
        </p:nvPicPr>
        <p:blipFill>
          <a:blip r:embed="rId8" cstate="print"/>
          <a:stretch>
            <a:fillRect/>
          </a:stretch>
        </p:blipFill>
        <p:spPr>
          <a:xfrm>
            <a:off x="3276600" y="4724400"/>
            <a:ext cx="3101340" cy="689610"/>
          </a:xfrm>
          <a:prstGeom prst="rect">
            <a:avLst/>
          </a:prstGeom>
        </p:spPr>
      </p:pic>
      <p:pic>
        <p:nvPicPr>
          <p:cNvPr id="11" name="Picture 10" descr="addin_tmp.png"/>
          <p:cNvPicPr>
            <a:picLocks noChangeAspect="1"/>
          </p:cNvPicPr>
          <p:nvPr>
            <p:custDataLst>
              <p:tags r:id="rId4"/>
            </p:custDataLst>
          </p:nvPr>
        </p:nvPicPr>
        <p:blipFill>
          <a:blip r:embed="rId9" cstate="print"/>
          <a:stretch>
            <a:fillRect/>
          </a:stretch>
        </p:blipFill>
        <p:spPr>
          <a:xfrm>
            <a:off x="1905000" y="5562600"/>
            <a:ext cx="5621655" cy="581025"/>
          </a:xfrm>
          <a:prstGeom prst="rect">
            <a:avLst/>
          </a:prstGeom>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Notation</a:t>
            </a:r>
          </a:p>
        </p:txBody>
      </p:sp>
      <p:pic>
        <p:nvPicPr>
          <p:cNvPr id="7" name="Picture 6" descr="addin_tmp.png"/>
          <p:cNvPicPr>
            <a:picLocks noChangeAspect="1"/>
          </p:cNvPicPr>
          <p:nvPr>
            <p:custDataLst>
              <p:tags r:id="rId1"/>
            </p:custDataLst>
          </p:nvPr>
        </p:nvPicPr>
        <p:blipFill>
          <a:blip r:embed="rId8" cstate="print"/>
          <a:stretch>
            <a:fillRect/>
          </a:stretch>
        </p:blipFill>
        <p:spPr>
          <a:xfrm>
            <a:off x="4191000" y="2057400"/>
            <a:ext cx="2734628" cy="260033"/>
          </a:xfrm>
          <a:prstGeom prst="rect">
            <a:avLst/>
          </a:prstGeom>
        </p:spPr>
      </p:pic>
      <p:pic>
        <p:nvPicPr>
          <p:cNvPr id="5" name="Picture 4" descr="addin_tmp.png"/>
          <p:cNvPicPr>
            <a:picLocks noChangeAspect="1"/>
          </p:cNvPicPr>
          <p:nvPr>
            <p:custDataLst>
              <p:tags r:id="rId2"/>
            </p:custDataLst>
          </p:nvPr>
        </p:nvPicPr>
        <p:blipFill>
          <a:blip r:embed="rId9" cstate="print"/>
          <a:stretch>
            <a:fillRect/>
          </a:stretch>
        </p:blipFill>
        <p:spPr>
          <a:xfrm>
            <a:off x="4114800" y="2438400"/>
            <a:ext cx="734378" cy="382905"/>
          </a:xfrm>
          <a:prstGeom prst="rect">
            <a:avLst/>
          </a:prstGeom>
        </p:spPr>
      </p:pic>
      <p:pic>
        <p:nvPicPr>
          <p:cNvPr id="18" name="Picture 17" descr="addin_tmp.png"/>
          <p:cNvPicPr>
            <a:picLocks noChangeAspect="1"/>
          </p:cNvPicPr>
          <p:nvPr>
            <p:custDataLst>
              <p:tags r:id="rId3"/>
            </p:custDataLst>
          </p:nvPr>
        </p:nvPicPr>
        <p:blipFill>
          <a:blip r:embed="rId10" cstate="print"/>
          <a:stretch>
            <a:fillRect/>
          </a:stretch>
        </p:blipFill>
        <p:spPr>
          <a:xfrm>
            <a:off x="3048000" y="5638800"/>
            <a:ext cx="3557588" cy="280035"/>
          </a:xfrm>
          <a:prstGeom prst="rect">
            <a:avLst/>
          </a:prstGeom>
        </p:spPr>
      </p:pic>
      <p:sp>
        <p:nvSpPr>
          <p:cNvPr id="8" name="Content Placeholder 7"/>
          <p:cNvSpPr>
            <a:spLocks noGrp="1"/>
          </p:cNvSpPr>
          <p:nvPr>
            <p:ph idx="1"/>
          </p:nvPr>
        </p:nvSpPr>
        <p:spPr>
          <a:xfrm>
            <a:off x="685800" y="1905000"/>
            <a:ext cx="8229600" cy="4648200"/>
          </a:xfrm>
        </p:spPr>
        <p:txBody>
          <a:bodyPr/>
          <a:lstStyle/>
          <a:p>
            <a:r>
              <a:rPr lang="en-US" dirty="0"/>
              <a:t>Product of the terms </a:t>
            </a:r>
          </a:p>
          <a:p>
            <a:pPr>
              <a:buNone/>
            </a:pPr>
            <a:r>
              <a:rPr lang="en-US" dirty="0"/>
              <a:t>      </a:t>
            </a:r>
            <a:r>
              <a:rPr lang="en-US" kern="100" dirty="0"/>
              <a:t>from the sequence</a:t>
            </a:r>
          </a:p>
          <a:p>
            <a:endParaRPr lang="en-US" kern="100" dirty="0"/>
          </a:p>
          <a:p>
            <a:r>
              <a:rPr lang="en-US" kern="100" dirty="0"/>
              <a:t>The notation:</a:t>
            </a:r>
          </a:p>
          <a:p>
            <a:pPr>
              <a:buNone/>
            </a:pPr>
            <a:endParaRPr lang="en-US" kern="100" dirty="0"/>
          </a:p>
          <a:p>
            <a:endParaRPr lang="en-US" kern="100" dirty="0"/>
          </a:p>
          <a:p>
            <a:pPr>
              <a:buNone/>
            </a:pPr>
            <a:endParaRPr lang="en-US" kern="100" dirty="0"/>
          </a:p>
          <a:p>
            <a:pPr>
              <a:buNone/>
            </a:pPr>
            <a:r>
              <a:rPr lang="en-US" kern="100" dirty="0"/>
              <a:t>     represents</a:t>
            </a:r>
          </a:p>
          <a:p>
            <a:endParaRPr lang="en-US" dirty="0"/>
          </a:p>
        </p:txBody>
      </p:sp>
      <p:pic>
        <p:nvPicPr>
          <p:cNvPr id="13" name="Picture 12" descr="addin_tmp.png"/>
          <p:cNvPicPr>
            <a:picLocks noChangeAspect="1"/>
          </p:cNvPicPr>
          <p:nvPr>
            <p:custDataLst>
              <p:tags r:id="rId4"/>
            </p:custDataLst>
          </p:nvPr>
        </p:nvPicPr>
        <p:blipFill>
          <a:blip r:embed="rId11" cstate="print"/>
          <a:stretch>
            <a:fillRect/>
          </a:stretch>
        </p:blipFill>
        <p:spPr>
          <a:xfrm>
            <a:off x="1600200" y="3886200"/>
            <a:ext cx="1025843" cy="1094423"/>
          </a:xfrm>
          <a:prstGeom prst="rect">
            <a:avLst/>
          </a:prstGeom>
        </p:spPr>
      </p:pic>
      <p:pic>
        <p:nvPicPr>
          <p:cNvPr id="15" name="Picture 14" descr="addin_tmp.png"/>
          <p:cNvPicPr>
            <a:picLocks noChangeAspect="1"/>
          </p:cNvPicPr>
          <p:nvPr>
            <p:custDataLst>
              <p:tags r:id="rId5"/>
            </p:custDataLst>
          </p:nvPr>
        </p:nvPicPr>
        <p:blipFill>
          <a:blip r:embed="rId12" cstate="print"/>
          <a:stretch>
            <a:fillRect/>
          </a:stretch>
        </p:blipFill>
        <p:spPr>
          <a:xfrm>
            <a:off x="3657600" y="4267200"/>
            <a:ext cx="1383030" cy="477203"/>
          </a:xfrm>
          <a:prstGeom prst="rect">
            <a:avLst/>
          </a:prstGeom>
        </p:spPr>
      </p:pic>
      <p:pic>
        <p:nvPicPr>
          <p:cNvPr id="17" name="Picture 16" descr="addin_tmp.png"/>
          <p:cNvPicPr>
            <a:picLocks noChangeAspect="1"/>
          </p:cNvPicPr>
          <p:nvPr>
            <p:custDataLst>
              <p:tags r:id="rId6"/>
            </p:custDataLst>
          </p:nvPr>
        </p:nvPicPr>
        <p:blipFill>
          <a:blip r:embed="rId13" cstate="print"/>
          <a:stretch>
            <a:fillRect/>
          </a:stretch>
        </p:blipFill>
        <p:spPr>
          <a:xfrm>
            <a:off x="5943600" y="4191000"/>
            <a:ext cx="1811655" cy="457200"/>
          </a:xfrm>
          <a:prstGeom prst="rect">
            <a:avLst/>
          </a:prstGeom>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Geometric Series</a:t>
            </a:r>
          </a:p>
        </p:txBody>
      </p:sp>
      <p:pic>
        <p:nvPicPr>
          <p:cNvPr id="10" name="Picture 9" descr="addin_tmp.png"/>
          <p:cNvPicPr>
            <a:picLocks noChangeAspect="1"/>
          </p:cNvPicPr>
          <p:nvPr>
            <p:custDataLst>
              <p:tags r:id="rId1"/>
            </p:custDataLst>
          </p:nvPr>
        </p:nvPicPr>
        <p:blipFill>
          <a:blip r:embed="rId6" cstate="print"/>
          <a:stretch>
            <a:fillRect/>
          </a:stretch>
        </p:blipFill>
        <p:spPr>
          <a:xfrm>
            <a:off x="1447800" y="2667000"/>
            <a:ext cx="4940618" cy="1105853"/>
          </a:xfrm>
          <a:prstGeom prst="rect">
            <a:avLst/>
          </a:prstGeom>
        </p:spPr>
      </p:pic>
      <p:sp>
        <p:nvSpPr>
          <p:cNvPr id="6" name="TextBox 5"/>
          <p:cNvSpPr txBox="1"/>
          <p:nvPr/>
        </p:nvSpPr>
        <p:spPr>
          <a:xfrm>
            <a:off x="1066800" y="2133600"/>
            <a:ext cx="5562600" cy="369332"/>
          </a:xfrm>
          <a:prstGeom prst="rect">
            <a:avLst/>
          </a:prstGeom>
          <a:noFill/>
        </p:spPr>
        <p:txBody>
          <a:bodyPr wrap="square" rtlCol="0">
            <a:spAutoFit/>
          </a:bodyPr>
          <a:lstStyle/>
          <a:p>
            <a:r>
              <a:rPr lang="en-US" b="1" dirty="0"/>
              <a:t>Sums of terms of geometric progressions</a:t>
            </a:r>
          </a:p>
        </p:txBody>
      </p:sp>
      <p:sp>
        <p:nvSpPr>
          <p:cNvPr id="11" name="Rectangle 10"/>
          <p:cNvSpPr/>
          <p:nvPr/>
        </p:nvSpPr>
        <p:spPr>
          <a:xfrm>
            <a:off x="304800" y="4191000"/>
            <a:ext cx="856325" cy="369332"/>
          </a:xfrm>
          <a:prstGeom prst="rect">
            <a:avLst/>
          </a:prstGeom>
        </p:spPr>
        <p:txBody>
          <a:bodyPr wrap="none">
            <a:spAutoFit/>
          </a:bodyPr>
          <a:lstStyle/>
          <a:p>
            <a:r>
              <a:rPr lang="en-US" b="1" dirty="0"/>
              <a:t>Proof:</a:t>
            </a:r>
          </a:p>
        </p:txBody>
      </p:sp>
      <p:pic>
        <p:nvPicPr>
          <p:cNvPr id="12" name="Picture 11" descr="addin_tmp.png"/>
          <p:cNvPicPr>
            <a:picLocks noChangeAspect="1"/>
          </p:cNvPicPr>
          <p:nvPr>
            <p:custDataLst>
              <p:tags r:id="rId2"/>
            </p:custDataLst>
          </p:nvPr>
        </p:nvPicPr>
        <p:blipFill>
          <a:blip r:embed="rId7" cstate="print"/>
          <a:stretch>
            <a:fillRect/>
          </a:stretch>
        </p:blipFill>
        <p:spPr>
          <a:xfrm>
            <a:off x="2057400" y="4114800"/>
            <a:ext cx="1358265" cy="729615"/>
          </a:xfrm>
          <a:prstGeom prst="rect">
            <a:avLst/>
          </a:prstGeom>
        </p:spPr>
      </p:pic>
      <p:sp>
        <p:nvSpPr>
          <p:cNvPr id="13" name="TextBox 12"/>
          <p:cNvSpPr txBox="1"/>
          <p:nvPr/>
        </p:nvSpPr>
        <p:spPr>
          <a:xfrm>
            <a:off x="1371600" y="4191000"/>
            <a:ext cx="762000" cy="381000"/>
          </a:xfrm>
          <a:prstGeom prst="rect">
            <a:avLst/>
          </a:prstGeom>
          <a:noFill/>
        </p:spPr>
        <p:txBody>
          <a:bodyPr wrap="square" rtlCol="0">
            <a:spAutoFit/>
          </a:bodyPr>
          <a:lstStyle/>
          <a:p>
            <a:r>
              <a:rPr lang="en-US" dirty="0"/>
              <a:t>Let</a:t>
            </a:r>
          </a:p>
        </p:txBody>
      </p:sp>
      <p:sp>
        <p:nvSpPr>
          <p:cNvPr id="14" name="TextBox 13"/>
          <p:cNvSpPr txBox="1"/>
          <p:nvPr/>
        </p:nvSpPr>
        <p:spPr>
          <a:xfrm>
            <a:off x="3810000" y="3962400"/>
            <a:ext cx="5334000" cy="923330"/>
          </a:xfrm>
          <a:prstGeom prst="rect">
            <a:avLst/>
          </a:prstGeom>
          <a:noFill/>
        </p:spPr>
        <p:txBody>
          <a:bodyPr wrap="square" rtlCol="0">
            <a:spAutoFit/>
          </a:bodyPr>
          <a:lstStyle/>
          <a:p>
            <a:r>
              <a:rPr lang="en-US" dirty="0"/>
              <a:t>To compute </a:t>
            </a:r>
            <a:r>
              <a:rPr lang="en-US" i="1" dirty="0" err="1"/>
              <a:t>S</a:t>
            </a:r>
            <a:r>
              <a:rPr lang="en-US" i="1" baseline="-25000" dirty="0" err="1"/>
              <a:t>n</a:t>
            </a:r>
            <a:r>
              <a:rPr lang="en-US" baseline="-25000" dirty="0"/>
              <a:t> </a:t>
            </a:r>
            <a:r>
              <a:rPr lang="en-US" dirty="0"/>
              <a:t>, first multiply both sides of the equality by r and then manipulate the resulting sum as follows: </a:t>
            </a:r>
          </a:p>
        </p:txBody>
      </p:sp>
      <p:pic>
        <p:nvPicPr>
          <p:cNvPr id="15" name="Picture 14" descr="addin_tmp.png"/>
          <p:cNvPicPr>
            <a:picLocks noChangeAspect="1"/>
          </p:cNvPicPr>
          <p:nvPr>
            <p:custDataLst>
              <p:tags r:id="rId3"/>
            </p:custDataLst>
          </p:nvPr>
        </p:nvPicPr>
        <p:blipFill>
          <a:blip r:embed="rId8" cstate="print"/>
          <a:stretch>
            <a:fillRect/>
          </a:stretch>
        </p:blipFill>
        <p:spPr>
          <a:xfrm>
            <a:off x="1981200" y="5029200"/>
            <a:ext cx="1649730" cy="729615"/>
          </a:xfrm>
          <a:prstGeom prst="rect">
            <a:avLst/>
          </a:prstGeom>
        </p:spPr>
      </p:pic>
      <p:pic>
        <p:nvPicPr>
          <p:cNvPr id="16" name="Picture 15" descr="addin_tmp.png"/>
          <p:cNvPicPr>
            <a:picLocks noChangeAspect="1"/>
          </p:cNvPicPr>
          <p:nvPr>
            <p:custDataLst>
              <p:tags r:id="rId4"/>
            </p:custDataLst>
          </p:nvPr>
        </p:nvPicPr>
        <p:blipFill>
          <a:blip r:embed="rId9" cstate="print"/>
          <a:stretch>
            <a:fillRect/>
          </a:stretch>
        </p:blipFill>
        <p:spPr>
          <a:xfrm>
            <a:off x="2590800" y="5943600"/>
            <a:ext cx="1249680" cy="729615"/>
          </a:xfrm>
          <a:prstGeom prst="rect">
            <a:avLst/>
          </a:prstGeom>
        </p:spPr>
      </p:pic>
      <p:sp>
        <p:nvSpPr>
          <p:cNvPr id="17" name="TextBox 16"/>
          <p:cNvSpPr txBox="1"/>
          <p:nvPr/>
        </p:nvSpPr>
        <p:spPr>
          <a:xfrm>
            <a:off x="4419600" y="6019800"/>
            <a:ext cx="3276600" cy="369332"/>
          </a:xfrm>
          <a:prstGeom prst="rect">
            <a:avLst/>
          </a:prstGeom>
          <a:noFill/>
        </p:spPr>
        <p:txBody>
          <a:bodyPr wrap="square" rtlCol="0">
            <a:spAutoFit/>
          </a:bodyPr>
          <a:lstStyle/>
          <a:p>
            <a:r>
              <a:rPr lang="en-US" i="1" dirty="0"/>
              <a:t>Continued on next slide</a:t>
            </a:r>
            <a:r>
              <a:rPr lang="en-US" dirty="0"/>
              <a:t> </a:t>
            </a:r>
            <a:r>
              <a:rPr lang="en-US" dirty="0">
                <a:sym typeface="Wingdings" pitchFamily="2" charset="2"/>
              </a:rPr>
              <a:t></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Geometric Series</a:t>
            </a:r>
          </a:p>
        </p:txBody>
      </p:sp>
      <p:pic>
        <p:nvPicPr>
          <p:cNvPr id="27" name="Picture 26" descr="addin_tmp.png"/>
          <p:cNvPicPr>
            <a:picLocks noChangeAspect="1"/>
          </p:cNvPicPr>
          <p:nvPr>
            <p:custDataLst>
              <p:tags r:id="rId1"/>
            </p:custDataLst>
          </p:nvPr>
        </p:nvPicPr>
        <p:blipFill>
          <a:blip r:embed="rId9" cstate="print"/>
          <a:stretch>
            <a:fillRect/>
          </a:stretch>
        </p:blipFill>
        <p:spPr>
          <a:xfrm>
            <a:off x="2133600" y="1905000"/>
            <a:ext cx="1249680" cy="729615"/>
          </a:xfrm>
          <a:prstGeom prst="rect">
            <a:avLst/>
          </a:prstGeom>
        </p:spPr>
      </p:pic>
      <p:pic>
        <p:nvPicPr>
          <p:cNvPr id="17" name="Picture 16" descr="addin_tmp.png"/>
          <p:cNvPicPr>
            <a:picLocks noChangeAspect="1"/>
          </p:cNvPicPr>
          <p:nvPr>
            <p:custDataLst>
              <p:tags r:id="rId2"/>
            </p:custDataLst>
          </p:nvPr>
        </p:nvPicPr>
        <p:blipFill>
          <a:blip r:embed="rId10" cstate="print"/>
          <a:stretch>
            <a:fillRect/>
          </a:stretch>
        </p:blipFill>
        <p:spPr>
          <a:xfrm>
            <a:off x="2133600" y="2743200"/>
            <a:ext cx="1034415" cy="742950"/>
          </a:xfrm>
          <a:prstGeom prst="rect">
            <a:avLst/>
          </a:prstGeom>
        </p:spPr>
      </p:pic>
      <p:sp>
        <p:nvSpPr>
          <p:cNvPr id="20" name="TextBox 19"/>
          <p:cNvSpPr txBox="1"/>
          <p:nvPr/>
        </p:nvSpPr>
        <p:spPr>
          <a:xfrm>
            <a:off x="3429000" y="2895600"/>
            <a:ext cx="5334000" cy="369332"/>
          </a:xfrm>
          <a:prstGeom prst="rect">
            <a:avLst/>
          </a:prstGeom>
          <a:noFill/>
        </p:spPr>
        <p:txBody>
          <a:bodyPr wrap="square" rtlCol="0">
            <a:spAutoFit/>
          </a:bodyPr>
          <a:lstStyle/>
          <a:p>
            <a:r>
              <a:rPr lang="en-US" dirty="0"/>
              <a:t>Shifting the index of summation with </a:t>
            </a:r>
            <a:r>
              <a:rPr lang="en-US" i="1" dirty="0"/>
              <a:t>k</a:t>
            </a:r>
            <a:r>
              <a:rPr lang="en-US" dirty="0"/>
              <a:t> = </a:t>
            </a:r>
            <a:r>
              <a:rPr lang="en-US" i="1" dirty="0"/>
              <a:t>j</a:t>
            </a:r>
            <a:r>
              <a:rPr lang="en-US" dirty="0"/>
              <a:t> + </a:t>
            </a:r>
            <a:r>
              <a:rPr lang="en-US" dirty="0">
                <a:latin typeface="Cambria Math" pitchFamily="18" charset="0"/>
                <a:ea typeface="Cambria Math" pitchFamily="18" charset="0"/>
              </a:rPr>
              <a:t>1</a:t>
            </a:r>
            <a:r>
              <a:rPr lang="en-US" dirty="0"/>
              <a:t>.</a:t>
            </a:r>
          </a:p>
        </p:txBody>
      </p:sp>
      <p:pic>
        <p:nvPicPr>
          <p:cNvPr id="38" name="Picture 37" descr="addin_tmp.png"/>
          <p:cNvPicPr>
            <a:picLocks noChangeAspect="1"/>
          </p:cNvPicPr>
          <p:nvPr>
            <p:custDataLst>
              <p:tags r:id="rId3"/>
            </p:custDataLst>
          </p:nvPr>
        </p:nvPicPr>
        <p:blipFill>
          <a:blip r:embed="rId11" cstate="print"/>
          <a:stretch>
            <a:fillRect/>
          </a:stretch>
        </p:blipFill>
        <p:spPr>
          <a:xfrm>
            <a:off x="2133600" y="3581400"/>
            <a:ext cx="2263140" cy="570071"/>
          </a:xfrm>
          <a:prstGeom prst="rect">
            <a:avLst/>
          </a:prstGeom>
        </p:spPr>
      </p:pic>
      <p:sp>
        <p:nvSpPr>
          <p:cNvPr id="26" name="TextBox 25"/>
          <p:cNvSpPr txBox="1"/>
          <p:nvPr/>
        </p:nvSpPr>
        <p:spPr>
          <a:xfrm>
            <a:off x="4495800" y="3505200"/>
            <a:ext cx="4495800" cy="646331"/>
          </a:xfrm>
          <a:prstGeom prst="rect">
            <a:avLst/>
          </a:prstGeom>
          <a:noFill/>
        </p:spPr>
        <p:txBody>
          <a:bodyPr wrap="square" rtlCol="0">
            <a:spAutoFit/>
          </a:bodyPr>
          <a:lstStyle/>
          <a:p>
            <a:r>
              <a:rPr lang="en-US" dirty="0"/>
              <a:t>Removing </a:t>
            </a:r>
            <a:r>
              <a:rPr lang="en-US" i="1" dirty="0"/>
              <a:t>k</a:t>
            </a:r>
            <a:r>
              <a:rPr lang="en-US" dirty="0"/>
              <a:t> = </a:t>
            </a:r>
            <a:r>
              <a:rPr lang="en-US" i="1" dirty="0"/>
              <a:t>n</a:t>
            </a:r>
            <a:r>
              <a:rPr lang="en-US" dirty="0"/>
              <a:t> + </a:t>
            </a:r>
            <a:r>
              <a:rPr lang="en-US" dirty="0">
                <a:latin typeface="Cambria Math" pitchFamily="18" charset="0"/>
                <a:ea typeface="Cambria Math" pitchFamily="18" charset="0"/>
              </a:rPr>
              <a:t>1</a:t>
            </a:r>
            <a:r>
              <a:rPr lang="en-US" dirty="0"/>
              <a:t> term and </a:t>
            </a:r>
          </a:p>
          <a:p>
            <a:r>
              <a:rPr lang="en-US" dirty="0"/>
              <a:t>adding </a:t>
            </a:r>
            <a:r>
              <a:rPr lang="en-US" i="1" dirty="0"/>
              <a:t>k</a:t>
            </a:r>
            <a:r>
              <a:rPr lang="en-US" dirty="0"/>
              <a:t> = </a:t>
            </a:r>
            <a:r>
              <a:rPr lang="en-US" dirty="0">
                <a:latin typeface="Cambria Math" pitchFamily="18" charset="0"/>
                <a:ea typeface="Cambria Math" pitchFamily="18" charset="0"/>
              </a:rPr>
              <a:t>0</a:t>
            </a:r>
            <a:r>
              <a:rPr lang="en-US" dirty="0"/>
              <a:t> term.</a:t>
            </a:r>
          </a:p>
        </p:txBody>
      </p:sp>
      <p:pic>
        <p:nvPicPr>
          <p:cNvPr id="32" name="Picture 31" descr="addin_tmp.png"/>
          <p:cNvPicPr>
            <a:picLocks noChangeAspect="1"/>
          </p:cNvPicPr>
          <p:nvPr>
            <p:custDataLst>
              <p:tags r:id="rId4"/>
            </p:custDataLst>
          </p:nvPr>
        </p:nvPicPr>
        <p:blipFill>
          <a:blip r:embed="rId12" cstate="print"/>
          <a:stretch>
            <a:fillRect/>
          </a:stretch>
        </p:blipFill>
        <p:spPr>
          <a:xfrm>
            <a:off x="2362200" y="4419600"/>
            <a:ext cx="2122170" cy="287655"/>
          </a:xfrm>
          <a:prstGeom prst="rect">
            <a:avLst/>
          </a:prstGeom>
        </p:spPr>
      </p:pic>
      <p:sp>
        <p:nvSpPr>
          <p:cNvPr id="33" name="TextBox 32"/>
          <p:cNvSpPr txBox="1"/>
          <p:nvPr/>
        </p:nvSpPr>
        <p:spPr>
          <a:xfrm>
            <a:off x="4648200" y="4419600"/>
            <a:ext cx="4114800" cy="369332"/>
          </a:xfrm>
          <a:prstGeom prst="rect">
            <a:avLst/>
          </a:prstGeom>
          <a:noFill/>
        </p:spPr>
        <p:txBody>
          <a:bodyPr wrap="square" rtlCol="0">
            <a:spAutoFit/>
          </a:bodyPr>
          <a:lstStyle/>
          <a:p>
            <a:r>
              <a:rPr lang="en-US" dirty="0"/>
              <a:t>Substituting </a:t>
            </a:r>
            <a:r>
              <a:rPr lang="en-US" i="1" dirty="0"/>
              <a:t>S</a:t>
            </a:r>
            <a:r>
              <a:rPr lang="en-US" dirty="0"/>
              <a:t> for summation formula</a:t>
            </a:r>
          </a:p>
        </p:txBody>
      </p:sp>
      <p:pic>
        <p:nvPicPr>
          <p:cNvPr id="35" name="Picture 34" descr="addin_tmp.png"/>
          <p:cNvPicPr>
            <a:picLocks noChangeAspect="1"/>
          </p:cNvPicPr>
          <p:nvPr>
            <p:custDataLst>
              <p:tags r:id="rId5"/>
            </p:custDataLst>
          </p:nvPr>
        </p:nvPicPr>
        <p:blipFill>
          <a:blip r:embed="rId13" cstate="print"/>
          <a:stretch>
            <a:fillRect/>
          </a:stretch>
        </p:blipFill>
        <p:spPr>
          <a:xfrm>
            <a:off x="2209800" y="5029200"/>
            <a:ext cx="2613660" cy="287655"/>
          </a:xfrm>
          <a:prstGeom prst="rect">
            <a:avLst/>
          </a:prstGeom>
        </p:spPr>
      </p:pic>
      <p:pic>
        <p:nvPicPr>
          <p:cNvPr id="46" name="Picture 45" descr="addin_tmp.png"/>
          <p:cNvPicPr>
            <a:picLocks noChangeAspect="1"/>
          </p:cNvPicPr>
          <p:nvPr>
            <p:custDataLst>
              <p:tags r:id="rId6"/>
            </p:custDataLst>
          </p:nvPr>
        </p:nvPicPr>
        <p:blipFill>
          <a:blip r:embed="rId14" cstate="print"/>
          <a:stretch>
            <a:fillRect/>
          </a:stretch>
        </p:blipFill>
        <p:spPr>
          <a:xfrm>
            <a:off x="2667000" y="5562600"/>
            <a:ext cx="1307306" cy="420053"/>
          </a:xfrm>
          <a:prstGeom prst="rect">
            <a:avLst/>
          </a:prstGeom>
        </p:spPr>
      </p:pic>
      <p:sp>
        <p:nvSpPr>
          <p:cNvPr id="39" name="TextBox 38"/>
          <p:cNvSpPr txBox="1"/>
          <p:nvPr/>
        </p:nvSpPr>
        <p:spPr>
          <a:xfrm>
            <a:off x="1066800" y="4800600"/>
            <a:ext cx="914400" cy="584775"/>
          </a:xfrm>
          <a:prstGeom prst="rect">
            <a:avLst/>
          </a:prstGeom>
          <a:noFill/>
        </p:spPr>
        <p:txBody>
          <a:bodyPr wrap="square" rtlCol="0">
            <a:spAutoFit/>
          </a:bodyPr>
          <a:lstStyle/>
          <a:p>
            <a:r>
              <a:rPr lang="en-US" sz="3200" b="1" dirty="0">
                <a:latin typeface="Cambria Math" pitchFamily="18" charset="0"/>
                <a:ea typeface="Cambria Math" pitchFamily="18" charset="0"/>
              </a:rPr>
              <a:t>∴</a:t>
            </a:r>
          </a:p>
        </p:txBody>
      </p:sp>
      <p:sp>
        <p:nvSpPr>
          <p:cNvPr id="41" name="TextBox 40"/>
          <p:cNvSpPr txBox="1"/>
          <p:nvPr/>
        </p:nvSpPr>
        <p:spPr>
          <a:xfrm>
            <a:off x="4419600" y="5638800"/>
            <a:ext cx="2133600" cy="369332"/>
          </a:xfrm>
          <a:prstGeom prst="rect">
            <a:avLst/>
          </a:prstGeom>
          <a:noFill/>
        </p:spPr>
        <p:txBody>
          <a:bodyPr wrap="square" rtlCol="0">
            <a:spAutoFit/>
          </a:bodyPr>
          <a:lstStyle/>
          <a:p>
            <a:r>
              <a:rPr lang="en-US" dirty="0"/>
              <a:t>if r </a:t>
            </a:r>
            <a:r>
              <a:rPr lang="en-US" dirty="0">
                <a:latin typeface="Cambria Math"/>
                <a:ea typeface="Cambria Math"/>
              </a:rPr>
              <a:t>≠1</a:t>
            </a:r>
            <a:endParaRPr lang="en-US" dirty="0"/>
          </a:p>
        </p:txBody>
      </p:sp>
      <p:sp>
        <p:nvSpPr>
          <p:cNvPr id="42" name="TextBox 41"/>
          <p:cNvSpPr txBox="1"/>
          <p:nvPr/>
        </p:nvSpPr>
        <p:spPr>
          <a:xfrm>
            <a:off x="5334000" y="6248400"/>
            <a:ext cx="2133600" cy="369332"/>
          </a:xfrm>
          <a:prstGeom prst="rect">
            <a:avLst/>
          </a:prstGeom>
          <a:noFill/>
        </p:spPr>
        <p:txBody>
          <a:bodyPr wrap="square" rtlCol="0">
            <a:spAutoFit/>
          </a:bodyPr>
          <a:lstStyle/>
          <a:p>
            <a:r>
              <a:rPr lang="en-US" dirty="0"/>
              <a:t>if r</a:t>
            </a:r>
            <a:r>
              <a:rPr lang="en-US" dirty="0">
                <a:latin typeface="Cambria Math"/>
                <a:ea typeface="Cambria Math"/>
              </a:rPr>
              <a:t> = 1</a:t>
            </a:r>
            <a:endParaRPr lang="en-US" dirty="0"/>
          </a:p>
        </p:txBody>
      </p:sp>
      <p:pic>
        <p:nvPicPr>
          <p:cNvPr id="45" name="Picture 44" descr="addin_tmp.png"/>
          <p:cNvPicPr>
            <a:picLocks noChangeAspect="1"/>
          </p:cNvPicPr>
          <p:nvPr>
            <p:custDataLst>
              <p:tags r:id="rId7"/>
            </p:custDataLst>
          </p:nvPr>
        </p:nvPicPr>
        <p:blipFill>
          <a:blip r:embed="rId15" cstate="print"/>
          <a:stretch>
            <a:fillRect/>
          </a:stretch>
        </p:blipFill>
        <p:spPr>
          <a:xfrm>
            <a:off x="2286000" y="6096000"/>
            <a:ext cx="2638901" cy="547211"/>
          </a:xfrm>
          <a:prstGeom prst="rect">
            <a:avLst/>
          </a:prstGeom>
        </p:spPr>
      </p:pic>
      <p:sp>
        <p:nvSpPr>
          <p:cNvPr id="16" name="TextBox 15"/>
          <p:cNvSpPr txBox="1"/>
          <p:nvPr/>
        </p:nvSpPr>
        <p:spPr>
          <a:xfrm>
            <a:off x="3581400" y="2133600"/>
            <a:ext cx="5334000" cy="369332"/>
          </a:xfrm>
          <a:prstGeom prst="rect">
            <a:avLst/>
          </a:prstGeom>
          <a:noFill/>
        </p:spPr>
        <p:txBody>
          <a:bodyPr wrap="square" rtlCol="0">
            <a:spAutoFit/>
          </a:bodyPr>
          <a:lstStyle/>
          <a:p>
            <a:r>
              <a:rPr lang="en-US" dirty="0"/>
              <a:t>From previous slide.</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Some Useful Summation Formulae </a:t>
            </a:r>
          </a:p>
        </p:txBody>
      </p:sp>
      <p:pic>
        <p:nvPicPr>
          <p:cNvPr id="4" name="Content Placeholder 3" descr="table28.jpg"/>
          <p:cNvPicPr>
            <a:picLocks noGrp="1" noChangeAspect="1"/>
          </p:cNvPicPr>
          <p:nvPr>
            <p:ph idx="1"/>
          </p:nvPr>
        </p:nvPicPr>
        <p:blipFill>
          <a:blip r:embed="rId2" cstate="print"/>
          <a:stretch>
            <a:fillRect/>
          </a:stretch>
        </p:blipFill>
        <p:spPr>
          <a:xfrm>
            <a:off x="2286000" y="2286000"/>
            <a:ext cx="3673602" cy="4162419"/>
          </a:xfrm>
        </p:spPr>
      </p:pic>
      <p:sp>
        <p:nvSpPr>
          <p:cNvPr id="5" name="TextBox 4"/>
          <p:cNvSpPr txBox="1"/>
          <p:nvPr/>
        </p:nvSpPr>
        <p:spPr>
          <a:xfrm>
            <a:off x="6858000" y="3429000"/>
            <a:ext cx="1295400" cy="1477328"/>
          </a:xfrm>
          <a:prstGeom prst="rect">
            <a:avLst/>
          </a:prstGeom>
          <a:noFill/>
        </p:spPr>
        <p:txBody>
          <a:bodyPr wrap="square" rtlCol="0">
            <a:spAutoFit/>
          </a:bodyPr>
          <a:lstStyle/>
          <a:p>
            <a:r>
              <a:rPr lang="en-US" dirty="0"/>
              <a:t>Later we will prove some of these by induction.</a:t>
            </a:r>
          </a:p>
        </p:txBody>
      </p:sp>
      <p:cxnSp>
        <p:nvCxnSpPr>
          <p:cNvPr id="7" name="Straight Arrow Connector 6"/>
          <p:cNvCxnSpPr/>
          <p:nvPr/>
        </p:nvCxnSpPr>
        <p:spPr>
          <a:xfrm rot="10800000" flipV="1">
            <a:off x="6019800" y="3657600"/>
            <a:ext cx="7620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10800000" flipV="1">
            <a:off x="6019800" y="4038600"/>
            <a:ext cx="8382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10800000">
            <a:off x="6019800" y="47244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400800" y="5334000"/>
            <a:ext cx="2362200" cy="646331"/>
          </a:xfrm>
          <a:prstGeom prst="rect">
            <a:avLst/>
          </a:prstGeom>
          <a:noFill/>
        </p:spPr>
        <p:txBody>
          <a:bodyPr wrap="square" rtlCol="0">
            <a:spAutoFit/>
          </a:bodyPr>
          <a:lstStyle/>
          <a:p>
            <a:r>
              <a:rPr lang="en-US" dirty="0"/>
              <a:t>Proof in text </a:t>
            </a:r>
          </a:p>
          <a:p>
            <a:r>
              <a:rPr lang="en-US" dirty="0"/>
              <a:t>(requires calculus)</a:t>
            </a:r>
          </a:p>
        </p:txBody>
      </p:sp>
      <p:cxnSp>
        <p:nvCxnSpPr>
          <p:cNvPr id="14" name="Straight Arrow Connector 13"/>
          <p:cNvCxnSpPr/>
          <p:nvPr/>
        </p:nvCxnSpPr>
        <p:spPr>
          <a:xfrm rot="10800000" flipV="1">
            <a:off x="5943600" y="5410200"/>
            <a:ext cx="3810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0800000" flipV="1">
            <a:off x="5943600" y="5791200"/>
            <a:ext cx="3810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324600" y="2514600"/>
            <a:ext cx="2362200" cy="646331"/>
          </a:xfrm>
          <a:prstGeom prst="rect">
            <a:avLst/>
          </a:prstGeom>
          <a:noFill/>
        </p:spPr>
        <p:txBody>
          <a:bodyPr wrap="square" rtlCol="0">
            <a:spAutoFit/>
          </a:bodyPr>
          <a:lstStyle/>
          <a:p>
            <a:r>
              <a:rPr lang="en-US" dirty="0"/>
              <a:t>Geometric Series: We just proved this.</a:t>
            </a:r>
          </a:p>
        </p:txBody>
      </p:sp>
      <p:cxnSp>
        <p:nvCxnSpPr>
          <p:cNvPr id="17" name="Straight Arrow Connector 16"/>
          <p:cNvCxnSpPr/>
          <p:nvPr/>
        </p:nvCxnSpPr>
        <p:spPr>
          <a:xfrm rot="5400000">
            <a:off x="5905500" y="2857500"/>
            <a:ext cx="3048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Interval Notation</a:t>
            </a:r>
          </a:p>
        </p:txBody>
      </p:sp>
      <p:sp>
        <p:nvSpPr>
          <p:cNvPr id="3" name="Content Placeholder 2"/>
          <p:cNvSpPr>
            <a:spLocks noGrp="1"/>
          </p:cNvSpPr>
          <p:nvPr>
            <p:ph idx="1"/>
          </p:nvPr>
        </p:nvSpPr>
        <p:spPr/>
        <p:txBody>
          <a:bodyPr/>
          <a:lstStyle/>
          <a:p>
            <a:pPr>
              <a:buNone/>
            </a:pPr>
            <a:endParaRPr lang="en-US" dirty="0"/>
          </a:p>
          <a:p>
            <a:pPr>
              <a:buNone/>
            </a:pPr>
            <a:r>
              <a:rPr lang="en-US" dirty="0">
                <a:latin typeface="Cambria Math" pitchFamily="18" charset="0"/>
                <a:ea typeface="Cambria Math" pitchFamily="18" charset="0"/>
              </a:rPr>
              <a:t>   [</a:t>
            </a:r>
            <a:r>
              <a:rPr lang="en-US" i="1" dirty="0" err="1">
                <a:latin typeface="Cambria Math" pitchFamily="18" charset="0"/>
                <a:ea typeface="Cambria Math" pitchFamily="18" charset="0"/>
              </a:rPr>
              <a:t>a</a:t>
            </a:r>
            <a:r>
              <a:rPr lang="en-US" dirty="0" err="1">
                <a:latin typeface="Cambria Math" pitchFamily="18" charset="0"/>
                <a:ea typeface="Cambria Math" pitchFamily="18" charset="0"/>
              </a:rPr>
              <a:t>,</a:t>
            </a:r>
            <a:r>
              <a:rPr lang="en-US" i="1" dirty="0" err="1">
                <a:latin typeface="Cambria Math" pitchFamily="18" charset="0"/>
                <a:ea typeface="Cambria Math" pitchFamily="18" charset="0"/>
              </a:rPr>
              <a:t>b</a:t>
            </a:r>
            <a:r>
              <a:rPr lang="en-US" dirty="0">
                <a:latin typeface="Cambria Math" pitchFamily="18" charset="0"/>
                <a:ea typeface="Cambria Math" pitchFamily="18" charset="0"/>
              </a:rPr>
              <a:t>] = {</a:t>
            </a:r>
            <a:r>
              <a:rPr lang="en-US" i="1" dirty="0">
                <a:latin typeface="Cambria Math" pitchFamily="18" charset="0"/>
                <a:ea typeface="Cambria Math" pitchFamily="18" charset="0"/>
              </a:rPr>
              <a:t>x</a:t>
            </a:r>
            <a:r>
              <a:rPr lang="en-US" dirty="0">
                <a:latin typeface="Cambria Math" pitchFamily="18" charset="0"/>
                <a:ea typeface="Cambria Math" pitchFamily="18" charset="0"/>
              </a:rPr>
              <a:t> | </a:t>
            </a:r>
            <a:r>
              <a:rPr lang="en-US" i="1" dirty="0">
                <a:latin typeface="Cambria Math" pitchFamily="18" charset="0"/>
                <a:ea typeface="Cambria Math" pitchFamily="18" charset="0"/>
              </a:rPr>
              <a:t>a</a:t>
            </a:r>
            <a:r>
              <a:rPr lang="en-US" dirty="0">
                <a:latin typeface="Cambria Math" pitchFamily="18" charset="0"/>
                <a:ea typeface="Cambria Math" pitchFamily="18" charset="0"/>
              </a:rPr>
              <a:t> </a:t>
            </a:r>
            <a:r>
              <a:rPr lang="en-US" dirty="0">
                <a:latin typeface="Cambria Math"/>
                <a:ea typeface="Cambria Math"/>
              </a:rPr>
              <a:t>≤ </a:t>
            </a:r>
            <a:r>
              <a:rPr lang="en-US" i="1" dirty="0">
                <a:latin typeface="Cambria Math"/>
                <a:ea typeface="Cambria Math"/>
              </a:rPr>
              <a:t>x</a:t>
            </a:r>
            <a:r>
              <a:rPr lang="en-US" dirty="0">
                <a:latin typeface="Cambria Math"/>
                <a:ea typeface="Cambria Math"/>
              </a:rPr>
              <a:t> ≤ </a:t>
            </a:r>
            <a:r>
              <a:rPr lang="en-US" i="1" dirty="0">
                <a:latin typeface="Cambria Math"/>
                <a:ea typeface="Cambria Math"/>
              </a:rPr>
              <a:t>b</a:t>
            </a:r>
            <a:r>
              <a:rPr lang="en-US" dirty="0">
                <a:latin typeface="Cambria Math"/>
                <a:ea typeface="Cambria Math"/>
              </a:rPr>
              <a:t>}</a:t>
            </a:r>
          </a:p>
          <a:p>
            <a:pPr>
              <a:buNone/>
            </a:pPr>
            <a:r>
              <a:rPr lang="en-US" dirty="0">
                <a:latin typeface="Cambria Math" pitchFamily="18" charset="0"/>
                <a:ea typeface="Cambria Math" pitchFamily="18" charset="0"/>
              </a:rPr>
              <a:t>   [</a:t>
            </a:r>
            <a:r>
              <a:rPr lang="en-US" i="1" dirty="0" err="1">
                <a:latin typeface="Cambria Math" pitchFamily="18" charset="0"/>
                <a:ea typeface="Cambria Math" pitchFamily="18" charset="0"/>
              </a:rPr>
              <a:t>a</a:t>
            </a:r>
            <a:r>
              <a:rPr lang="en-US" dirty="0" err="1">
                <a:latin typeface="Cambria Math" pitchFamily="18" charset="0"/>
                <a:ea typeface="Cambria Math" pitchFamily="18" charset="0"/>
              </a:rPr>
              <a:t>,</a:t>
            </a:r>
            <a:r>
              <a:rPr lang="en-US" i="1" dirty="0" err="1">
                <a:latin typeface="Cambria Math" pitchFamily="18" charset="0"/>
                <a:ea typeface="Cambria Math" pitchFamily="18" charset="0"/>
              </a:rPr>
              <a:t>b</a:t>
            </a:r>
            <a:r>
              <a:rPr lang="en-US" dirty="0">
                <a:latin typeface="Cambria Math" pitchFamily="18" charset="0"/>
                <a:ea typeface="Cambria Math" pitchFamily="18" charset="0"/>
              </a:rPr>
              <a:t>) = {</a:t>
            </a:r>
            <a:r>
              <a:rPr lang="en-US" i="1" dirty="0">
                <a:latin typeface="Cambria Math" pitchFamily="18" charset="0"/>
                <a:ea typeface="Cambria Math" pitchFamily="18" charset="0"/>
              </a:rPr>
              <a:t>x</a:t>
            </a:r>
            <a:r>
              <a:rPr lang="en-US" dirty="0">
                <a:latin typeface="Cambria Math" pitchFamily="18" charset="0"/>
                <a:ea typeface="Cambria Math" pitchFamily="18" charset="0"/>
              </a:rPr>
              <a:t> | </a:t>
            </a:r>
            <a:r>
              <a:rPr lang="en-US" i="1" dirty="0">
                <a:latin typeface="Cambria Math" pitchFamily="18" charset="0"/>
                <a:ea typeface="Cambria Math" pitchFamily="18" charset="0"/>
              </a:rPr>
              <a:t>a</a:t>
            </a:r>
            <a:r>
              <a:rPr lang="en-US" dirty="0">
                <a:latin typeface="Cambria Math" pitchFamily="18" charset="0"/>
                <a:ea typeface="Cambria Math" pitchFamily="18" charset="0"/>
              </a:rPr>
              <a:t> </a:t>
            </a:r>
            <a:r>
              <a:rPr lang="en-US" dirty="0">
                <a:latin typeface="Cambria Math"/>
                <a:ea typeface="Cambria Math"/>
              </a:rPr>
              <a:t>≤ </a:t>
            </a:r>
            <a:r>
              <a:rPr lang="en-US" i="1" dirty="0">
                <a:latin typeface="Cambria Math"/>
                <a:ea typeface="Cambria Math"/>
              </a:rPr>
              <a:t>x</a:t>
            </a:r>
            <a:r>
              <a:rPr lang="en-US" dirty="0">
                <a:latin typeface="Cambria Math"/>
                <a:ea typeface="Cambria Math"/>
              </a:rPr>
              <a:t> &lt; </a:t>
            </a:r>
            <a:r>
              <a:rPr lang="en-US" i="1" dirty="0">
                <a:latin typeface="Cambria Math"/>
                <a:ea typeface="Cambria Math"/>
              </a:rPr>
              <a:t>b</a:t>
            </a:r>
            <a:r>
              <a:rPr lang="en-US" dirty="0">
                <a:latin typeface="Cambria Math"/>
                <a:ea typeface="Cambria Math"/>
              </a:rPr>
              <a:t>}  </a:t>
            </a:r>
          </a:p>
          <a:p>
            <a:pPr>
              <a:buNone/>
            </a:pPr>
            <a:r>
              <a:rPr lang="en-US" dirty="0">
                <a:latin typeface="Cambria Math" pitchFamily="18" charset="0"/>
                <a:ea typeface="Cambria Math" pitchFamily="18" charset="0"/>
              </a:rPr>
              <a:t>   (</a:t>
            </a:r>
            <a:r>
              <a:rPr lang="en-US" i="1" dirty="0" err="1">
                <a:latin typeface="Cambria Math" pitchFamily="18" charset="0"/>
                <a:ea typeface="Cambria Math" pitchFamily="18" charset="0"/>
              </a:rPr>
              <a:t>a</a:t>
            </a:r>
            <a:r>
              <a:rPr lang="en-US" dirty="0" err="1">
                <a:latin typeface="Cambria Math" pitchFamily="18" charset="0"/>
                <a:ea typeface="Cambria Math" pitchFamily="18" charset="0"/>
              </a:rPr>
              <a:t>,</a:t>
            </a:r>
            <a:r>
              <a:rPr lang="en-US" i="1" dirty="0" err="1">
                <a:latin typeface="Cambria Math" pitchFamily="18" charset="0"/>
                <a:ea typeface="Cambria Math" pitchFamily="18" charset="0"/>
              </a:rPr>
              <a:t>b</a:t>
            </a:r>
            <a:r>
              <a:rPr lang="en-US" dirty="0">
                <a:latin typeface="Cambria Math" pitchFamily="18" charset="0"/>
                <a:ea typeface="Cambria Math" pitchFamily="18" charset="0"/>
              </a:rPr>
              <a:t>] = {</a:t>
            </a:r>
            <a:r>
              <a:rPr lang="en-US" i="1" dirty="0">
                <a:latin typeface="Cambria Math" pitchFamily="18" charset="0"/>
                <a:ea typeface="Cambria Math" pitchFamily="18" charset="0"/>
              </a:rPr>
              <a:t>x</a:t>
            </a:r>
            <a:r>
              <a:rPr lang="en-US" dirty="0">
                <a:latin typeface="Cambria Math" pitchFamily="18" charset="0"/>
                <a:ea typeface="Cambria Math" pitchFamily="18" charset="0"/>
              </a:rPr>
              <a:t> | </a:t>
            </a:r>
            <a:r>
              <a:rPr lang="en-US" i="1" dirty="0">
                <a:latin typeface="Cambria Math" pitchFamily="18" charset="0"/>
                <a:ea typeface="Cambria Math" pitchFamily="18" charset="0"/>
              </a:rPr>
              <a:t>a</a:t>
            </a:r>
            <a:r>
              <a:rPr lang="en-US" dirty="0">
                <a:latin typeface="Cambria Math" pitchFamily="18" charset="0"/>
                <a:ea typeface="Cambria Math" pitchFamily="18" charset="0"/>
              </a:rPr>
              <a:t> </a:t>
            </a:r>
            <a:r>
              <a:rPr lang="en-US" dirty="0">
                <a:latin typeface="Cambria Math"/>
                <a:ea typeface="Cambria Math"/>
              </a:rPr>
              <a:t>&lt; </a:t>
            </a:r>
            <a:r>
              <a:rPr lang="en-US" i="1" dirty="0">
                <a:latin typeface="Cambria Math"/>
                <a:ea typeface="Cambria Math"/>
              </a:rPr>
              <a:t>x</a:t>
            </a:r>
            <a:r>
              <a:rPr lang="en-US" dirty="0">
                <a:latin typeface="Cambria Math"/>
                <a:ea typeface="Cambria Math"/>
              </a:rPr>
              <a:t> ≤ </a:t>
            </a:r>
            <a:r>
              <a:rPr lang="en-US" i="1" dirty="0">
                <a:latin typeface="Cambria Math"/>
                <a:ea typeface="Cambria Math"/>
              </a:rPr>
              <a:t>b</a:t>
            </a:r>
            <a:r>
              <a:rPr lang="en-US" dirty="0">
                <a:latin typeface="Cambria Math"/>
                <a:ea typeface="Cambria Math"/>
              </a:rPr>
              <a:t>}</a:t>
            </a:r>
          </a:p>
          <a:p>
            <a:pPr>
              <a:buNone/>
            </a:pPr>
            <a:r>
              <a:rPr lang="en-US" dirty="0">
                <a:latin typeface="Cambria Math" pitchFamily="18" charset="0"/>
                <a:ea typeface="Cambria Math" pitchFamily="18" charset="0"/>
              </a:rPr>
              <a:t>   (</a:t>
            </a:r>
            <a:r>
              <a:rPr lang="en-US" i="1" dirty="0" err="1">
                <a:latin typeface="Cambria Math" pitchFamily="18" charset="0"/>
                <a:ea typeface="Cambria Math" pitchFamily="18" charset="0"/>
              </a:rPr>
              <a:t>a</a:t>
            </a:r>
            <a:r>
              <a:rPr lang="en-US" dirty="0" err="1">
                <a:latin typeface="Cambria Math" pitchFamily="18" charset="0"/>
                <a:ea typeface="Cambria Math" pitchFamily="18" charset="0"/>
              </a:rPr>
              <a:t>,</a:t>
            </a:r>
            <a:r>
              <a:rPr lang="en-US" i="1" dirty="0" err="1">
                <a:latin typeface="Cambria Math" pitchFamily="18" charset="0"/>
                <a:ea typeface="Cambria Math" pitchFamily="18" charset="0"/>
              </a:rPr>
              <a:t>b</a:t>
            </a:r>
            <a:r>
              <a:rPr lang="en-US" dirty="0">
                <a:latin typeface="Cambria Math" pitchFamily="18" charset="0"/>
                <a:ea typeface="Cambria Math" pitchFamily="18" charset="0"/>
              </a:rPr>
              <a:t>) = {</a:t>
            </a:r>
            <a:r>
              <a:rPr lang="en-US" i="1" dirty="0">
                <a:latin typeface="Cambria Math" pitchFamily="18" charset="0"/>
                <a:ea typeface="Cambria Math" pitchFamily="18" charset="0"/>
              </a:rPr>
              <a:t>x</a:t>
            </a:r>
            <a:r>
              <a:rPr lang="en-US" dirty="0">
                <a:latin typeface="Cambria Math" pitchFamily="18" charset="0"/>
                <a:ea typeface="Cambria Math" pitchFamily="18" charset="0"/>
              </a:rPr>
              <a:t> | </a:t>
            </a:r>
            <a:r>
              <a:rPr lang="en-US" i="1" dirty="0">
                <a:latin typeface="Cambria Math" pitchFamily="18" charset="0"/>
                <a:ea typeface="Cambria Math" pitchFamily="18" charset="0"/>
              </a:rPr>
              <a:t>a</a:t>
            </a:r>
            <a:r>
              <a:rPr lang="en-US" dirty="0">
                <a:latin typeface="Cambria Math" pitchFamily="18" charset="0"/>
                <a:ea typeface="Cambria Math" pitchFamily="18" charset="0"/>
              </a:rPr>
              <a:t> </a:t>
            </a:r>
            <a:r>
              <a:rPr lang="en-US" dirty="0">
                <a:latin typeface="Cambria Math"/>
                <a:ea typeface="Cambria Math"/>
              </a:rPr>
              <a:t>&lt; </a:t>
            </a:r>
            <a:r>
              <a:rPr lang="en-US" i="1" dirty="0">
                <a:latin typeface="Cambria Math"/>
                <a:ea typeface="Cambria Math"/>
              </a:rPr>
              <a:t>x</a:t>
            </a:r>
            <a:r>
              <a:rPr lang="en-US" dirty="0">
                <a:latin typeface="Cambria Math"/>
                <a:ea typeface="Cambria Math"/>
              </a:rPr>
              <a:t> &lt; </a:t>
            </a:r>
            <a:r>
              <a:rPr lang="en-US" i="1" dirty="0">
                <a:latin typeface="Cambria Math"/>
                <a:ea typeface="Cambria Math"/>
              </a:rPr>
              <a:t>b</a:t>
            </a:r>
            <a:r>
              <a:rPr lang="en-US" dirty="0">
                <a:latin typeface="Cambria Math"/>
                <a:ea typeface="Cambria Math"/>
              </a:rPr>
              <a:t>}</a:t>
            </a:r>
          </a:p>
          <a:p>
            <a:pPr>
              <a:buNone/>
            </a:pPr>
            <a:endParaRPr lang="en-US" dirty="0">
              <a:latin typeface="Cambria Math"/>
              <a:ea typeface="Cambria Math"/>
            </a:endParaRPr>
          </a:p>
          <a:p>
            <a:pPr>
              <a:buNone/>
            </a:pPr>
            <a:r>
              <a:rPr lang="en-US" i="1" dirty="0"/>
              <a:t>  closed interval  </a:t>
            </a:r>
            <a:r>
              <a:rPr lang="en-US" dirty="0"/>
              <a:t>[</a:t>
            </a:r>
            <a:r>
              <a:rPr lang="en-US" dirty="0" err="1"/>
              <a:t>a,b</a:t>
            </a:r>
            <a:r>
              <a:rPr lang="en-US" dirty="0"/>
              <a:t>]</a:t>
            </a:r>
          </a:p>
          <a:p>
            <a:pPr>
              <a:buNone/>
            </a:pPr>
            <a:r>
              <a:rPr lang="en-US" i="1" dirty="0"/>
              <a:t>  open interval     </a:t>
            </a:r>
            <a:r>
              <a:rPr lang="en-US" dirty="0"/>
              <a:t>(</a:t>
            </a:r>
            <a:r>
              <a:rPr lang="en-US" dirty="0" err="1"/>
              <a:t>a,b</a:t>
            </a:r>
            <a:r>
              <a:rPr lang="en-US" dirty="0"/>
              <a:t>)</a:t>
            </a:r>
          </a:p>
          <a:p>
            <a:pPr>
              <a:buNone/>
            </a:pPr>
            <a:endParaRPr lang="en-US" dirty="0">
              <a:latin typeface="Cambria Math" pitchFamily="18" charset="0"/>
              <a:ea typeface="Cambria Math"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 in Java</a:t>
            </a:r>
          </a:p>
        </p:txBody>
      </p:sp>
      <p:sp>
        <p:nvSpPr>
          <p:cNvPr id="5" name="Content Placeholder 4">
            <a:extLst>
              <a:ext uri="{FF2B5EF4-FFF2-40B4-BE49-F238E27FC236}">
                <a16:creationId xmlns:a16="http://schemas.microsoft.com/office/drawing/2014/main" id="{AC8CCB08-F3B3-8C45-90AD-CFFF9B4648F5}"/>
              </a:ext>
            </a:extLst>
          </p:cNvPr>
          <p:cNvSpPr>
            <a:spLocks noGrp="1"/>
          </p:cNvSpPr>
          <p:nvPr>
            <p:ph idx="1"/>
          </p:nvPr>
        </p:nvSpPr>
        <p:spPr/>
        <p:txBody>
          <a:bodyPr/>
          <a:lstStyle/>
          <a:p>
            <a:r>
              <a:rPr lang="en-US" dirty="0"/>
              <a:t>Boolean</a:t>
            </a:r>
          </a:p>
          <a:p>
            <a:r>
              <a:rPr lang="en-US" dirty="0"/>
              <a:t>Integer</a:t>
            </a:r>
          </a:p>
          <a:p>
            <a:r>
              <a:rPr lang="en-US" dirty="0"/>
              <a:t>Float</a:t>
            </a:r>
          </a:p>
        </p:txBody>
      </p:sp>
    </p:spTree>
    <p:extLst>
      <p:ext uri="{BB962C8B-B14F-4D97-AF65-F5344CB8AC3E}">
        <p14:creationId xmlns:p14="http://schemas.microsoft.com/office/powerpoint/2010/main" val="2186396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Universal Set and Empty Set</a:t>
            </a:r>
          </a:p>
        </p:txBody>
      </p:sp>
      <p:sp>
        <p:nvSpPr>
          <p:cNvPr id="3" name="Content Placeholder 2"/>
          <p:cNvSpPr>
            <a:spLocks noGrp="1"/>
          </p:cNvSpPr>
          <p:nvPr>
            <p:ph idx="1"/>
          </p:nvPr>
        </p:nvSpPr>
        <p:spPr/>
        <p:txBody>
          <a:bodyPr/>
          <a:lstStyle/>
          <a:p>
            <a:r>
              <a:rPr lang="en-US" dirty="0"/>
              <a:t>The </a:t>
            </a:r>
            <a:r>
              <a:rPr lang="en-US" i="1" dirty="0">
                <a:solidFill>
                  <a:srgbClr val="FF0000"/>
                </a:solidFill>
              </a:rPr>
              <a:t>universal set</a:t>
            </a:r>
            <a:r>
              <a:rPr lang="en-US" dirty="0">
                <a:solidFill>
                  <a:srgbClr val="FF0000"/>
                </a:solidFill>
              </a:rPr>
              <a:t> </a:t>
            </a:r>
            <a:r>
              <a:rPr lang="en-US" i="1" dirty="0">
                <a:solidFill>
                  <a:srgbClr val="0070C0"/>
                </a:solidFill>
              </a:rPr>
              <a:t>U</a:t>
            </a:r>
            <a:r>
              <a:rPr lang="en-US" i="1" dirty="0"/>
              <a:t> </a:t>
            </a:r>
            <a:r>
              <a:rPr lang="en-US" dirty="0"/>
              <a:t>is the set containing everything currently under consideration. </a:t>
            </a:r>
            <a:endParaRPr lang="en-US" i="1" dirty="0"/>
          </a:p>
          <a:p>
            <a:pPr lvl="1"/>
            <a:r>
              <a:rPr lang="en-US" dirty="0"/>
              <a:t>Sometimes implicit</a:t>
            </a:r>
          </a:p>
          <a:p>
            <a:pPr lvl="1"/>
            <a:r>
              <a:rPr lang="en-US" dirty="0"/>
              <a:t>Sometimes explicitly stated.</a:t>
            </a:r>
          </a:p>
          <a:p>
            <a:pPr lvl="1"/>
            <a:r>
              <a:rPr lang="en-US" dirty="0"/>
              <a:t>Contents depend on the context.</a:t>
            </a:r>
          </a:p>
          <a:p>
            <a:r>
              <a:rPr lang="en-US" dirty="0"/>
              <a:t>The empty set is the set with no</a:t>
            </a:r>
          </a:p>
          <a:p>
            <a:pPr>
              <a:buNone/>
            </a:pPr>
            <a:r>
              <a:rPr lang="en-US" dirty="0"/>
              <a:t>      elements. Symbolized </a:t>
            </a:r>
            <a:r>
              <a:rPr lang="en-US" dirty="0">
                <a:latin typeface="Cambria Math"/>
                <a:ea typeface="Cambria Math"/>
              </a:rPr>
              <a:t>∅, but</a:t>
            </a:r>
          </a:p>
          <a:p>
            <a:pPr>
              <a:buNone/>
            </a:pPr>
            <a:r>
              <a:rPr lang="en-US" dirty="0">
                <a:latin typeface="Cambria Math"/>
                <a:ea typeface="Cambria Math"/>
              </a:rPr>
              <a:t>       </a:t>
            </a:r>
            <a:r>
              <a:rPr lang="en-US" dirty="0"/>
              <a:t>{} also used.</a:t>
            </a:r>
            <a:endParaRPr lang="en-US" dirty="0">
              <a:ea typeface="Cambria Math" pitchFamily="18" charset="0"/>
            </a:endParaRPr>
          </a:p>
        </p:txBody>
      </p:sp>
      <p:sp>
        <p:nvSpPr>
          <p:cNvPr id="4" name="Rectangle 3"/>
          <p:cNvSpPr/>
          <p:nvPr/>
        </p:nvSpPr>
        <p:spPr>
          <a:xfrm>
            <a:off x="5638800" y="3581400"/>
            <a:ext cx="2590800" cy="1676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6705600" y="4267200"/>
            <a:ext cx="7620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696200" y="3657600"/>
            <a:ext cx="457200" cy="369332"/>
          </a:xfrm>
          <a:prstGeom prst="rect">
            <a:avLst/>
          </a:prstGeom>
          <a:noFill/>
        </p:spPr>
        <p:txBody>
          <a:bodyPr wrap="square" rtlCol="0">
            <a:spAutoFit/>
          </a:bodyPr>
          <a:lstStyle/>
          <a:p>
            <a:r>
              <a:rPr lang="en-US" i="1" dirty="0"/>
              <a:t>U</a:t>
            </a:r>
          </a:p>
        </p:txBody>
      </p:sp>
      <p:sp>
        <p:nvSpPr>
          <p:cNvPr id="7" name="TextBox 6"/>
          <p:cNvSpPr txBox="1"/>
          <p:nvPr/>
        </p:nvSpPr>
        <p:spPr>
          <a:xfrm>
            <a:off x="6248400" y="2895600"/>
            <a:ext cx="1828800" cy="369332"/>
          </a:xfrm>
          <a:prstGeom prst="rect">
            <a:avLst/>
          </a:prstGeom>
          <a:noFill/>
        </p:spPr>
        <p:txBody>
          <a:bodyPr wrap="square" rtlCol="0">
            <a:spAutoFit/>
          </a:bodyPr>
          <a:lstStyle/>
          <a:p>
            <a:r>
              <a:rPr lang="en-US" dirty="0"/>
              <a:t>Venn Diagram</a:t>
            </a:r>
          </a:p>
        </p:txBody>
      </p:sp>
      <p:sp>
        <p:nvSpPr>
          <p:cNvPr id="10" name="TextBox 9"/>
          <p:cNvSpPr txBox="1"/>
          <p:nvPr/>
        </p:nvSpPr>
        <p:spPr>
          <a:xfrm>
            <a:off x="6629400" y="4267200"/>
            <a:ext cx="1828800" cy="646331"/>
          </a:xfrm>
          <a:prstGeom prst="rect">
            <a:avLst/>
          </a:prstGeom>
          <a:noFill/>
        </p:spPr>
        <p:txBody>
          <a:bodyPr wrap="square" rtlCol="0">
            <a:spAutoFit/>
          </a:bodyPr>
          <a:lstStyle/>
          <a:p>
            <a:r>
              <a:rPr lang="en-US" dirty="0"/>
              <a:t>   a e </a:t>
            </a:r>
            <a:r>
              <a:rPr lang="en-US" dirty="0" err="1"/>
              <a:t>i</a:t>
            </a:r>
            <a:endParaRPr lang="en-US" dirty="0"/>
          </a:p>
          <a:p>
            <a:r>
              <a:rPr lang="en-US" dirty="0"/>
              <a:t>    o u</a:t>
            </a:r>
          </a:p>
        </p:txBody>
      </p:sp>
      <p:sp>
        <p:nvSpPr>
          <p:cNvPr id="11" name="TextBox 10"/>
          <p:cNvSpPr txBox="1"/>
          <p:nvPr/>
        </p:nvSpPr>
        <p:spPr>
          <a:xfrm>
            <a:off x="6400800" y="4267200"/>
            <a:ext cx="457200" cy="369332"/>
          </a:xfrm>
          <a:prstGeom prst="rect">
            <a:avLst/>
          </a:prstGeom>
          <a:noFill/>
        </p:spPr>
        <p:txBody>
          <a:bodyPr wrap="square" rtlCol="0">
            <a:spAutoFit/>
          </a:bodyPr>
          <a:lstStyle/>
          <a:p>
            <a:r>
              <a:rPr lang="en-US" i="1" dirty="0"/>
              <a:t>V</a:t>
            </a:r>
          </a:p>
        </p:txBody>
      </p:sp>
      <p:pic>
        <p:nvPicPr>
          <p:cNvPr id="13" name="Picture 12" descr="0204.jpg"/>
          <p:cNvPicPr>
            <a:picLocks noChangeAspect="1"/>
          </p:cNvPicPr>
          <p:nvPr/>
        </p:nvPicPr>
        <p:blipFill>
          <a:blip r:embed="rId2" cstate="print"/>
          <a:stretch>
            <a:fillRect/>
          </a:stretch>
        </p:blipFill>
        <p:spPr>
          <a:xfrm>
            <a:off x="4800600" y="5486400"/>
            <a:ext cx="893064" cy="1036320"/>
          </a:xfrm>
          <a:prstGeom prst="rect">
            <a:avLst/>
          </a:prstGeom>
        </p:spPr>
      </p:pic>
      <p:sp>
        <p:nvSpPr>
          <p:cNvPr id="14" name="TextBox 13"/>
          <p:cNvSpPr txBox="1"/>
          <p:nvPr/>
        </p:nvSpPr>
        <p:spPr>
          <a:xfrm>
            <a:off x="5943600" y="5638800"/>
            <a:ext cx="2819400" cy="646331"/>
          </a:xfrm>
          <a:prstGeom prst="rect">
            <a:avLst/>
          </a:prstGeom>
          <a:noFill/>
        </p:spPr>
        <p:txBody>
          <a:bodyPr wrap="square" rtlCol="0">
            <a:spAutoFit/>
          </a:bodyPr>
          <a:lstStyle/>
          <a:p>
            <a:r>
              <a:rPr lang="en-US" dirty="0"/>
              <a:t>John Venn (1834-1923)</a:t>
            </a:r>
          </a:p>
          <a:p>
            <a:r>
              <a:rPr lang="en-US" dirty="0"/>
              <a:t>Cambridge, UK</a:t>
            </a:r>
          </a:p>
        </p:txBody>
      </p:sp>
      <p:sp>
        <p:nvSpPr>
          <p:cNvPr id="12" name="TextBox 11">
            <a:extLst>
              <a:ext uri="{FF2B5EF4-FFF2-40B4-BE49-F238E27FC236}">
                <a16:creationId xmlns:a16="http://schemas.microsoft.com/office/drawing/2014/main" id="{7C2B418B-2850-E24C-BDBA-FDA66722AC68}"/>
              </a:ext>
            </a:extLst>
          </p:cNvPr>
          <p:cNvSpPr txBox="1"/>
          <p:nvPr/>
        </p:nvSpPr>
        <p:spPr>
          <a:xfrm>
            <a:off x="914400" y="5647038"/>
            <a:ext cx="1040413" cy="369332"/>
          </a:xfrm>
          <a:prstGeom prst="rect">
            <a:avLst/>
          </a:prstGeom>
          <a:noFill/>
        </p:spPr>
        <p:txBody>
          <a:bodyPr wrap="none" rtlCol="0">
            <a:spAutoFit/>
          </a:bodyPr>
          <a:lstStyle/>
          <a:p>
            <a:r>
              <a:rPr lang="en-US" b="1" dirty="0">
                <a:solidFill>
                  <a:srgbClr val="FF0000"/>
                </a:solidFill>
              </a:rPr>
              <a:t>Null Set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Russell’s Paradox</a:t>
            </a:r>
          </a:p>
        </p:txBody>
      </p:sp>
      <p:sp>
        <p:nvSpPr>
          <p:cNvPr id="3" name="Content Placeholder 2"/>
          <p:cNvSpPr>
            <a:spLocks noGrp="1"/>
          </p:cNvSpPr>
          <p:nvPr>
            <p:ph idx="1"/>
          </p:nvPr>
        </p:nvSpPr>
        <p:spPr/>
        <p:txBody>
          <a:bodyPr/>
          <a:lstStyle/>
          <a:p>
            <a:r>
              <a:rPr lang="en-US" dirty="0"/>
              <a:t>Let </a:t>
            </a:r>
            <a:r>
              <a:rPr lang="en-US" i="1" dirty="0"/>
              <a:t>S</a:t>
            </a:r>
            <a:r>
              <a:rPr lang="en-US" dirty="0"/>
              <a:t> be the set of all sets which are not members of themselves. A paradox results from trying to answer the question “Is </a:t>
            </a:r>
            <a:r>
              <a:rPr lang="en-US" i="1" dirty="0"/>
              <a:t>S</a:t>
            </a:r>
            <a:r>
              <a:rPr lang="en-US" dirty="0"/>
              <a:t> a member of itself?”</a:t>
            </a:r>
          </a:p>
          <a:p>
            <a:r>
              <a:rPr lang="en-US" dirty="0"/>
              <a:t>Related Paradox:</a:t>
            </a:r>
          </a:p>
          <a:p>
            <a:pPr lvl="1"/>
            <a:r>
              <a:rPr lang="en-US" dirty="0"/>
              <a:t> Henry is a barber who shaves all people who do not shave themselves. A paradox results from trying to answer the question “Does Henry shave himself?”</a:t>
            </a:r>
          </a:p>
          <a:p>
            <a:endParaRPr lang="en-US" dirty="0"/>
          </a:p>
        </p:txBody>
      </p:sp>
      <p:pic>
        <p:nvPicPr>
          <p:cNvPr id="4" name="Picture 3" descr="0202.jpg"/>
          <p:cNvPicPr>
            <a:picLocks noChangeAspect="1"/>
          </p:cNvPicPr>
          <p:nvPr/>
        </p:nvPicPr>
        <p:blipFill>
          <a:blip r:embed="rId2" cstate="print"/>
          <a:stretch>
            <a:fillRect/>
          </a:stretch>
        </p:blipFill>
        <p:spPr>
          <a:xfrm>
            <a:off x="4191000" y="5105400"/>
            <a:ext cx="893064" cy="1030224"/>
          </a:xfrm>
          <a:prstGeom prst="rect">
            <a:avLst/>
          </a:prstGeom>
        </p:spPr>
      </p:pic>
      <p:sp>
        <p:nvSpPr>
          <p:cNvPr id="5" name="TextBox 4"/>
          <p:cNvSpPr txBox="1"/>
          <p:nvPr/>
        </p:nvSpPr>
        <p:spPr>
          <a:xfrm>
            <a:off x="5486400" y="5181600"/>
            <a:ext cx="2971800" cy="923330"/>
          </a:xfrm>
          <a:prstGeom prst="rect">
            <a:avLst/>
          </a:prstGeom>
          <a:noFill/>
        </p:spPr>
        <p:txBody>
          <a:bodyPr wrap="square" rtlCol="0">
            <a:spAutoFit/>
          </a:bodyPr>
          <a:lstStyle/>
          <a:p>
            <a:r>
              <a:rPr lang="en-US" dirty="0"/>
              <a:t>Bertrand Russell (1872-1970)</a:t>
            </a:r>
          </a:p>
          <a:p>
            <a:r>
              <a:rPr lang="en-US" dirty="0"/>
              <a:t>Cambridge, UK</a:t>
            </a:r>
          </a:p>
          <a:p>
            <a:r>
              <a:rPr lang="en-US" dirty="0"/>
              <a:t>Nobel Prize Winner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things to remember</a:t>
            </a:r>
          </a:p>
        </p:txBody>
      </p:sp>
      <p:sp>
        <p:nvSpPr>
          <p:cNvPr id="3" name="Content Placeholder 2"/>
          <p:cNvSpPr>
            <a:spLocks noGrp="1"/>
          </p:cNvSpPr>
          <p:nvPr>
            <p:ph idx="1"/>
          </p:nvPr>
        </p:nvSpPr>
        <p:spPr/>
        <p:txBody>
          <a:bodyPr/>
          <a:lstStyle/>
          <a:p>
            <a:r>
              <a:rPr lang="en-US" dirty="0"/>
              <a:t>Sets can be elements of sets.</a:t>
            </a:r>
          </a:p>
          <a:p>
            <a:pPr>
              <a:buNone/>
            </a:pPr>
            <a:r>
              <a:rPr lang="en-US" dirty="0">
                <a:latin typeface="Cambria Math" pitchFamily="18" charset="0"/>
                <a:ea typeface="Cambria Math" pitchFamily="18" charset="0"/>
              </a:rPr>
              <a:t>         {{1,2,3},</a:t>
            </a:r>
            <a:r>
              <a:rPr lang="en-US" i="1" dirty="0">
                <a:latin typeface="Cambria Math" pitchFamily="18" charset="0"/>
                <a:ea typeface="Cambria Math" pitchFamily="18" charset="0"/>
              </a:rPr>
              <a:t>a</a:t>
            </a:r>
            <a:r>
              <a:rPr lang="en-US" dirty="0">
                <a:latin typeface="Cambria Math" pitchFamily="18" charset="0"/>
                <a:ea typeface="Cambria Math" pitchFamily="18" charset="0"/>
              </a:rPr>
              <a:t>, {</a:t>
            </a:r>
            <a:r>
              <a:rPr lang="en-US" i="1" dirty="0" err="1">
                <a:latin typeface="Cambria Math" pitchFamily="18" charset="0"/>
                <a:ea typeface="Cambria Math" pitchFamily="18" charset="0"/>
              </a:rPr>
              <a:t>b,c</a:t>
            </a:r>
            <a:r>
              <a:rPr lang="en-US" dirty="0">
                <a:latin typeface="Cambria Math" pitchFamily="18" charset="0"/>
                <a:ea typeface="Cambria Math" pitchFamily="18" charset="0"/>
              </a:rPr>
              <a:t>}}</a:t>
            </a:r>
          </a:p>
          <a:p>
            <a:pPr>
              <a:buNone/>
            </a:pPr>
            <a:r>
              <a:rPr lang="en-US" dirty="0">
                <a:latin typeface="Cambria Math" pitchFamily="18" charset="0"/>
                <a:ea typeface="Cambria Math" pitchFamily="18" charset="0"/>
              </a:rPr>
              <a:t>          {</a:t>
            </a:r>
            <a:r>
              <a:rPr lang="en-US" b="1" dirty="0">
                <a:latin typeface="Cambria Math" pitchFamily="18" charset="0"/>
                <a:ea typeface="Cambria Math" pitchFamily="18" charset="0"/>
              </a:rPr>
              <a:t>N</a:t>
            </a:r>
            <a:r>
              <a:rPr lang="en-US" dirty="0">
                <a:latin typeface="Cambria Math" pitchFamily="18" charset="0"/>
                <a:ea typeface="Cambria Math" pitchFamily="18" charset="0"/>
              </a:rPr>
              <a:t>,</a:t>
            </a:r>
            <a:r>
              <a:rPr lang="en-US" b="1" dirty="0">
                <a:latin typeface="Cambria Math" pitchFamily="18" charset="0"/>
                <a:ea typeface="Cambria Math" pitchFamily="18" charset="0"/>
              </a:rPr>
              <a:t>Z</a:t>
            </a:r>
            <a:r>
              <a:rPr lang="en-US" dirty="0">
                <a:latin typeface="Cambria Math" pitchFamily="18" charset="0"/>
                <a:ea typeface="Cambria Math" pitchFamily="18" charset="0"/>
              </a:rPr>
              <a:t>,</a:t>
            </a:r>
            <a:r>
              <a:rPr lang="en-US" b="1" dirty="0">
                <a:latin typeface="Cambria Math" pitchFamily="18" charset="0"/>
                <a:ea typeface="Cambria Math" pitchFamily="18" charset="0"/>
              </a:rPr>
              <a:t>Q</a:t>
            </a:r>
            <a:r>
              <a:rPr lang="en-US" dirty="0">
                <a:latin typeface="Cambria Math" pitchFamily="18" charset="0"/>
                <a:ea typeface="Cambria Math" pitchFamily="18" charset="0"/>
              </a:rPr>
              <a:t>,</a:t>
            </a:r>
            <a:r>
              <a:rPr lang="en-US" b="1" dirty="0">
                <a:latin typeface="Cambria Math" pitchFamily="18" charset="0"/>
                <a:ea typeface="Cambria Math" pitchFamily="18" charset="0"/>
              </a:rPr>
              <a:t>R</a:t>
            </a:r>
            <a:r>
              <a:rPr lang="en-US" dirty="0">
                <a:latin typeface="Cambria Math" pitchFamily="18" charset="0"/>
                <a:ea typeface="Cambria Math" pitchFamily="18" charset="0"/>
              </a:rPr>
              <a:t>}</a:t>
            </a:r>
          </a:p>
          <a:p>
            <a:r>
              <a:rPr lang="en-US" dirty="0"/>
              <a:t>The empty set is different from a set containing the empty set.</a:t>
            </a:r>
          </a:p>
          <a:p>
            <a:pPr>
              <a:buNone/>
            </a:pPr>
            <a:r>
              <a:rPr lang="en-US" dirty="0"/>
              <a:t>       </a:t>
            </a:r>
            <a:r>
              <a:rPr lang="en-US" dirty="0">
                <a:solidFill>
                  <a:srgbClr val="FF0000"/>
                </a:solidFill>
                <a:latin typeface="Cambria Math"/>
                <a:ea typeface="Cambria Math"/>
              </a:rPr>
              <a:t>∅</a:t>
            </a:r>
            <a:r>
              <a:rPr lang="en-US" dirty="0">
                <a:solidFill>
                  <a:srgbClr val="FF0000"/>
                </a:solidFill>
              </a:rPr>
              <a:t>  </a:t>
            </a:r>
            <a:r>
              <a:rPr lang="en-US" dirty="0">
                <a:solidFill>
                  <a:srgbClr val="FF0000"/>
                </a:solidFill>
                <a:latin typeface="Cambria Math"/>
                <a:ea typeface="Cambria Math"/>
              </a:rPr>
              <a:t>≠ { ∅ } </a:t>
            </a:r>
            <a:endParaRPr lang="en-US" dirty="0">
              <a:solidFill>
                <a:srgbClr val="FF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Equality</a:t>
            </a:r>
          </a:p>
        </p:txBody>
      </p:sp>
      <p:sp>
        <p:nvSpPr>
          <p:cNvPr id="3" name="Content Placeholder 2"/>
          <p:cNvSpPr>
            <a:spLocks noGrp="1"/>
          </p:cNvSpPr>
          <p:nvPr>
            <p:ph idx="1"/>
          </p:nvPr>
        </p:nvSpPr>
        <p:spPr/>
        <p:txBody>
          <a:bodyPr/>
          <a:lstStyle/>
          <a:p>
            <a:pPr>
              <a:buNone/>
            </a:pPr>
            <a:r>
              <a:rPr lang="en-US" b="1" dirty="0"/>
              <a:t>   Definition</a:t>
            </a:r>
            <a:r>
              <a:rPr lang="en-US" dirty="0"/>
              <a:t>: Two sets are </a:t>
            </a:r>
            <a:r>
              <a:rPr lang="en-US" i="1" dirty="0"/>
              <a:t>equal</a:t>
            </a:r>
            <a:r>
              <a:rPr lang="en-US" dirty="0"/>
              <a:t> if and only if they have the same elements. </a:t>
            </a:r>
          </a:p>
          <a:p>
            <a:pPr lvl="1"/>
            <a:r>
              <a:rPr lang="en-US" dirty="0"/>
              <a:t>Therefore if A and B are sets, then A and B are equal if and only if                                         . </a:t>
            </a:r>
          </a:p>
          <a:p>
            <a:pPr lvl="1"/>
            <a:r>
              <a:rPr lang="en-US" dirty="0"/>
              <a:t>We write </a:t>
            </a:r>
            <a:r>
              <a:rPr lang="en-US" i="1" dirty="0"/>
              <a:t>A</a:t>
            </a:r>
            <a:r>
              <a:rPr lang="en-US" dirty="0"/>
              <a:t> = </a:t>
            </a:r>
            <a:r>
              <a:rPr lang="en-US" i="1" dirty="0"/>
              <a:t>B</a:t>
            </a:r>
            <a:r>
              <a:rPr lang="en-US" dirty="0"/>
              <a:t> if </a:t>
            </a:r>
            <a:r>
              <a:rPr lang="en-US" i="1" dirty="0"/>
              <a:t>A</a:t>
            </a:r>
            <a:r>
              <a:rPr lang="en-US" dirty="0"/>
              <a:t> and </a:t>
            </a:r>
            <a:r>
              <a:rPr lang="en-US" i="1" dirty="0"/>
              <a:t>B</a:t>
            </a:r>
            <a:r>
              <a:rPr lang="en-US" dirty="0"/>
              <a:t> are equal sets.</a:t>
            </a:r>
          </a:p>
          <a:p>
            <a:pPr>
              <a:buNone/>
            </a:pPr>
            <a:r>
              <a:rPr lang="en-US" dirty="0"/>
              <a:t>                </a:t>
            </a:r>
            <a:r>
              <a:rPr lang="en-US" dirty="0">
                <a:latin typeface="Cambria Math" pitchFamily="18" charset="0"/>
                <a:ea typeface="Cambria Math" pitchFamily="18" charset="0"/>
              </a:rPr>
              <a:t>{1,3,5}   = {3, 5, 1}</a:t>
            </a:r>
          </a:p>
          <a:p>
            <a:pPr>
              <a:buNone/>
            </a:pPr>
            <a:r>
              <a:rPr lang="en-US" dirty="0">
                <a:latin typeface="Cambria Math" pitchFamily="18" charset="0"/>
                <a:ea typeface="Cambria Math" pitchFamily="18" charset="0"/>
              </a:rPr>
              <a:t>                  {1,5,5,5,3,3,1} = {1,3,5}</a:t>
            </a:r>
          </a:p>
        </p:txBody>
      </p:sp>
      <p:pic>
        <p:nvPicPr>
          <p:cNvPr id="4" name="Picture 3" descr="addin_tmp.png"/>
          <p:cNvPicPr>
            <a:picLocks noChangeAspect="1"/>
          </p:cNvPicPr>
          <p:nvPr>
            <p:custDataLst>
              <p:tags r:id="rId1"/>
            </p:custDataLst>
          </p:nvPr>
        </p:nvPicPr>
        <p:blipFill>
          <a:blip r:embed="rId4" cstate="print"/>
          <a:stretch>
            <a:fillRect/>
          </a:stretch>
        </p:blipFill>
        <p:spPr>
          <a:xfrm>
            <a:off x="2819400" y="3200400"/>
            <a:ext cx="3231833" cy="38290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Subsets</a:t>
            </a:r>
          </a:p>
        </p:txBody>
      </p:sp>
      <p:sp>
        <p:nvSpPr>
          <p:cNvPr id="3" name="Content Placeholder 2"/>
          <p:cNvSpPr>
            <a:spLocks noGrp="1"/>
          </p:cNvSpPr>
          <p:nvPr>
            <p:ph idx="1"/>
          </p:nvPr>
        </p:nvSpPr>
        <p:spPr/>
        <p:txBody>
          <a:bodyPr>
            <a:normAutofit/>
          </a:bodyPr>
          <a:lstStyle/>
          <a:p>
            <a:pPr>
              <a:buNone/>
            </a:pPr>
            <a:r>
              <a:rPr lang="en-US" b="1" dirty="0"/>
              <a:t>   Definition</a:t>
            </a:r>
            <a:r>
              <a:rPr lang="en-US" dirty="0"/>
              <a:t>:  The set </a:t>
            </a:r>
            <a:r>
              <a:rPr lang="en-US" i="1" dirty="0"/>
              <a:t>A</a:t>
            </a:r>
            <a:r>
              <a:rPr lang="en-US" dirty="0"/>
              <a:t> is a </a:t>
            </a:r>
            <a:r>
              <a:rPr lang="en-US" i="1" dirty="0"/>
              <a:t>subset</a:t>
            </a:r>
            <a:r>
              <a:rPr lang="en-US" dirty="0"/>
              <a:t> of </a:t>
            </a:r>
            <a:r>
              <a:rPr lang="en-US" i="1" dirty="0"/>
              <a:t>B</a:t>
            </a:r>
            <a:r>
              <a:rPr lang="en-US" dirty="0"/>
              <a:t>, if and only if every element of </a:t>
            </a:r>
            <a:r>
              <a:rPr lang="en-US" i="1" dirty="0"/>
              <a:t>A</a:t>
            </a:r>
            <a:r>
              <a:rPr lang="en-US" dirty="0"/>
              <a:t> is also an element of </a:t>
            </a:r>
            <a:r>
              <a:rPr lang="en-US" i="1" dirty="0"/>
              <a:t>B</a:t>
            </a:r>
            <a:r>
              <a:rPr lang="en-US" dirty="0"/>
              <a:t>.  </a:t>
            </a:r>
          </a:p>
          <a:p>
            <a:pPr lvl="1"/>
            <a:r>
              <a:rPr lang="en-US" dirty="0"/>
              <a:t>The notation </a:t>
            </a:r>
            <a:r>
              <a:rPr lang="en-US" i="1" dirty="0">
                <a:latin typeface="Cambria Math" pitchFamily="18" charset="0"/>
                <a:ea typeface="Cambria Math" pitchFamily="18" charset="0"/>
              </a:rPr>
              <a:t>A</a:t>
            </a:r>
            <a:r>
              <a:rPr lang="en-US" dirty="0">
                <a:latin typeface="Cambria Math" pitchFamily="18" charset="0"/>
                <a:ea typeface="Cambria Math" pitchFamily="18" charset="0"/>
              </a:rPr>
              <a:t> ⊆ </a:t>
            </a:r>
            <a:r>
              <a:rPr lang="en-US" i="1" dirty="0">
                <a:latin typeface="Cambria Math" pitchFamily="18" charset="0"/>
                <a:ea typeface="Cambria Math" pitchFamily="18" charset="0"/>
              </a:rPr>
              <a:t>B</a:t>
            </a:r>
            <a:r>
              <a:rPr lang="en-US" dirty="0">
                <a:latin typeface="Cambria Math" pitchFamily="18" charset="0"/>
                <a:ea typeface="Cambria Math" pitchFamily="18" charset="0"/>
              </a:rPr>
              <a:t>  is used </a:t>
            </a:r>
            <a:r>
              <a:rPr lang="en-US" dirty="0">
                <a:latin typeface="Cambria Math"/>
                <a:ea typeface="Cambria Math"/>
              </a:rPr>
              <a:t>to indicate that </a:t>
            </a:r>
            <a:r>
              <a:rPr lang="en-US" i="1" dirty="0">
                <a:latin typeface="Cambria Math"/>
                <a:ea typeface="Cambria Math"/>
              </a:rPr>
              <a:t>A</a:t>
            </a:r>
            <a:r>
              <a:rPr lang="en-US" dirty="0">
                <a:latin typeface="Cambria Math"/>
                <a:ea typeface="Cambria Math"/>
              </a:rPr>
              <a:t> is a subset of the set </a:t>
            </a:r>
            <a:r>
              <a:rPr lang="en-US" i="1" dirty="0">
                <a:latin typeface="Cambria Math"/>
                <a:ea typeface="Cambria Math"/>
              </a:rPr>
              <a:t>B</a:t>
            </a:r>
            <a:r>
              <a:rPr lang="en-US" dirty="0">
                <a:latin typeface="Cambria Math"/>
                <a:ea typeface="Cambria Math"/>
              </a:rPr>
              <a:t>. </a:t>
            </a:r>
          </a:p>
          <a:p>
            <a:pPr lvl="1"/>
            <a:r>
              <a:rPr lang="en-US" i="1" dirty="0">
                <a:latin typeface="Cambria Math" pitchFamily="18" charset="0"/>
                <a:ea typeface="Cambria Math" pitchFamily="18" charset="0"/>
              </a:rPr>
              <a:t>A</a:t>
            </a:r>
            <a:r>
              <a:rPr lang="en-US" dirty="0">
                <a:latin typeface="Cambria Math" pitchFamily="18" charset="0"/>
                <a:ea typeface="Cambria Math" pitchFamily="18" charset="0"/>
              </a:rPr>
              <a:t> ⊆ </a:t>
            </a:r>
            <a:r>
              <a:rPr lang="en-US" i="1" dirty="0">
                <a:latin typeface="Cambria Math" pitchFamily="18" charset="0"/>
                <a:ea typeface="Cambria Math" pitchFamily="18" charset="0"/>
              </a:rPr>
              <a:t>B</a:t>
            </a:r>
            <a:r>
              <a:rPr lang="en-US" dirty="0">
                <a:latin typeface="Cambria Math" pitchFamily="18" charset="0"/>
                <a:ea typeface="Cambria Math" pitchFamily="18" charset="0"/>
              </a:rPr>
              <a:t>   holds if and only if                                            </a:t>
            </a:r>
            <a:r>
              <a:rPr lang="en-US" dirty="0"/>
              <a:t>is true. </a:t>
            </a:r>
          </a:p>
          <a:p>
            <a:pPr marL="1124712" lvl="2" indent="-457200">
              <a:buFont typeface="+mj-lt"/>
              <a:buAutoNum type="arabicPeriod"/>
            </a:pPr>
            <a:r>
              <a:rPr lang="en-US" dirty="0"/>
              <a:t>Because </a:t>
            </a:r>
            <a:r>
              <a:rPr lang="en-US" i="1" dirty="0">
                <a:latin typeface="Cambria Math" pitchFamily="18" charset="0"/>
                <a:ea typeface="Cambria Math" pitchFamily="18" charset="0"/>
              </a:rPr>
              <a:t>a</a:t>
            </a:r>
            <a:r>
              <a:rPr lang="en-US" dirty="0">
                <a:latin typeface="Cambria Math" pitchFamily="18" charset="0"/>
                <a:ea typeface="Cambria Math" pitchFamily="18" charset="0"/>
              </a:rPr>
              <a:t> ∈ </a:t>
            </a:r>
            <a:r>
              <a:rPr lang="en-US" dirty="0">
                <a:latin typeface="Cambria Math"/>
                <a:ea typeface="Cambria Math"/>
              </a:rPr>
              <a:t>∅</a:t>
            </a:r>
            <a:r>
              <a:rPr lang="en-US" dirty="0">
                <a:latin typeface="MS Reference Sans Serif" pitchFamily="34" charset="0"/>
                <a:ea typeface="Cambria Math" pitchFamily="18" charset="0"/>
              </a:rPr>
              <a:t>  </a:t>
            </a:r>
            <a:r>
              <a:rPr lang="en-US" dirty="0"/>
              <a:t>is  always false, </a:t>
            </a:r>
            <a:r>
              <a:rPr lang="en-US" dirty="0">
                <a:latin typeface="Cambria Math"/>
                <a:ea typeface="Cambria Math"/>
              </a:rPr>
              <a:t>∅ </a:t>
            </a:r>
            <a:r>
              <a:rPr lang="en-US" dirty="0">
                <a:latin typeface="Cambria Math" pitchFamily="18" charset="0"/>
                <a:ea typeface="Cambria Math" pitchFamily="18" charset="0"/>
              </a:rPr>
              <a:t>⊆ </a:t>
            </a:r>
            <a:r>
              <a:rPr lang="en-US" i="1" dirty="0">
                <a:latin typeface="Cambria Math" pitchFamily="18" charset="0"/>
                <a:ea typeface="Cambria Math" pitchFamily="18" charset="0"/>
              </a:rPr>
              <a:t>S</a:t>
            </a:r>
            <a:r>
              <a:rPr lang="en-US" dirty="0"/>
              <a:t> ,for every  set </a:t>
            </a:r>
            <a:r>
              <a:rPr lang="en-US" i="1" dirty="0"/>
              <a:t>S</a:t>
            </a:r>
            <a:r>
              <a:rPr lang="en-US" dirty="0"/>
              <a:t>.     </a:t>
            </a:r>
            <a:endParaRPr lang="en-US" b="1" dirty="0"/>
          </a:p>
          <a:p>
            <a:pPr marL="1124712" lvl="2" indent="-457200">
              <a:buFont typeface="+mj-lt"/>
              <a:buAutoNum type="arabicPeriod"/>
            </a:pPr>
            <a:r>
              <a:rPr lang="en-US" dirty="0"/>
              <a:t> Because </a:t>
            </a:r>
            <a:r>
              <a:rPr lang="en-US" i="1" dirty="0">
                <a:latin typeface="Cambria Math" pitchFamily="18" charset="0"/>
                <a:ea typeface="Cambria Math" pitchFamily="18" charset="0"/>
              </a:rPr>
              <a:t>a</a:t>
            </a:r>
            <a:r>
              <a:rPr lang="en-US" dirty="0">
                <a:latin typeface="Cambria Math" pitchFamily="18" charset="0"/>
                <a:ea typeface="Cambria Math" pitchFamily="18" charset="0"/>
              </a:rPr>
              <a:t> ∈ </a:t>
            </a:r>
            <a:r>
              <a:rPr lang="en-US" i="1" dirty="0">
                <a:latin typeface="Cambria Math" pitchFamily="18" charset="0"/>
                <a:ea typeface="Cambria Math" pitchFamily="18" charset="0"/>
              </a:rPr>
              <a:t>S</a:t>
            </a:r>
            <a:r>
              <a:rPr lang="en-US" dirty="0">
                <a:latin typeface="MS Reference Sans Serif" pitchFamily="34" charset="0"/>
                <a:ea typeface="Cambria Math" pitchFamily="18" charset="0"/>
              </a:rPr>
              <a:t> </a:t>
            </a:r>
            <a:r>
              <a:rPr lang="en-US" dirty="0">
                <a:latin typeface="Cambria Math"/>
                <a:ea typeface="Cambria Math"/>
              </a:rPr>
              <a:t>→</a:t>
            </a:r>
            <a:r>
              <a:rPr lang="en-US" i="1" dirty="0">
                <a:latin typeface="Cambria Math" pitchFamily="18" charset="0"/>
                <a:ea typeface="Cambria Math" pitchFamily="18" charset="0"/>
              </a:rPr>
              <a:t> a</a:t>
            </a:r>
            <a:r>
              <a:rPr lang="en-US" dirty="0">
                <a:latin typeface="Cambria Math" pitchFamily="18" charset="0"/>
                <a:ea typeface="Cambria Math" pitchFamily="18" charset="0"/>
              </a:rPr>
              <a:t> ∈ </a:t>
            </a:r>
            <a:r>
              <a:rPr lang="en-US" i="1" dirty="0">
                <a:latin typeface="Cambria Math" pitchFamily="18" charset="0"/>
                <a:ea typeface="Cambria Math" pitchFamily="18" charset="0"/>
              </a:rPr>
              <a:t>S</a:t>
            </a:r>
            <a:r>
              <a:rPr lang="en-US" dirty="0">
                <a:latin typeface="MS Reference Sans Serif" pitchFamily="34" charset="0"/>
                <a:ea typeface="Cambria Math" pitchFamily="18" charset="0"/>
              </a:rPr>
              <a:t>, </a:t>
            </a:r>
            <a:r>
              <a:rPr lang="en-US" i="1" dirty="0">
                <a:latin typeface="Cambria Math" pitchFamily="18" charset="0"/>
                <a:ea typeface="Cambria Math" pitchFamily="18" charset="0"/>
              </a:rPr>
              <a:t>S</a:t>
            </a:r>
            <a:r>
              <a:rPr lang="en-US" dirty="0">
                <a:latin typeface="Cambria Math"/>
                <a:ea typeface="Cambria Math"/>
              </a:rPr>
              <a:t> </a:t>
            </a:r>
            <a:r>
              <a:rPr lang="en-US" dirty="0">
                <a:latin typeface="Cambria Math" pitchFamily="18" charset="0"/>
                <a:ea typeface="Cambria Math" pitchFamily="18" charset="0"/>
              </a:rPr>
              <a:t>⊆ </a:t>
            </a:r>
            <a:r>
              <a:rPr lang="en-US" i="1" dirty="0">
                <a:latin typeface="Cambria Math" pitchFamily="18" charset="0"/>
                <a:ea typeface="Cambria Math" pitchFamily="18" charset="0"/>
              </a:rPr>
              <a:t>S</a:t>
            </a:r>
            <a:r>
              <a:rPr lang="en-US" dirty="0"/>
              <a:t>, for every  set </a:t>
            </a:r>
            <a:r>
              <a:rPr lang="en-US" i="1" dirty="0"/>
              <a:t>S</a:t>
            </a:r>
            <a:r>
              <a:rPr lang="en-US" dirty="0"/>
              <a:t>. </a:t>
            </a:r>
          </a:p>
        </p:txBody>
      </p:sp>
      <p:pic>
        <p:nvPicPr>
          <p:cNvPr id="7" name="Picture 6" descr="addin_tmp.png"/>
          <p:cNvPicPr>
            <a:picLocks noChangeAspect="1"/>
          </p:cNvPicPr>
          <p:nvPr>
            <p:custDataLst>
              <p:tags r:id="rId1"/>
            </p:custDataLst>
          </p:nvPr>
        </p:nvPicPr>
        <p:blipFill>
          <a:blip r:embed="rId3" cstate="print"/>
          <a:stretch>
            <a:fillRect/>
          </a:stretch>
        </p:blipFill>
        <p:spPr>
          <a:xfrm>
            <a:off x="4648200" y="3657600"/>
            <a:ext cx="2693194" cy="319088"/>
          </a:xfrm>
          <a:prstGeom prst="rect">
            <a:avLst/>
          </a:prstGeom>
        </p:spPr>
      </p:pic>
      <p:sp>
        <p:nvSpPr>
          <p:cNvPr id="4" name="TextBox 3">
            <a:extLst>
              <a:ext uri="{FF2B5EF4-FFF2-40B4-BE49-F238E27FC236}">
                <a16:creationId xmlns:a16="http://schemas.microsoft.com/office/drawing/2014/main" id="{5A14FE96-9B45-B842-BC73-5247627C52B9}"/>
              </a:ext>
            </a:extLst>
          </p:cNvPr>
          <p:cNvSpPr txBox="1"/>
          <p:nvPr/>
        </p:nvSpPr>
        <p:spPr>
          <a:xfrm>
            <a:off x="1905000" y="5104711"/>
            <a:ext cx="1266501" cy="369332"/>
          </a:xfrm>
          <a:prstGeom prst="rect">
            <a:avLst/>
          </a:prstGeom>
          <a:noFill/>
        </p:spPr>
        <p:txBody>
          <a:bodyPr wrap="none" rtlCol="0">
            <a:spAutoFit/>
          </a:bodyPr>
          <a:lstStyle/>
          <a:p>
            <a:r>
              <a:rPr lang="en-US" dirty="0"/>
              <a:t>A = {1, 2, 3}</a:t>
            </a:r>
          </a:p>
        </p:txBody>
      </p:sp>
      <p:sp>
        <p:nvSpPr>
          <p:cNvPr id="6" name="TextBox 5">
            <a:extLst>
              <a:ext uri="{FF2B5EF4-FFF2-40B4-BE49-F238E27FC236}">
                <a16:creationId xmlns:a16="http://schemas.microsoft.com/office/drawing/2014/main" id="{8DF61E57-6837-DD4E-9B3A-22C580115849}"/>
              </a:ext>
            </a:extLst>
          </p:cNvPr>
          <p:cNvSpPr txBox="1"/>
          <p:nvPr/>
        </p:nvSpPr>
        <p:spPr>
          <a:xfrm>
            <a:off x="3692479" y="5104711"/>
            <a:ext cx="1491114" cy="369332"/>
          </a:xfrm>
          <a:prstGeom prst="rect">
            <a:avLst/>
          </a:prstGeom>
          <a:noFill/>
        </p:spPr>
        <p:txBody>
          <a:bodyPr wrap="none" rtlCol="0">
            <a:spAutoFit/>
          </a:bodyPr>
          <a:lstStyle/>
          <a:p>
            <a:r>
              <a:rPr lang="en-US" dirty="0"/>
              <a:t>B = {1, 2, 3, 4}</a:t>
            </a:r>
          </a:p>
        </p:txBody>
      </p:sp>
      <p:sp>
        <p:nvSpPr>
          <p:cNvPr id="9" name="TextBox 8">
            <a:extLst>
              <a:ext uri="{FF2B5EF4-FFF2-40B4-BE49-F238E27FC236}">
                <a16:creationId xmlns:a16="http://schemas.microsoft.com/office/drawing/2014/main" id="{8821E873-6283-724A-A6EA-BE3218E0E0AF}"/>
              </a:ext>
            </a:extLst>
          </p:cNvPr>
          <p:cNvSpPr txBox="1"/>
          <p:nvPr/>
        </p:nvSpPr>
        <p:spPr>
          <a:xfrm>
            <a:off x="1905000" y="5612547"/>
            <a:ext cx="1505348" cy="369332"/>
          </a:xfrm>
          <a:prstGeom prst="rect">
            <a:avLst/>
          </a:prstGeom>
          <a:noFill/>
        </p:spPr>
        <p:txBody>
          <a:bodyPr wrap="none" rtlCol="0">
            <a:spAutoFit/>
          </a:bodyPr>
          <a:lstStyle/>
          <a:p>
            <a:r>
              <a:rPr lang="en-US" dirty="0"/>
              <a:t>A = {1, 2, 3, 4}</a:t>
            </a:r>
          </a:p>
        </p:txBody>
      </p:sp>
      <p:sp>
        <p:nvSpPr>
          <p:cNvPr id="10" name="TextBox 9">
            <a:extLst>
              <a:ext uri="{FF2B5EF4-FFF2-40B4-BE49-F238E27FC236}">
                <a16:creationId xmlns:a16="http://schemas.microsoft.com/office/drawing/2014/main" id="{9E925F41-E4FC-3046-A7D1-06EA57024E03}"/>
              </a:ext>
            </a:extLst>
          </p:cNvPr>
          <p:cNvSpPr txBox="1"/>
          <p:nvPr/>
        </p:nvSpPr>
        <p:spPr>
          <a:xfrm>
            <a:off x="3678022" y="5662659"/>
            <a:ext cx="1491114" cy="369332"/>
          </a:xfrm>
          <a:prstGeom prst="rect">
            <a:avLst/>
          </a:prstGeom>
          <a:noFill/>
        </p:spPr>
        <p:txBody>
          <a:bodyPr wrap="none" rtlCol="0">
            <a:spAutoFit/>
          </a:bodyPr>
          <a:lstStyle/>
          <a:p>
            <a:r>
              <a:rPr lang="en-US" dirty="0"/>
              <a:t>B = {1, 2, 3, 4}</a:t>
            </a:r>
          </a:p>
        </p:txBody>
      </p:sp>
      <p:sp>
        <p:nvSpPr>
          <p:cNvPr id="5" name="Rectangle 4">
            <a:extLst>
              <a:ext uri="{FF2B5EF4-FFF2-40B4-BE49-F238E27FC236}">
                <a16:creationId xmlns:a16="http://schemas.microsoft.com/office/drawing/2014/main" id="{67EB4631-C8F5-2143-9020-077D397F5A2C}"/>
              </a:ext>
            </a:extLst>
          </p:cNvPr>
          <p:cNvSpPr/>
          <p:nvPr/>
        </p:nvSpPr>
        <p:spPr>
          <a:xfrm>
            <a:off x="1905000" y="6083309"/>
            <a:ext cx="748923" cy="369332"/>
          </a:xfrm>
          <a:prstGeom prst="rect">
            <a:avLst/>
          </a:prstGeom>
        </p:spPr>
        <p:txBody>
          <a:bodyPr wrap="none">
            <a:spAutoFit/>
          </a:bodyPr>
          <a:lstStyle/>
          <a:p>
            <a:r>
              <a:rPr lang="en-US" dirty="0">
                <a:latin typeface="Cambria Math"/>
                <a:ea typeface="Cambria Math"/>
              </a:rPr>
              <a:t>A = ∅</a:t>
            </a:r>
            <a:endParaRPr lang="en-US" dirty="0"/>
          </a:p>
        </p:txBody>
      </p:sp>
      <p:sp>
        <p:nvSpPr>
          <p:cNvPr id="11" name="TextBox 10">
            <a:extLst>
              <a:ext uri="{FF2B5EF4-FFF2-40B4-BE49-F238E27FC236}">
                <a16:creationId xmlns:a16="http://schemas.microsoft.com/office/drawing/2014/main" id="{34B35D54-7DEC-DF45-84ED-C0929F2830B8}"/>
              </a:ext>
            </a:extLst>
          </p:cNvPr>
          <p:cNvSpPr txBox="1"/>
          <p:nvPr/>
        </p:nvSpPr>
        <p:spPr>
          <a:xfrm>
            <a:off x="3679965" y="6083309"/>
            <a:ext cx="1491114" cy="369332"/>
          </a:xfrm>
          <a:prstGeom prst="rect">
            <a:avLst/>
          </a:prstGeom>
          <a:noFill/>
        </p:spPr>
        <p:txBody>
          <a:bodyPr wrap="none" rtlCol="0">
            <a:spAutoFit/>
          </a:bodyPr>
          <a:lstStyle/>
          <a:p>
            <a:r>
              <a:rPr lang="en-US" dirty="0"/>
              <a:t>B = {1, 2, 3, 4}</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Showing a Set is or is not a Subset of Another Set</a:t>
            </a:r>
          </a:p>
        </p:txBody>
      </p:sp>
      <p:sp>
        <p:nvSpPr>
          <p:cNvPr id="3" name="Content Placeholder 2"/>
          <p:cNvSpPr>
            <a:spLocks noGrp="1"/>
          </p:cNvSpPr>
          <p:nvPr>
            <p:ph idx="1"/>
          </p:nvPr>
        </p:nvSpPr>
        <p:spPr/>
        <p:txBody>
          <a:bodyPr>
            <a:normAutofit lnSpcReduction="10000"/>
          </a:bodyPr>
          <a:lstStyle/>
          <a:p>
            <a:r>
              <a:rPr lang="en-US" b="1" dirty="0">
                <a:ea typeface="Cambria Math" pitchFamily="18" charset="0"/>
              </a:rPr>
              <a:t>Showing  that A is a Subset of B</a:t>
            </a:r>
            <a:r>
              <a:rPr lang="en-US" dirty="0">
                <a:ea typeface="Cambria Math" pitchFamily="18" charset="0"/>
              </a:rPr>
              <a:t>: To </a:t>
            </a:r>
            <a:r>
              <a:rPr lang="en-US" dirty="0">
                <a:latin typeface="Cambria Math" pitchFamily="18" charset="0"/>
                <a:ea typeface="Cambria Math" pitchFamily="18" charset="0"/>
              </a:rPr>
              <a:t>show that </a:t>
            </a:r>
            <a:r>
              <a:rPr lang="en-US" i="1" dirty="0">
                <a:ea typeface="Cambria Math" pitchFamily="18" charset="0"/>
              </a:rPr>
              <a:t>A</a:t>
            </a:r>
            <a:r>
              <a:rPr lang="en-US" dirty="0">
                <a:latin typeface="Cambria Math" pitchFamily="18" charset="0"/>
                <a:ea typeface="Cambria Math" pitchFamily="18" charset="0"/>
              </a:rPr>
              <a:t> ⊆ </a:t>
            </a:r>
            <a:r>
              <a:rPr lang="en-US" i="1" dirty="0">
                <a:ea typeface="Cambria Math" pitchFamily="18" charset="0"/>
              </a:rPr>
              <a:t>B</a:t>
            </a:r>
            <a:r>
              <a:rPr lang="en-US" dirty="0">
                <a:latin typeface="Cambria Math" pitchFamily="18" charset="0"/>
                <a:ea typeface="Cambria Math" pitchFamily="18" charset="0"/>
              </a:rPr>
              <a:t>, show that if </a:t>
            </a:r>
            <a:r>
              <a:rPr lang="en-US" i="1" dirty="0">
                <a:ea typeface="Cambria Math" pitchFamily="18" charset="0"/>
              </a:rPr>
              <a:t>x</a:t>
            </a:r>
            <a:r>
              <a:rPr lang="en-US" dirty="0">
                <a:latin typeface="Cambria Math" pitchFamily="18" charset="0"/>
                <a:ea typeface="Cambria Math" pitchFamily="18" charset="0"/>
              </a:rPr>
              <a:t> belongs to </a:t>
            </a:r>
            <a:r>
              <a:rPr lang="en-US" i="1" dirty="0">
                <a:ea typeface="Cambria Math" pitchFamily="18" charset="0"/>
              </a:rPr>
              <a:t>A,</a:t>
            </a:r>
            <a:r>
              <a:rPr lang="en-US" dirty="0">
                <a:latin typeface="Cambria Math" pitchFamily="18" charset="0"/>
                <a:ea typeface="Cambria Math" pitchFamily="18" charset="0"/>
              </a:rPr>
              <a:t> then </a:t>
            </a:r>
            <a:r>
              <a:rPr lang="en-US" dirty="0">
                <a:ea typeface="Cambria Math" pitchFamily="18" charset="0"/>
              </a:rPr>
              <a:t>x </a:t>
            </a:r>
            <a:r>
              <a:rPr lang="en-US" dirty="0">
                <a:latin typeface="Cambria Math" pitchFamily="18" charset="0"/>
                <a:ea typeface="Cambria Math" pitchFamily="18" charset="0"/>
              </a:rPr>
              <a:t>also belongs to </a:t>
            </a:r>
            <a:r>
              <a:rPr lang="en-US" i="1" dirty="0">
                <a:ea typeface="Cambria Math" pitchFamily="18" charset="0"/>
              </a:rPr>
              <a:t>B</a:t>
            </a:r>
            <a:r>
              <a:rPr lang="en-US" dirty="0">
                <a:latin typeface="Cambria Math" pitchFamily="18" charset="0"/>
                <a:ea typeface="Cambria Math" pitchFamily="18" charset="0"/>
              </a:rPr>
              <a:t>.</a:t>
            </a:r>
            <a:endParaRPr lang="en-US" b="1" dirty="0">
              <a:latin typeface="Cambria Math" pitchFamily="18" charset="0"/>
              <a:ea typeface="Cambria Math" pitchFamily="18" charset="0"/>
            </a:endParaRPr>
          </a:p>
          <a:p>
            <a:r>
              <a:rPr lang="en-US" b="1" dirty="0">
                <a:ea typeface="Cambria Math" pitchFamily="18" charset="0"/>
              </a:rPr>
              <a:t>Showing that A is not a Subset of B</a:t>
            </a:r>
            <a:r>
              <a:rPr lang="en-US" dirty="0">
                <a:latin typeface="Cambria Math" pitchFamily="18" charset="0"/>
                <a:ea typeface="Cambria Math" pitchFamily="18" charset="0"/>
              </a:rPr>
              <a:t>: </a:t>
            </a:r>
            <a:r>
              <a:rPr lang="en-US" dirty="0"/>
              <a:t>To show that </a:t>
            </a:r>
            <a:r>
              <a:rPr lang="en-US" i="1" dirty="0"/>
              <a:t>A</a:t>
            </a:r>
            <a:r>
              <a:rPr lang="en-US" dirty="0"/>
              <a:t> is not a subset of </a:t>
            </a:r>
            <a:r>
              <a:rPr lang="en-US" i="1" dirty="0"/>
              <a:t>B</a:t>
            </a:r>
            <a:r>
              <a:rPr lang="en-US" dirty="0"/>
              <a:t>, </a:t>
            </a:r>
            <a:r>
              <a:rPr lang="en-US" i="1" dirty="0">
                <a:ea typeface="Cambria Math" pitchFamily="18" charset="0"/>
              </a:rPr>
              <a:t>A</a:t>
            </a:r>
            <a:r>
              <a:rPr lang="en-US" dirty="0">
                <a:latin typeface="Cambria Math" pitchFamily="18" charset="0"/>
                <a:ea typeface="Cambria Math" pitchFamily="18" charset="0"/>
              </a:rPr>
              <a:t> ⊈ </a:t>
            </a:r>
            <a:r>
              <a:rPr lang="en-US" i="1" dirty="0">
                <a:ea typeface="Cambria Math" pitchFamily="18" charset="0"/>
              </a:rPr>
              <a:t>B</a:t>
            </a:r>
            <a:r>
              <a:rPr lang="en-US" b="1" dirty="0">
                <a:latin typeface="Cambria Math" pitchFamily="18" charset="0"/>
                <a:ea typeface="Cambria Math" pitchFamily="18" charset="0"/>
              </a:rPr>
              <a:t>,</a:t>
            </a:r>
            <a:r>
              <a:rPr lang="en-US" dirty="0"/>
              <a:t>  find an element </a:t>
            </a:r>
            <a:r>
              <a:rPr lang="en-US" i="1" dirty="0">
                <a:ea typeface="Cambria Math" pitchFamily="18" charset="0"/>
              </a:rPr>
              <a:t>x</a:t>
            </a:r>
            <a:r>
              <a:rPr lang="en-US" dirty="0">
                <a:latin typeface="Cambria Math" pitchFamily="18" charset="0"/>
                <a:ea typeface="Cambria Math" pitchFamily="18" charset="0"/>
              </a:rPr>
              <a:t> ∈ </a:t>
            </a:r>
            <a:r>
              <a:rPr lang="en-US" i="1" dirty="0">
                <a:ea typeface="Cambria Math" pitchFamily="18" charset="0"/>
              </a:rPr>
              <a:t>A</a:t>
            </a:r>
            <a:r>
              <a:rPr lang="en-US" dirty="0">
                <a:latin typeface="Cambria Math" pitchFamily="18" charset="0"/>
                <a:ea typeface="Cambria Math" pitchFamily="18" charset="0"/>
              </a:rPr>
              <a:t> with </a:t>
            </a:r>
            <a:r>
              <a:rPr lang="en-US" i="1" dirty="0">
                <a:ea typeface="Cambria Math" pitchFamily="18" charset="0"/>
              </a:rPr>
              <a:t>x</a:t>
            </a:r>
            <a:r>
              <a:rPr lang="en-US" dirty="0">
                <a:latin typeface="Cambria Math" pitchFamily="18" charset="0"/>
                <a:ea typeface="Cambria Math" pitchFamily="18" charset="0"/>
              </a:rPr>
              <a:t> </a:t>
            </a:r>
            <a:r>
              <a:rPr lang="en-US" dirty="0">
                <a:latin typeface="Cambria Math"/>
                <a:ea typeface="Cambria Math"/>
              </a:rPr>
              <a:t>∉</a:t>
            </a:r>
            <a:r>
              <a:rPr lang="en-US" dirty="0">
                <a:latin typeface="Cambria Math" pitchFamily="18" charset="0"/>
                <a:ea typeface="Cambria Math" pitchFamily="18" charset="0"/>
              </a:rPr>
              <a:t> </a:t>
            </a:r>
            <a:r>
              <a:rPr lang="en-US" i="1" dirty="0">
                <a:ea typeface="Cambria Math" pitchFamily="18" charset="0"/>
              </a:rPr>
              <a:t>B</a:t>
            </a:r>
            <a:r>
              <a:rPr lang="en-US" b="1" dirty="0">
                <a:latin typeface="Cambria Math" pitchFamily="18" charset="0"/>
                <a:ea typeface="Cambria Math" pitchFamily="18" charset="0"/>
              </a:rPr>
              <a:t>.</a:t>
            </a:r>
            <a:r>
              <a:rPr lang="en-US" dirty="0">
                <a:latin typeface="Cambria Math" pitchFamily="18" charset="0"/>
                <a:ea typeface="Cambria Math" pitchFamily="18" charset="0"/>
              </a:rPr>
              <a:t>  </a:t>
            </a:r>
            <a:r>
              <a:rPr lang="en-US" dirty="0">
                <a:ea typeface="Cambria Math" pitchFamily="18" charset="0"/>
              </a:rPr>
              <a:t>(</a:t>
            </a:r>
            <a:r>
              <a:rPr lang="en-US" dirty="0">
                <a:latin typeface="Cambria Math" pitchFamily="18" charset="0"/>
                <a:ea typeface="Cambria Math" pitchFamily="18" charset="0"/>
              </a:rPr>
              <a:t>Such an </a:t>
            </a:r>
            <a:r>
              <a:rPr lang="en-US" i="1" dirty="0">
                <a:ea typeface="Cambria Math" pitchFamily="18" charset="0"/>
              </a:rPr>
              <a:t>x</a:t>
            </a:r>
            <a:r>
              <a:rPr lang="en-US" dirty="0">
                <a:latin typeface="Cambria Math" pitchFamily="18" charset="0"/>
                <a:ea typeface="Cambria Math" pitchFamily="18" charset="0"/>
              </a:rPr>
              <a:t> is a counterexample to the claim that </a:t>
            </a:r>
            <a:r>
              <a:rPr lang="en-US" i="1" dirty="0">
                <a:ea typeface="Cambria Math" pitchFamily="18" charset="0"/>
              </a:rPr>
              <a:t>x</a:t>
            </a:r>
            <a:r>
              <a:rPr lang="en-US" dirty="0">
                <a:latin typeface="Cambria Math" pitchFamily="18" charset="0"/>
                <a:ea typeface="Cambria Math" pitchFamily="18" charset="0"/>
              </a:rPr>
              <a:t> ∈ </a:t>
            </a:r>
            <a:r>
              <a:rPr lang="en-US" i="1" dirty="0">
                <a:ea typeface="Cambria Math" pitchFamily="18" charset="0"/>
              </a:rPr>
              <a:t>A</a:t>
            </a:r>
            <a:r>
              <a:rPr lang="en-US" dirty="0">
                <a:latin typeface="Cambria Math" pitchFamily="18" charset="0"/>
                <a:ea typeface="Cambria Math" pitchFamily="18" charset="0"/>
              </a:rPr>
              <a:t> implies </a:t>
            </a:r>
            <a:r>
              <a:rPr lang="en-US" i="1" dirty="0">
                <a:ea typeface="Cambria Math" pitchFamily="18" charset="0"/>
              </a:rPr>
              <a:t>x</a:t>
            </a:r>
            <a:r>
              <a:rPr lang="en-US" dirty="0">
                <a:latin typeface="Cambria Math" pitchFamily="18" charset="0"/>
                <a:ea typeface="Cambria Math" pitchFamily="18" charset="0"/>
              </a:rPr>
              <a:t> ∈ </a:t>
            </a:r>
            <a:r>
              <a:rPr lang="en-US" i="1" dirty="0">
                <a:ea typeface="Cambria Math" pitchFamily="18" charset="0"/>
              </a:rPr>
              <a:t>B</a:t>
            </a:r>
            <a:r>
              <a:rPr lang="en-US" dirty="0">
                <a:ea typeface="Cambria Math" pitchFamily="18" charset="0"/>
              </a:rPr>
              <a:t>.)</a:t>
            </a:r>
          </a:p>
          <a:p>
            <a:pPr>
              <a:buNone/>
            </a:pPr>
            <a:r>
              <a:rPr lang="en-US" b="1" dirty="0">
                <a:latin typeface="Cambria Math" pitchFamily="18" charset="0"/>
                <a:ea typeface="Cambria Math" pitchFamily="18" charset="0"/>
              </a:rPr>
              <a:t>    </a:t>
            </a:r>
            <a:r>
              <a:rPr lang="en-US" b="1" dirty="0">
                <a:ea typeface="Cambria Math" pitchFamily="18" charset="0"/>
              </a:rPr>
              <a:t>Examples</a:t>
            </a:r>
            <a:r>
              <a:rPr lang="en-US" dirty="0">
                <a:ea typeface="Cambria Math" pitchFamily="18" charset="0"/>
              </a:rPr>
              <a:t>:</a:t>
            </a:r>
            <a:r>
              <a:rPr lang="en-US" b="1" dirty="0">
                <a:ea typeface="Cambria Math" pitchFamily="18" charset="0"/>
              </a:rPr>
              <a:t> </a:t>
            </a:r>
          </a:p>
          <a:p>
            <a:pPr marL="850392" lvl="1" indent="-457200">
              <a:buFont typeface="+mj-lt"/>
              <a:buAutoNum type="arabicPeriod"/>
            </a:pPr>
            <a:r>
              <a:rPr lang="en-US" dirty="0">
                <a:latin typeface="Cambria Math" pitchFamily="18" charset="0"/>
                <a:ea typeface="Cambria Math" pitchFamily="18" charset="0"/>
              </a:rPr>
              <a:t>The set of all computer science majors at your school is a subset of all students at your school.</a:t>
            </a:r>
          </a:p>
          <a:p>
            <a:pPr marL="850392" lvl="1" indent="-457200">
              <a:buFont typeface="+mj-lt"/>
              <a:buAutoNum type="arabicPeriod"/>
            </a:pPr>
            <a:r>
              <a:rPr lang="en-US" dirty="0">
                <a:latin typeface="Cambria Math" pitchFamily="18" charset="0"/>
                <a:ea typeface="Cambria Math" pitchFamily="18" charset="0"/>
              </a:rPr>
              <a:t>The set of integers with squares less than 100 is not a subset of the set of nonnegative integers.</a:t>
            </a:r>
          </a:p>
          <a:p>
            <a:endParaRPr lang="en-US" b="1" dirty="0">
              <a:latin typeface="Cambria Math" pitchFamily="18" charset="0"/>
              <a:ea typeface="Cambria Math" pitchFamily="18" charset="0"/>
            </a:endParaRP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look at Equality of Sets</a:t>
            </a:r>
          </a:p>
        </p:txBody>
      </p:sp>
      <p:sp>
        <p:nvSpPr>
          <p:cNvPr id="3" name="Content Placeholder 2"/>
          <p:cNvSpPr>
            <a:spLocks noGrp="1"/>
          </p:cNvSpPr>
          <p:nvPr>
            <p:ph idx="1"/>
          </p:nvPr>
        </p:nvSpPr>
        <p:spPr/>
        <p:txBody>
          <a:bodyPr/>
          <a:lstStyle/>
          <a:p>
            <a:r>
              <a:rPr lang="en-US" dirty="0"/>
              <a:t>Recall that two sets </a:t>
            </a:r>
            <a:r>
              <a:rPr lang="en-US" i="1" dirty="0"/>
              <a:t>A</a:t>
            </a:r>
            <a:r>
              <a:rPr lang="en-US" dirty="0"/>
              <a:t> and </a:t>
            </a:r>
            <a:r>
              <a:rPr lang="en-US" i="1" dirty="0"/>
              <a:t>B</a:t>
            </a:r>
            <a:r>
              <a:rPr lang="en-US" dirty="0"/>
              <a:t> are </a:t>
            </a:r>
            <a:r>
              <a:rPr lang="en-US" i="1" dirty="0"/>
              <a:t>equal</a:t>
            </a:r>
            <a:r>
              <a:rPr lang="en-US" dirty="0"/>
              <a:t>, denoted by         </a:t>
            </a:r>
            <a:r>
              <a:rPr lang="en-US" i="1" dirty="0"/>
              <a:t>A</a:t>
            </a:r>
            <a:r>
              <a:rPr lang="en-US" dirty="0"/>
              <a:t> = </a:t>
            </a:r>
            <a:r>
              <a:rPr lang="en-US" i="1" dirty="0"/>
              <a:t>B</a:t>
            </a:r>
            <a:r>
              <a:rPr lang="en-US" dirty="0"/>
              <a:t>, </a:t>
            </a:r>
            <a:r>
              <a:rPr lang="en-US" dirty="0" err="1"/>
              <a:t>iff</a:t>
            </a:r>
            <a:endParaRPr lang="en-US" dirty="0"/>
          </a:p>
          <a:p>
            <a:pPr>
              <a:buNone/>
            </a:pPr>
            <a:endParaRPr lang="en-US" dirty="0"/>
          </a:p>
          <a:p>
            <a:r>
              <a:rPr lang="en-US" dirty="0"/>
              <a:t>Using logical equivalences we have that </a:t>
            </a:r>
            <a:r>
              <a:rPr lang="en-US" i="1" dirty="0"/>
              <a:t>A</a:t>
            </a:r>
            <a:r>
              <a:rPr lang="en-US" dirty="0"/>
              <a:t> = </a:t>
            </a:r>
            <a:r>
              <a:rPr lang="en-US" i="1" dirty="0"/>
              <a:t>B</a:t>
            </a:r>
            <a:r>
              <a:rPr lang="en-US" dirty="0"/>
              <a:t> </a:t>
            </a:r>
            <a:r>
              <a:rPr lang="en-US" dirty="0" err="1"/>
              <a:t>iff</a:t>
            </a:r>
            <a:endParaRPr lang="en-US" dirty="0"/>
          </a:p>
          <a:p>
            <a:pPr>
              <a:buNone/>
            </a:pPr>
            <a:endParaRPr lang="en-US" dirty="0"/>
          </a:p>
          <a:p>
            <a:endParaRPr lang="en-US" dirty="0"/>
          </a:p>
          <a:p>
            <a:r>
              <a:rPr lang="en-US" dirty="0"/>
              <a:t> This is equivalent to</a:t>
            </a:r>
          </a:p>
          <a:p>
            <a:pPr>
              <a:buNone/>
            </a:pPr>
            <a:r>
              <a:rPr lang="en-US" dirty="0"/>
              <a:t>                     </a:t>
            </a:r>
            <a:r>
              <a:rPr lang="en-US" i="1" dirty="0">
                <a:ea typeface="Cambria Math" pitchFamily="18" charset="0"/>
              </a:rPr>
              <a:t>A</a:t>
            </a:r>
            <a:r>
              <a:rPr lang="en-US" dirty="0">
                <a:latin typeface="Cambria Math" pitchFamily="18" charset="0"/>
                <a:ea typeface="Cambria Math" pitchFamily="18" charset="0"/>
              </a:rPr>
              <a:t> ⊆ </a:t>
            </a:r>
            <a:r>
              <a:rPr lang="en-US" i="1" dirty="0">
                <a:ea typeface="Cambria Math" pitchFamily="18" charset="0"/>
              </a:rPr>
              <a:t>B</a:t>
            </a:r>
            <a:r>
              <a:rPr lang="en-US" dirty="0"/>
              <a:t>        and      </a:t>
            </a:r>
            <a:r>
              <a:rPr lang="en-US" i="1" dirty="0">
                <a:ea typeface="Cambria Math" pitchFamily="18" charset="0"/>
              </a:rPr>
              <a:t>B </a:t>
            </a:r>
            <a:r>
              <a:rPr lang="en-US" dirty="0">
                <a:latin typeface="Cambria Math" pitchFamily="18" charset="0"/>
                <a:ea typeface="Cambria Math" pitchFamily="18" charset="0"/>
              </a:rPr>
              <a:t>⊆ </a:t>
            </a:r>
            <a:r>
              <a:rPr lang="en-US" i="1" dirty="0">
                <a:ea typeface="Cambria Math" pitchFamily="18" charset="0"/>
              </a:rPr>
              <a:t>A</a:t>
            </a:r>
            <a:r>
              <a:rPr lang="en-US" dirty="0">
                <a:latin typeface="Cambria Math" pitchFamily="18" charset="0"/>
                <a:ea typeface="Cambria Math" pitchFamily="18" charset="0"/>
              </a:rPr>
              <a:t> </a:t>
            </a:r>
            <a:endParaRPr lang="en-US" dirty="0"/>
          </a:p>
        </p:txBody>
      </p:sp>
      <p:pic>
        <p:nvPicPr>
          <p:cNvPr id="6" name="Picture 5" descr="addin_tmp.png"/>
          <p:cNvPicPr>
            <a:picLocks noChangeAspect="1"/>
          </p:cNvPicPr>
          <p:nvPr>
            <p:custDataLst>
              <p:tags r:id="rId1"/>
            </p:custDataLst>
          </p:nvPr>
        </p:nvPicPr>
        <p:blipFill>
          <a:blip r:embed="rId4" cstate="print"/>
          <a:stretch>
            <a:fillRect/>
          </a:stretch>
        </p:blipFill>
        <p:spPr>
          <a:xfrm>
            <a:off x="914400" y="4191000"/>
            <a:ext cx="6700838" cy="382905"/>
          </a:xfrm>
          <a:prstGeom prst="rect">
            <a:avLst/>
          </a:prstGeom>
        </p:spPr>
      </p:pic>
      <p:pic>
        <p:nvPicPr>
          <p:cNvPr id="8" name="Picture 7" descr="addin_tmp.png"/>
          <p:cNvPicPr>
            <a:picLocks noChangeAspect="1"/>
          </p:cNvPicPr>
          <p:nvPr>
            <p:custDataLst>
              <p:tags r:id="rId2"/>
            </p:custDataLst>
          </p:nvPr>
        </p:nvPicPr>
        <p:blipFill>
          <a:blip r:embed="rId5" cstate="print"/>
          <a:stretch>
            <a:fillRect/>
          </a:stretch>
        </p:blipFill>
        <p:spPr>
          <a:xfrm>
            <a:off x="2362200" y="2667000"/>
            <a:ext cx="3231833" cy="38290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Sets</a:t>
            </a:r>
          </a:p>
        </p:txBody>
      </p:sp>
      <p:sp>
        <p:nvSpPr>
          <p:cNvPr id="3" name="Subtitle 2"/>
          <p:cNvSpPr>
            <a:spLocks noGrp="1"/>
          </p:cNvSpPr>
          <p:nvPr>
            <p:ph type="subTitle" idx="1"/>
          </p:nvPr>
        </p:nvSpPr>
        <p:spPr/>
        <p:txBody>
          <a:bodyPr/>
          <a:lstStyle/>
          <a:p>
            <a:r>
              <a:rPr lang="en-US" dirty="0"/>
              <a:t>Section 2.1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 Subsets</a:t>
            </a:r>
          </a:p>
        </p:txBody>
      </p:sp>
      <p:sp>
        <p:nvSpPr>
          <p:cNvPr id="3" name="Content Placeholder 2"/>
          <p:cNvSpPr>
            <a:spLocks noGrp="1"/>
          </p:cNvSpPr>
          <p:nvPr>
            <p:ph idx="1"/>
          </p:nvPr>
        </p:nvSpPr>
        <p:spPr/>
        <p:txBody>
          <a:bodyPr/>
          <a:lstStyle/>
          <a:p>
            <a:pPr>
              <a:buNone/>
            </a:pPr>
            <a:r>
              <a:rPr lang="en-US" b="1" dirty="0"/>
              <a:t>  Definition</a:t>
            </a:r>
            <a:r>
              <a:rPr lang="en-US" dirty="0"/>
              <a:t>: If </a:t>
            </a:r>
            <a:r>
              <a:rPr lang="en-US" i="1" dirty="0">
                <a:ea typeface="Cambria Math" pitchFamily="18" charset="0"/>
              </a:rPr>
              <a:t>A</a:t>
            </a:r>
            <a:r>
              <a:rPr lang="en-US" dirty="0">
                <a:latin typeface="Cambria Math" pitchFamily="18" charset="0"/>
                <a:ea typeface="Cambria Math" pitchFamily="18" charset="0"/>
              </a:rPr>
              <a:t> ⊆ </a:t>
            </a:r>
            <a:r>
              <a:rPr lang="en-US" i="1" dirty="0">
                <a:ea typeface="Cambria Math" pitchFamily="18" charset="0"/>
              </a:rPr>
              <a:t>B</a:t>
            </a:r>
            <a:r>
              <a:rPr lang="en-US" dirty="0"/>
              <a:t>, but </a:t>
            </a:r>
            <a:r>
              <a:rPr lang="en-US" i="1" dirty="0">
                <a:ea typeface="Cambria Math" pitchFamily="18" charset="0"/>
              </a:rPr>
              <a:t>A</a:t>
            </a:r>
            <a:r>
              <a:rPr lang="en-US" dirty="0">
                <a:latin typeface="Cambria Math" pitchFamily="18" charset="0"/>
                <a:ea typeface="Cambria Math" pitchFamily="18" charset="0"/>
              </a:rPr>
              <a:t>  </a:t>
            </a:r>
            <a:r>
              <a:rPr lang="en-US" dirty="0">
                <a:latin typeface="Cambria Math"/>
                <a:ea typeface="Cambria Math"/>
              </a:rPr>
              <a:t>≠</a:t>
            </a:r>
            <a:r>
              <a:rPr lang="en-US" i="1" dirty="0">
                <a:ea typeface="Cambria Math" pitchFamily="18" charset="0"/>
              </a:rPr>
              <a:t>B</a:t>
            </a:r>
            <a:r>
              <a:rPr lang="en-US" dirty="0"/>
              <a:t>, then we say </a:t>
            </a:r>
            <a:r>
              <a:rPr lang="en-US" i="1" dirty="0"/>
              <a:t>A</a:t>
            </a:r>
            <a:r>
              <a:rPr lang="en-US" dirty="0"/>
              <a:t> is a </a:t>
            </a:r>
            <a:r>
              <a:rPr lang="en-US" i="1" dirty="0"/>
              <a:t>proper subset </a:t>
            </a:r>
            <a:r>
              <a:rPr lang="en-US" dirty="0"/>
              <a:t>of </a:t>
            </a:r>
            <a:r>
              <a:rPr lang="en-US" i="1" dirty="0"/>
              <a:t>B</a:t>
            </a:r>
            <a:r>
              <a:rPr lang="en-US" dirty="0"/>
              <a:t>, denoted by </a:t>
            </a:r>
            <a:r>
              <a:rPr lang="en-US" i="1" dirty="0">
                <a:ea typeface="Cambria Math" pitchFamily="18" charset="0"/>
              </a:rPr>
              <a:t>A</a:t>
            </a:r>
            <a:r>
              <a:rPr lang="en-US" dirty="0">
                <a:latin typeface="Cambria Math" pitchFamily="18" charset="0"/>
                <a:ea typeface="Cambria Math" pitchFamily="18" charset="0"/>
              </a:rPr>
              <a:t> </a:t>
            </a:r>
            <a:r>
              <a:rPr lang="en-US" dirty="0">
                <a:latin typeface="Cambria Math"/>
                <a:ea typeface="Cambria Math"/>
              </a:rPr>
              <a:t>⊂</a:t>
            </a:r>
            <a:r>
              <a:rPr lang="en-US" dirty="0">
                <a:latin typeface="Cambria Math" pitchFamily="18" charset="0"/>
                <a:ea typeface="Cambria Math" pitchFamily="18" charset="0"/>
              </a:rPr>
              <a:t> </a:t>
            </a:r>
            <a:r>
              <a:rPr lang="en-US" i="1" dirty="0">
                <a:ea typeface="Cambria Math" pitchFamily="18" charset="0"/>
              </a:rPr>
              <a:t>B</a:t>
            </a:r>
            <a:r>
              <a:rPr lang="en-US" dirty="0">
                <a:latin typeface="Cambria Math" pitchFamily="18" charset="0"/>
                <a:ea typeface="Cambria Math" pitchFamily="18" charset="0"/>
              </a:rPr>
              <a:t>. If </a:t>
            </a:r>
            <a:r>
              <a:rPr lang="en-US" i="1" dirty="0">
                <a:ea typeface="Cambria Math" pitchFamily="18" charset="0"/>
              </a:rPr>
              <a:t>A</a:t>
            </a:r>
            <a:r>
              <a:rPr lang="en-US" dirty="0">
                <a:latin typeface="Cambria Math" pitchFamily="18" charset="0"/>
                <a:ea typeface="Cambria Math" pitchFamily="18" charset="0"/>
              </a:rPr>
              <a:t> </a:t>
            </a:r>
            <a:r>
              <a:rPr lang="en-US" dirty="0">
                <a:latin typeface="Cambria Math"/>
                <a:ea typeface="Cambria Math"/>
              </a:rPr>
              <a:t>⊂</a:t>
            </a:r>
            <a:r>
              <a:rPr lang="en-US" dirty="0">
                <a:latin typeface="Cambria Math" pitchFamily="18" charset="0"/>
                <a:ea typeface="Cambria Math" pitchFamily="18" charset="0"/>
              </a:rPr>
              <a:t> </a:t>
            </a:r>
            <a:r>
              <a:rPr lang="en-US" i="1" dirty="0">
                <a:ea typeface="Cambria Math" pitchFamily="18" charset="0"/>
              </a:rPr>
              <a:t>B</a:t>
            </a:r>
            <a:r>
              <a:rPr lang="en-US" dirty="0">
                <a:ea typeface="Cambria Math" pitchFamily="18" charset="0"/>
              </a:rPr>
              <a:t>, then</a:t>
            </a:r>
          </a:p>
          <a:p>
            <a:pPr>
              <a:buNone/>
            </a:pPr>
            <a:endParaRPr lang="en-US" b="1" dirty="0">
              <a:latin typeface="Cambria Math" pitchFamily="18" charset="0"/>
              <a:ea typeface="Cambria Math" pitchFamily="18" charset="0"/>
            </a:endParaRPr>
          </a:p>
          <a:p>
            <a:pPr>
              <a:buNone/>
            </a:pPr>
            <a:endParaRPr lang="en-US" b="1" dirty="0">
              <a:latin typeface="Cambria Math" pitchFamily="18" charset="0"/>
              <a:ea typeface="Cambria Math" pitchFamily="18" charset="0"/>
            </a:endParaRPr>
          </a:p>
          <a:p>
            <a:pPr>
              <a:buNone/>
            </a:pPr>
            <a:r>
              <a:rPr lang="en-US" b="1" dirty="0">
                <a:latin typeface="Cambria Math" pitchFamily="18" charset="0"/>
                <a:ea typeface="Cambria Math" pitchFamily="18" charset="0"/>
              </a:rPr>
              <a:t>    </a:t>
            </a:r>
            <a:r>
              <a:rPr lang="en-US" dirty="0">
                <a:latin typeface="Cambria Math" pitchFamily="18" charset="0"/>
                <a:ea typeface="Cambria Math" pitchFamily="18" charset="0"/>
              </a:rPr>
              <a:t>is true. </a:t>
            </a:r>
            <a:endParaRPr lang="en-US" dirty="0"/>
          </a:p>
          <a:p>
            <a:endParaRPr lang="en-US" dirty="0"/>
          </a:p>
          <a:p>
            <a:pPr>
              <a:buNone/>
            </a:pPr>
            <a:r>
              <a:rPr lang="en-US" dirty="0"/>
              <a:t>    Venn Diagram</a:t>
            </a:r>
          </a:p>
        </p:txBody>
      </p:sp>
      <p:pic>
        <p:nvPicPr>
          <p:cNvPr id="7" name="Picture 6" descr="addin_tmp.png"/>
          <p:cNvPicPr>
            <a:picLocks noChangeAspect="1"/>
          </p:cNvPicPr>
          <p:nvPr>
            <p:custDataLst>
              <p:tags r:id="rId1"/>
            </p:custDataLst>
          </p:nvPr>
        </p:nvPicPr>
        <p:blipFill>
          <a:blip r:embed="rId3" cstate="print"/>
          <a:stretch>
            <a:fillRect/>
          </a:stretch>
        </p:blipFill>
        <p:spPr>
          <a:xfrm>
            <a:off x="1143000" y="3200400"/>
            <a:ext cx="6755130" cy="382905"/>
          </a:xfrm>
          <a:prstGeom prst="rect">
            <a:avLst/>
          </a:prstGeom>
        </p:spPr>
      </p:pic>
      <p:sp>
        <p:nvSpPr>
          <p:cNvPr id="8" name="Rectangle 7"/>
          <p:cNvSpPr/>
          <p:nvPr/>
        </p:nvSpPr>
        <p:spPr>
          <a:xfrm>
            <a:off x="3124200" y="4495800"/>
            <a:ext cx="3962400" cy="1828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6477000" y="4495800"/>
            <a:ext cx="609600" cy="369332"/>
          </a:xfrm>
          <a:prstGeom prst="rect">
            <a:avLst/>
          </a:prstGeom>
          <a:noFill/>
        </p:spPr>
        <p:txBody>
          <a:bodyPr wrap="square" rtlCol="0">
            <a:spAutoFit/>
          </a:bodyPr>
          <a:lstStyle/>
          <a:p>
            <a:r>
              <a:rPr lang="en-US" i="1" dirty="0"/>
              <a:t>U</a:t>
            </a:r>
          </a:p>
        </p:txBody>
      </p:sp>
      <p:sp>
        <p:nvSpPr>
          <p:cNvPr id="10" name="Oval 9"/>
          <p:cNvSpPr/>
          <p:nvPr/>
        </p:nvSpPr>
        <p:spPr>
          <a:xfrm>
            <a:off x="4648200" y="4648200"/>
            <a:ext cx="1219200" cy="1295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029200" y="5105400"/>
            <a:ext cx="4572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029200" y="4724400"/>
            <a:ext cx="609600" cy="369332"/>
          </a:xfrm>
          <a:prstGeom prst="rect">
            <a:avLst/>
          </a:prstGeom>
          <a:noFill/>
        </p:spPr>
        <p:txBody>
          <a:bodyPr wrap="square" rtlCol="0">
            <a:spAutoFit/>
          </a:bodyPr>
          <a:lstStyle/>
          <a:p>
            <a:r>
              <a:rPr lang="en-US" i="1" dirty="0"/>
              <a:t>B</a:t>
            </a:r>
          </a:p>
        </p:txBody>
      </p:sp>
      <p:sp>
        <p:nvSpPr>
          <p:cNvPr id="13" name="TextBox 12"/>
          <p:cNvSpPr txBox="1"/>
          <p:nvPr/>
        </p:nvSpPr>
        <p:spPr>
          <a:xfrm>
            <a:off x="5029200" y="5105400"/>
            <a:ext cx="609600" cy="369332"/>
          </a:xfrm>
          <a:prstGeom prst="rect">
            <a:avLst/>
          </a:prstGeom>
          <a:noFill/>
        </p:spPr>
        <p:txBody>
          <a:bodyPr wrap="square" rtlCol="0">
            <a:spAutoFit/>
          </a:bodyPr>
          <a:lstStyle/>
          <a:p>
            <a:r>
              <a:rPr lang="en-US" i="1" dirty="0"/>
              <a:t>A</a:t>
            </a:r>
          </a:p>
        </p:txBody>
      </p:sp>
      <p:sp>
        <p:nvSpPr>
          <p:cNvPr id="14" name="TextBox 13">
            <a:extLst>
              <a:ext uri="{FF2B5EF4-FFF2-40B4-BE49-F238E27FC236}">
                <a16:creationId xmlns:a16="http://schemas.microsoft.com/office/drawing/2014/main" id="{ADDF1532-2FC4-3840-90FF-59E7BF48BB61}"/>
              </a:ext>
            </a:extLst>
          </p:cNvPr>
          <p:cNvSpPr txBox="1"/>
          <p:nvPr/>
        </p:nvSpPr>
        <p:spPr>
          <a:xfrm>
            <a:off x="3470321" y="3837462"/>
            <a:ext cx="1266501" cy="369332"/>
          </a:xfrm>
          <a:prstGeom prst="rect">
            <a:avLst/>
          </a:prstGeom>
          <a:noFill/>
        </p:spPr>
        <p:txBody>
          <a:bodyPr wrap="none" rtlCol="0">
            <a:spAutoFit/>
          </a:bodyPr>
          <a:lstStyle/>
          <a:p>
            <a:r>
              <a:rPr lang="en-US" dirty="0">
                <a:solidFill>
                  <a:srgbClr val="FF0000"/>
                </a:solidFill>
              </a:rPr>
              <a:t>A = {1, 2, 3}</a:t>
            </a:r>
          </a:p>
        </p:txBody>
      </p:sp>
      <p:sp>
        <p:nvSpPr>
          <p:cNvPr id="15" name="TextBox 14">
            <a:extLst>
              <a:ext uri="{FF2B5EF4-FFF2-40B4-BE49-F238E27FC236}">
                <a16:creationId xmlns:a16="http://schemas.microsoft.com/office/drawing/2014/main" id="{36BA1F95-DFF3-684D-BCA2-330DF25B129A}"/>
              </a:ext>
            </a:extLst>
          </p:cNvPr>
          <p:cNvSpPr txBox="1"/>
          <p:nvPr/>
        </p:nvSpPr>
        <p:spPr>
          <a:xfrm>
            <a:off x="5257800" y="3837462"/>
            <a:ext cx="1491114" cy="369332"/>
          </a:xfrm>
          <a:prstGeom prst="rect">
            <a:avLst/>
          </a:prstGeom>
          <a:noFill/>
        </p:spPr>
        <p:txBody>
          <a:bodyPr wrap="none" rtlCol="0">
            <a:spAutoFit/>
          </a:bodyPr>
          <a:lstStyle/>
          <a:p>
            <a:r>
              <a:rPr lang="en-US" dirty="0">
                <a:solidFill>
                  <a:srgbClr val="FF0000"/>
                </a:solidFill>
              </a:rPr>
              <a:t>B = {1, 2, 3, 4}</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24C31-6706-4DD0-8B03-499FFAF17873}"/>
              </a:ext>
            </a:extLst>
          </p:cNvPr>
          <p:cNvSpPr>
            <a:spLocks noGrp="1"/>
          </p:cNvSpPr>
          <p:nvPr>
            <p:ph type="title"/>
          </p:nvPr>
        </p:nvSpPr>
        <p:spPr/>
        <p:txBody>
          <a:bodyPr/>
          <a:lstStyle/>
          <a:p>
            <a:r>
              <a:rPr lang="en-US" dirty="0"/>
              <a:t>Classroom Exercise</a:t>
            </a:r>
          </a:p>
        </p:txBody>
      </p:sp>
      <p:sp>
        <p:nvSpPr>
          <p:cNvPr id="3" name="Content Placeholder 2">
            <a:extLst>
              <a:ext uri="{FF2B5EF4-FFF2-40B4-BE49-F238E27FC236}">
                <a16:creationId xmlns:a16="http://schemas.microsoft.com/office/drawing/2014/main" id="{45E9702F-AC7A-4356-8E3B-1342DC6D3CD6}"/>
              </a:ext>
            </a:extLst>
          </p:cNvPr>
          <p:cNvSpPr>
            <a:spLocks noGrp="1"/>
          </p:cNvSpPr>
          <p:nvPr>
            <p:ph idx="1"/>
          </p:nvPr>
        </p:nvSpPr>
        <p:spPr/>
        <p:txBody>
          <a:bodyPr/>
          <a:lstStyle/>
          <a:p>
            <a:pPr marL="0" indent="0">
              <a:buNone/>
            </a:pPr>
            <a:r>
              <a:rPr lang="en-US" dirty="0"/>
              <a:t>Determine whether each of these statements is true or</a:t>
            </a:r>
          </a:p>
          <a:p>
            <a:pPr marL="0" indent="0">
              <a:buNone/>
            </a:pPr>
            <a:r>
              <a:rPr lang="en-US" dirty="0"/>
              <a:t>false.</a:t>
            </a:r>
          </a:p>
          <a:p>
            <a:pPr marL="514350" indent="-514350">
              <a:buAutoNum type="alphaLcParenR"/>
            </a:pPr>
            <a:r>
              <a:rPr lang="en-US" dirty="0"/>
              <a:t>x ∈ {x} </a:t>
            </a:r>
          </a:p>
          <a:p>
            <a:pPr marL="514350" indent="-514350">
              <a:buAutoNum type="alphaLcParenR"/>
            </a:pPr>
            <a:r>
              <a:rPr lang="en-US" dirty="0"/>
              <a:t>{x} ⊆ {x} </a:t>
            </a:r>
          </a:p>
          <a:p>
            <a:pPr marL="514350" indent="-514350">
              <a:buAutoNum type="alphaLcParenR"/>
            </a:pPr>
            <a:r>
              <a:rPr lang="en-US" dirty="0"/>
              <a:t>{x} ∈ {x}</a:t>
            </a:r>
          </a:p>
          <a:p>
            <a:pPr marL="514350" indent="-514350">
              <a:buAutoNum type="alphaLcParenR"/>
            </a:pPr>
            <a:r>
              <a:rPr lang="en-US" dirty="0"/>
              <a:t>{x} ∈ {{x}} </a:t>
            </a:r>
          </a:p>
          <a:p>
            <a:pPr marL="514350" indent="-514350">
              <a:buAutoNum type="alphaLcParenR"/>
            </a:pPr>
            <a:r>
              <a:rPr lang="en-US" dirty="0"/>
              <a:t>∅ ⊆ {x} </a:t>
            </a:r>
          </a:p>
          <a:p>
            <a:pPr marL="514350" indent="-514350">
              <a:buAutoNum type="alphaLcParenR"/>
            </a:pPr>
            <a:r>
              <a:rPr lang="en-US" dirty="0"/>
              <a:t>∅ ∈ {x}</a:t>
            </a:r>
          </a:p>
        </p:txBody>
      </p:sp>
    </p:spTree>
    <p:extLst>
      <p:ext uri="{BB962C8B-B14F-4D97-AF65-F5344CB8AC3E}">
        <p14:creationId xmlns:p14="http://schemas.microsoft.com/office/powerpoint/2010/main" val="17057512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Cardinality</a:t>
            </a:r>
          </a:p>
        </p:txBody>
      </p:sp>
      <p:sp>
        <p:nvSpPr>
          <p:cNvPr id="3" name="Content Placeholder 2"/>
          <p:cNvSpPr>
            <a:spLocks noGrp="1"/>
          </p:cNvSpPr>
          <p:nvPr>
            <p:ph idx="1"/>
          </p:nvPr>
        </p:nvSpPr>
        <p:spPr/>
        <p:txBody>
          <a:bodyPr>
            <a:normAutofit fontScale="92500" lnSpcReduction="10000"/>
          </a:bodyPr>
          <a:lstStyle/>
          <a:p>
            <a:pPr>
              <a:buNone/>
            </a:pPr>
            <a:r>
              <a:rPr lang="en-US" b="1" dirty="0"/>
              <a:t>   Definition</a:t>
            </a:r>
            <a:r>
              <a:rPr lang="en-US" dirty="0"/>
              <a:t>:</a:t>
            </a:r>
            <a:r>
              <a:rPr lang="en-US" b="1" dirty="0"/>
              <a:t> </a:t>
            </a:r>
            <a:r>
              <a:rPr lang="en-US" dirty="0"/>
              <a:t>If there are exactly n distinct elements in </a:t>
            </a:r>
            <a:r>
              <a:rPr lang="en-US" i="1" dirty="0"/>
              <a:t>S </a:t>
            </a:r>
            <a:r>
              <a:rPr lang="en-US" dirty="0"/>
              <a:t>where </a:t>
            </a:r>
            <a:r>
              <a:rPr lang="en-US" i="1" dirty="0"/>
              <a:t>n</a:t>
            </a:r>
            <a:r>
              <a:rPr lang="en-US" dirty="0"/>
              <a:t> is a nonnegative integer, we say that </a:t>
            </a:r>
            <a:r>
              <a:rPr lang="en-US" i="1" dirty="0"/>
              <a:t>S</a:t>
            </a:r>
            <a:r>
              <a:rPr lang="en-US" dirty="0"/>
              <a:t> is </a:t>
            </a:r>
            <a:r>
              <a:rPr lang="en-US" i="1" dirty="0"/>
              <a:t>finite</a:t>
            </a:r>
            <a:r>
              <a:rPr lang="en-US" dirty="0"/>
              <a:t>. Otherwise it is </a:t>
            </a:r>
            <a:r>
              <a:rPr lang="en-US" i="1" dirty="0"/>
              <a:t>infinite</a:t>
            </a:r>
            <a:r>
              <a:rPr lang="en-US" dirty="0"/>
              <a:t>. </a:t>
            </a:r>
          </a:p>
          <a:p>
            <a:pPr>
              <a:buNone/>
            </a:pPr>
            <a:r>
              <a:rPr lang="en-US" b="1" dirty="0"/>
              <a:t>   Definition</a:t>
            </a:r>
            <a:r>
              <a:rPr lang="en-US" dirty="0"/>
              <a:t>:</a:t>
            </a:r>
            <a:r>
              <a:rPr lang="en-US" b="1" dirty="0"/>
              <a:t> </a:t>
            </a:r>
            <a:r>
              <a:rPr lang="en-US" dirty="0"/>
              <a:t>The  </a:t>
            </a:r>
            <a:r>
              <a:rPr lang="en-US" i="1" dirty="0">
                <a:solidFill>
                  <a:srgbClr val="FF0000"/>
                </a:solidFill>
              </a:rPr>
              <a:t>cardinality</a:t>
            </a:r>
            <a:r>
              <a:rPr lang="en-US" dirty="0"/>
              <a:t> of  a finite set </a:t>
            </a:r>
            <a:r>
              <a:rPr lang="en-US" i="1" dirty="0"/>
              <a:t>A, </a:t>
            </a:r>
            <a:r>
              <a:rPr lang="en-US" dirty="0"/>
              <a:t>denoted by |</a:t>
            </a:r>
            <a:r>
              <a:rPr lang="en-US" i="1" dirty="0"/>
              <a:t>A</a:t>
            </a:r>
            <a:r>
              <a:rPr lang="en-US" dirty="0"/>
              <a:t>|,  is the number of (distinct) elements of </a:t>
            </a:r>
            <a:r>
              <a:rPr lang="en-US" i="1" dirty="0"/>
              <a:t>A</a:t>
            </a:r>
            <a:r>
              <a:rPr lang="en-US" dirty="0"/>
              <a:t>. </a:t>
            </a:r>
          </a:p>
          <a:p>
            <a:pPr>
              <a:buNone/>
            </a:pPr>
            <a:r>
              <a:rPr lang="en-US" dirty="0"/>
              <a:t>   </a:t>
            </a:r>
            <a:r>
              <a:rPr lang="en-US" b="1" dirty="0"/>
              <a:t>Examples</a:t>
            </a:r>
            <a:r>
              <a:rPr lang="en-US" dirty="0"/>
              <a:t>:</a:t>
            </a:r>
          </a:p>
          <a:p>
            <a:pPr marL="514350" indent="-514350">
              <a:buFont typeface="+mj-lt"/>
              <a:buAutoNum type="arabicPeriod"/>
            </a:pPr>
            <a:r>
              <a:rPr lang="en-US" dirty="0"/>
              <a:t>|ø| = </a:t>
            </a:r>
            <a:r>
              <a:rPr lang="en-US" dirty="0">
                <a:latin typeface="Cambria Math" pitchFamily="18" charset="0"/>
                <a:ea typeface="Cambria Math" pitchFamily="18" charset="0"/>
              </a:rPr>
              <a:t>0</a:t>
            </a:r>
          </a:p>
          <a:p>
            <a:pPr marL="514350" indent="-514350">
              <a:buFont typeface="+mj-lt"/>
              <a:buAutoNum type="arabicPeriod"/>
            </a:pPr>
            <a:r>
              <a:rPr lang="en-US" dirty="0"/>
              <a:t>Let S be the letters of the English alphabet. Then |</a:t>
            </a:r>
            <a:r>
              <a:rPr lang="en-US" i="1" dirty="0"/>
              <a:t>S</a:t>
            </a:r>
            <a:r>
              <a:rPr lang="en-US" dirty="0"/>
              <a:t>| = </a:t>
            </a:r>
            <a:r>
              <a:rPr lang="en-US" dirty="0">
                <a:latin typeface="Cambria Math" pitchFamily="18" charset="0"/>
                <a:ea typeface="Cambria Math" pitchFamily="18" charset="0"/>
              </a:rPr>
              <a:t>26</a:t>
            </a:r>
          </a:p>
          <a:p>
            <a:pPr marL="514350" indent="-514350">
              <a:buFont typeface="+mj-lt"/>
              <a:buAutoNum type="arabicPeriod"/>
            </a:pPr>
            <a:r>
              <a:rPr lang="en-US" dirty="0"/>
              <a:t>|{</a:t>
            </a:r>
            <a:r>
              <a:rPr lang="en-US" dirty="0">
                <a:latin typeface="Cambria Math" pitchFamily="18" charset="0"/>
                <a:ea typeface="Cambria Math" pitchFamily="18" charset="0"/>
              </a:rPr>
              <a:t>1,2,3</a:t>
            </a:r>
            <a:r>
              <a:rPr lang="en-US" dirty="0"/>
              <a:t>}| = </a:t>
            </a:r>
            <a:r>
              <a:rPr lang="en-US" dirty="0">
                <a:latin typeface="Cambria Math" pitchFamily="18" charset="0"/>
                <a:ea typeface="Cambria Math" pitchFamily="18" charset="0"/>
              </a:rPr>
              <a:t>3</a:t>
            </a:r>
          </a:p>
          <a:p>
            <a:pPr marL="514350" indent="-514350">
              <a:buFont typeface="+mj-lt"/>
              <a:buAutoNum type="arabicPeriod"/>
            </a:pPr>
            <a:r>
              <a:rPr lang="en-US" dirty="0"/>
              <a:t>|{ø}| = </a:t>
            </a:r>
            <a:r>
              <a:rPr lang="en-US" dirty="0">
                <a:latin typeface="Cambria Math" pitchFamily="18" charset="0"/>
                <a:ea typeface="Cambria Math" pitchFamily="18" charset="0"/>
              </a:rPr>
              <a:t>1</a:t>
            </a:r>
          </a:p>
          <a:p>
            <a:pPr marL="514350" indent="-514350">
              <a:buFont typeface="+mj-lt"/>
              <a:buAutoNum type="arabicPeriod"/>
            </a:pPr>
            <a:r>
              <a:rPr lang="en-US" dirty="0"/>
              <a:t>The set of integers is infinite.</a:t>
            </a:r>
          </a:p>
          <a:p>
            <a:pPr>
              <a:buNone/>
            </a:pP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D5B80-68C9-4D51-8952-9A2A54F48015}"/>
              </a:ext>
            </a:extLst>
          </p:cNvPr>
          <p:cNvSpPr>
            <a:spLocks noGrp="1"/>
          </p:cNvSpPr>
          <p:nvPr>
            <p:ph type="title"/>
          </p:nvPr>
        </p:nvSpPr>
        <p:spPr/>
        <p:txBody>
          <a:bodyPr/>
          <a:lstStyle/>
          <a:p>
            <a:r>
              <a:rPr lang="en-US" dirty="0"/>
              <a:t>Classroom Exercise</a:t>
            </a:r>
          </a:p>
        </p:txBody>
      </p:sp>
      <p:sp>
        <p:nvSpPr>
          <p:cNvPr id="3" name="Content Placeholder 2">
            <a:extLst>
              <a:ext uri="{FF2B5EF4-FFF2-40B4-BE49-F238E27FC236}">
                <a16:creationId xmlns:a16="http://schemas.microsoft.com/office/drawing/2014/main" id="{005234B0-1ABF-4263-A691-201157C67C4B}"/>
              </a:ext>
            </a:extLst>
          </p:cNvPr>
          <p:cNvSpPr>
            <a:spLocks noGrp="1"/>
          </p:cNvSpPr>
          <p:nvPr>
            <p:ph idx="1"/>
          </p:nvPr>
        </p:nvSpPr>
        <p:spPr/>
        <p:txBody>
          <a:bodyPr/>
          <a:lstStyle/>
          <a:p>
            <a:pPr marL="0" indent="0">
              <a:buNone/>
            </a:pPr>
            <a:r>
              <a:rPr lang="en-US" dirty="0"/>
              <a:t>What is the cardinality of each of these sets?</a:t>
            </a:r>
          </a:p>
          <a:p>
            <a:pPr marL="514350" indent="-514350">
              <a:buAutoNum type="alphaLcParenR"/>
            </a:pPr>
            <a:r>
              <a:rPr lang="en-US" dirty="0"/>
              <a:t>∅ </a:t>
            </a:r>
          </a:p>
          <a:p>
            <a:pPr marL="514350" indent="-514350">
              <a:buAutoNum type="alphaLcParenR"/>
            </a:pPr>
            <a:r>
              <a:rPr lang="en-US" dirty="0"/>
              <a:t>{∅}</a:t>
            </a:r>
          </a:p>
          <a:p>
            <a:pPr marL="514350" indent="-514350">
              <a:buAutoNum type="alphaLcParenR"/>
            </a:pPr>
            <a:r>
              <a:rPr lang="en-US" dirty="0"/>
              <a:t>{∅, {∅}} </a:t>
            </a:r>
          </a:p>
          <a:p>
            <a:pPr marL="514350" indent="-514350">
              <a:buAutoNum type="alphaLcParenR"/>
            </a:pPr>
            <a:r>
              <a:rPr lang="en-US"/>
              <a:t>{</a:t>
            </a:r>
            <a:r>
              <a:rPr lang="en-US" dirty="0"/>
              <a:t>∅, {∅}, {∅, {∅}}}</a:t>
            </a:r>
          </a:p>
        </p:txBody>
      </p:sp>
    </p:spTree>
    <p:extLst>
      <p:ext uri="{BB962C8B-B14F-4D97-AF65-F5344CB8AC3E}">
        <p14:creationId xmlns:p14="http://schemas.microsoft.com/office/powerpoint/2010/main" val="36633198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Sets</a:t>
            </a:r>
          </a:p>
        </p:txBody>
      </p:sp>
      <p:sp>
        <p:nvSpPr>
          <p:cNvPr id="3" name="Content Placeholder 2"/>
          <p:cNvSpPr>
            <a:spLocks noGrp="1"/>
          </p:cNvSpPr>
          <p:nvPr>
            <p:ph idx="1"/>
          </p:nvPr>
        </p:nvSpPr>
        <p:spPr/>
        <p:txBody>
          <a:bodyPr/>
          <a:lstStyle/>
          <a:p>
            <a:pPr>
              <a:buNone/>
            </a:pPr>
            <a:r>
              <a:rPr lang="en-US" b="1" dirty="0"/>
              <a:t>   Definition</a:t>
            </a:r>
            <a:r>
              <a:rPr lang="en-US" dirty="0"/>
              <a:t>: The set of all subsets of a set </a:t>
            </a:r>
            <a:r>
              <a:rPr lang="en-US" i="1" dirty="0"/>
              <a:t>A</a:t>
            </a:r>
            <a:r>
              <a:rPr lang="en-US" dirty="0"/>
              <a:t>, denoted P</a:t>
            </a:r>
            <a:r>
              <a:rPr lang="en-US" b="1" dirty="0"/>
              <a:t>(</a:t>
            </a:r>
            <a:r>
              <a:rPr lang="en-US" i="1" dirty="0"/>
              <a:t>A</a:t>
            </a:r>
            <a:r>
              <a:rPr lang="en-US" b="1" dirty="0"/>
              <a:t>)</a:t>
            </a:r>
            <a:r>
              <a:rPr lang="en-US" dirty="0"/>
              <a:t>, is called the </a:t>
            </a:r>
            <a:r>
              <a:rPr lang="en-US" i="1" dirty="0"/>
              <a:t>power set </a:t>
            </a:r>
            <a:r>
              <a:rPr lang="en-US" dirty="0"/>
              <a:t>of </a:t>
            </a:r>
            <a:r>
              <a:rPr lang="en-US" i="1" dirty="0"/>
              <a:t>A</a:t>
            </a:r>
            <a:r>
              <a:rPr lang="en-US" dirty="0"/>
              <a:t>.</a:t>
            </a:r>
          </a:p>
          <a:p>
            <a:pPr>
              <a:buNone/>
            </a:pPr>
            <a:r>
              <a:rPr lang="en-US" dirty="0"/>
              <a:t>   </a:t>
            </a:r>
            <a:r>
              <a:rPr lang="en-US" b="1" dirty="0"/>
              <a:t>Example</a:t>
            </a:r>
            <a:r>
              <a:rPr lang="en-US" dirty="0"/>
              <a:t>: If </a:t>
            </a:r>
            <a:r>
              <a:rPr lang="en-US" i="1" dirty="0"/>
              <a:t>A</a:t>
            </a:r>
            <a:r>
              <a:rPr lang="en-US" dirty="0"/>
              <a:t> = {</a:t>
            </a:r>
            <a:r>
              <a:rPr lang="en-US" dirty="0" err="1"/>
              <a:t>a,b</a:t>
            </a:r>
            <a:r>
              <a:rPr lang="en-US" dirty="0"/>
              <a:t>} then </a:t>
            </a:r>
          </a:p>
          <a:p>
            <a:pPr>
              <a:buNone/>
            </a:pPr>
            <a:r>
              <a:rPr lang="en-US" dirty="0"/>
              <a:t>              </a:t>
            </a:r>
            <a:r>
              <a:rPr lang="en-US" dirty="0">
                <a:latin typeface="Brush Script MT" pitchFamily="66" charset="0"/>
              </a:rPr>
              <a:t>P</a:t>
            </a:r>
            <a:r>
              <a:rPr lang="en-US" dirty="0"/>
              <a:t>(A) = {ø, {a},{b},{</a:t>
            </a:r>
            <a:r>
              <a:rPr lang="en-US" dirty="0" err="1"/>
              <a:t>a,b</a:t>
            </a:r>
            <a:r>
              <a:rPr lang="en-US" dirty="0"/>
              <a:t>}}</a:t>
            </a:r>
          </a:p>
          <a:p>
            <a:pPr>
              <a:buNone/>
            </a:pPr>
            <a:endParaRPr lang="en-US" dirty="0"/>
          </a:p>
          <a:p>
            <a:r>
              <a:rPr lang="en-US" dirty="0"/>
              <a:t>If a set has </a:t>
            </a:r>
            <a:r>
              <a:rPr lang="en-US" i="1" dirty="0"/>
              <a:t>n</a:t>
            </a:r>
            <a:r>
              <a:rPr lang="en-US" dirty="0"/>
              <a:t> elements, then the cardinality of the power set is </a:t>
            </a:r>
            <a:r>
              <a:rPr lang="en-US" dirty="0">
                <a:latin typeface="Cambria Math" pitchFamily="18" charset="0"/>
                <a:ea typeface="Cambria Math" pitchFamily="18" charset="0"/>
              </a:rPr>
              <a:t>2</a:t>
            </a:r>
            <a:r>
              <a:rPr lang="en-US" i="1" dirty="0"/>
              <a:t>ⁿ</a:t>
            </a:r>
            <a:r>
              <a:rPr lang="en-US" dirty="0"/>
              <a:t>. (In Chapters 5 and 6, we will discuss different ways to show this.)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Sets</a:t>
            </a:r>
          </a:p>
        </p:txBody>
      </p:sp>
      <p:sp>
        <p:nvSpPr>
          <p:cNvPr id="3" name="Content Placeholder 2"/>
          <p:cNvSpPr>
            <a:spLocks noGrp="1"/>
          </p:cNvSpPr>
          <p:nvPr>
            <p:ph idx="1"/>
          </p:nvPr>
        </p:nvSpPr>
        <p:spPr/>
        <p:txBody>
          <a:bodyPr/>
          <a:lstStyle/>
          <a:p>
            <a:pPr>
              <a:buNone/>
            </a:pPr>
            <a:r>
              <a:rPr lang="en-US" b="1" dirty="0"/>
              <a:t>   Definition</a:t>
            </a:r>
            <a:r>
              <a:rPr lang="en-US" dirty="0"/>
              <a:t>: The set of all subsets of a set </a:t>
            </a:r>
            <a:r>
              <a:rPr lang="en-US" i="1" dirty="0"/>
              <a:t>A</a:t>
            </a:r>
            <a:r>
              <a:rPr lang="en-US" dirty="0"/>
              <a:t>, denoted P</a:t>
            </a:r>
            <a:r>
              <a:rPr lang="en-US" b="1" dirty="0"/>
              <a:t>(</a:t>
            </a:r>
            <a:r>
              <a:rPr lang="en-US" i="1" dirty="0"/>
              <a:t>A</a:t>
            </a:r>
            <a:r>
              <a:rPr lang="en-US" b="1" dirty="0"/>
              <a:t>)</a:t>
            </a:r>
            <a:r>
              <a:rPr lang="en-US" dirty="0"/>
              <a:t>, is called the </a:t>
            </a:r>
            <a:r>
              <a:rPr lang="en-US" i="1" dirty="0"/>
              <a:t>power set </a:t>
            </a:r>
            <a:r>
              <a:rPr lang="en-US" dirty="0"/>
              <a:t>of </a:t>
            </a:r>
            <a:r>
              <a:rPr lang="en-US" i="1" dirty="0"/>
              <a:t>A</a:t>
            </a:r>
            <a:r>
              <a:rPr lang="en-US" dirty="0"/>
              <a:t>.</a:t>
            </a:r>
          </a:p>
          <a:p>
            <a:pPr>
              <a:buNone/>
            </a:pPr>
            <a:r>
              <a:rPr lang="en-US" dirty="0"/>
              <a:t>   </a:t>
            </a:r>
            <a:r>
              <a:rPr lang="en-US" b="1" dirty="0"/>
              <a:t>Example</a:t>
            </a:r>
            <a:r>
              <a:rPr lang="en-US" dirty="0"/>
              <a:t>: If </a:t>
            </a:r>
            <a:r>
              <a:rPr lang="en-US" i="1" dirty="0"/>
              <a:t>A</a:t>
            </a:r>
            <a:r>
              <a:rPr lang="en-US" dirty="0"/>
              <a:t> = {</a:t>
            </a:r>
            <a:r>
              <a:rPr lang="en-US" dirty="0" err="1"/>
              <a:t>a,b</a:t>
            </a:r>
            <a:r>
              <a:rPr lang="en-US" dirty="0"/>
              <a:t>} then </a:t>
            </a:r>
          </a:p>
          <a:p>
            <a:pPr>
              <a:buNone/>
            </a:pPr>
            <a:r>
              <a:rPr lang="en-US" dirty="0"/>
              <a:t>              </a:t>
            </a:r>
            <a:r>
              <a:rPr lang="en-US" dirty="0">
                <a:latin typeface="Brush Script MT" pitchFamily="66" charset="0"/>
              </a:rPr>
              <a:t>P</a:t>
            </a:r>
            <a:r>
              <a:rPr lang="en-US" dirty="0"/>
              <a:t>(A) = {ø, {a},{b},{</a:t>
            </a:r>
            <a:r>
              <a:rPr lang="en-US" dirty="0" err="1"/>
              <a:t>a,b</a:t>
            </a:r>
            <a:r>
              <a:rPr lang="en-US" dirty="0"/>
              <a:t>}}</a:t>
            </a:r>
          </a:p>
          <a:p>
            <a:pPr>
              <a:buNone/>
            </a:pPr>
            <a:endParaRPr lang="en-US" dirty="0"/>
          </a:p>
          <a:p>
            <a:r>
              <a:rPr lang="en-US" dirty="0"/>
              <a:t>If a set has </a:t>
            </a:r>
            <a:r>
              <a:rPr lang="en-US" i="1" dirty="0"/>
              <a:t>n</a:t>
            </a:r>
            <a:r>
              <a:rPr lang="en-US" dirty="0"/>
              <a:t> elements, then the cardinality of the power set is </a:t>
            </a:r>
            <a:r>
              <a:rPr lang="en-US" dirty="0">
                <a:solidFill>
                  <a:srgbClr val="FF0000"/>
                </a:solidFill>
                <a:latin typeface="Cambria Math" pitchFamily="18" charset="0"/>
                <a:ea typeface="Cambria Math" pitchFamily="18" charset="0"/>
              </a:rPr>
              <a:t>2</a:t>
            </a:r>
            <a:r>
              <a:rPr lang="en-US" i="1" dirty="0">
                <a:solidFill>
                  <a:srgbClr val="FF0000"/>
                </a:solidFill>
              </a:rPr>
              <a:t>ⁿ</a:t>
            </a:r>
            <a:r>
              <a:rPr lang="en-US" dirty="0"/>
              <a:t>. (In Chapters 5 and 6, we will discuss different ways to show this.)</a:t>
            </a:r>
          </a:p>
        </p:txBody>
      </p:sp>
    </p:spTree>
    <p:extLst>
      <p:ext uri="{BB962C8B-B14F-4D97-AF65-F5344CB8AC3E}">
        <p14:creationId xmlns:p14="http://schemas.microsoft.com/office/powerpoint/2010/main" val="33527945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idx="1"/>
          </p:nvPr>
        </p:nvSpPr>
        <p:spPr/>
        <p:txBody>
          <a:bodyPr/>
          <a:lstStyle/>
          <a:p>
            <a:pPr>
              <a:buNone/>
            </a:pPr>
            <a:r>
              <a:rPr lang="en-US" b="1" dirty="0"/>
              <a:t>Example</a:t>
            </a:r>
            <a:r>
              <a:rPr lang="en-US" dirty="0"/>
              <a:t>: If </a:t>
            </a:r>
            <a:r>
              <a:rPr lang="en-US" i="1" dirty="0"/>
              <a:t>A</a:t>
            </a:r>
            <a:r>
              <a:rPr lang="en-US" dirty="0"/>
              <a:t> = {0, 1, 2} then </a:t>
            </a:r>
          </a:p>
          <a:p>
            <a:pPr>
              <a:buNone/>
            </a:pPr>
            <a:r>
              <a:rPr lang="en-US" dirty="0"/>
              <a:t>              </a:t>
            </a:r>
            <a:r>
              <a:rPr lang="en-US" dirty="0">
                <a:latin typeface="Brush Script MT" pitchFamily="66" charset="0"/>
              </a:rPr>
              <a:t>P</a:t>
            </a:r>
            <a:r>
              <a:rPr lang="en-US" dirty="0"/>
              <a:t>(A)</a:t>
            </a:r>
          </a:p>
        </p:txBody>
      </p:sp>
    </p:spTree>
    <p:extLst>
      <p:ext uri="{BB962C8B-B14F-4D97-AF65-F5344CB8AC3E}">
        <p14:creationId xmlns:p14="http://schemas.microsoft.com/office/powerpoint/2010/main" val="14074863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Tuples</a:t>
            </a:r>
            <a:endParaRPr lang="en-US" dirty="0"/>
          </a:p>
        </p:txBody>
      </p:sp>
      <p:sp>
        <p:nvSpPr>
          <p:cNvPr id="3" name="Content Placeholder 2"/>
          <p:cNvSpPr>
            <a:spLocks noGrp="1"/>
          </p:cNvSpPr>
          <p:nvPr>
            <p:ph idx="1"/>
          </p:nvPr>
        </p:nvSpPr>
        <p:spPr/>
        <p:txBody>
          <a:bodyPr/>
          <a:lstStyle/>
          <a:p>
            <a:r>
              <a:rPr lang="en-US" dirty="0"/>
              <a:t>The </a:t>
            </a:r>
            <a:r>
              <a:rPr lang="en-US" i="1" dirty="0">
                <a:solidFill>
                  <a:srgbClr val="FF0000"/>
                </a:solidFill>
              </a:rPr>
              <a:t>ordered n-</a:t>
            </a:r>
            <a:r>
              <a:rPr lang="en-US" i="1" dirty="0" err="1">
                <a:solidFill>
                  <a:srgbClr val="FF0000"/>
                </a:solidFill>
              </a:rPr>
              <a:t>tuple</a:t>
            </a:r>
            <a:r>
              <a:rPr lang="en-US" i="1" dirty="0">
                <a:solidFill>
                  <a:srgbClr val="FF0000"/>
                </a:solidFill>
              </a:rPr>
              <a:t> </a:t>
            </a:r>
            <a:r>
              <a:rPr lang="en-US" dirty="0">
                <a:solidFill>
                  <a:srgbClr val="FF0000"/>
                </a:solidFill>
              </a:rPr>
              <a:t>  </a:t>
            </a:r>
            <a:r>
              <a:rPr lang="en-US" dirty="0">
                <a:latin typeface="Cambria Math" pitchFamily="18" charset="0"/>
                <a:ea typeface="Cambria Math" pitchFamily="18" charset="0"/>
              </a:rPr>
              <a:t>(a</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,a</a:t>
            </a:r>
            <a:r>
              <a:rPr lang="en-US" baseline="-25000" dirty="0">
                <a:latin typeface="Cambria Math" pitchFamily="18" charset="0"/>
                <a:ea typeface="Cambria Math" pitchFamily="18" charset="0"/>
              </a:rPr>
              <a:t>2</a:t>
            </a:r>
            <a:r>
              <a:rPr lang="en-US" dirty="0">
                <a:latin typeface="Cambria Math" pitchFamily="18" charset="0"/>
                <a:ea typeface="Cambria Math" pitchFamily="18" charset="0"/>
              </a:rPr>
              <a:t>,…..,a</a:t>
            </a:r>
            <a:r>
              <a:rPr lang="en-US" i="1" baseline="-25000" dirty="0">
                <a:latin typeface="Cambria Math" pitchFamily="18" charset="0"/>
                <a:ea typeface="Cambria Math" pitchFamily="18" charset="0"/>
              </a:rPr>
              <a:t>n</a:t>
            </a:r>
            <a:r>
              <a:rPr lang="en-US" dirty="0">
                <a:latin typeface="Cambria Math" pitchFamily="18" charset="0"/>
                <a:ea typeface="Cambria Math" pitchFamily="18" charset="0"/>
              </a:rPr>
              <a:t>)</a:t>
            </a:r>
            <a:r>
              <a:rPr lang="en-US" dirty="0"/>
              <a:t>  is the </a:t>
            </a:r>
            <a:r>
              <a:rPr lang="en-US" dirty="0">
                <a:solidFill>
                  <a:srgbClr val="FF0000"/>
                </a:solidFill>
              </a:rPr>
              <a:t>ordered collection </a:t>
            </a:r>
            <a:r>
              <a:rPr lang="en-US" dirty="0"/>
              <a:t>that has  </a:t>
            </a:r>
            <a:r>
              <a:rPr lang="en-US" dirty="0">
                <a:latin typeface="Cambria Math" pitchFamily="18" charset="0"/>
                <a:ea typeface="Cambria Math" pitchFamily="18" charset="0"/>
              </a:rPr>
              <a:t>a</a:t>
            </a:r>
            <a:r>
              <a:rPr lang="en-US" baseline="-25000" dirty="0">
                <a:latin typeface="Cambria Math" pitchFamily="18" charset="0"/>
                <a:ea typeface="Cambria Math" pitchFamily="18" charset="0"/>
              </a:rPr>
              <a:t>1</a:t>
            </a:r>
            <a:r>
              <a:rPr lang="en-US" dirty="0"/>
              <a:t> as its first element and  </a:t>
            </a:r>
            <a:r>
              <a:rPr lang="en-US" dirty="0">
                <a:latin typeface="Cambria Math" pitchFamily="18" charset="0"/>
                <a:ea typeface="Cambria Math" pitchFamily="18" charset="0"/>
              </a:rPr>
              <a:t>a</a:t>
            </a:r>
            <a:r>
              <a:rPr lang="en-US" baseline="-25000" dirty="0">
                <a:latin typeface="Cambria Math" pitchFamily="18" charset="0"/>
                <a:ea typeface="Cambria Math" pitchFamily="18" charset="0"/>
              </a:rPr>
              <a:t>2</a:t>
            </a:r>
            <a:r>
              <a:rPr lang="en-US" dirty="0"/>
              <a:t>  as its second element and so on until </a:t>
            </a:r>
            <a:r>
              <a:rPr lang="en-US" dirty="0">
                <a:latin typeface="Cambria Math" pitchFamily="18" charset="0"/>
                <a:ea typeface="Cambria Math" pitchFamily="18" charset="0"/>
              </a:rPr>
              <a:t>a</a:t>
            </a:r>
            <a:r>
              <a:rPr lang="en-US" i="1" baseline="-25000" dirty="0">
                <a:latin typeface="Cambria Math" pitchFamily="18" charset="0"/>
                <a:ea typeface="Cambria Math" pitchFamily="18" charset="0"/>
              </a:rPr>
              <a:t>n</a:t>
            </a:r>
            <a:r>
              <a:rPr lang="en-US" dirty="0"/>
              <a:t>  as its last element.</a:t>
            </a:r>
          </a:p>
          <a:p>
            <a:r>
              <a:rPr lang="en-US" dirty="0"/>
              <a:t>Two n-</a:t>
            </a:r>
            <a:r>
              <a:rPr lang="en-US" dirty="0" err="1"/>
              <a:t>tuples</a:t>
            </a:r>
            <a:r>
              <a:rPr lang="en-US" dirty="0"/>
              <a:t> are equal if and only if their corresponding elements are equal.</a:t>
            </a:r>
          </a:p>
          <a:p>
            <a:r>
              <a:rPr lang="en-US" dirty="0"/>
              <a:t>2-tuples are called </a:t>
            </a:r>
            <a:r>
              <a:rPr lang="en-US" i="1" dirty="0">
                <a:solidFill>
                  <a:srgbClr val="FF0000"/>
                </a:solidFill>
              </a:rPr>
              <a:t>ordered pairs</a:t>
            </a:r>
            <a:r>
              <a:rPr lang="en-US" dirty="0"/>
              <a:t>.</a:t>
            </a:r>
          </a:p>
          <a:p>
            <a:r>
              <a:rPr lang="en-US" dirty="0"/>
              <a:t>The ordered pairs (</a:t>
            </a:r>
            <a:r>
              <a:rPr lang="en-US" i="1" dirty="0" err="1">
                <a:latin typeface="Cambria Math" pitchFamily="18" charset="0"/>
                <a:ea typeface="Cambria Math" pitchFamily="18" charset="0"/>
              </a:rPr>
              <a:t>a</a:t>
            </a:r>
            <a:r>
              <a:rPr lang="en-US" dirty="0" err="1">
                <a:latin typeface="Cambria Math" pitchFamily="18" charset="0"/>
                <a:ea typeface="Cambria Math" pitchFamily="18" charset="0"/>
              </a:rPr>
              <a:t>,</a:t>
            </a:r>
            <a:r>
              <a:rPr lang="en-US" i="1" dirty="0" err="1">
                <a:latin typeface="Cambria Math" pitchFamily="18" charset="0"/>
                <a:ea typeface="Cambria Math" pitchFamily="18" charset="0"/>
              </a:rPr>
              <a:t>b</a:t>
            </a:r>
            <a:r>
              <a:rPr lang="en-US" dirty="0"/>
              <a:t>) and (</a:t>
            </a:r>
            <a:r>
              <a:rPr lang="en-US" i="1" dirty="0" err="1">
                <a:latin typeface="Cambria Math" pitchFamily="18" charset="0"/>
                <a:ea typeface="Cambria Math" pitchFamily="18" charset="0"/>
              </a:rPr>
              <a:t>c,d</a:t>
            </a:r>
            <a:r>
              <a:rPr lang="en-US" dirty="0"/>
              <a:t>) are equal if and only if </a:t>
            </a:r>
            <a:r>
              <a:rPr lang="en-US" i="1" dirty="0">
                <a:latin typeface="Cambria Math" pitchFamily="18" charset="0"/>
                <a:ea typeface="Cambria Math" pitchFamily="18" charset="0"/>
              </a:rPr>
              <a:t>a = c </a:t>
            </a:r>
            <a:r>
              <a:rPr lang="en-US" dirty="0"/>
              <a:t>and </a:t>
            </a:r>
            <a:r>
              <a:rPr lang="en-US" i="1" dirty="0">
                <a:latin typeface="Cambria Math" pitchFamily="18" charset="0"/>
                <a:ea typeface="Cambria Math" pitchFamily="18" charset="0"/>
              </a:rPr>
              <a:t>b = d</a:t>
            </a:r>
            <a:r>
              <a:rPr lang="en-US" dirty="0"/>
              <a:t>.</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Cartesian Product</a:t>
            </a:r>
          </a:p>
        </p:txBody>
      </p:sp>
      <p:sp>
        <p:nvSpPr>
          <p:cNvPr id="3" name="Content Placeholder 2"/>
          <p:cNvSpPr>
            <a:spLocks noGrp="1"/>
          </p:cNvSpPr>
          <p:nvPr>
            <p:ph idx="1"/>
          </p:nvPr>
        </p:nvSpPr>
        <p:spPr>
          <a:xfrm>
            <a:off x="457200" y="1905000"/>
            <a:ext cx="8229600" cy="4648200"/>
          </a:xfrm>
        </p:spPr>
        <p:txBody>
          <a:bodyPr>
            <a:normAutofit fontScale="55000" lnSpcReduction="20000"/>
          </a:bodyPr>
          <a:lstStyle/>
          <a:p>
            <a:pPr>
              <a:buNone/>
            </a:pPr>
            <a:r>
              <a:rPr lang="en-US" sz="4500" b="1" dirty="0">
                <a:ea typeface="Cambria Math" pitchFamily="18" charset="0"/>
              </a:rPr>
              <a:t>   Definition</a:t>
            </a:r>
            <a:r>
              <a:rPr lang="en-US" sz="4500" dirty="0">
                <a:ea typeface="Cambria Math" pitchFamily="18" charset="0"/>
              </a:rPr>
              <a:t>:  The </a:t>
            </a:r>
            <a:r>
              <a:rPr lang="en-US" sz="4500" i="1" dirty="0">
                <a:ea typeface="Cambria Math" pitchFamily="18" charset="0"/>
              </a:rPr>
              <a:t>Cartesian Product </a:t>
            </a:r>
            <a:r>
              <a:rPr lang="en-US" sz="4500" dirty="0">
                <a:ea typeface="Cambria Math" pitchFamily="18" charset="0"/>
              </a:rPr>
              <a:t>of two sets </a:t>
            </a:r>
            <a:r>
              <a:rPr lang="en-US" sz="4500" i="1" dirty="0">
                <a:ea typeface="Cambria Math" pitchFamily="18" charset="0"/>
              </a:rPr>
              <a:t>A</a:t>
            </a:r>
            <a:r>
              <a:rPr lang="en-US" sz="4500" b="1" dirty="0">
                <a:ea typeface="Cambria Math" pitchFamily="18" charset="0"/>
              </a:rPr>
              <a:t> </a:t>
            </a:r>
            <a:r>
              <a:rPr lang="en-US" sz="4500" dirty="0">
                <a:ea typeface="Cambria Math" pitchFamily="18" charset="0"/>
              </a:rPr>
              <a:t>and </a:t>
            </a:r>
            <a:r>
              <a:rPr lang="en-US" sz="4500" i="1" dirty="0">
                <a:ea typeface="Cambria Math" pitchFamily="18" charset="0"/>
              </a:rPr>
              <a:t>B</a:t>
            </a:r>
            <a:r>
              <a:rPr lang="en-US" sz="4500" dirty="0">
                <a:ea typeface="Cambria Math" pitchFamily="18" charset="0"/>
              </a:rPr>
              <a:t>, denoted by   </a:t>
            </a:r>
            <a:r>
              <a:rPr lang="en-US" sz="4500" i="1" dirty="0">
                <a:ea typeface="Cambria Math" pitchFamily="18" charset="0"/>
              </a:rPr>
              <a:t>A</a:t>
            </a:r>
            <a:r>
              <a:rPr lang="en-US" sz="4500" dirty="0">
                <a:ea typeface="Cambria Math" pitchFamily="18" charset="0"/>
              </a:rPr>
              <a:t> × </a:t>
            </a:r>
            <a:r>
              <a:rPr lang="en-US" sz="4500" i="1" dirty="0">
                <a:ea typeface="Cambria Math" pitchFamily="18" charset="0"/>
              </a:rPr>
              <a:t>B</a:t>
            </a:r>
            <a:r>
              <a:rPr lang="en-US" sz="4500" dirty="0">
                <a:ea typeface="Cambria Math" pitchFamily="18" charset="0"/>
              </a:rPr>
              <a:t> is the set of </a:t>
            </a:r>
            <a:r>
              <a:rPr lang="en-US" sz="4500" dirty="0">
                <a:solidFill>
                  <a:srgbClr val="FF0000"/>
                </a:solidFill>
                <a:ea typeface="Cambria Math" pitchFamily="18" charset="0"/>
              </a:rPr>
              <a:t>ordered pairs </a:t>
            </a:r>
            <a:r>
              <a:rPr lang="en-US" sz="4500" dirty="0">
                <a:ea typeface="Cambria Math" pitchFamily="18" charset="0"/>
              </a:rPr>
              <a:t>(</a:t>
            </a:r>
            <a:r>
              <a:rPr lang="en-US" sz="4500" dirty="0" err="1">
                <a:ea typeface="Cambria Math" pitchFamily="18" charset="0"/>
              </a:rPr>
              <a:t>a,b</a:t>
            </a:r>
            <a:r>
              <a:rPr lang="en-US" sz="4500" dirty="0">
                <a:ea typeface="Cambria Math" pitchFamily="18" charset="0"/>
              </a:rPr>
              <a:t>) where    </a:t>
            </a:r>
            <a:r>
              <a:rPr lang="en-US" sz="4500" i="1" dirty="0">
                <a:ea typeface="Cambria Math" pitchFamily="18" charset="0"/>
              </a:rPr>
              <a:t>a </a:t>
            </a:r>
            <a:r>
              <a:rPr lang="en-US" sz="4500" dirty="0">
                <a:ea typeface="Cambria Math" pitchFamily="18" charset="0"/>
              </a:rPr>
              <a:t>∈ </a:t>
            </a:r>
            <a:r>
              <a:rPr lang="en-US" sz="4500" i="1" dirty="0">
                <a:ea typeface="Cambria Math" pitchFamily="18" charset="0"/>
              </a:rPr>
              <a:t>A</a:t>
            </a:r>
            <a:r>
              <a:rPr lang="en-US" sz="4500" dirty="0">
                <a:ea typeface="Cambria Math" pitchFamily="18" charset="0"/>
              </a:rPr>
              <a:t>   and </a:t>
            </a:r>
            <a:r>
              <a:rPr lang="en-US" sz="4500" i="1" dirty="0">
                <a:ea typeface="Cambria Math" pitchFamily="18" charset="0"/>
              </a:rPr>
              <a:t>b </a:t>
            </a:r>
            <a:r>
              <a:rPr lang="en-US" sz="4500" dirty="0">
                <a:ea typeface="Cambria Math" pitchFamily="18" charset="0"/>
              </a:rPr>
              <a:t>∈ </a:t>
            </a:r>
            <a:r>
              <a:rPr lang="en-US" sz="4500" i="1" dirty="0">
                <a:ea typeface="Cambria Math" pitchFamily="18" charset="0"/>
              </a:rPr>
              <a:t>B</a:t>
            </a:r>
            <a:r>
              <a:rPr lang="en-US" sz="4500" dirty="0">
                <a:ea typeface="Cambria Math" pitchFamily="18" charset="0"/>
              </a:rPr>
              <a:t> .</a:t>
            </a:r>
          </a:p>
          <a:p>
            <a:pPr>
              <a:buNone/>
            </a:pPr>
            <a:endParaRPr lang="en-US" sz="4500" dirty="0">
              <a:ea typeface="Cambria Math" pitchFamily="18" charset="0"/>
            </a:endParaRPr>
          </a:p>
          <a:p>
            <a:pPr>
              <a:buNone/>
            </a:pPr>
            <a:r>
              <a:rPr lang="en-US" sz="4500" b="1" dirty="0">
                <a:ea typeface="Cambria Math" pitchFamily="18" charset="0"/>
              </a:rPr>
              <a:t>   Example</a:t>
            </a:r>
            <a:r>
              <a:rPr lang="en-US" sz="4500" dirty="0">
                <a:ea typeface="Cambria Math" pitchFamily="18" charset="0"/>
              </a:rPr>
              <a:t>:</a:t>
            </a:r>
          </a:p>
          <a:p>
            <a:pPr>
              <a:buNone/>
            </a:pPr>
            <a:r>
              <a:rPr lang="en-US" sz="4500" dirty="0">
                <a:ea typeface="Cambria Math" pitchFamily="18" charset="0"/>
              </a:rPr>
              <a:t>   </a:t>
            </a:r>
            <a:r>
              <a:rPr lang="en-US" sz="4500" i="1" dirty="0">
                <a:ea typeface="Cambria Math" pitchFamily="18" charset="0"/>
              </a:rPr>
              <a:t>A</a:t>
            </a:r>
            <a:r>
              <a:rPr lang="en-US" sz="4500" dirty="0">
                <a:ea typeface="Cambria Math" pitchFamily="18" charset="0"/>
              </a:rPr>
              <a:t> = {</a:t>
            </a:r>
            <a:r>
              <a:rPr lang="en-US" sz="4500" i="1" dirty="0" err="1">
                <a:ea typeface="Cambria Math" pitchFamily="18" charset="0"/>
              </a:rPr>
              <a:t>a,b</a:t>
            </a:r>
            <a:r>
              <a:rPr lang="en-US" sz="4500" dirty="0">
                <a:ea typeface="Cambria Math" pitchFamily="18" charset="0"/>
              </a:rPr>
              <a:t>}   </a:t>
            </a:r>
            <a:r>
              <a:rPr lang="en-US" sz="4500" i="1" dirty="0">
                <a:ea typeface="Cambria Math" pitchFamily="18" charset="0"/>
              </a:rPr>
              <a:t>B</a:t>
            </a:r>
            <a:r>
              <a:rPr lang="en-US" sz="4500" dirty="0">
                <a:ea typeface="Cambria Math" pitchFamily="18" charset="0"/>
              </a:rPr>
              <a:t> = {1,2,3}</a:t>
            </a:r>
          </a:p>
          <a:p>
            <a:pPr>
              <a:buNone/>
            </a:pPr>
            <a:r>
              <a:rPr lang="en-US" sz="4500" dirty="0">
                <a:ea typeface="Cambria Math" pitchFamily="18" charset="0"/>
              </a:rPr>
              <a:t>   </a:t>
            </a:r>
            <a:r>
              <a:rPr lang="en-US" sz="4500" i="1" dirty="0">
                <a:ea typeface="Cambria Math" pitchFamily="18" charset="0"/>
              </a:rPr>
              <a:t>A</a:t>
            </a:r>
            <a:r>
              <a:rPr lang="en-US" sz="4500" dirty="0">
                <a:ea typeface="Cambria Math" pitchFamily="18" charset="0"/>
              </a:rPr>
              <a:t> × </a:t>
            </a:r>
            <a:r>
              <a:rPr lang="en-US" sz="4500" i="1" dirty="0">
                <a:ea typeface="Cambria Math" pitchFamily="18" charset="0"/>
              </a:rPr>
              <a:t>B</a:t>
            </a:r>
            <a:r>
              <a:rPr lang="en-US" sz="4500" dirty="0">
                <a:ea typeface="Cambria Math" pitchFamily="18" charset="0"/>
              </a:rPr>
              <a:t> = {(</a:t>
            </a:r>
            <a:r>
              <a:rPr lang="en-US" sz="4500" i="1" dirty="0">
                <a:ea typeface="Cambria Math" pitchFamily="18" charset="0"/>
              </a:rPr>
              <a:t>a</a:t>
            </a:r>
            <a:r>
              <a:rPr lang="en-US" sz="4500" dirty="0">
                <a:ea typeface="Cambria Math" pitchFamily="18" charset="0"/>
              </a:rPr>
              <a:t>,1),(</a:t>
            </a:r>
            <a:r>
              <a:rPr lang="en-US" sz="4500" i="1" dirty="0">
                <a:ea typeface="Cambria Math" pitchFamily="18" charset="0"/>
              </a:rPr>
              <a:t>a</a:t>
            </a:r>
            <a:r>
              <a:rPr lang="en-US" sz="4500" dirty="0">
                <a:ea typeface="Cambria Math" pitchFamily="18" charset="0"/>
              </a:rPr>
              <a:t>,2),(</a:t>
            </a:r>
            <a:r>
              <a:rPr lang="en-US" sz="4500" i="1" dirty="0">
                <a:ea typeface="Cambria Math" pitchFamily="18" charset="0"/>
              </a:rPr>
              <a:t>a</a:t>
            </a:r>
            <a:r>
              <a:rPr lang="en-US" sz="4500" dirty="0">
                <a:ea typeface="Cambria Math" pitchFamily="18" charset="0"/>
              </a:rPr>
              <a:t>,3), (</a:t>
            </a:r>
            <a:r>
              <a:rPr lang="en-US" sz="4500" i="1" dirty="0">
                <a:ea typeface="Cambria Math" pitchFamily="18" charset="0"/>
              </a:rPr>
              <a:t>b</a:t>
            </a:r>
            <a:r>
              <a:rPr lang="en-US" sz="4500" dirty="0">
                <a:ea typeface="Cambria Math" pitchFamily="18" charset="0"/>
              </a:rPr>
              <a:t>,1),(</a:t>
            </a:r>
            <a:r>
              <a:rPr lang="en-US" sz="4500" i="1" dirty="0">
                <a:ea typeface="Cambria Math" pitchFamily="18" charset="0"/>
              </a:rPr>
              <a:t>b,</a:t>
            </a:r>
            <a:r>
              <a:rPr lang="en-US" sz="4500" dirty="0">
                <a:ea typeface="Cambria Math" pitchFamily="18" charset="0"/>
              </a:rPr>
              <a:t>2),(</a:t>
            </a:r>
            <a:r>
              <a:rPr lang="en-US" sz="4500" i="1" dirty="0">
                <a:ea typeface="Cambria Math" pitchFamily="18" charset="0"/>
              </a:rPr>
              <a:t>b,</a:t>
            </a:r>
            <a:r>
              <a:rPr lang="en-US" sz="4500" dirty="0">
                <a:ea typeface="Cambria Math" pitchFamily="18" charset="0"/>
              </a:rPr>
              <a:t>3)}</a:t>
            </a:r>
          </a:p>
          <a:p>
            <a:pPr>
              <a:buNone/>
            </a:pPr>
            <a:endParaRPr lang="en-US" sz="4500" dirty="0">
              <a:ea typeface="Cambria Math" pitchFamily="18" charset="0"/>
            </a:endParaRPr>
          </a:p>
          <a:p>
            <a:r>
              <a:rPr lang="en-US" sz="4500" b="1" dirty="0">
                <a:ea typeface="Cambria Math" pitchFamily="18" charset="0"/>
              </a:rPr>
              <a:t>Definition</a:t>
            </a:r>
            <a:r>
              <a:rPr lang="en-US" sz="4500" dirty="0">
                <a:ea typeface="Cambria Math" pitchFamily="18" charset="0"/>
              </a:rPr>
              <a:t>: A subset </a:t>
            </a:r>
            <a:r>
              <a:rPr lang="en-US" sz="4500" i="1" dirty="0">
                <a:ea typeface="Cambria Math" pitchFamily="18" charset="0"/>
              </a:rPr>
              <a:t>R</a:t>
            </a:r>
            <a:r>
              <a:rPr lang="en-US" sz="4500" dirty="0">
                <a:ea typeface="Cambria Math" pitchFamily="18" charset="0"/>
              </a:rPr>
              <a:t> of the Cartesian product</a:t>
            </a:r>
            <a:r>
              <a:rPr lang="en-US" sz="4500" b="1" dirty="0">
                <a:ea typeface="Cambria Math" pitchFamily="18" charset="0"/>
              </a:rPr>
              <a:t> </a:t>
            </a:r>
            <a:r>
              <a:rPr lang="en-US" sz="4500" i="1" dirty="0">
                <a:ea typeface="Cambria Math" pitchFamily="18" charset="0"/>
              </a:rPr>
              <a:t>A</a:t>
            </a:r>
            <a:r>
              <a:rPr lang="en-US" sz="4500" dirty="0">
                <a:ea typeface="Cambria Math" pitchFamily="18" charset="0"/>
              </a:rPr>
              <a:t> × </a:t>
            </a:r>
            <a:r>
              <a:rPr lang="en-US" sz="4500" i="1" dirty="0">
                <a:ea typeface="Cambria Math" pitchFamily="18" charset="0"/>
              </a:rPr>
              <a:t>B</a:t>
            </a:r>
            <a:r>
              <a:rPr lang="en-US" sz="4500" dirty="0">
                <a:ea typeface="Cambria Math" pitchFamily="18" charset="0"/>
              </a:rPr>
              <a:t> is called a </a:t>
            </a:r>
            <a:r>
              <a:rPr lang="en-US" sz="4500" i="1" dirty="0">
                <a:ea typeface="Cambria Math" pitchFamily="18" charset="0"/>
              </a:rPr>
              <a:t>relation </a:t>
            </a:r>
            <a:r>
              <a:rPr lang="en-US" sz="4500" dirty="0">
                <a:ea typeface="Cambria Math" pitchFamily="18" charset="0"/>
              </a:rPr>
              <a:t>from the set A to the set B. (Relations will be covered in depth in Chapter </a:t>
            </a:r>
            <a:r>
              <a:rPr lang="en-US" sz="4500" dirty="0">
                <a:latin typeface="Cambria Math" pitchFamily="18" charset="0"/>
                <a:ea typeface="Cambria Math" pitchFamily="18" charset="0"/>
              </a:rPr>
              <a:t>9</a:t>
            </a:r>
            <a:r>
              <a:rPr lang="en-US" sz="4500" dirty="0">
                <a:ea typeface="Cambria Math" pitchFamily="18" charset="0"/>
              </a:rPr>
              <a:t>. )</a:t>
            </a:r>
          </a:p>
          <a:p>
            <a:endParaRPr lang="en-US" dirty="0"/>
          </a:p>
          <a:p>
            <a:pPr>
              <a:buNone/>
            </a:pPr>
            <a:r>
              <a:rPr lang="en-US" dirty="0"/>
              <a:t>   </a:t>
            </a:r>
            <a:endParaRPr lang="en-US" i="1" dirty="0"/>
          </a:p>
        </p:txBody>
      </p:sp>
      <p:pic>
        <p:nvPicPr>
          <p:cNvPr id="8" name="Picture 7" descr="addin_tmp.png"/>
          <p:cNvPicPr>
            <a:picLocks noChangeAspect="1"/>
          </p:cNvPicPr>
          <p:nvPr>
            <p:custDataLst>
              <p:tags r:id="rId1"/>
            </p:custDataLst>
          </p:nvPr>
        </p:nvPicPr>
        <p:blipFill>
          <a:blip r:embed="rId3" cstate="print"/>
          <a:stretch>
            <a:fillRect/>
          </a:stretch>
        </p:blipFill>
        <p:spPr>
          <a:xfrm>
            <a:off x="3124200" y="2895600"/>
            <a:ext cx="5143500" cy="382905"/>
          </a:xfrm>
          <a:prstGeom prst="rect">
            <a:avLst/>
          </a:prstGeom>
        </p:spPr>
      </p:pic>
      <p:pic>
        <p:nvPicPr>
          <p:cNvPr id="5" name="Picture 4" descr="0206.jpg"/>
          <p:cNvPicPr>
            <a:picLocks noChangeAspect="1"/>
          </p:cNvPicPr>
          <p:nvPr/>
        </p:nvPicPr>
        <p:blipFill>
          <a:blip r:embed="rId4" cstate="print"/>
          <a:stretch>
            <a:fillRect/>
          </a:stretch>
        </p:blipFill>
        <p:spPr>
          <a:xfrm>
            <a:off x="5410200" y="381000"/>
            <a:ext cx="899160" cy="1042416"/>
          </a:xfrm>
          <a:prstGeom prst="rect">
            <a:avLst/>
          </a:prstGeom>
        </p:spPr>
      </p:pic>
      <p:sp>
        <p:nvSpPr>
          <p:cNvPr id="6" name="TextBox 5"/>
          <p:cNvSpPr txBox="1"/>
          <p:nvPr/>
        </p:nvSpPr>
        <p:spPr>
          <a:xfrm>
            <a:off x="6400800" y="533400"/>
            <a:ext cx="1752600" cy="646331"/>
          </a:xfrm>
          <a:prstGeom prst="rect">
            <a:avLst/>
          </a:prstGeom>
          <a:noFill/>
        </p:spPr>
        <p:txBody>
          <a:bodyPr wrap="square" rtlCol="0">
            <a:spAutoFit/>
          </a:bodyPr>
          <a:lstStyle/>
          <a:p>
            <a:r>
              <a:rPr lang="en-US" dirty="0"/>
              <a:t>Ren</a:t>
            </a:r>
            <a:r>
              <a:rPr lang="en-US" dirty="0">
                <a:latin typeface="Cambria Math"/>
                <a:ea typeface="Cambria Math"/>
              </a:rPr>
              <a:t>é Descartes (1596-1650)</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idx="1"/>
          </p:nvPr>
        </p:nvSpPr>
        <p:spPr>
          <a:xfrm>
            <a:off x="457200" y="1905000"/>
            <a:ext cx="8229600" cy="4648200"/>
          </a:xfrm>
        </p:spPr>
        <p:txBody>
          <a:bodyPr>
            <a:normAutofit/>
          </a:bodyPr>
          <a:lstStyle/>
          <a:p>
            <a:pPr>
              <a:buNone/>
            </a:pPr>
            <a:r>
              <a:rPr lang="en-US" sz="4500" b="1" dirty="0">
                <a:ea typeface="Cambria Math" pitchFamily="18" charset="0"/>
              </a:rPr>
              <a:t>   </a:t>
            </a:r>
            <a:endParaRPr lang="en-US" sz="4500" dirty="0">
              <a:ea typeface="Cambria Math" pitchFamily="18" charset="0"/>
            </a:endParaRPr>
          </a:p>
          <a:p>
            <a:pPr>
              <a:buNone/>
            </a:pPr>
            <a:r>
              <a:rPr lang="en-US" sz="2800" b="1" dirty="0">
                <a:ea typeface="Cambria Math" pitchFamily="18" charset="0"/>
              </a:rPr>
              <a:t>   Example</a:t>
            </a:r>
            <a:r>
              <a:rPr lang="en-US" sz="2800" dirty="0">
                <a:ea typeface="Cambria Math" pitchFamily="18" charset="0"/>
              </a:rPr>
              <a:t>:</a:t>
            </a:r>
          </a:p>
          <a:p>
            <a:pPr>
              <a:buNone/>
            </a:pPr>
            <a:r>
              <a:rPr lang="en-US" sz="2800" dirty="0">
                <a:ea typeface="Cambria Math" pitchFamily="18" charset="0"/>
              </a:rPr>
              <a:t>   </a:t>
            </a:r>
            <a:r>
              <a:rPr lang="en-US" sz="2800" i="1" dirty="0">
                <a:ea typeface="Cambria Math" pitchFamily="18" charset="0"/>
              </a:rPr>
              <a:t>A</a:t>
            </a:r>
            <a:r>
              <a:rPr lang="en-US" sz="2800" dirty="0">
                <a:ea typeface="Cambria Math" pitchFamily="18" charset="0"/>
              </a:rPr>
              <a:t> = {</a:t>
            </a:r>
            <a:r>
              <a:rPr lang="en-US" sz="2800" i="1" dirty="0" err="1">
                <a:ea typeface="Cambria Math" pitchFamily="18" charset="0"/>
              </a:rPr>
              <a:t>a,b</a:t>
            </a:r>
            <a:r>
              <a:rPr lang="en-US" sz="2800" dirty="0">
                <a:ea typeface="Cambria Math" pitchFamily="18" charset="0"/>
              </a:rPr>
              <a:t>}   </a:t>
            </a:r>
            <a:r>
              <a:rPr lang="en-US" sz="2800" i="1" dirty="0">
                <a:ea typeface="Cambria Math" pitchFamily="18" charset="0"/>
              </a:rPr>
              <a:t>B</a:t>
            </a:r>
            <a:r>
              <a:rPr lang="en-US" sz="2800" dirty="0">
                <a:ea typeface="Cambria Math" pitchFamily="18" charset="0"/>
              </a:rPr>
              <a:t> = {1,2,3}</a:t>
            </a:r>
          </a:p>
          <a:p>
            <a:pPr>
              <a:buNone/>
            </a:pPr>
            <a:r>
              <a:rPr lang="en-US" sz="2800" dirty="0">
                <a:ea typeface="Cambria Math" pitchFamily="18" charset="0"/>
              </a:rPr>
              <a:t>   </a:t>
            </a:r>
            <a:r>
              <a:rPr lang="en-US" sz="2800" i="1" dirty="0">
                <a:ea typeface="Cambria Math" pitchFamily="18" charset="0"/>
              </a:rPr>
              <a:t>B</a:t>
            </a:r>
            <a:r>
              <a:rPr lang="en-US" sz="2800" dirty="0">
                <a:ea typeface="Cambria Math" pitchFamily="18" charset="0"/>
              </a:rPr>
              <a:t> × </a:t>
            </a:r>
            <a:r>
              <a:rPr lang="en-US" sz="2800" i="1" dirty="0">
                <a:ea typeface="Cambria Math" pitchFamily="18" charset="0"/>
              </a:rPr>
              <a:t>A</a:t>
            </a:r>
            <a:r>
              <a:rPr lang="en-US" sz="2800" dirty="0">
                <a:ea typeface="Cambria Math" pitchFamily="18" charset="0"/>
              </a:rPr>
              <a:t> =</a:t>
            </a:r>
          </a:p>
          <a:p>
            <a:endParaRPr lang="en-US" dirty="0"/>
          </a:p>
          <a:p>
            <a:pPr>
              <a:buNone/>
            </a:pPr>
            <a:r>
              <a:rPr lang="en-US" dirty="0"/>
              <a:t>   </a:t>
            </a:r>
            <a:endParaRPr lang="en-US" i="1" dirty="0"/>
          </a:p>
        </p:txBody>
      </p:sp>
      <p:pic>
        <p:nvPicPr>
          <p:cNvPr id="5" name="Picture 4" descr="0206.jpg"/>
          <p:cNvPicPr>
            <a:picLocks noChangeAspect="1"/>
          </p:cNvPicPr>
          <p:nvPr/>
        </p:nvPicPr>
        <p:blipFill>
          <a:blip r:embed="rId2" cstate="print"/>
          <a:stretch>
            <a:fillRect/>
          </a:stretch>
        </p:blipFill>
        <p:spPr>
          <a:xfrm>
            <a:off x="5410200" y="381000"/>
            <a:ext cx="899160" cy="1042416"/>
          </a:xfrm>
          <a:prstGeom prst="rect">
            <a:avLst/>
          </a:prstGeom>
        </p:spPr>
      </p:pic>
      <p:sp>
        <p:nvSpPr>
          <p:cNvPr id="6" name="TextBox 5"/>
          <p:cNvSpPr txBox="1"/>
          <p:nvPr/>
        </p:nvSpPr>
        <p:spPr>
          <a:xfrm>
            <a:off x="6400800" y="533400"/>
            <a:ext cx="1752600" cy="646331"/>
          </a:xfrm>
          <a:prstGeom prst="rect">
            <a:avLst/>
          </a:prstGeom>
          <a:noFill/>
        </p:spPr>
        <p:txBody>
          <a:bodyPr wrap="square" rtlCol="0">
            <a:spAutoFit/>
          </a:bodyPr>
          <a:lstStyle/>
          <a:p>
            <a:r>
              <a:rPr lang="en-US" dirty="0"/>
              <a:t>Ren</a:t>
            </a:r>
            <a:r>
              <a:rPr lang="en-US" dirty="0">
                <a:latin typeface="Cambria Math"/>
                <a:ea typeface="Cambria Math"/>
              </a:rPr>
              <a:t>é Descartes (1596-1650)</a:t>
            </a:r>
          </a:p>
        </p:txBody>
      </p:sp>
    </p:spTree>
    <p:extLst>
      <p:ext uri="{BB962C8B-B14F-4D97-AF65-F5344CB8AC3E}">
        <p14:creationId xmlns:p14="http://schemas.microsoft.com/office/powerpoint/2010/main" val="1429040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Sets are one of the basic building blocks for the types of objects considered in discrete mathematics.</a:t>
            </a:r>
          </a:p>
          <a:p>
            <a:pPr lvl="1"/>
            <a:r>
              <a:rPr lang="en-US" dirty="0"/>
              <a:t>Important for counting.</a:t>
            </a:r>
          </a:p>
          <a:p>
            <a:pPr lvl="1"/>
            <a:r>
              <a:rPr lang="en-US" dirty="0"/>
              <a:t>Programming languages have set operations.</a:t>
            </a:r>
          </a:p>
          <a:p>
            <a:r>
              <a:rPr lang="en-US" dirty="0"/>
              <a:t>Set theory is an important branch of mathematics.</a:t>
            </a:r>
          </a:p>
          <a:p>
            <a:pPr lvl="1"/>
            <a:r>
              <a:rPr lang="en-US" dirty="0"/>
              <a:t>Many different systems of axioms have been used to develop set theory.</a:t>
            </a:r>
          </a:p>
          <a:p>
            <a:pPr lvl="1"/>
            <a:r>
              <a:rPr lang="en-US" dirty="0"/>
              <a:t>Here we are not concerned with a formal set of axioms for set theory. Instead, we will use what is called naïve set theory.</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24C31-6706-4DD0-8B03-499FFAF17873}"/>
              </a:ext>
            </a:extLst>
          </p:cNvPr>
          <p:cNvSpPr>
            <a:spLocks noGrp="1"/>
          </p:cNvSpPr>
          <p:nvPr>
            <p:ph type="title"/>
          </p:nvPr>
        </p:nvSpPr>
        <p:spPr/>
        <p:txBody>
          <a:bodyPr/>
          <a:lstStyle/>
          <a:p>
            <a:r>
              <a:rPr lang="en-US" dirty="0"/>
              <a:t>Classroom Exercise</a:t>
            </a:r>
          </a:p>
        </p:txBody>
      </p:sp>
      <p:sp>
        <p:nvSpPr>
          <p:cNvPr id="3" name="Content Placeholder 2">
            <a:extLst>
              <a:ext uri="{FF2B5EF4-FFF2-40B4-BE49-F238E27FC236}">
                <a16:creationId xmlns:a16="http://schemas.microsoft.com/office/drawing/2014/main" id="{45E9702F-AC7A-4356-8E3B-1342DC6D3CD6}"/>
              </a:ext>
            </a:extLst>
          </p:cNvPr>
          <p:cNvSpPr>
            <a:spLocks noGrp="1"/>
          </p:cNvSpPr>
          <p:nvPr>
            <p:ph idx="1"/>
          </p:nvPr>
        </p:nvSpPr>
        <p:spPr/>
        <p:txBody>
          <a:bodyPr/>
          <a:lstStyle/>
          <a:p>
            <a:pPr marL="0" indent="0">
              <a:buNone/>
            </a:pPr>
            <a:r>
              <a:rPr lang="en-US" dirty="0"/>
              <a:t>Let A = {a, b, c, d} and B = {y, z}. Find</a:t>
            </a:r>
          </a:p>
          <a:p>
            <a:pPr marL="514350" indent="-514350">
              <a:buAutoNum type="alphaLcParenR"/>
            </a:pPr>
            <a:r>
              <a:rPr lang="en-US" dirty="0"/>
              <a:t>A × B. </a:t>
            </a:r>
          </a:p>
          <a:p>
            <a:pPr marL="514350" indent="-514350">
              <a:buAutoNum type="alphaLcParenR"/>
            </a:pPr>
            <a:r>
              <a:rPr lang="en-US" dirty="0"/>
              <a:t>B × A.</a:t>
            </a:r>
          </a:p>
        </p:txBody>
      </p:sp>
    </p:spTree>
    <p:extLst>
      <p:ext uri="{BB962C8B-B14F-4D97-AF65-F5344CB8AC3E}">
        <p14:creationId xmlns:p14="http://schemas.microsoft.com/office/powerpoint/2010/main" val="2695161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Cartesian Product </a:t>
            </a:r>
          </a:p>
        </p:txBody>
      </p:sp>
      <p:sp>
        <p:nvSpPr>
          <p:cNvPr id="3" name="Content Placeholder 2"/>
          <p:cNvSpPr>
            <a:spLocks noGrp="1"/>
          </p:cNvSpPr>
          <p:nvPr>
            <p:ph idx="1"/>
          </p:nvPr>
        </p:nvSpPr>
        <p:spPr/>
        <p:txBody>
          <a:bodyPr>
            <a:normAutofit fontScale="92500" lnSpcReduction="10000"/>
          </a:bodyPr>
          <a:lstStyle/>
          <a:p>
            <a:pPr>
              <a:buNone/>
            </a:pPr>
            <a:r>
              <a:rPr lang="en-US" dirty="0"/>
              <a:t>   </a:t>
            </a:r>
            <a:r>
              <a:rPr lang="en-US" b="1" dirty="0"/>
              <a:t>Definition</a:t>
            </a:r>
            <a:r>
              <a:rPr lang="en-US" dirty="0"/>
              <a:t>: The </a:t>
            </a:r>
            <a:r>
              <a:rPr lang="en-US" dirty="0" err="1"/>
              <a:t>cartesian</a:t>
            </a:r>
            <a:r>
              <a:rPr lang="en-US" dirty="0"/>
              <a:t> products of the sets </a:t>
            </a:r>
            <a:r>
              <a:rPr lang="en-US" i="1" dirty="0">
                <a:latin typeface="Cambria Math" pitchFamily="18" charset="0"/>
                <a:ea typeface="Cambria Math" pitchFamily="18" charset="0"/>
              </a:rPr>
              <a:t>A</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a:t>
            </a:r>
            <a:r>
              <a:rPr lang="en-US" i="1" dirty="0">
                <a:latin typeface="Cambria Math" pitchFamily="18" charset="0"/>
                <a:ea typeface="Cambria Math" pitchFamily="18" charset="0"/>
              </a:rPr>
              <a:t>A</a:t>
            </a:r>
            <a:r>
              <a:rPr lang="en-US" baseline="-25000" dirty="0">
                <a:latin typeface="Cambria Math" pitchFamily="18" charset="0"/>
                <a:ea typeface="Cambria Math" pitchFamily="18" charset="0"/>
              </a:rPr>
              <a:t>2</a:t>
            </a:r>
            <a:r>
              <a:rPr lang="en-US" dirty="0">
                <a:latin typeface="Cambria Math" pitchFamily="18" charset="0"/>
                <a:ea typeface="Cambria Math" pitchFamily="18" charset="0"/>
              </a:rPr>
              <a:t>,……,</a:t>
            </a:r>
            <a:r>
              <a:rPr lang="en-US" i="1" dirty="0">
                <a:latin typeface="Cambria Math" pitchFamily="18" charset="0"/>
                <a:ea typeface="Cambria Math" pitchFamily="18" charset="0"/>
              </a:rPr>
              <a:t>A</a:t>
            </a:r>
            <a:r>
              <a:rPr lang="en-US" i="1" baseline="-25000" dirty="0">
                <a:latin typeface="Cambria Math" pitchFamily="18" charset="0"/>
                <a:ea typeface="Cambria Math" pitchFamily="18" charset="0"/>
              </a:rPr>
              <a:t>n</a:t>
            </a:r>
            <a:r>
              <a:rPr lang="en-US" dirty="0"/>
              <a:t>, denoted by </a:t>
            </a:r>
            <a:r>
              <a:rPr lang="en-US" i="1" dirty="0">
                <a:latin typeface="Cambria Math" pitchFamily="18" charset="0"/>
                <a:ea typeface="Cambria Math" pitchFamily="18" charset="0"/>
              </a:rPr>
              <a:t>A</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 </a:t>
            </a:r>
            <a:r>
              <a:rPr lang="en-US" i="1" dirty="0">
                <a:latin typeface="Cambria Math" pitchFamily="18" charset="0"/>
                <a:ea typeface="Cambria Math" pitchFamily="18" charset="0"/>
              </a:rPr>
              <a:t>A</a:t>
            </a:r>
            <a:r>
              <a:rPr lang="en-US" baseline="-25000" dirty="0">
                <a:latin typeface="Cambria Math" pitchFamily="18" charset="0"/>
                <a:ea typeface="Cambria Math" pitchFamily="18" charset="0"/>
              </a:rPr>
              <a:t>2 </a:t>
            </a:r>
            <a:r>
              <a:rPr lang="en-US" dirty="0">
                <a:latin typeface="Cambria Math" pitchFamily="18" charset="0"/>
                <a:ea typeface="Cambria Math" pitchFamily="18" charset="0"/>
              </a:rPr>
              <a:t>×</a:t>
            </a:r>
            <a:r>
              <a:rPr lang="en-US" b="1" baseline="-25000" dirty="0">
                <a:latin typeface="Cambria Math" pitchFamily="18" charset="0"/>
                <a:ea typeface="Cambria Math" pitchFamily="18" charset="0"/>
              </a:rPr>
              <a:t> </a:t>
            </a:r>
            <a:r>
              <a:rPr lang="en-US" dirty="0">
                <a:latin typeface="Cambria Math" pitchFamily="18" charset="0"/>
                <a:ea typeface="Cambria Math" pitchFamily="18" charset="0"/>
              </a:rPr>
              <a:t>…… × </a:t>
            </a:r>
            <a:r>
              <a:rPr lang="en-US" i="1" dirty="0">
                <a:latin typeface="Cambria Math" pitchFamily="18" charset="0"/>
                <a:ea typeface="Cambria Math" pitchFamily="18" charset="0"/>
              </a:rPr>
              <a:t>A</a:t>
            </a:r>
            <a:r>
              <a:rPr lang="en-US" i="1" baseline="-25000" dirty="0">
                <a:latin typeface="Cambria Math" pitchFamily="18" charset="0"/>
                <a:ea typeface="Cambria Math" pitchFamily="18" charset="0"/>
              </a:rPr>
              <a:t>n</a:t>
            </a:r>
            <a:r>
              <a:rPr lang="en-US" dirty="0">
                <a:latin typeface="Cambria Math" pitchFamily="18" charset="0"/>
                <a:ea typeface="Cambria Math" pitchFamily="18" charset="0"/>
              </a:rPr>
              <a:t> , </a:t>
            </a:r>
            <a:r>
              <a:rPr lang="en-US" dirty="0"/>
              <a:t>is the set of ordered           </a:t>
            </a:r>
            <a:r>
              <a:rPr lang="en-US" i="1" dirty="0"/>
              <a:t>n</a:t>
            </a:r>
            <a:r>
              <a:rPr lang="en-US" dirty="0"/>
              <a:t>-</a:t>
            </a:r>
            <a:r>
              <a:rPr lang="en-US" dirty="0" err="1"/>
              <a:t>tuples</a:t>
            </a:r>
            <a:r>
              <a:rPr lang="en-US" dirty="0"/>
              <a:t> (</a:t>
            </a:r>
            <a:r>
              <a:rPr lang="en-US" i="1" dirty="0">
                <a:latin typeface="Cambria Math" pitchFamily="18" charset="0"/>
                <a:ea typeface="Cambria Math" pitchFamily="18" charset="0"/>
              </a:rPr>
              <a:t>a</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a:t>
            </a:r>
            <a:r>
              <a:rPr lang="en-US" i="1" dirty="0">
                <a:latin typeface="Cambria Math" pitchFamily="18" charset="0"/>
                <a:ea typeface="Cambria Math" pitchFamily="18" charset="0"/>
              </a:rPr>
              <a:t>a</a:t>
            </a:r>
            <a:r>
              <a:rPr lang="en-US" baseline="-25000" dirty="0">
                <a:latin typeface="Cambria Math" pitchFamily="18" charset="0"/>
                <a:ea typeface="Cambria Math" pitchFamily="18" charset="0"/>
              </a:rPr>
              <a:t>2</a:t>
            </a:r>
            <a:r>
              <a:rPr lang="en-US" dirty="0">
                <a:latin typeface="Cambria Math" pitchFamily="18" charset="0"/>
                <a:ea typeface="Cambria Math" pitchFamily="18" charset="0"/>
              </a:rPr>
              <a:t>,……,</a:t>
            </a:r>
            <a:r>
              <a:rPr lang="en-US" i="1" dirty="0">
                <a:latin typeface="Cambria Math" pitchFamily="18" charset="0"/>
                <a:ea typeface="Cambria Math" pitchFamily="18" charset="0"/>
              </a:rPr>
              <a:t>a</a:t>
            </a:r>
            <a:r>
              <a:rPr lang="en-US" i="1" baseline="-25000" dirty="0">
                <a:latin typeface="Cambria Math" pitchFamily="18" charset="0"/>
                <a:ea typeface="Cambria Math" pitchFamily="18" charset="0"/>
              </a:rPr>
              <a:t>n</a:t>
            </a:r>
            <a:r>
              <a:rPr lang="en-US" dirty="0"/>
              <a:t>)  where   </a:t>
            </a:r>
            <a:r>
              <a:rPr lang="en-US" i="1" dirty="0" err="1">
                <a:latin typeface="Cambria Math" pitchFamily="18" charset="0"/>
                <a:ea typeface="Cambria Math" pitchFamily="18" charset="0"/>
              </a:rPr>
              <a:t>a</a:t>
            </a:r>
            <a:r>
              <a:rPr lang="en-US" i="1" baseline="-25000" dirty="0" err="1">
                <a:latin typeface="Cambria Math" pitchFamily="18" charset="0"/>
                <a:ea typeface="Cambria Math" pitchFamily="18" charset="0"/>
              </a:rPr>
              <a:t>i</a:t>
            </a:r>
            <a:r>
              <a:rPr lang="en-US" dirty="0"/>
              <a:t>   belongs to </a:t>
            </a:r>
            <a:r>
              <a:rPr lang="en-US" i="1" dirty="0">
                <a:latin typeface="Cambria Math" pitchFamily="18" charset="0"/>
                <a:ea typeface="Cambria Math" pitchFamily="18" charset="0"/>
              </a:rPr>
              <a:t>A</a:t>
            </a:r>
            <a:r>
              <a:rPr lang="en-US" baseline="-25000" dirty="0">
                <a:latin typeface="Cambria Math" pitchFamily="18" charset="0"/>
                <a:ea typeface="Cambria Math" pitchFamily="18" charset="0"/>
              </a:rPr>
              <a:t>i</a:t>
            </a:r>
            <a:r>
              <a:rPr lang="en-US" dirty="0"/>
              <a:t>                   for </a:t>
            </a:r>
            <a:r>
              <a:rPr lang="en-US" i="1" dirty="0" err="1"/>
              <a:t>i</a:t>
            </a:r>
            <a:r>
              <a:rPr lang="en-US" dirty="0"/>
              <a:t> = </a:t>
            </a:r>
            <a:r>
              <a:rPr lang="en-US" dirty="0">
                <a:latin typeface="Cambria Math" pitchFamily="18" charset="0"/>
                <a:ea typeface="Cambria Math" pitchFamily="18" charset="0"/>
              </a:rPr>
              <a:t>1</a:t>
            </a:r>
            <a:r>
              <a:rPr lang="en-US" dirty="0"/>
              <a:t>, … </a:t>
            </a:r>
            <a:r>
              <a:rPr lang="en-US" i="1" dirty="0">
                <a:latin typeface="Cambria Math" pitchFamily="18" charset="0"/>
                <a:ea typeface="Cambria Math" pitchFamily="18" charset="0"/>
              </a:rPr>
              <a:t>n</a:t>
            </a:r>
            <a:r>
              <a:rPr lang="en-US" dirty="0"/>
              <a:t>. </a:t>
            </a:r>
          </a:p>
          <a:p>
            <a:endParaRPr lang="en-US" dirty="0"/>
          </a:p>
          <a:p>
            <a:endParaRPr lang="en-US" dirty="0"/>
          </a:p>
          <a:p>
            <a:endParaRPr lang="en-US" dirty="0"/>
          </a:p>
          <a:p>
            <a:pPr>
              <a:buNone/>
            </a:pPr>
            <a:r>
              <a:rPr lang="en-US" b="1" dirty="0"/>
              <a:t>  Example</a:t>
            </a:r>
            <a:r>
              <a:rPr lang="en-US" dirty="0"/>
              <a:t>: What is </a:t>
            </a:r>
            <a:r>
              <a:rPr lang="en-US" i="1" dirty="0"/>
              <a:t>A</a:t>
            </a:r>
            <a:r>
              <a:rPr lang="en-US" dirty="0">
                <a:latin typeface="Cambria Math" pitchFamily="18" charset="0"/>
                <a:ea typeface="Cambria Math" pitchFamily="18" charset="0"/>
              </a:rPr>
              <a:t> ×</a:t>
            </a:r>
            <a:r>
              <a:rPr lang="en-US" b="1" dirty="0"/>
              <a:t> </a:t>
            </a:r>
            <a:r>
              <a:rPr lang="en-US" i="1" dirty="0"/>
              <a:t>B</a:t>
            </a:r>
            <a:r>
              <a:rPr lang="en-US" b="1" dirty="0"/>
              <a:t> </a:t>
            </a:r>
            <a:r>
              <a:rPr lang="en-US" dirty="0">
                <a:latin typeface="Cambria Math" pitchFamily="18" charset="0"/>
                <a:ea typeface="Cambria Math" pitchFamily="18" charset="0"/>
              </a:rPr>
              <a:t>×</a:t>
            </a:r>
            <a:r>
              <a:rPr lang="en-US" b="1" dirty="0"/>
              <a:t> </a:t>
            </a:r>
            <a:r>
              <a:rPr lang="en-US" dirty="0"/>
              <a:t>C</a:t>
            </a:r>
            <a:r>
              <a:rPr lang="en-US" b="1" dirty="0"/>
              <a:t> </a:t>
            </a:r>
            <a:r>
              <a:rPr lang="en-US" dirty="0"/>
              <a:t>where </a:t>
            </a:r>
            <a:r>
              <a:rPr lang="en-US" i="1" dirty="0"/>
              <a:t>A</a:t>
            </a:r>
            <a:r>
              <a:rPr lang="en-US" dirty="0"/>
              <a:t> = {0,1}, </a:t>
            </a:r>
            <a:r>
              <a:rPr lang="en-US" i="1" dirty="0"/>
              <a:t>B</a:t>
            </a:r>
            <a:r>
              <a:rPr lang="en-US" dirty="0"/>
              <a:t> = {1,2} and    </a:t>
            </a:r>
            <a:r>
              <a:rPr lang="en-US" i="1" dirty="0"/>
              <a:t>C</a:t>
            </a:r>
            <a:r>
              <a:rPr lang="en-US" dirty="0"/>
              <a:t> = {0,1,2}</a:t>
            </a:r>
            <a:endParaRPr lang="en-US" b="1" dirty="0"/>
          </a:p>
          <a:p>
            <a:pPr>
              <a:buNone/>
            </a:pPr>
            <a:r>
              <a:rPr lang="en-US" b="1" dirty="0"/>
              <a:t>  Solution: </a:t>
            </a:r>
            <a:r>
              <a:rPr lang="en-US" i="1" dirty="0"/>
              <a:t>A</a:t>
            </a:r>
            <a:r>
              <a:rPr lang="en-US" dirty="0">
                <a:latin typeface="Cambria Math" pitchFamily="18" charset="0"/>
                <a:ea typeface="Cambria Math" pitchFamily="18" charset="0"/>
              </a:rPr>
              <a:t> ×</a:t>
            </a:r>
            <a:r>
              <a:rPr lang="en-US" b="1" dirty="0"/>
              <a:t> </a:t>
            </a:r>
            <a:r>
              <a:rPr lang="en-US" i="1" dirty="0"/>
              <a:t>B</a:t>
            </a:r>
            <a:r>
              <a:rPr lang="en-US" b="1" dirty="0"/>
              <a:t> </a:t>
            </a:r>
            <a:r>
              <a:rPr lang="en-US" dirty="0">
                <a:latin typeface="Cambria Math" pitchFamily="18" charset="0"/>
                <a:ea typeface="Cambria Math" pitchFamily="18" charset="0"/>
              </a:rPr>
              <a:t>×</a:t>
            </a:r>
            <a:r>
              <a:rPr lang="en-US" b="1" dirty="0"/>
              <a:t> </a:t>
            </a:r>
            <a:r>
              <a:rPr lang="en-US" dirty="0"/>
              <a:t>C</a:t>
            </a:r>
            <a:r>
              <a:rPr lang="en-US" b="1" dirty="0"/>
              <a:t> = </a:t>
            </a:r>
            <a:r>
              <a:rPr lang="en-US" dirty="0"/>
              <a:t>{(0,1,0), (0,1,1), (0,1,2),(0,2,0), (0,2,1), (0,2,2),(1,1,0), (1,1,1), (1,1,2), (1,2,0), (1,2,1), (1,1,2)}</a:t>
            </a:r>
            <a:endParaRPr lang="en-US" b="1" dirty="0"/>
          </a:p>
          <a:p>
            <a:endParaRPr lang="en-US" dirty="0"/>
          </a:p>
          <a:p>
            <a:endParaRPr lang="en-US" dirty="0"/>
          </a:p>
          <a:p>
            <a:endParaRPr lang="en-US" dirty="0"/>
          </a:p>
          <a:p>
            <a:endParaRPr lang="en-US" dirty="0"/>
          </a:p>
          <a:p>
            <a:endParaRPr lang="en-US" dirty="0"/>
          </a:p>
          <a:p>
            <a:endParaRPr lang="en-US" dirty="0"/>
          </a:p>
        </p:txBody>
      </p:sp>
      <p:pic>
        <p:nvPicPr>
          <p:cNvPr id="6" name="Picture 5" descr="addin_tmp.png"/>
          <p:cNvPicPr>
            <a:picLocks noChangeAspect="1"/>
          </p:cNvPicPr>
          <p:nvPr>
            <p:custDataLst>
              <p:tags r:id="rId1"/>
            </p:custDataLst>
          </p:nvPr>
        </p:nvPicPr>
        <p:blipFill>
          <a:blip r:embed="rId3" cstate="print"/>
          <a:stretch>
            <a:fillRect/>
          </a:stretch>
        </p:blipFill>
        <p:spPr>
          <a:xfrm>
            <a:off x="1447801" y="3429000"/>
            <a:ext cx="6386513" cy="68818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24C31-6706-4DD0-8B03-499FFAF17873}"/>
              </a:ext>
            </a:extLst>
          </p:cNvPr>
          <p:cNvSpPr>
            <a:spLocks noGrp="1"/>
          </p:cNvSpPr>
          <p:nvPr>
            <p:ph type="title"/>
          </p:nvPr>
        </p:nvSpPr>
        <p:spPr/>
        <p:txBody>
          <a:bodyPr/>
          <a:lstStyle/>
          <a:p>
            <a:r>
              <a:rPr lang="en-US" dirty="0"/>
              <a:t>Classroom Exercise</a:t>
            </a:r>
          </a:p>
        </p:txBody>
      </p:sp>
      <p:sp>
        <p:nvSpPr>
          <p:cNvPr id="3" name="Content Placeholder 2">
            <a:extLst>
              <a:ext uri="{FF2B5EF4-FFF2-40B4-BE49-F238E27FC236}">
                <a16:creationId xmlns:a16="http://schemas.microsoft.com/office/drawing/2014/main" id="{45E9702F-AC7A-4356-8E3B-1342DC6D3CD6}"/>
              </a:ext>
            </a:extLst>
          </p:cNvPr>
          <p:cNvSpPr>
            <a:spLocks noGrp="1"/>
          </p:cNvSpPr>
          <p:nvPr>
            <p:ph idx="1"/>
          </p:nvPr>
        </p:nvSpPr>
        <p:spPr/>
        <p:txBody>
          <a:bodyPr/>
          <a:lstStyle/>
          <a:p>
            <a:pPr marL="0" indent="0">
              <a:buNone/>
            </a:pPr>
            <a:r>
              <a:rPr lang="en-US" dirty="0"/>
              <a:t>Let A = {1, 2}</a:t>
            </a:r>
          </a:p>
          <a:p>
            <a:pPr marL="0" indent="0">
              <a:buNone/>
            </a:pPr>
            <a:r>
              <a:rPr lang="en-US" dirty="0"/>
              <a:t>A</a:t>
            </a:r>
            <a:r>
              <a:rPr lang="en-US" baseline="30000" dirty="0"/>
              <a:t>2</a:t>
            </a:r>
          </a:p>
          <a:p>
            <a:pPr marL="0" indent="0">
              <a:buNone/>
            </a:pPr>
            <a:r>
              <a:rPr lang="en-US" dirty="0"/>
              <a:t>A</a:t>
            </a:r>
            <a:r>
              <a:rPr lang="en-US" baseline="30000" dirty="0"/>
              <a:t>3</a:t>
            </a:r>
          </a:p>
        </p:txBody>
      </p:sp>
    </p:spTree>
    <p:extLst>
      <p:ext uri="{BB962C8B-B14F-4D97-AF65-F5344CB8AC3E}">
        <p14:creationId xmlns:p14="http://schemas.microsoft.com/office/powerpoint/2010/main" val="31463666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t>
            </a:r>
          </a:p>
        </p:txBody>
      </p:sp>
      <p:sp>
        <p:nvSpPr>
          <p:cNvPr id="3" name="Content Placeholder 2"/>
          <p:cNvSpPr>
            <a:spLocks noGrp="1"/>
          </p:cNvSpPr>
          <p:nvPr>
            <p:ph idx="1"/>
          </p:nvPr>
        </p:nvSpPr>
        <p:spPr/>
        <p:txBody>
          <a:bodyPr>
            <a:normAutofit/>
          </a:bodyPr>
          <a:lstStyle/>
          <a:p>
            <a:pPr>
              <a:buNone/>
            </a:pPr>
            <a:r>
              <a:rPr lang="en-US" dirty="0"/>
              <a:t>   </a:t>
            </a:r>
            <a:r>
              <a:rPr lang="en-US" b="1" dirty="0"/>
              <a:t>Definition</a:t>
            </a:r>
            <a:r>
              <a:rPr lang="en-US" dirty="0"/>
              <a:t>: A subset R of the Cartesian product A</a:t>
            </a:r>
            <a:r>
              <a:rPr lang="en-US" dirty="0">
                <a:latin typeface="Cambria Math" pitchFamily="18" charset="0"/>
                <a:ea typeface="Cambria Math" pitchFamily="18" charset="0"/>
              </a:rPr>
              <a:t> × B</a:t>
            </a:r>
            <a:endParaRPr lang="en-US" dirty="0"/>
          </a:p>
          <a:p>
            <a:endParaRPr lang="en-US" dirty="0"/>
          </a:p>
          <a:p>
            <a:pPr>
              <a:buNone/>
            </a:pPr>
            <a:r>
              <a:rPr lang="en-US" b="1" dirty="0"/>
              <a:t>  Example</a:t>
            </a:r>
            <a:r>
              <a:rPr lang="en-US" dirty="0"/>
              <a:t>: What are the order pairs in the less than or equal to relation, which contains (a, b) if a &lt;= b</a:t>
            </a:r>
            <a:endParaRPr lang="en-US" b="1"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9517088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Truth Sets of Quantifiers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a:t>Given a predicate </a:t>
                </a:r>
                <a:r>
                  <a:rPr lang="en-US" i="1" dirty="0"/>
                  <a:t>P</a:t>
                </a:r>
                <a:r>
                  <a:rPr lang="en-US" dirty="0"/>
                  <a:t> and a domain </a:t>
                </a:r>
                <a:r>
                  <a:rPr lang="en-US" i="1" dirty="0"/>
                  <a:t>D</a:t>
                </a:r>
                <a:r>
                  <a:rPr lang="en-US" dirty="0"/>
                  <a:t>, we define the </a:t>
                </a:r>
                <a:r>
                  <a:rPr lang="en-US" i="1" dirty="0"/>
                  <a:t>truth set </a:t>
                </a:r>
                <a:r>
                  <a:rPr lang="en-US" dirty="0"/>
                  <a:t>of </a:t>
                </a:r>
                <a:r>
                  <a:rPr lang="en-US" i="1" dirty="0"/>
                  <a:t>P</a:t>
                </a:r>
                <a:r>
                  <a:rPr lang="en-US" dirty="0"/>
                  <a:t> to be the set of elements in </a:t>
                </a:r>
                <a:r>
                  <a:rPr lang="en-US" i="1" dirty="0"/>
                  <a:t>D</a:t>
                </a:r>
                <a:r>
                  <a:rPr lang="en-US" dirty="0"/>
                  <a:t> for which </a:t>
                </a:r>
                <a:r>
                  <a:rPr lang="en-US" i="1" dirty="0"/>
                  <a:t>P</a:t>
                </a:r>
                <a:r>
                  <a:rPr lang="en-US" dirty="0"/>
                  <a:t>(</a:t>
                </a:r>
                <a:r>
                  <a:rPr lang="en-US" i="1" dirty="0"/>
                  <a:t>x</a:t>
                </a:r>
                <a:r>
                  <a:rPr lang="en-US" dirty="0"/>
                  <a:t>) is true. The truth set of </a:t>
                </a:r>
                <a:r>
                  <a:rPr lang="en-US" i="1" dirty="0"/>
                  <a:t>P</a:t>
                </a:r>
                <a:r>
                  <a:rPr lang="en-US" dirty="0"/>
                  <a:t>(x) is denoted by </a:t>
                </a:r>
              </a:p>
              <a:p>
                <a:endParaRPr lang="en-US" dirty="0"/>
              </a:p>
              <a:p>
                <a:endParaRPr lang="en-US" dirty="0"/>
              </a:p>
              <a:p>
                <a:r>
                  <a:rPr lang="en-US" b="1" dirty="0"/>
                  <a:t>Example</a:t>
                </a:r>
                <a:r>
                  <a:rPr lang="en-US" dirty="0"/>
                  <a:t>: The truth set of </a:t>
                </a:r>
                <a:r>
                  <a:rPr lang="en-US" i="1" dirty="0"/>
                  <a:t>P</a:t>
                </a:r>
                <a:r>
                  <a:rPr lang="en-US" dirty="0"/>
                  <a:t>(</a:t>
                </a:r>
                <a:r>
                  <a:rPr lang="en-US" i="1" dirty="0"/>
                  <a:t>x</a:t>
                </a:r>
                <a:r>
                  <a:rPr lang="en-US" dirty="0"/>
                  <a:t>) where the domain is the integers and </a:t>
                </a:r>
                <a:r>
                  <a:rPr lang="en-US" i="1" dirty="0"/>
                  <a:t>P</a:t>
                </a:r>
                <a:r>
                  <a:rPr lang="en-US" dirty="0"/>
                  <a:t>(</a:t>
                </a:r>
                <a:r>
                  <a:rPr lang="en-US" i="1" dirty="0"/>
                  <a:t>x</a:t>
                </a:r>
                <a:r>
                  <a:rPr lang="en-US" dirty="0"/>
                  <a:t>) is “|</a:t>
                </a:r>
                <a:r>
                  <a:rPr lang="en-US" i="1" dirty="0"/>
                  <a:t>x</a:t>
                </a:r>
                <a:r>
                  <a:rPr lang="en-US" dirty="0"/>
                  <a:t>| = </a:t>
                </a:r>
                <a:r>
                  <a:rPr lang="en-US" dirty="0">
                    <a:latin typeface="Cambria Math" pitchFamily="18" charset="0"/>
                    <a:ea typeface="Cambria Math" pitchFamily="18" charset="0"/>
                  </a:rPr>
                  <a:t>1</a:t>
                </a:r>
                <a:r>
                  <a:rPr lang="en-US" dirty="0"/>
                  <a:t>” </a:t>
                </a:r>
              </a:p>
              <a:p>
                <a:pPr marL="393192" lvl="1" indent="0" algn="ctr">
                  <a:buNone/>
                </a:pPr>
                <a14:m>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𝑍</m:t>
                        </m:r>
                        <m:r>
                          <a:rPr lang="en-US" b="0" i="1" smtClean="0">
                            <a:latin typeface="Cambria Math" panose="02040503050406030204" pitchFamily="18" charset="0"/>
                            <a:ea typeface="Cambria Math" panose="02040503050406030204" pitchFamily="18" charset="0"/>
                          </a:rPr>
                          <m:t> </m:t>
                        </m:r>
                      </m:e>
                    </m:d>
                    <m:r>
                      <a:rPr lang="en-US" b="0" i="1" smtClean="0">
                        <a:latin typeface="Cambria Math" panose="02040503050406030204" pitchFamily="18" charset="0"/>
                        <a:ea typeface="Cambria Math" panose="02040503050406030204" pitchFamily="18" charset="0"/>
                      </a:rPr>
                      <m:t> </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e>
                    </m:d>
                    <m:r>
                      <a:rPr lang="en-US" b="0" i="1" smtClean="0">
                        <a:latin typeface="Cambria Math" panose="02040503050406030204" pitchFamily="18" charset="0"/>
                        <a:ea typeface="Cambria Math" panose="02040503050406030204" pitchFamily="18" charset="0"/>
                      </a:rPr>
                      <m:t>=1}</m:t>
                    </m:r>
                  </m:oMath>
                </a14:m>
                <a:r>
                  <a:rPr lang="en-US" dirty="0"/>
                  <a:t>, it is the set </a:t>
                </a:r>
                <a:r>
                  <a:rPr lang="en-US" dirty="0">
                    <a:latin typeface="Cambria Math" pitchFamily="18" charset="0"/>
                    <a:ea typeface="Cambria Math" pitchFamily="18" charset="0"/>
                  </a:rPr>
                  <a:t>{-1,1}</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80" t="-1445"/>
                </a:stretch>
              </a:blipFill>
            </p:spPr>
            <p:txBody>
              <a:bodyPr/>
              <a:lstStyle/>
              <a:p>
                <a:r>
                  <a:rPr lang="en-US">
                    <a:noFill/>
                  </a:rPr>
                  <a:t> </a:t>
                </a:r>
              </a:p>
            </p:txBody>
          </p:sp>
        </mc:Fallback>
      </mc:AlternateContent>
      <p:pic>
        <p:nvPicPr>
          <p:cNvPr id="4" name="Picture 3" descr="addin_tmp.png"/>
          <p:cNvPicPr>
            <a:picLocks noChangeAspect="1"/>
          </p:cNvPicPr>
          <p:nvPr>
            <p:custDataLst>
              <p:tags r:id="rId1"/>
            </p:custDataLst>
          </p:nvPr>
        </p:nvPicPr>
        <p:blipFill>
          <a:blip r:embed="rId4" cstate="print"/>
          <a:stretch>
            <a:fillRect/>
          </a:stretch>
        </p:blipFill>
        <p:spPr>
          <a:xfrm>
            <a:off x="2971800" y="3505200"/>
            <a:ext cx="2248853" cy="38290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idx="1"/>
          </p:nvPr>
        </p:nvSpPr>
        <p:spPr/>
        <p:txBody>
          <a:bodyPr/>
          <a:lstStyle/>
          <a:p>
            <a:endParaRPr lang="en-US" dirty="0"/>
          </a:p>
          <a:p>
            <a:r>
              <a:rPr lang="en-US" b="1" dirty="0"/>
              <a:t>Example</a:t>
            </a:r>
            <a:r>
              <a:rPr lang="en-US" dirty="0"/>
              <a:t>: The truth set of </a:t>
            </a:r>
            <a:r>
              <a:rPr lang="en-US" i="1" dirty="0"/>
              <a:t>P</a:t>
            </a:r>
            <a:r>
              <a:rPr lang="en-US" dirty="0"/>
              <a:t>(</a:t>
            </a:r>
            <a:r>
              <a:rPr lang="en-US" i="1" dirty="0"/>
              <a:t>x</a:t>
            </a:r>
            <a:r>
              <a:rPr lang="en-US" dirty="0"/>
              <a:t>) where the domain is the integers and </a:t>
            </a:r>
            <a:r>
              <a:rPr lang="en-US" i="1" dirty="0"/>
              <a:t>P</a:t>
            </a:r>
            <a:r>
              <a:rPr lang="en-US" dirty="0"/>
              <a:t>(</a:t>
            </a:r>
            <a:r>
              <a:rPr lang="en-US" i="1" dirty="0"/>
              <a:t>x</a:t>
            </a:r>
            <a:r>
              <a:rPr lang="en-US" dirty="0"/>
              <a:t>) is “x</a:t>
            </a:r>
            <a:r>
              <a:rPr lang="en-US" baseline="30000" dirty="0"/>
              <a:t>2</a:t>
            </a:r>
            <a:r>
              <a:rPr lang="en-US" dirty="0"/>
              <a:t> &lt; 10” </a:t>
            </a:r>
          </a:p>
          <a:p>
            <a:pPr marL="393192" lvl="1" indent="0" algn="ctr">
              <a:buNone/>
            </a:pPr>
            <a:endParaRPr lang="en-US" dirty="0">
              <a:latin typeface="Cambria Math" pitchFamily="18" charset="0"/>
              <a:ea typeface="Cambria Math" pitchFamily="18" charset="0"/>
            </a:endParaRPr>
          </a:p>
        </p:txBody>
      </p:sp>
    </p:spTree>
    <p:extLst>
      <p:ext uri="{BB962C8B-B14F-4D97-AF65-F5344CB8AC3E}">
        <p14:creationId xmlns:p14="http://schemas.microsoft.com/office/powerpoint/2010/main" val="27207813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Set Operations</a:t>
            </a:r>
          </a:p>
        </p:txBody>
      </p:sp>
      <p:sp>
        <p:nvSpPr>
          <p:cNvPr id="3" name="Subtitle 2"/>
          <p:cNvSpPr>
            <a:spLocks noGrp="1"/>
          </p:cNvSpPr>
          <p:nvPr>
            <p:ph type="subTitle" idx="1"/>
          </p:nvPr>
        </p:nvSpPr>
        <p:spPr/>
        <p:txBody>
          <a:bodyPr/>
          <a:lstStyle/>
          <a:p>
            <a:r>
              <a:rPr lang="en-US" dirty="0"/>
              <a:t>Section 2.2</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Boolean Algebra</a:t>
            </a:r>
          </a:p>
        </p:txBody>
      </p:sp>
      <p:sp>
        <p:nvSpPr>
          <p:cNvPr id="3" name="Content Placeholder 2"/>
          <p:cNvSpPr>
            <a:spLocks noGrp="1"/>
          </p:cNvSpPr>
          <p:nvPr>
            <p:ph idx="1"/>
          </p:nvPr>
        </p:nvSpPr>
        <p:spPr/>
        <p:txBody>
          <a:bodyPr>
            <a:normAutofit/>
          </a:bodyPr>
          <a:lstStyle/>
          <a:p>
            <a:r>
              <a:rPr lang="en-US" dirty="0"/>
              <a:t>Propositional calculus and set theory are both instances of an algebraic system called a </a:t>
            </a:r>
            <a:r>
              <a:rPr lang="en-US" i="1" dirty="0">
                <a:solidFill>
                  <a:srgbClr val="FF0000"/>
                </a:solidFill>
              </a:rPr>
              <a:t>Boolean Algebra</a:t>
            </a:r>
            <a:r>
              <a:rPr lang="en-US" dirty="0"/>
              <a:t>. This is discussed in Chapter </a:t>
            </a:r>
            <a:r>
              <a:rPr lang="en-US" dirty="0">
                <a:latin typeface="Cambria Math" pitchFamily="18" charset="0"/>
                <a:ea typeface="Cambria Math" pitchFamily="18" charset="0"/>
              </a:rPr>
              <a:t>12</a:t>
            </a:r>
            <a:r>
              <a:rPr lang="en-US" dirty="0"/>
              <a:t>.</a:t>
            </a:r>
          </a:p>
          <a:p>
            <a:r>
              <a:rPr lang="en-US" dirty="0"/>
              <a:t>The operators in set theory are analogous to the corresponding operator in propositional calculus.</a:t>
            </a:r>
          </a:p>
          <a:p>
            <a:r>
              <a:rPr lang="en-US" dirty="0"/>
              <a:t>As always there must be a universal set  </a:t>
            </a:r>
            <a:r>
              <a:rPr lang="en-US" i="1" dirty="0"/>
              <a:t>U</a:t>
            </a:r>
            <a:r>
              <a:rPr lang="en-US" dirty="0"/>
              <a:t>. All sets are assumed to be subsets of </a:t>
            </a:r>
            <a:r>
              <a:rPr lang="en-US" i="1" dirty="0"/>
              <a:t>U</a:t>
            </a:r>
            <a:r>
              <a:rPr lang="en-US" dirty="0"/>
              <a: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Union</a:t>
            </a:r>
          </a:p>
        </p:txBody>
      </p:sp>
      <p:sp>
        <p:nvSpPr>
          <p:cNvPr id="3" name="Content Placeholder 2"/>
          <p:cNvSpPr>
            <a:spLocks noGrp="1"/>
          </p:cNvSpPr>
          <p:nvPr>
            <p:ph idx="1"/>
          </p:nvPr>
        </p:nvSpPr>
        <p:spPr/>
        <p:txBody>
          <a:bodyPr>
            <a:normAutofit/>
          </a:bodyPr>
          <a:lstStyle/>
          <a:p>
            <a:r>
              <a:rPr lang="en-US" b="1" dirty="0"/>
              <a:t>Definition</a:t>
            </a:r>
            <a:r>
              <a:rPr lang="en-US" dirty="0"/>
              <a:t>: Let </a:t>
            </a:r>
            <a:r>
              <a:rPr lang="en-US" i="1" dirty="0"/>
              <a:t>A</a:t>
            </a:r>
            <a:r>
              <a:rPr lang="en-US" dirty="0"/>
              <a:t> and </a:t>
            </a:r>
            <a:r>
              <a:rPr lang="en-US" i="1" dirty="0"/>
              <a:t>B</a:t>
            </a:r>
            <a:r>
              <a:rPr lang="en-US" dirty="0"/>
              <a:t> be sets. The </a:t>
            </a:r>
            <a:r>
              <a:rPr lang="en-US" i="1" dirty="0"/>
              <a:t>union</a:t>
            </a:r>
            <a:r>
              <a:rPr lang="en-US" dirty="0"/>
              <a:t> of the sets </a:t>
            </a:r>
            <a:r>
              <a:rPr lang="en-US" i="1" dirty="0"/>
              <a:t>A</a:t>
            </a:r>
            <a:r>
              <a:rPr lang="en-US" dirty="0"/>
              <a:t> and </a:t>
            </a:r>
            <a:r>
              <a:rPr lang="en-US" i="1" dirty="0"/>
              <a:t>B</a:t>
            </a:r>
            <a:r>
              <a:rPr lang="en-US" dirty="0"/>
              <a:t>, denoted by </a:t>
            </a:r>
            <a:r>
              <a:rPr lang="en-US" i="1" dirty="0">
                <a:ea typeface="Cambria Math" pitchFamily="18" charset="0"/>
              </a:rPr>
              <a:t>A</a:t>
            </a:r>
            <a:r>
              <a:rPr lang="en-US" b="1" dirty="0">
                <a:latin typeface="Cambria Math" pitchFamily="18" charset="0"/>
                <a:ea typeface="Cambria Math" pitchFamily="18" charset="0"/>
              </a:rPr>
              <a:t> </a:t>
            </a:r>
            <a:r>
              <a:rPr lang="en-US" dirty="0">
                <a:latin typeface="Cambria Math"/>
                <a:ea typeface="Cambria Math"/>
              </a:rPr>
              <a:t>∪ </a:t>
            </a:r>
            <a:r>
              <a:rPr lang="en-US" i="1" dirty="0">
                <a:ea typeface="Cambria Math"/>
              </a:rPr>
              <a:t>B,</a:t>
            </a:r>
            <a:r>
              <a:rPr lang="en-US" i="1" dirty="0"/>
              <a:t> </a:t>
            </a:r>
            <a:r>
              <a:rPr lang="en-US" dirty="0"/>
              <a:t> is the set:</a:t>
            </a:r>
          </a:p>
          <a:p>
            <a:pPr>
              <a:buNone/>
            </a:pPr>
            <a:endParaRPr lang="en-US" dirty="0"/>
          </a:p>
          <a:p>
            <a:pPr>
              <a:buNone/>
            </a:pPr>
            <a:endParaRPr lang="en-US" dirty="0"/>
          </a:p>
          <a:p>
            <a:r>
              <a:rPr lang="en-US" b="1" dirty="0"/>
              <a:t>Example</a:t>
            </a:r>
            <a:r>
              <a:rPr lang="en-US" dirty="0"/>
              <a:t>: What is   {</a:t>
            </a:r>
            <a:r>
              <a:rPr lang="en-US" dirty="0">
                <a:latin typeface="Cambria Math" pitchFamily="18" charset="0"/>
                <a:ea typeface="Cambria Math" pitchFamily="18" charset="0"/>
              </a:rPr>
              <a:t>1,2,3} </a:t>
            </a:r>
            <a:r>
              <a:rPr lang="en-US" dirty="0"/>
              <a:t> </a:t>
            </a:r>
            <a:r>
              <a:rPr lang="en-US" dirty="0">
                <a:latin typeface="Cambria Math"/>
                <a:ea typeface="Cambria Math"/>
              </a:rPr>
              <a:t>∪ {3, 4, 5}</a:t>
            </a:r>
            <a:r>
              <a:rPr lang="en-US" dirty="0"/>
              <a:t>?</a:t>
            </a:r>
          </a:p>
          <a:p>
            <a:pPr>
              <a:buNone/>
            </a:pPr>
            <a:endParaRPr lang="en-US" dirty="0"/>
          </a:p>
          <a:p>
            <a:pPr>
              <a:buNone/>
            </a:pPr>
            <a:r>
              <a:rPr lang="en-US" dirty="0"/>
              <a:t>               </a:t>
            </a:r>
            <a:r>
              <a:rPr lang="en-US" b="1" dirty="0"/>
              <a:t>Solution</a:t>
            </a:r>
            <a:r>
              <a:rPr lang="en-US" dirty="0"/>
              <a:t>: {</a:t>
            </a:r>
            <a:r>
              <a:rPr lang="en-US" dirty="0">
                <a:latin typeface="Cambria Math" pitchFamily="18" charset="0"/>
                <a:ea typeface="Cambria Math" pitchFamily="18" charset="0"/>
              </a:rPr>
              <a:t>1,2,3,4,5}</a:t>
            </a:r>
            <a:endParaRPr lang="en-US" dirty="0"/>
          </a:p>
          <a:p>
            <a:pPr>
              <a:buNone/>
            </a:pPr>
            <a:r>
              <a:rPr lang="en-US" dirty="0"/>
              <a:t>             </a:t>
            </a:r>
            <a:r>
              <a:rPr lang="en-US" sz="2400" dirty="0"/>
              <a:t>                                   </a:t>
            </a:r>
            <a:endParaRPr lang="en-US" dirty="0"/>
          </a:p>
          <a:p>
            <a:pPr>
              <a:buNone/>
            </a:pPr>
            <a:r>
              <a:rPr lang="en-US" dirty="0"/>
              <a:t>   </a:t>
            </a:r>
          </a:p>
        </p:txBody>
      </p:sp>
      <p:pic>
        <p:nvPicPr>
          <p:cNvPr id="5" name="Picture 4" descr="addin_tmp.png"/>
          <p:cNvPicPr>
            <a:picLocks noChangeAspect="1"/>
          </p:cNvPicPr>
          <p:nvPr>
            <p:custDataLst>
              <p:tags r:id="rId1"/>
            </p:custDataLst>
          </p:nvPr>
        </p:nvPicPr>
        <p:blipFill>
          <a:blip r:embed="rId3" cstate="print"/>
          <a:stretch>
            <a:fillRect/>
          </a:stretch>
        </p:blipFill>
        <p:spPr>
          <a:xfrm>
            <a:off x="2362200" y="2971800"/>
            <a:ext cx="3026093" cy="382905"/>
          </a:xfrm>
          <a:prstGeom prst="rect">
            <a:avLst/>
          </a:prstGeom>
        </p:spPr>
      </p:pic>
      <p:grpSp>
        <p:nvGrpSpPr>
          <p:cNvPr id="21" name="Group 20"/>
          <p:cNvGrpSpPr/>
          <p:nvPr/>
        </p:nvGrpSpPr>
        <p:grpSpPr>
          <a:xfrm>
            <a:off x="5562600" y="4724400"/>
            <a:ext cx="3429000" cy="1447800"/>
            <a:chOff x="5562600" y="4724400"/>
            <a:chExt cx="3429000" cy="1447800"/>
          </a:xfrm>
        </p:grpSpPr>
        <p:sp>
          <p:nvSpPr>
            <p:cNvPr id="11" name="TextBox 10"/>
            <p:cNvSpPr txBox="1"/>
            <p:nvPr/>
          </p:nvSpPr>
          <p:spPr>
            <a:xfrm>
              <a:off x="8153400" y="4800600"/>
              <a:ext cx="838200" cy="369332"/>
            </a:xfrm>
            <a:prstGeom prst="rect">
              <a:avLst/>
            </a:prstGeom>
            <a:noFill/>
          </p:spPr>
          <p:txBody>
            <a:bodyPr wrap="square" rtlCol="0">
              <a:spAutoFit/>
            </a:bodyPr>
            <a:lstStyle/>
            <a:p>
              <a:r>
                <a:rPr lang="en-US" i="1" dirty="0"/>
                <a:t>U</a:t>
              </a:r>
            </a:p>
          </p:txBody>
        </p:sp>
        <p:grpSp>
          <p:nvGrpSpPr>
            <p:cNvPr id="20" name="Group 19"/>
            <p:cNvGrpSpPr/>
            <p:nvPr/>
          </p:nvGrpSpPr>
          <p:grpSpPr>
            <a:xfrm>
              <a:off x="5562600" y="4724400"/>
              <a:ext cx="2971800" cy="1447800"/>
              <a:chOff x="5562600" y="4724400"/>
              <a:chExt cx="2971800" cy="1447800"/>
            </a:xfrm>
          </p:grpSpPr>
          <p:sp>
            <p:nvSpPr>
              <p:cNvPr id="10" name="Rectangle 9"/>
              <p:cNvSpPr/>
              <p:nvPr/>
            </p:nvSpPr>
            <p:spPr>
              <a:xfrm>
                <a:off x="5562600" y="4724400"/>
                <a:ext cx="2971800" cy="1447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p:cNvGrpSpPr/>
              <p:nvPr/>
            </p:nvGrpSpPr>
            <p:grpSpPr>
              <a:xfrm>
                <a:off x="6096000" y="5029200"/>
                <a:ext cx="1905000" cy="990600"/>
                <a:chOff x="6096000" y="5029200"/>
                <a:chExt cx="1905000" cy="990600"/>
              </a:xfrm>
              <a:gradFill>
                <a:gsLst>
                  <a:gs pos="0">
                    <a:schemeClr val="accent1">
                      <a:tint val="66000"/>
                      <a:satMod val="160000"/>
                      <a:alpha val="0"/>
                    </a:schemeClr>
                  </a:gs>
                  <a:gs pos="50000">
                    <a:schemeClr val="accent1">
                      <a:tint val="44500"/>
                      <a:satMod val="160000"/>
                    </a:schemeClr>
                  </a:gs>
                  <a:gs pos="100000">
                    <a:schemeClr val="accent1">
                      <a:tint val="23500"/>
                      <a:satMod val="160000"/>
                    </a:schemeClr>
                  </a:gs>
                </a:gsLst>
                <a:lin ang="5400000" scaled="0"/>
              </a:gradFill>
            </p:grpSpPr>
            <p:sp>
              <p:nvSpPr>
                <p:cNvPr id="13" name="Oval 12"/>
                <p:cNvSpPr/>
                <p:nvPr/>
              </p:nvSpPr>
              <p:spPr>
                <a:xfrm>
                  <a:off x="6096000" y="5029200"/>
                  <a:ext cx="1219200" cy="9906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781800" y="5029200"/>
                  <a:ext cx="1219200" cy="9906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7" name="TextBox 16"/>
            <p:cNvSpPr txBox="1"/>
            <p:nvPr/>
          </p:nvSpPr>
          <p:spPr>
            <a:xfrm>
              <a:off x="6248400" y="5181600"/>
              <a:ext cx="381000" cy="369332"/>
            </a:xfrm>
            <a:prstGeom prst="rect">
              <a:avLst/>
            </a:prstGeom>
            <a:noFill/>
          </p:spPr>
          <p:txBody>
            <a:bodyPr wrap="square" rtlCol="0">
              <a:spAutoFit/>
            </a:bodyPr>
            <a:lstStyle/>
            <a:p>
              <a:r>
                <a:rPr lang="en-US" i="1" dirty="0"/>
                <a:t>A</a:t>
              </a:r>
            </a:p>
          </p:txBody>
        </p:sp>
        <p:sp>
          <p:nvSpPr>
            <p:cNvPr id="18" name="TextBox 17"/>
            <p:cNvSpPr txBox="1"/>
            <p:nvPr/>
          </p:nvSpPr>
          <p:spPr>
            <a:xfrm>
              <a:off x="7467600" y="5257800"/>
              <a:ext cx="381000" cy="369332"/>
            </a:xfrm>
            <a:prstGeom prst="rect">
              <a:avLst/>
            </a:prstGeom>
            <a:noFill/>
          </p:spPr>
          <p:txBody>
            <a:bodyPr wrap="square" rtlCol="0">
              <a:spAutoFit/>
            </a:bodyPr>
            <a:lstStyle/>
            <a:p>
              <a:r>
                <a:rPr lang="en-US" i="1" dirty="0"/>
                <a:t>B</a:t>
              </a:r>
            </a:p>
          </p:txBody>
        </p:sp>
      </p:grpSp>
      <p:sp>
        <p:nvSpPr>
          <p:cNvPr id="15" name="TextBox 14"/>
          <p:cNvSpPr txBox="1"/>
          <p:nvPr/>
        </p:nvSpPr>
        <p:spPr>
          <a:xfrm>
            <a:off x="5715000" y="4267200"/>
            <a:ext cx="2743200" cy="369332"/>
          </a:xfrm>
          <a:prstGeom prst="rect">
            <a:avLst/>
          </a:prstGeom>
          <a:noFill/>
        </p:spPr>
        <p:txBody>
          <a:bodyPr wrap="square" rtlCol="0">
            <a:spAutoFit/>
          </a:bodyPr>
          <a:lstStyle/>
          <a:p>
            <a:r>
              <a:rPr lang="en-US" dirty="0"/>
              <a:t>Venn Diagram for </a:t>
            </a:r>
            <a:r>
              <a:rPr lang="en-US" i="1" dirty="0"/>
              <a:t>A</a:t>
            </a:r>
            <a:r>
              <a:rPr lang="en-US" dirty="0">
                <a:latin typeface="Cambria Math"/>
                <a:ea typeface="Cambria Math"/>
              </a:rPr>
              <a:t> ∪ </a:t>
            </a:r>
            <a:r>
              <a:rPr lang="en-US" i="1" dirty="0">
                <a:latin typeface="Cambria Math"/>
                <a:ea typeface="Cambria Math"/>
              </a:rPr>
              <a:t>B</a:t>
            </a:r>
            <a:r>
              <a:rPr lang="en-US" dirty="0"/>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Intersection</a:t>
            </a:r>
          </a:p>
        </p:txBody>
      </p:sp>
      <p:sp>
        <p:nvSpPr>
          <p:cNvPr id="3" name="Content Placeholder 2"/>
          <p:cNvSpPr>
            <a:spLocks noGrp="1"/>
          </p:cNvSpPr>
          <p:nvPr>
            <p:ph idx="1"/>
          </p:nvPr>
        </p:nvSpPr>
        <p:spPr>
          <a:ln>
            <a:noFill/>
          </a:ln>
        </p:spPr>
        <p:txBody>
          <a:bodyPr>
            <a:normAutofit lnSpcReduction="10000"/>
          </a:bodyPr>
          <a:lstStyle/>
          <a:p>
            <a:r>
              <a:rPr lang="en-US" b="1" dirty="0"/>
              <a:t>Definition</a:t>
            </a:r>
            <a:r>
              <a:rPr lang="en-US" dirty="0"/>
              <a:t>:  The </a:t>
            </a:r>
            <a:r>
              <a:rPr lang="en-US" i="1" dirty="0"/>
              <a:t>intersection</a:t>
            </a:r>
            <a:r>
              <a:rPr lang="en-US" dirty="0"/>
              <a:t> of sets </a:t>
            </a:r>
            <a:r>
              <a:rPr lang="en-US" i="1" dirty="0"/>
              <a:t>A</a:t>
            </a:r>
            <a:r>
              <a:rPr lang="en-US" dirty="0"/>
              <a:t> and </a:t>
            </a:r>
            <a:r>
              <a:rPr lang="en-US" i="1" dirty="0"/>
              <a:t>B</a:t>
            </a:r>
            <a:r>
              <a:rPr lang="en-US" dirty="0"/>
              <a:t>, denoted by   </a:t>
            </a:r>
            <a:r>
              <a:rPr lang="en-US" i="1" dirty="0">
                <a:ea typeface="Cambria Math" pitchFamily="18" charset="0"/>
              </a:rPr>
              <a:t>A </a:t>
            </a:r>
            <a:r>
              <a:rPr lang="en-US" dirty="0">
                <a:latin typeface="Cambria Math"/>
                <a:ea typeface="Cambria Math"/>
              </a:rPr>
              <a:t>∩ </a:t>
            </a:r>
            <a:r>
              <a:rPr lang="en-US" i="1" dirty="0">
                <a:ea typeface="Cambria Math"/>
              </a:rPr>
              <a:t>B,</a:t>
            </a:r>
            <a:r>
              <a:rPr lang="en-US" dirty="0"/>
              <a:t>  is</a:t>
            </a:r>
          </a:p>
          <a:p>
            <a:endParaRPr lang="en-US" dirty="0"/>
          </a:p>
          <a:p>
            <a:r>
              <a:rPr lang="en-US" dirty="0"/>
              <a:t>Note if the intersection is empty, then </a:t>
            </a:r>
            <a:r>
              <a:rPr lang="en-US" i="1" dirty="0"/>
              <a:t>A</a:t>
            </a:r>
            <a:r>
              <a:rPr lang="en-US" b="1" dirty="0"/>
              <a:t> </a:t>
            </a:r>
            <a:r>
              <a:rPr lang="en-US" dirty="0"/>
              <a:t>and </a:t>
            </a:r>
            <a:r>
              <a:rPr lang="en-US" i="1" dirty="0"/>
              <a:t>B</a:t>
            </a:r>
            <a:r>
              <a:rPr lang="en-US" dirty="0"/>
              <a:t> are said to be </a:t>
            </a:r>
            <a:r>
              <a:rPr lang="en-US" i="1" dirty="0"/>
              <a:t>disjoint</a:t>
            </a:r>
            <a:r>
              <a:rPr lang="en-US" dirty="0"/>
              <a:t>.</a:t>
            </a:r>
          </a:p>
          <a:p>
            <a:r>
              <a:rPr lang="en-US" b="1" dirty="0"/>
              <a:t>Example</a:t>
            </a:r>
            <a:r>
              <a:rPr lang="en-US" dirty="0"/>
              <a:t>: What is?  </a:t>
            </a:r>
            <a:r>
              <a:rPr lang="en-US" dirty="0">
                <a:latin typeface="Cambria Math" pitchFamily="18" charset="0"/>
                <a:ea typeface="Cambria Math" pitchFamily="18" charset="0"/>
              </a:rPr>
              <a:t>{1,2,3} ∩ {3,4,5} ? </a:t>
            </a:r>
          </a:p>
          <a:p>
            <a:pPr>
              <a:buNone/>
            </a:pPr>
            <a:r>
              <a:rPr lang="en-US" dirty="0">
                <a:latin typeface="Cambria Math" pitchFamily="18" charset="0"/>
                <a:ea typeface="Cambria Math" pitchFamily="18" charset="0"/>
              </a:rPr>
              <a:t>             </a:t>
            </a:r>
            <a:r>
              <a:rPr lang="en-US" b="1" dirty="0">
                <a:latin typeface="Cambria Math" pitchFamily="18" charset="0"/>
                <a:ea typeface="Cambria Math" pitchFamily="18" charset="0"/>
              </a:rPr>
              <a:t>Solution</a:t>
            </a:r>
            <a:r>
              <a:rPr lang="en-US" dirty="0">
                <a:latin typeface="Cambria Math" pitchFamily="18" charset="0"/>
                <a:ea typeface="Cambria Math" pitchFamily="18" charset="0"/>
              </a:rPr>
              <a:t>:   {3}</a:t>
            </a:r>
          </a:p>
          <a:p>
            <a:r>
              <a:rPr lang="en-US" b="1" dirty="0" err="1"/>
              <a:t>Example:</a:t>
            </a:r>
            <a:r>
              <a:rPr lang="en-US" dirty="0" err="1"/>
              <a:t>What</a:t>
            </a:r>
            <a:r>
              <a:rPr lang="en-US" dirty="0"/>
              <a:t> is?  </a:t>
            </a:r>
          </a:p>
          <a:p>
            <a:pPr>
              <a:buNone/>
            </a:pPr>
            <a:r>
              <a:rPr lang="en-US" dirty="0">
                <a:latin typeface="Cambria Math" pitchFamily="18" charset="0"/>
                <a:ea typeface="Cambria Math" pitchFamily="18" charset="0"/>
              </a:rPr>
              <a:t>                {1,2,3} ∩ {4,5,6} ?    </a:t>
            </a:r>
          </a:p>
          <a:p>
            <a:pPr>
              <a:buNone/>
            </a:pPr>
            <a:r>
              <a:rPr lang="en-US" dirty="0">
                <a:latin typeface="Cambria Math" pitchFamily="18" charset="0"/>
                <a:ea typeface="Cambria Math" pitchFamily="18" charset="0"/>
              </a:rPr>
              <a:t>      </a:t>
            </a:r>
            <a:r>
              <a:rPr lang="en-US" b="1" dirty="0">
                <a:latin typeface="Cambria Math" pitchFamily="18" charset="0"/>
                <a:ea typeface="Cambria Math" pitchFamily="18" charset="0"/>
              </a:rPr>
              <a:t>Solution</a:t>
            </a:r>
            <a:r>
              <a:rPr lang="en-US" dirty="0">
                <a:latin typeface="Cambria Math" pitchFamily="18" charset="0"/>
                <a:ea typeface="Cambria Math" pitchFamily="18" charset="0"/>
              </a:rPr>
              <a:t>: </a:t>
            </a:r>
            <a:r>
              <a:rPr lang="en-US" dirty="0">
                <a:latin typeface="Cambria Math"/>
                <a:ea typeface="Cambria Math"/>
              </a:rPr>
              <a:t>∅</a:t>
            </a:r>
          </a:p>
          <a:p>
            <a:pPr>
              <a:buNone/>
            </a:pPr>
            <a:endParaRPr lang="en-US" dirty="0">
              <a:latin typeface="Cambria Math" pitchFamily="18" charset="0"/>
              <a:ea typeface="Cambria Math" pitchFamily="18" charset="0"/>
            </a:endParaRPr>
          </a:p>
          <a:p>
            <a:pPr>
              <a:buNone/>
            </a:pPr>
            <a:endParaRPr lang="en-US" dirty="0">
              <a:latin typeface="Cambria Math" pitchFamily="18" charset="0"/>
              <a:ea typeface="Cambria Math" pitchFamily="18" charset="0"/>
            </a:endParaRPr>
          </a:p>
        </p:txBody>
      </p:sp>
      <p:pic>
        <p:nvPicPr>
          <p:cNvPr id="5" name="Picture 4" descr="addin_tmp.png"/>
          <p:cNvPicPr>
            <a:picLocks noChangeAspect="1"/>
          </p:cNvPicPr>
          <p:nvPr>
            <p:custDataLst>
              <p:tags r:id="rId1"/>
            </p:custDataLst>
          </p:nvPr>
        </p:nvPicPr>
        <p:blipFill>
          <a:blip r:embed="rId3" cstate="print"/>
          <a:stretch>
            <a:fillRect/>
          </a:stretch>
        </p:blipFill>
        <p:spPr>
          <a:xfrm>
            <a:off x="2514600" y="2819400"/>
            <a:ext cx="3026093" cy="382905"/>
          </a:xfrm>
          <a:prstGeom prst="rect">
            <a:avLst/>
          </a:prstGeom>
        </p:spPr>
      </p:pic>
      <p:grpSp>
        <p:nvGrpSpPr>
          <p:cNvPr id="36" name="Group 35"/>
          <p:cNvGrpSpPr/>
          <p:nvPr/>
        </p:nvGrpSpPr>
        <p:grpSpPr>
          <a:xfrm>
            <a:off x="5715000" y="4724400"/>
            <a:ext cx="3429000" cy="1447800"/>
            <a:chOff x="5715000" y="4724400"/>
            <a:chExt cx="3429000" cy="1447800"/>
          </a:xfrm>
        </p:grpSpPr>
        <p:sp>
          <p:nvSpPr>
            <p:cNvPr id="23" name="Oval 22"/>
            <p:cNvSpPr/>
            <p:nvPr/>
          </p:nvSpPr>
          <p:spPr>
            <a:xfrm>
              <a:off x="6934200" y="5105400"/>
              <a:ext cx="533400" cy="8382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0"/>
            <p:cNvGrpSpPr/>
            <p:nvPr/>
          </p:nvGrpSpPr>
          <p:grpSpPr>
            <a:xfrm>
              <a:off x="5715000" y="4724400"/>
              <a:ext cx="2971800" cy="1447800"/>
              <a:chOff x="5715000" y="4724400"/>
              <a:chExt cx="2971800" cy="1447800"/>
            </a:xfrm>
          </p:grpSpPr>
          <p:sp>
            <p:nvSpPr>
              <p:cNvPr id="32" name="Rectangle 31"/>
              <p:cNvSpPr/>
              <p:nvPr/>
            </p:nvSpPr>
            <p:spPr>
              <a:xfrm>
                <a:off x="5715000" y="4724400"/>
                <a:ext cx="2971800" cy="1447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19"/>
              <p:cNvGrpSpPr/>
              <p:nvPr/>
            </p:nvGrpSpPr>
            <p:grpSpPr>
              <a:xfrm>
                <a:off x="6248400" y="5029200"/>
                <a:ext cx="1905000" cy="990600"/>
                <a:chOff x="6248400" y="5029200"/>
                <a:chExt cx="1905000" cy="990600"/>
              </a:xfrm>
            </p:grpSpPr>
            <p:sp>
              <p:nvSpPr>
                <p:cNvPr id="34" name="Oval 33"/>
                <p:cNvSpPr/>
                <p:nvPr/>
              </p:nvSpPr>
              <p:spPr>
                <a:xfrm>
                  <a:off x="6248400" y="5029200"/>
                  <a:ext cx="1219200" cy="990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6934200" y="5029200"/>
                  <a:ext cx="1219200" cy="990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8" name="Group 21"/>
            <p:cNvGrpSpPr/>
            <p:nvPr/>
          </p:nvGrpSpPr>
          <p:grpSpPr>
            <a:xfrm>
              <a:off x="6400800" y="4800600"/>
              <a:ext cx="2743200" cy="826532"/>
              <a:chOff x="6400800" y="4800600"/>
              <a:chExt cx="2743200" cy="826532"/>
            </a:xfrm>
          </p:grpSpPr>
          <p:sp>
            <p:nvSpPr>
              <p:cNvPr id="29" name="TextBox 28"/>
              <p:cNvSpPr txBox="1"/>
              <p:nvPr/>
            </p:nvSpPr>
            <p:spPr>
              <a:xfrm>
                <a:off x="8305800" y="4800600"/>
                <a:ext cx="838200" cy="369332"/>
              </a:xfrm>
              <a:prstGeom prst="rect">
                <a:avLst/>
              </a:prstGeom>
              <a:noFill/>
            </p:spPr>
            <p:txBody>
              <a:bodyPr wrap="square" rtlCol="0">
                <a:spAutoFit/>
              </a:bodyPr>
              <a:lstStyle/>
              <a:p>
                <a:r>
                  <a:rPr lang="en-US" i="1" dirty="0"/>
                  <a:t>U</a:t>
                </a:r>
              </a:p>
            </p:txBody>
          </p:sp>
          <p:sp>
            <p:nvSpPr>
              <p:cNvPr id="30" name="TextBox 29"/>
              <p:cNvSpPr txBox="1"/>
              <p:nvPr/>
            </p:nvSpPr>
            <p:spPr>
              <a:xfrm>
                <a:off x="6400800" y="5181600"/>
                <a:ext cx="381000" cy="369332"/>
              </a:xfrm>
              <a:prstGeom prst="rect">
                <a:avLst/>
              </a:prstGeom>
              <a:noFill/>
            </p:spPr>
            <p:txBody>
              <a:bodyPr wrap="square" rtlCol="0">
                <a:spAutoFit/>
              </a:bodyPr>
              <a:lstStyle/>
              <a:p>
                <a:r>
                  <a:rPr lang="en-US" i="1" dirty="0"/>
                  <a:t>A</a:t>
                </a:r>
              </a:p>
            </p:txBody>
          </p:sp>
          <p:sp>
            <p:nvSpPr>
              <p:cNvPr id="31" name="TextBox 30"/>
              <p:cNvSpPr txBox="1"/>
              <p:nvPr/>
            </p:nvSpPr>
            <p:spPr>
              <a:xfrm>
                <a:off x="7620000" y="5257800"/>
                <a:ext cx="381000" cy="369332"/>
              </a:xfrm>
              <a:prstGeom prst="rect">
                <a:avLst/>
              </a:prstGeom>
              <a:noFill/>
            </p:spPr>
            <p:txBody>
              <a:bodyPr wrap="square" rtlCol="0">
                <a:spAutoFit/>
              </a:bodyPr>
              <a:lstStyle/>
              <a:p>
                <a:r>
                  <a:rPr lang="en-US" i="1" dirty="0"/>
                  <a:t>B</a:t>
                </a:r>
              </a:p>
            </p:txBody>
          </p:sp>
        </p:grpSp>
      </p:grpSp>
      <p:sp>
        <p:nvSpPr>
          <p:cNvPr id="16" name="TextBox 15"/>
          <p:cNvSpPr txBox="1"/>
          <p:nvPr/>
        </p:nvSpPr>
        <p:spPr>
          <a:xfrm>
            <a:off x="6172200" y="4267200"/>
            <a:ext cx="2971800" cy="369332"/>
          </a:xfrm>
          <a:prstGeom prst="rect">
            <a:avLst/>
          </a:prstGeom>
          <a:noFill/>
        </p:spPr>
        <p:txBody>
          <a:bodyPr wrap="square" rtlCol="0">
            <a:spAutoFit/>
          </a:bodyPr>
          <a:lstStyle/>
          <a:p>
            <a:r>
              <a:rPr lang="en-US" dirty="0"/>
              <a:t>Venn Diagram</a:t>
            </a:r>
            <a:r>
              <a:rPr lang="en-US" dirty="0">
                <a:latin typeface="Cambria Math"/>
                <a:ea typeface="Cambria Math"/>
              </a:rPr>
              <a:t>  for </a:t>
            </a:r>
            <a:r>
              <a:rPr lang="en-US" i="1" dirty="0">
                <a:ea typeface="Cambria Math"/>
              </a:rPr>
              <a:t>A</a:t>
            </a:r>
            <a:r>
              <a:rPr lang="en-US" i="1" dirty="0">
                <a:latin typeface="Cambria Math"/>
                <a:ea typeface="Cambria Math"/>
              </a:rPr>
              <a:t> </a:t>
            </a:r>
            <a:r>
              <a:rPr lang="en-US" dirty="0">
                <a:latin typeface="Cambria Math"/>
                <a:ea typeface="Cambria Math"/>
              </a:rPr>
              <a:t>∩</a:t>
            </a:r>
            <a:r>
              <a:rPr lang="en-US" i="1" dirty="0">
                <a:ea typeface="Cambria Math"/>
              </a:rPr>
              <a:t>B</a:t>
            </a:r>
            <a:r>
              <a:rPr lang="en-US"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Sets</a:t>
            </a:r>
          </a:p>
        </p:txBody>
      </p:sp>
      <p:sp>
        <p:nvSpPr>
          <p:cNvPr id="3" name="Content Placeholder 2"/>
          <p:cNvSpPr>
            <a:spLocks noGrp="1"/>
          </p:cNvSpPr>
          <p:nvPr>
            <p:ph idx="1"/>
          </p:nvPr>
        </p:nvSpPr>
        <p:spPr/>
        <p:txBody>
          <a:bodyPr/>
          <a:lstStyle/>
          <a:p>
            <a:r>
              <a:rPr lang="en-US" dirty="0"/>
              <a:t>A </a:t>
            </a:r>
            <a:r>
              <a:rPr lang="en-US" i="1" dirty="0">
                <a:solidFill>
                  <a:srgbClr val="FF0000"/>
                </a:solidFill>
              </a:rPr>
              <a:t>set</a:t>
            </a:r>
            <a:r>
              <a:rPr lang="en-US" dirty="0"/>
              <a:t> is an unordered collection of objects.</a:t>
            </a:r>
          </a:p>
          <a:p>
            <a:pPr lvl="1"/>
            <a:r>
              <a:rPr lang="en-US" dirty="0"/>
              <a:t> the students in this class</a:t>
            </a:r>
          </a:p>
          <a:p>
            <a:pPr lvl="1"/>
            <a:r>
              <a:rPr lang="en-US" dirty="0"/>
              <a:t> the chairs in this room</a:t>
            </a:r>
          </a:p>
          <a:p>
            <a:r>
              <a:rPr lang="en-US" dirty="0"/>
              <a:t>The objects in a set are called the </a:t>
            </a:r>
            <a:r>
              <a:rPr lang="en-US" i="1" dirty="0">
                <a:solidFill>
                  <a:srgbClr val="FF0000"/>
                </a:solidFill>
              </a:rPr>
              <a:t>elements</a:t>
            </a:r>
            <a:r>
              <a:rPr lang="en-US" dirty="0"/>
              <a:t>, or </a:t>
            </a:r>
            <a:r>
              <a:rPr lang="en-US" i="1" dirty="0">
                <a:solidFill>
                  <a:srgbClr val="FF0000"/>
                </a:solidFill>
              </a:rPr>
              <a:t>members</a:t>
            </a:r>
            <a:r>
              <a:rPr lang="en-US" dirty="0"/>
              <a:t> of the set. A set is said to </a:t>
            </a:r>
            <a:r>
              <a:rPr lang="en-US" i="1" dirty="0"/>
              <a:t>contain</a:t>
            </a:r>
            <a:r>
              <a:rPr lang="en-US" dirty="0"/>
              <a:t> its elements.</a:t>
            </a:r>
          </a:p>
          <a:p>
            <a:r>
              <a:rPr lang="en-US" dirty="0"/>
              <a:t>The notation  </a:t>
            </a:r>
            <a:r>
              <a:rPr lang="en-US" i="1" dirty="0">
                <a:latin typeface="Cambria Math" pitchFamily="18" charset="0"/>
                <a:ea typeface="Cambria Math" pitchFamily="18" charset="0"/>
              </a:rPr>
              <a:t>a</a:t>
            </a:r>
            <a:r>
              <a:rPr lang="en-US" dirty="0">
                <a:latin typeface="Cambria Math" pitchFamily="18" charset="0"/>
                <a:ea typeface="Cambria Math" pitchFamily="18" charset="0"/>
              </a:rPr>
              <a:t> ∈ </a:t>
            </a:r>
            <a:r>
              <a:rPr lang="en-US" i="1" dirty="0">
                <a:latin typeface="Cambria Math" pitchFamily="18" charset="0"/>
                <a:ea typeface="Cambria Math" pitchFamily="18" charset="0"/>
              </a:rPr>
              <a:t>A</a:t>
            </a:r>
            <a:r>
              <a:rPr lang="en-US" dirty="0">
                <a:latin typeface="Cambria Math" pitchFamily="18" charset="0"/>
                <a:ea typeface="Cambria Math" pitchFamily="18" charset="0"/>
              </a:rPr>
              <a:t>  </a:t>
            </a:r>
            <a:r>
              <a:rPr lang="en-US" dirty="0"/>
              <a:t>denotes that </a:t>
            </a:r>
            <a:r>
              <a:rPr lang="en-US" i="1" dirty="0">
                <a:latin typeface="Cambria Math" pitchFamily="18" charset="0"/>
                <a:ea typeface="Cambria Math" pitchFamily="18" charset="0"/>
              </a:rPr>
              <a:t>a</a:t>
            </a:r>
            <a:r>
              <a:rPr lang="en-US" dirty="0"/>
              <a:t> is an element of the set </a:t>
            </a:r>
            <a:r>
              <a:rPr lang="en-US" i="1" dirty="0">
                <a:latin typeface="Cambria Math" pitchFamily="18" charset="0"/>
                <a:ea typeface="Cambria Math" pitchFamily="18" charset="0"/>
              </a:rPr>
              <a:t>A</a:t>
            </a:r>
            <a:r>
              <a:rPr lang="en-US" dirty="0"/>
              <a:t>.</a:t>
            </a:r>
          </a:p>
          <a:p>
            <a:r>
              <a:rPr lang="en-US" dirty="0"/>
              <a:t>If </a:t>
            </a:r>
            <a:r>
              <a:rPr lang="en-US" i="1" dirty="0">
                <a:latin typeface="Cambria Math" pitchFamily="18" charset="0"/>
                <a:ea typeface="Cambria Math" pitchFamily="18" charset="0"/>
              </a:rPr>
              <a:t>a</a:t>
            </a:r>
            <a:r>
              <a:rPr lang="en-US" dirty="0"/>
              <a:t> is not a member of </a:t>
            </a:r>
            <a:r>
              <a:rPr lang="en-US" i="1" dirty="0">
                <a:latin typeface="Cambria Math" pitchFamily="18" charset="0"/>
                <a:ea typeface="Cambria Math" pitchFamily="18" charset="0"/>
              </a:rPr>
              <a:t>A</a:t>
            </a:r>
            <a:r>
              <a:rPr lang="en-US" dirty="0"/>
              <a:t>, write </a:t>
            </a:r>
            <a:r>
              <a:rPr lang="en-US" i="1" dirty="0">
                <a:latin typeface="Cambria Math" pitchFamily="18" charset="0"/>
                <a:ea typeface="Cambria Math" pitchFamily="18" charset="0"/>
              </a:rPr>
              <a:t>a</a:t>
            </a:r>
            <a:r>
              <a:rPr lang="en-US" dirty="0">
                <a:latin typeface="Cambria Math" pitchFamily="18" charset="0"/>
                <a:ea typeface="Cambria Math" pitchFamily="18" charset="0"/>
              </a:rPr>
              <a:t> </a:t>
            </a:r>
            <a:r>
              <a:rPr lang="en-US" dirty="0">
                <a:latin typeface="Cambria Math"/>
                <a:ea typeface="Cambria Math"/>
              </a:rPr>
              <a:t>∉</a:t>
            </a:r>
            <a:r>
              <a:rPr lang="en-US" dirty="0">
                <a:latin typeface="Cambria Math" pitchFamily="18" charset="0"/>
                <a:ea typeface="Cambria Math" pitchFamily="18" charset="0"/>
              </a:rPr>
              <a:t> </a:t>
            </a:r>
            <a:r>
              <a:rPr lang="en-US" i="1" dirty="0">
                <a:latin typeface="Cambria Math" pitchFamily="18" charset="0"/>
                <a:ea typeface="Cambria Math" pitchFamily="18" charset="0"/>
              </a:rPr>
              <a:t>A</a:t>
            </a:r>
            <a:r>
              <a:rPr lang="en-US" dirty="0">
                <a:latin typeface="Cambria Math" pitchFamily="18" charset="0"/>
                <a:ea typeface="Cambria Math" pitchFamily="18" charset="0"/>
              </a:rPr>
              <a:t> </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Complement</a:t>
            </a:r>
          </a:p>
        </p:txBody>
      </p:sp>
      <p:sp>
        <p:nvSpPr>
          <p:cNvPr id="3" name="Content Placeholder 2"/>
          <p:cNvSpPr>
            <a:spLocks noGrp="1"/>
          </p:cNvSpPr>
          <p:nvPr>
            <p:ph idx="1"/>
          </p:nvPr>
        </p:nvSpPr>
        <p:spPr/>
        <p:txBody>
          <a:bodyPr/>
          <a:lstStyle/>
          <a:p>
            <a:pPr>
              <a:buNone/>
            </a:pPr>
            <a:r>
              <a:rPr lang="en-US" b="1" dirty="0"/>
              <a:t>  Definition</a:t>
            </a:r>
            <a:r>
              <a:rPr lang="en-US" dirty="0"/>
              <a:t>: If </a:t>
            </a:r>
            <a:r>
              <a:rPr lang="en-US" i="1" dirty="0"/>
              <a:t>A</a:t>
            </a:r>
            <a:r>
              <a:rPr lang="en-US" dirty="0"/>
              <a:t> is a set, then the </a:t>
            </a:r>
            <a:r>
              <a:rPr lang="en-US" i="1" dirty="0"/>
              <a:t>complement</a:t>
            </a:r>
            <a:r>
              <a:rPr lang="en-US" dirty="0"/>
              <a:t> of the </a:t>
            </a:r>
            <a:r>
              <a:rPr lang="en-US" i="1" dirty="0"/>
              <a:t>A</a:t>
            </a:r>
            <a:r>
              <a:rPr lang="en-US" b="1" dirty="0"/>
              <a:t> </a:t>
            </a:r>
            <a:r>
              <a:rPr lang="en-US" dirty="0"/>
              <a:t>(with respect to </a:t>
            </a:r>
            <a:r>
              <a:rPr lang="en-US" i="1" dirty="0">
                <a:ea typeface="Cambria Math" pitchFamily="18" charset="0"/>
              </a:rPr>
              <a:t>U</a:t>
            </a:r>
            <a:r>
              <a:rPr lang="en-US" dirty="0"/>
              <a:t>), denoted by </a:t>
            </a:r>
            <a:r>
              <a:rPr lang="en-US" i="1" dirty="0"/>
              <a:t>Ā</a:t>
            </a:r>
            <a:r>
              <a:rPr lang="en-US" dirty="0"/>
              <a:t> is the set  </a:t>
            </a:r>
            <a:r>
              <a:rPr lang="en-US" i="1" dirty="0">
                <a:ea typeface="Cambria Math" pitchFamily="18" charset="0"/>
              </a:rPr>
              <a:t>U</a:t>
            </a:r>
            <a:r>
              <a:rPr lang="en-US" dirty="0">
                <a:latin typeface="Cambria Math" pitchFamily="18" charset="0"/>
                <a:ea typeface="Cambria Math" pitchFamily="18" charset="0"/>
              </a:rPr>
              <a:t> - </a:t>
            </a:r>
            <a:r>
              <a:rPr lang="en-US" i="1" dirty="0">
                <a:ea typeface="Cambria Math" pitchFamily="18" charset="0"/>
              </a:rPr>
              <a:t>A</a:t>
            </a:r>
          </a:p>
          <a:p>
            <a:pPr>
              <a:buNone/>
            </a:pPr>
            <a:r>
              <a:rPr lang="en-US" dirty="0"/>
              <a:t>                       </a:t>
            </a:r>
            <a:r>
              <a:rPr lang="en-US" i="1" dirty="0">
                <a:ea typeface="Cambria Math" pitchFamily="18" charset="0"/>
              </a:rPr>
              <a:t>Ā </a:t>
            </a:r>
            <a:r>
              <a:rPr lang="en-US" dirty="0">
                <a:latin typeface="Cambria Math" pitchFamily="18" charset="0"/>
                <a:ea typeface="Cambria Math" pitchFamily="18" charset="0"/>
              </a:rPr>
              <a:t>= {</a:t>
            </a:r>
            <a:r>
              <a:rPr lang="en-US" i="1" dirty="0">
                <a:ea typeface="Cambria Math" pitchFamily="18" charset="0"/>
              </a:rPr>
              <a:t>x</a:t>
            </a:r>
            <a:r>
              <a:rPr lang="en-US" dirty="0">
                <a:latin typeface="Cambria Math" pitchFamily="18" charset="0"/>
                <a:ea typeface="Cambria Math" pitchFamily="18" charset="0"/>
              </a:rPr>
              <a:t> </a:t>
            </a:r>
            <a:r>
              <a:rPr lang="en-US" dirty="0">
                <a:latin typeface="Cambria Math"/>
                <a:ea typeface="Cambria Math"/>
              </a:rPr>
              <a:t>∈ </a:t>
            </a:r>
            <a:r>
              <a:rPr lang="en-US" i="1" dirty="0">
                <a:ea typeface="Cambria Math"/>
              </a:rPr>
              <a:t>U</a:t>
            </a:r>
            <a:r>
              <a:rPr lang="en-US" dirty="0">
                <a:latin typeface="Cambria Math"/>
                <a:ea typeface="Cambria Math"/>
              </a:rPr>
              <a:t> | </a:t>
            </a:r>
            <a:r>
              <a:rPr lang="en-US" i="1" dirty="0">
                <a:ea typeface="Cambria Math"/>
              </a:rPr>
              <a:t>x</a:t>
            </a:r>
            <a:r>
              <a:rPr lang="en-US" i="1" dirty="0">
                <a:latin typeface="Cambria Math"/>
                <a:ea typeface="Cambria Math"/>
              </a:rPr>
              <a:t> </a:t>
            </a:r>
            <a:r>
              <a:rPr lang="en-US" dirty="0">
                <a:latin typeface="Cambria Math"/>
                <a:ea typeface="Cambria Math"/>
              </a:rPr>
              <a:t>∉ </a:t>
            </a:r>
            <a:r>
              <a:rPr lang="en-US" i="1" dirty="0">
                <a:ea typeface="Cambria Math"/>
              </a:rPr>
              <a:t>A</a:t>
            </a:r>
            <a:r>
              <a:rPr lang="en-US" dirty="0">
                <a:latin typeface="Cambria Math"/>
                <a:ea typeface="Cambria Math"/>
              </a:rPr>
              <a:t>}</a:t>
            </a:r>
            <a:endParaRPr lang="en-US" dirty="0">
              <a:latin typeface="Cambria Math" pitchFamily="18" charset="0"/>
              <a:ea typeface="Cambria Math" pitchFamily="18" charset="0"/>
            </a:endParaRPr>
          </a:p>
          <a:p>
            <a:pPr>
              <a:buNone/>
            </a:pPr>
            <a:r>
              <a:rPr lang="en-US" dirty="0"/>
              <a:t>  (The complement of A is sometimes denoted by </a:t>
            </a:r>
            <a:r>
              <a:rPr lang="en-US" i="1" dirty="0"/>
              <a:t>A</a:t>
            </a:r>
            <a:r>
              <a:rPr lang="en-US" i="1" baseline="30000" dirty="0"/>
              <a:t>c </a:t>
            </a:r>
            <a:r>
              <a:rPr lang="en-US" i="1" dirty="0"/>
              <a:t>.</a:t>
            </a:r>
            <a:r>
              <a:rPr lang="en-US" dirty="0"/>
              <a:t>)</a:t>
            </a:r>
          </a:p>
          <a:p>
            <a:pPr>
              <a:buNone/>
            </a:pPr>
            <a:r>
              <a:rPr lang="en-US" b="1" dirty="0"/>
              <a:t>  Example</a:t>
            </a:r>
            <a:r>
              <a:rPr lang="en-US" dirty="0"/>
              <a:t>: If </a:t>
            </a:r>
            <a:r>
              <a:rPr lang="en-US" i="1" dirty="0"/>
              <a:t>U</a:t>
            </a:r>
            <a:r>
              <a:rPr lang="en-US" dirty="0"/>
              <a:t> is the positive integers less than 100, what is the complement of </a:t>
            </a:r>
            <a:r>
              <a:rPr lang="en-US" dirty="0">
                <a:latin typeface="Cambria Math" pitchFamily="18" charset="0"/>
                <a:ea typeface="Cambria Math" pitchFamily="18" charset="0"/>
              </a:rPr>
              <a:t>{</a:t>
            </a:r>
            <a:r>
              <a:rPr lang="en-US" i="1" dirty="0">
                <a:ea typeface="Cambria Math" pitchFamily="18" charset="0"/>
              </a:rPr>
              <a:t>x</a:t>
            </a:r>
            <a:r>
              <a:rPr lang="en-US" dirty="0">
                <a:latin typeface="Cambria Math"/>
                <a:ea typeface="Cambria Math"/>
              </a:rPr>
              <a:t> | </a:t>
            </a:r>
            <a:r>
              <a:rPr lang="en-US" i="1" dirty="0">
                <a:ea typeface="Cambria Math"/>
              </a:rPr>
              <a:t>x</a:t>
            </a:r>
            <a:r>
              <a:rPr lang="en-US" i="1" dirty="0">
                <a:latin typeface="Cambria Math"/>
                <a:ea typeface="Cambria Math"/>
              </a:rPr>
              <a:t> </a:t>
            </a:r>
            <a:r>
              <a:rPr lang="en-US" dirty="0">
                <a:latin typeface="Cambria Math"/>
                <a:ea typeface="Cambria Math"/>
              </a:rPr>
              <a:t>&gt; 70} </a:t>
            </a:r>
          </a:p>
          <a:p>
            <a:pPr>
              <a:buNone/>
            </a:pPr>
            <a:r>
              <a:rPr lang="en-US" dirty="0">
                <a:latin typeface="Cambria Math"/>
                <a:ea typeface="Cambria Math"/>
              </a:rPr>
              <a:t>            Solution: </a:t>
            </a:r>
            <a:r>
              <a:rPr lang="en-US" dirty="0">
                <a:latin typeface="Cambria Math" pitchFamily="18" charset="0"/>
                <a:ea typeface="Cambria Math" pitchFamily="18" charset="0"/>
              </a:rPr>
              <a:t>{</a:t>
            </a:r>
            <a:r>
              <a:rPr lang="en-US" i="1" dirty="0">
                <a:ea typeface="Cambria Math" pitchFamily="18" charset="0"/>
              </a:rPr>
              <a:t>x</a:t>
            </a:r>
            <a:r>
              <a:rPr lang="en-US" dirty="0">
                <a:ea typeface="Cambria Math"/>
              </a:rPr>
              <a:t> </a:t>
            </a:r>
            <a:r>
              <a:rPr lang="en-US" dirty="0">
                <a:latin typeface="Cambria Math"/>
                <a:ea typeface="Cambria Math"/>
              </a:rPr>
              <a:t>| </a:t>
            </a:r>
            <a:r>
              <a:rPr lang="en-US" i="1" dirty="0">
                <a:ea typeface="Cambria Math"/>
              </a:rPr>
              <a:t>x</a:t>
            </a:r>
            <a:r>
              <a:rPr lang="en-US" i="1" dirty="0">
                <a:latin typeface="Cambria Math"/>
                <a:ea typeface="Cambria Math"/>
              </a:rPr>
              <a:t> </a:t>
            </a:r>
            <a:r>
              <a:rPr lang="en-US" dirty="0">
                <a:latin typeface="Cambria Math"/>
                <a:ea typeface="Cambria Math"/>
              </a:rPr>
              <a:t>≤ 70} </a:t>
            </a:r>
          </a:p>
        </p:txBody>
      </p:sp>
      <p:grpSp>
        <p:nvGrpSpPr>
          <p:cNvPr id="25" name="Group 24"/>
          <p:cNvGrpSpPr/>
          <p:nvPr/>
        </p:nvGrpSpPr>
        <p:grpSpPr>
          <a:xfrm>
            <a:off x="5562600" y="5029200"/>
            <a:ext cx="3733800" cy="1676400"/>
            <a:chOff x="5562600" y="4495800"/>
            <a:chExt cx="3733800" cy="1676400"/>
          </a:xfrm>
        </p:grpSpPr>
        <p:grpSp>
          <p:nvGrpSpPr>
            <p:cNvPr id="27" name="Group 19"/>
            <p:cNvGrpSpPr/>
            <p:nvPr/>
          </p:nvGrpSpPr>
          <p:grpSpPr>
            <a:xfrm>
              <a:off x="5562600" y="4724400"/>
              <a:ext cx="2971800" cy="1447800"/>
              <a:chOff x="5562600" y="4724400"/>
              <a:chExt cx="2971800" cy="1447800"/>
            </a:xfrm>
          </p:grpSpPr>
          <p:sp>
            <p:nvSpPr>
              <p:cNvPr id="30" name="Rectangle 29"/>
              <p:cNvSpPr/>
              <p:nvPr/>
            </p:nvSpPr>
            <p:spPr>
              <a:xfrm>
                <a:off x="5562600" y="4724400"/>
                <a:ext cx="2971800" cy="1447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6096000" y="5029200"/>
                <a:ext cx="1219200" cy="990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TextBox 27"/>
            <p:cNvSpPr txBox="1"/>
            <p:nvPr/>
          </p:nvSpPr>
          <p:spPr>
            <a:xfrm>
              <a:off x="6248400" y="5181600"/>
              <a:ext cx="381000" cy="369332"/>
            </a:xfrm>
            <a:prstGeom prst="rect">
              <a:avLst/>
            </a:prstGeom>
            <a:noFill/>
          </p:spPr>
          <p:txBody>
            <a:bodyPr wrap="square" rtlCol="0">
              <a:spAutoFit/>
            </a:bodyPr>
            <a:lstStyle/>
            <a:p>
              <a:r>
                <a:rPr lang="en-US" i="1" dirty="0"/>
                <a:t>A</a:t>
              </a:r>
            </a:p>
          </p:txBody>
        </p:sp>
        <p:sp>
          <p:nvSpPr>
            <p:cNvPr id="26" name="TextBox 25"/>
            <p:cNvSpPr txBox="1"/>
            <p:nvPr/>
          </p:nvSpPr>
          <p:spPr>
            <a:xfrm>
              <a:off x="8458200" y="4495800"/>
              <a:ext cx="838200" cy="369332"/>
            </a:xfrm>
            <a:prstGeom prst="rect">
              <a:avLst/>
            </a:prstGeom>
            <a:noFill/>
          </p:spPr>
          <p:txBody>
            <a:bodyPr wrap="square" rtlCol="0">
              <a:spAutoFit/>
            </a:bodyPr>
            <a:lstStyle/>
            <a:p>
              <a:r>
                <a:rPr lang="en-US" i="1" dirty="0"/>
                <a:t>U</a:t>
              </a:r>
            </a:p>
          </p:txBody>
        </p:sp>
      </p:grpSp>
      <p:sp>
        <p:nvSpPr>
          <p:cNvPr id="10" name="TextBox 9"/>
          <p:cNvSpPr txBox="1"/>
          <p:nvPr/>
        </p:nvSpPr>
        <p:spPr>
          <a:xfrm>
            <a:off x="5257800" y="4724400"/>
            <a:ext cx="3581400" cy="369332"/>
          </a:xfrm>
          <a:prstGeom prst="rect">
            <a:avLst/>
          </a:prstGeom>
          <a:noFill/>
        </p:spPr>
        <p:txBody>
          <a:bodyPr wrap="square" rtlCol="0">
            <a:spAutoFit/>
          </a:bodyPr>
          <a:lstStyle/>
          <a:p>
            <a:r>
              <a:rPr lang="en-US" dirty="0"/>
              <a:t>Venn Diagram for Complement</a:t>
            </a:r>
          </a:p>
        </p:txBody>
      </p:sp>
      <p:sp>
        <p:nvSpPr>
          <p:cNvPr id="11" name="Rectangle 10"/>
          <p:cNvSpPr/>
          <p:nvPr/>
        </p:nvSpPr>
        <p:spPr>
          <a:xfrm>
            <a:off x="5638800" y="5410200"/>
            <a:ext cx="336952" cy="369332"/>
          </a:xfrm>
          <a:prstGeom prst="rect">
            <a:avLst/>
          </a:prstGeom>
        </p:spPr>
        <p:txBody>
          <a:bodyPr wrap="none">
            <a:spAutoFit/>
          </a:bodyPr>
          <a:lstStyle/>
          <a:p>
            <a:r>
              <a:rPr lang="en-US" i="1" dirty="0">
                <a:ea typeface="Cambria Math" pitchFamily="18" charset="0"/>
              </a:rPr>
              <a:t>Ā</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Difference</a:t>
            </a:r>
          </a:p>
        </p:txBody>
      </p:sp>
      <p:sp>
        <p:nvSpPr>
          <p:cNvPr id="3" name="Content Placeholder 2"/>
          <p:cNvSpPr>
            <a:spLocks noGrp="1"/>
          </p:cNvSpPr>
          <p:nvPr>
            <p:ph idx="1"/>
          </p:nvPr>
        </p:nvSpPr>
        <p:spPr/>
        <p:txBody>
          <a:bodyPr/>
          <a:lstStyle/>
          <a:p>
            <a:r>
              <a:rPr lang="en-US" b="1" dirty="0"/>
              <a:t>Definition</a:t>
            </a:r>
            <a:r>
              <a:rPr lang="en-US" dirty="0"/>
              <a:t>: Let  </a:t>
            </a:r>
            <a:r>
              <a:rPr lang="en-US" i="1" dirty="0"/>
              <a:t>A </a:t>
            </a:r>
            <a:r>
              <a:rPr lang="en-US" dirty="0"/>
              <a:t>and </a:t>
            </a:r>
            <a:r>
              <a:rPr lang="en-US" i="1" dirty="0"/>
              <a:t>B</a:t>
            </a:r>
            <a:r>
              <a:rPr lang="en-US" dirty="0"/>
              <a:t> be sets. The </a:t>
            </a:r>
            <a:r>
              <a:rPr lang="en-US" i="1" dirty="0"/>
              <a:t>difference</a:t>
            </a:r>
            <a:r>
              <a:rPr lang="en-US" dirty="0"/>
              <a:t> of </a:t>
            </a:r>
            <a:r>
              <a:rPr lang="en-US" i="1" dirty="0"/>
              <a:t>A</a:t>
            </a:r>
            <a:r>
              <a:rPr lang="en-US" dirty="0"/>
              <a:t> and </a:t>
            </a:r>
            <a:r>
              <a:rPr lang="en-US" i="1" dirty="0"/>
              <a:t>B</a:t>
            </a:r>
            <a:r>
              <a:rPr lang="en-US" dirty="0"/>
              <a:t>, denoted by </a:t>
            </a:r>
            <a:r>
              <a:rPr lang="en-US" i="1" dirty="0"/>
              <a:t>A</a:t>
            </a:r>
            <a:r>
              <a:rPr lang="en-US" dirty="0"/>
              <a:t> – </a:t>
            </a:r>
            <a:r>
              <a:rPr lang="en-US" i="1" dirty="0"/>
              <a:t>B</a:t>
            </a:r>
            <a:r>
              <a:rPr lang="en-US" dirty="0"/>
              <a:t>, is the set containing the elements of </a:t>
            </a:r>
            <a:r>
              <a:rPr lang="en-US" i="1" dirty="0"/>
              <a:t>A</a:t>
            </a:r>
            <a:r>
              <a:rPr lang="en-US" dirty="0"/>
              <a:t> that are not in </a:t>
            </a:r>
            <a:r>
              <a:rPr lang="en-US" i="1" dirty="0"/>
              <a:t>B</a:t>
            </a:r>
            <a:r>
              <a:rPr lang="en-US" dirty="0"/>
              <a:t>. The difference of </a:t>
            </a:r>
            <a:r>
              <a:rPr lang="en-US" i="1" dirty="0"/>
              <a:t>A</a:t>
            </a:r>
            <a:r>
              <a:rPr lang="en-US" dirty="0"/>
              <a:t> and </a:t>
            </a:r>
            <a:r>
              <a:rPr lang="en-US" i="1" dirty="0"/>
              <a:t>B</a:t>
            </a:r>
            <a:r>
              <a:rPr lang="en-US" dirty="0"/>
              <a:t> is also called the complement of </a:t>
            </a:r>
            <a:r>
              <a:rPr lang="en-US" i="1" dirty="0"/>
              <a:t>B</a:t>
            </a:r>
            <a:r>
              <a:rPr lang="en-US" dirty="0"/>
              <a:t> with respect to </a:t>
            </a:r>
            <a:r>
              <a:rPr lang="en-US" i="1" dirty="0"/>
              <a:t>A</a:t>
            </a:r>
            <a:r>
              <a:rPr lang="en-US" dirty="0"/>
              <a:t>.</a:t>
            </a:r>
          </a:p>
          <a:p>
            <a:pPr>
              <a:buNone/>
            </a:pPr>
            <a:r>
              <a:rPr lang="en-US" dirty="0"/>
              <a:t>               </a:t>
            </a:r>
            <a:r>
              <a:rPr lang="en-US" i="1" dirty="0"/>
              <a:t>A</a:t>
            </a:r>
            <a:r>
              <a:rPr lang="en-US" dirty="0"/>
              <a:t> – </a:t>
            </a:r>
            <a:r>
              <a:rPr lang="en-US" i="1" dirty="0"/>
              <a:t>B</a:t>
            </a:r>
            <a:r>
              <a:rPr lang="en-US" dirty="0">
                <a:latin typeface="Cambria Math" pitchFamily="18" charset="0"/>
                <a:ea typeface="Cambria Math" pitchFamily="18" charset="0"/>
              </a:rPr>
              <a:t> = {</a:t>
            </a:r>
            <a:r>
              <a:rPr lang="en-US" i="1" dirty="0">
                <a:ea typeface="Cambria Math" pitchFamily="18" charset="0"/>
              </a:rPr>
              <a:t>x</a:t>
            </a:r>
            <a:r>
              <a:rPr lang="en-US" dirty="0">
                <a:latin typeface="Cambria Math" pitchFamily="18" charset="0"/>
                <a:ea typeface="Cambria Math" pitchFamily="18" charset="0"/>
              </a:rPr>
              <a:t> </a:t>
            </a:r>
            <a:r>
              <a:rPr lang="en-US" dirty="0">
                <a:latin typeface="Cambria Math"/>
                <a:ea typeface="Cambria Math"/>
              </a:rPr>
              <a:t>| </a:t>
            </a:r>
            <a:r>
              <a:rPr lang="en-US" i="1" dirty="0">
                <a:ea typeface="Cambria Math"/>
              </a:rPr>
              <a:t>x</a:t>
            </a:r>
            <a:r>
              <a:rPr lang="en-US" dirty="0">
                <a:latin typeface="Cambria Math"/>
                <a:ea typeface="Cambria Math"/>
              </a:rPr>
              <a:t> ∈ A </a:t>
            </a:r>
            <a:r>
              <a:rPr lang="en-US" dirty="0">
                <a:latin typeface="Cambria Math"/>
                <a:ea typeface="Cambria Math"/>
                <a:sym typeface="Symbol"/>
              </a:rPr>
              <a:t></a:t>
            </a:r>
            <a:r>
              <a:rPr lang="en-US" dirty="0">
                <a:latin typeface="Cambria Math"/>
                <a:ea typeface="Cambria Math"/>
              </a:rPr>
              <a:t> </a:t>
            </a:r>
            <a:r>
              <a:rPr lang="en-US" i="1" dirty="0">
                <a:ea typeface="Cambria Math"/>
              </a:rPr>
              <a:t>x</a:t>
            </a:r>
            <a:r>
              <a:rPr lang="en-US" i="1" dirty="0">
                <a:latin typeface="Cambria Math"/>
                <a:ea typeface="Cambria Math"/>
              </a:rPr>
              <a:t> </a:t>
            </a:r>
            <a:r>
              <a:rPr lang="en-US" dirty="0">
                <a:latin typeface="Cambria Math"/>
                <a:ea typeface="Cambria Math"/>
              </a:rPr>
              <a:t>∉ </a:t>
            </a:r>
            <a:r>
              <a:rPr lang="en-US" i="1" dirty="0">
                <a:ea typeface="Cambria Math"/>
              </a:rPr>
              <a:t>B</a:t>
            </a:r>
            <a:r>
              <a:rPr lang="en-US" dirty="0">
                <a:latin typeface="Cambria Math"/>
                <a:ea typeface="Cambria Math"/>
              </a:rPr>
              <a:t>}  =   </a:t>
            </a:r>
            <a:r>
              <a:rPr lang="en-US" i="1" dirty="0">
                <a:ea typeface="Cambria Math" pitchFamily="18" charset="0"/>
              </a:rPr>
              <a:t>A</a:t>
            </a:r>
            <a:r>
              <a:rPr lang="en-US" dirty="0">
                <a:latin typeface="Cambria Math" pitchFamily="18" charset="0"/>
                <a:ea typeface="Cambria Math" pitchFamily="18" charset="0"/>
              </a:rPr>
              <a:t> ∩</a:t>
            </a:r>
            <a:r>
              <a:rPr lang="en-US" b="1" dirty="0">
                <a:latin typeface="Cambria Math" pitchFamily="18" charset="0"/>
                <a:ea typeface="Cambria Math" pitchFamily="18" charset="0"/>
                <a:sym typeface="Symbol"/>
              </a:rPr>
              <a:t></a:t>
            </a:r>
            <a:r>
              <a:rPr lang="en-US" i="1" dirty="0">
                <a:ea typeface="Cambria Math" pitchFamily="18" charset="0"/>
                <a:sym typeface="Symbol"/>
              </a:rPr>
              <a:t>B</a:t>
            </a:r>
            <a:endParaRPr lang="en-US" i="1" dirty="0">
              <a:ea typeface="Cambria Math" pitchFamily="18" charset="0"/>
            </a:endParaRPr>
          </a:p>
        </p:txBody>
      </p:sp>
      <p:grpSp>
        <p:nvGrpSpPr>
          <p:cNvPr id="38" name="Group 37"/>
          <p:cNvGrpSpPr/>
          <p:nvPr/>
        </p:nvGrpSpPr>
        <p:grpSpPr>
          <a:xfrm>
            <a:off x="1905000" y="4953000"/>
            <a:ext cx="3429000" cy="1447800"/>
            <a:chOff x="5410200" y="4876800"/>
            <a:chExt cx="3429000" cy="1447800"/>
          </a:xfrm>
        </p:grpSpPr>
        <p:sp>
          <p:nvSpPr>
            <p:cNvPr id="29" name="Rectangle 28"/>
            <p:cNvSpPr/>
            <p:nvPr/>
          </p:nvSpPr>
          <p:spPr>
            <a:xfrm>
              <a:off x="5410200" y="4876800"/>
              <a:ext cx="2971800" cy="1447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5943600" y="5181600"/>
              <a:ext cx="1219200" cy="9906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6629400" y="5181600"/>
              <a:ext cx="1219200" cy="990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8001000" y="4953000"/>
              <a:ext cx="838200" cy="369332"/>
            </a:xfrm>
            <a:prstGeom prst="rect">
              <a:avLst/>
            </a:prstGeom>
            <a:noFill/>
          </p:spPr>
          <p:txBody>
            <a:bodyPr wrap="square" rtlCol="0">
              <a:spAutoFit/>
            </a:bodyPr>
            <a:lstStyle/>
            <a:p>
              <a:r>
                <a:rPr lang="en-US" dirty="0"/>
                <a:t>U</a:t>
              </a:r>
            </a:p>
          </p:txBody>
        </p:sp>
        <p:sp>
          <p:nvSpPr>
            <p:cNvPr id="35" name="TextBox 34"/>
            <p:cNvSpPr txBox="1"/>
            <p:nvPr/>
          </p:nvSpPr>
          <p:spPr>
            <a:xfrm>
              <a:off x="5715000" y="5181600"/>
              <a:ext cx="381000" cy="369332"/>
            </a:xfrm>
            <a:prstGeom prst="rect">
              <a:avLst/>
            </a:prstGeom>
            <a:noFill/>
          </p:spPr>
          <p:txBody>
            <a:bodyPr wrap="square" rtlCol="0">
              <a:spAutoFit/>
            </a:bodyPr>
            <a:lstStyle/>
            <a:p>
              <a:r>
                <a:rPr lang="en-US" dirty="0"/>
                <a:t>A</a:t>
              </a:r>
            </a:p>
          </p:txBody>
        </p:sp>
        <p:sp>
          <p:nvSpPr>
            <p:cNvPr id="36" name="TextBox 35"/>
            <p:cNvSpPr txBox="1"/>
            <p:nvPr/>
          </p:nvSpPr>
          <p:spPr>
            <a:xfrm>
              <a:off x="7315200" y="5410200"/>
              <a:ext cx="381000" cy="369332"/>
            </a:xfrm>
            <a:prstGeom prst="rect">
              <a:avLst/>
            </a:prstGeom>
            <a:noFill/>
          </p:spPr>
          <p:txBody>
            <a:bodyPr wrap="square" rtlCol="0">
              <a:spAutoFit/>
            </a:bodyPr>
            <a:lstStyle/>
            <a:p>
              <a:r>
                <a:rPr lang="en-US" dirty="0"/>
                <a:t>B</a:t>
              </a:r>
            </a:p>
          </p:txBody>
        </p:sp>
        <p:sp>
          <p:nvSpPr>
            <p:cNvPr id="37" name="Oval 36"/>
            <p:cNvSpPr/>
            <p:nvPr/>
          </p:nvSpPr>
          <p:spPr>
            <a:xfrm>
              <a:off x="6629400" y="5257800"/>
              <a:ext cx="533400" cy="8382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p:cNvSpPr txBox="1"/>
          <p:nvPr/>
        </p:nvSpPr>
        <p:spPr>
          <a:xfrm>
            <a:off x="5181600" y="4953000"/>
            <a:ext cx="3505200" cy="369332"/>
          </a:xfrm>
          <a:prstGeom prst="rect">
            <a:avLst/>
          </a:prstGeom>
          <a:noFill/>
        </p:spPr>
        <p:txBody>
          <a:bodyPr wrap="square" rtlCol="0">
            <a:spAutoFit/>
          </a:bodyPr>
          <a:lstStyle/>
          <a:p>
            <a:r>
              <a:rPr lang="en-US" dirty="0"/>
              <a:t>Venn Diagram</a:t>
            </a:r>
            <a:r>
              <a:rPr lang="en-US" dirty="0">
                <a:latin typeface="Cambria Math"/>
                <a:ea typeface="Cambria Math"/>
              </a:rPr>
              <a:t>  for </a:t>
            </a:r>
            <a:r>
              <a:rPr lang="en-US" i="1" dirty="0">
                <a:latin typeface="Cambria Math"/>
                <a:ea typeface="Cambria Math"/>
              </a:rPr>
              <a:t>A</a:t>
            </a:r>
            <a:r>
              <a:rPr lang="en-US" dirty="0">
                <a:latin typeface="Cambria Math"/>
                <a:ea typeface="Cambria Math"/>
              </a:rPr>
              <a:t> − </a:t>
            </a:r>
            <a:r>
              <a:rPr lang="en-US" i="1" dirty="0">
                <a:latin typeface="Cambria Math"/>
                <a:ea typeface="Cambria Math"/>
              </a:rPr>
              <a:t>B</a:t>
            </a:r>
            <a:r>
              <a:rPr lang="en-US" dirty="0"/>
              <a:t>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24C31-6706-4DD0-8B03-499FFAF17873}"/>
              </a:ext>
            </a:extLst>
          </p:cNvPr>
          <p:cNvSpPr>
            <a:spLocks noGrp="1"/>
          </p:cNvSpPr>
          <p:nvPr>
            <p:ph type="title"/>
          </p:nvPr>
        </p:nvSpPr>
        <p:spPr/>
        <p:txBody>
          <a:bodyPr/>
          <a:lstStyle/>
          <a:p>
            <a:r>
              <a:rPr lang="en-US" dirty="0"/>
              <a:t>Classroom Exercise</a:t>
            </a:r>
          </a:p>
        </p:txBody>
      </p:sp>
      <p:sp>
        <p:nvSpPr>
          <p:cNvPr id="3" name="Content Placeholder 2">
            <a:extLst>
              <a:ext uri="{FF2B5EF4-FFF2-40B4-BE49-F238E27FC236}">
                <a16:creationId xmlns:a16="http://schemas.microsoft.com/office/drawing/2014/main" id="{45E9702F-AC7A-4356-8E3B-1342DC6D3CD6}"/>
              </a:ext>
            </a:extLst>
          </p:cNvPr>
          <p:cNvSpPr>
            <a:spLocks noGrp="1"/>
          </p:cNvSpPr>
          <p:nvPr>
            <p:ph idx="1"/>
          </p:nvPr>
        </p:nvSpPr>
        <p:spPr/>
        <p:txBody>
          <a:bodyPr/>
          <a:lstStyle/>
          <a:p>
            <a:pPr marL="0" indent="0">
              <a:buNone/>
            </a:pPr>
            <a:r>
              <a:rPr lang="en-US" dirty="0"/>
              <a:t>Let A = {a, b, c, d, e} and B = {a, b, c, d, e, f, g, h}.</a:t>
            </a:r>
          </a:p>
          <a:p>
            <a:pPr marL="0" indent="0">
              <a:buNone/>
            </a:pPr>
            <a:r>
              <a:rPr lang="en-US" dirty="0"/>
              <a:t>Find</a:t>
            </a:r>
          </a:p>
          <a:p>
            <a:pPr marL="514350" indent="-514350">
              <a:buAutoNum type="alphaLcParenR"/>
            </a:pPr>
            <a:r>
              <a:rPr lang="en-US" dirty="0"/>
              <a:t>A ∪ B. </a:t>
            </a:r>
          </a:p>
          <a:p>
            <a:pPr marL="514350" indent="-514350">
              <a:buAutoNum type="alphaLcParenR"/>
            </a:pPr>
            <a:r>
              <a:rPr lang="en-US"/>
              <a:t>A </a:t>
            </a:r>
            <a:r>
              <a:rPr lang="en-US" dirty="0"/>
              <a:t>∩ B.</a:t>
            </a:r>
          </a:p>
          <a:p>
            <a:pPr marL="514350" indent="-514350">
              <a:buAutoNum type="alphaLcParenR"/>
            </a:pPr>
            <a:r>
              <a:rPr lang="en-US" dirty="0"/>
              <a:t>A − B. </a:t>
            </a:r>
          </a:p>
          <a:p>
            <a:pPr marL="514350" indent="-514350">
              <a:buAutoNum type="alphaLcParenR"/>
            </a:pPr>
            <a:r>
              <a:rPr lang="en-US" dirty="0"/>
              <a:t>B − A.</a:t>
            </a:r>
          </a:p>
        </p:txBody>
      </p:sp>
    </p:spTree>
    <p:extLst>
      <p:ext uri="{BB962C8B-B14F-4D97-AF65-F5344CB8AC3E}">
        <p14:creationId xmlns:p14="http://schemas.microsoft.com/office/powerpoint/2010/main" val="24226288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The Cardinality of the Union of Two Sets</a:t>
            </a:r>
          </a:p>
        </p:txBody>
      </p:sp>
      <p:sp>
        <p:nvSpPr>
          <p:cNvPr id="13" name="Content Placeholder 2"/>
          <p:cNvSpPr txBox="1">
            <a:spLocks/>
          </p:cNvSpPr>
          <p:nvPr/>
        </p:nvSpPr>
        <p:spPr>
          <a:xfrm>
            <a:off x="685800" y="1905000"/>
            <a:ext cx="8229600" cy="4389120"/>
          </a:xfrm>
          <a:prstGeom prst="rect">
            <a:avLst/>
          </a:prstGeom>
        </p:spPr>
        <p:txBody>
          <a:bodyPr vert="horz">
            <a:normAutofit fontScale="700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Inclusion-Exclusion</a:t>
            </a:r>
          </a:p>
          <a:p>
            <a:pPr marL="274320" marR="0" lvl="0" indent="-274320" algn="l" defTabSz="914400" rtl="0" eaLnBrk="1" fontAlgn="auto" latinLnBrk="0" hangingPunct="1">
              <a:lnSpc>
                <a:spcPct val="100000"/>
              </a:lnSpc>
              <a:spcBef>
                <a:spcPct val="20000"/>
              </a:spcBef>
              <a:spcAft>
                <a:spcPts val="0"/>
              </a:spcAft>
              <a:buClr>
                <a:schemeClr val="accent3"/>
              </a:buClr>
              <a:buSzPct val="95000"/>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rPr>
              <a:t>|</a:t>
            </a:r>
            <a:r>
              <a:rPr kumimoji="0" lang="en-US" sz="2600" i="1" u="none" strike="noStrike" kern="1200" cap="none" spc="0" normalizeH="0" baseline="0" noProof="0" dirty="0">
                <a:ln>
                  <a:noFill/>
                </a:ln>
                <a:solidFill>
                  <a:schemeClr val="tx1"/>
                </a:solidFill>
                <a:effectLst/>
                <a:uLnTx/>
                <a:uFillTx/>
                <a:ea typeface="Cambria Math" pitchFamily="18" charset="0"/>
              </a:rPr>
              <a:t>A</a:t>
            </a:r>
            <a:r>
              <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rPr>
              <a:t> ∪ </a:t>
            </a:r>
            <a:r>
              <a:rPr kumimoji="0" lang="en-US" sz="2600" i="1" u="none" strike="noStrike" kern="1200" cap="none" spc="0" normalizeH="0" baseline="0" noProof="0" dirty="0">
                <a:ln>
                  <a:noFill/>
                </a:ln>
                <a:solidFill>
                  <a:schemeClr val="tx1"/>
                </a:solidFill>
                <a:effectLst/>
                <a:uLnTx/>
                <a:uFillTx/>
                <a:ea typeface="Cambria Math" pitchFamily="18" charset="0"/>
              </a:rPr>
              <a:t>B</a:t>
            </a:r>
            <a:r>
              <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rPr>
              <a:t>| = |</a:t>
            </a:r>
            <a:r>
              <a:rPr kumimoji="0" lang="en-US" sz="2600" i="1" u="none" strike="noStrike" kern="1200" cap="none" spc="0" normalizeH="0" baseline="0" noProof="0" dirty="0">
                <a:ln>
                  <a:noFill/>
                </a:ln>
                <a:solidFill>
                  <a:schemeClr val="tx1"/>
                </a:solidFill>
                <a:effectLst/>
                <a:uLnTx/>
                <a:uFillTx/>
                <a:ea typeface="Cambria Math" pitchFamily="18" charset="0"/>
              </a:rPr>
              <a:t>A</a:t>
            </a:r>
            <a:r>
              <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rPr>
              <a:t>| + | </a:t>
            </a:r>
            <a:r>
              <a:rPr kumimoji="0" lang="en-US" sz="2600" i="1" u="none" strike="noStrike" kern="1200" cap="none" spc="0" normalizeH="0" baseline="0" noProof="0" dirty="0">
                <a:ln>
                  <a:noFill/>
                </a:ln>
                <a:solidFill>
                  <a:schemeClr val="tx1"/>
                </a:solidFill>
                <a:effectLst/>
                <a:uLnTx/>
                <a:uFillTx/>
                <a:ea typeface="Cambria Math" pitchFamily="18" charset="0"/>
              </a:rPr>
              <a:t>B</a:t>
            </a:r>
            <a:r>
              <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rPr>
              <a:t>| - |</a:t>
            </a:r>
            <a:r>
              <a:rPr kumimoji="0" lang="en-US" sz="2600" i="1" u="none" strike="noStrike" kern="1200" cap="none" spc="0" normalizeH="0" baseline="0" noProof="0" dirty="0">
                <a:ln>
                  <a:noFill/>
                </a:ln>
                <a:solidFill>
                  <a:schemeClr val="tx1"/>
                </a:solidFill>
                <a:effectLst/>
                <a:uLnTx/>
                <a:uFillTx/>
                <a:ea typeface="Cambria Math" pitchFamily="18" charset="0"/>
              </a:rPr>
              <a:t>A</a:t>
            </a:r>
            <a:r>
              <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rPr>
              <a:t> ∩ </a:t>
            </a:r>
            <a:r>
              <a:rPr kumimoji="0" lang="en-US" sz="2600" i="1" u="none" strike="noStrike" kern="1200" cap="none" spc="0" normalizeH="0" baseline="0" noProof="0" dirty="0">
                <a:ln>
                  <a:noFill/>
                </a:ln>
                <a:solidFill>
                  <a:schemeClr val="tx1"/>
                </a:solidFill>
                <a:effectLst/>
                <a:uLnTx/>
                <a:uFillTx/>
                <a:ea typeface="Cambria Math" pitchFamily="18" charset="0"/>
              </a:rPr>
              <a:t>B</a:t>
            </a:r>
            <a:r>
              <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rPr>
              <a:t>|</a:t>
            </a:r>
            <a:endParaRPr lang="en-US" sz="2600" dirty="0">
              <a:latin typeface="Cambria Math" pitchFamily="18" charset="0"/>
              <a:ea typeface="Cambria Math"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tabLst/>
              <a:defRPr/>
            </a:pPr>
            <a:endParaRPr lang="en-US" sz="2600" dirty="0"/>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endParaRPr lang="en-US" sz="2600" dirty="0"/>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endParaRPr lang="en-US" sz="2600" dirty="0"/>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endParaRPr lang="en-US" sz="2600" dirty="0"/>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endParaRPr lang="en-US" sz="2600" dirty="0"/>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endParaRPr lang="en-US" sz="2600" dirty="0"/>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r>
              <a:rPr lang="en-US" sz="2600" b="1" dirty="0"/>
              <a:t>Example</a:t>
            </a:r>
            <a:r>
              <a:rPr lang="en-US" sz="2600" dirty="0"/>
              <a:t>: Let </a:t>
            </a:r>
            <a:r>
              <a:rPr lang="en-US" sz="2600" i="1" dirty="0"/>
              <a:t>A</a:t>
            </a:r>
            <a:r>
              <a:rPr lang="en-US" sz="2600" dirty="0"/>
              <a:t> be the math majors in your class and </a:t>
            </a:r>
            <a:r>
              <a:rPr lang="en-US" sz="2600" i="1" dirty="0"/>
              <a:t>B</a:t>
            </a:r>
            <a:r>
              <a:rPr lang="en-US" sz="2600" dirty="0"/>
              <a:t> be the CS majors. To count the number of students who are either math majors or CS majors, add the number of math majors and the number of CS majors, and subtract the number of joint CS/math majors.</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r>
              <a:rPr lang="en-US" sz="2600" dirty="0"/>
              <a:t>We will return to this principle in Chapter 6 and Chapter 8 where we will derive a formula for the cardinality of the union of </a:t>
            </a:r>
            <a:r>
              <a:rPr lang="en-US" sz="2600" i="1" dirty="0"/>
              <a:t>n</a:t>
            </a:r>
            <a:r>
              <a:rPr lang="en-US" sz="2600" dirty="0"/>
              <a:t> sets, where </a:t>
            </a:r>
            <a:r>
              <a:rPr lang="en-US" sz="2600" i="1" dirty="0"/>
              <a:t>n</a:t>
            </a:r>
            <a:r>
              <a:rPr lang="en-US" sz="2600" dirty="0"/>
              <a:t> is a positive integer.</a:t>
            </a:r>
          </a:p>
          <a:p>
            <a:pPr marL="274320" lvl="0" indent="-274320">
              <a:spcBef>
                <a:spcPct val="20000"/>
              </a:spcBef>
              <a:buClr>
                <a:schemeClr val="accent3"/>
              </a:buClr>
              <a:buSzPct val="95000"/>
            </a:pPr>
            <a:r>
              <a:rPr lang="en-US" sz="2600" dirty="0"/>
              <a:t> </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grpSp>
        <p:nvGrpSpPr>
          <p:cNvPr id="3" name="Group 22"/>
          <p:cNvGrpSpPr/>
          <p:nvPr/>
        </p:nvGrpSpPr>
        <p:grpSpPr>
          <a:xfrm>
            <a:off x="5257800" y="1905000"/>
            <a:ext cx="3429000" cy="1447800"/>
            <a:chOff x="5715000" y="4724400"/>
            <a:chExt cx="3429000" cy="1447800"/>
          </a:xfrm>
        </p:grpSpPr>
        <p:sp>
          <p:nvSpPr>
            <p:cNvPr id="24" name="Oval 23"/>
            <p:cNvSpPr/>
            <p:nvPr/>
          </p:nvSpPr>
          <p:spPr>
            <a:xfrm>
              <a:off x="6934200" y="5105400"/>
              <a:ext cx="533400" cy="8382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20"/>
            <p:cNvGrpSpPr/>
            <p:nvPr/>
          </p:nvGrpSpPr>
          <p:grpSpPr>
            <a:xfrm>
              <a:off x="5715000" y="4724400"/>
              <a:ext cx="2971800" cy="1447800"/>
              <a:chOff x="5715000" y="4724400"/>
              <a:chExt cx="2971800" cy="1447800"/>
            </a:xfrm>
          </p:grpSpPr>
          <p:sp>
            <p:nvSpPr>
              <p:cNvPr id="30" name="Rectangle 29"/>
              <p:cNvSpPr/>
              <p:nvPr/>
            </p:nvSpPr>
            <p:spPr>
              <a:xfrm>
                <a:off x="5715000" y="4724400"/>
                <a:ext cx="2971800" cy="1447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19"/>
              <p:cNvGrpSpPr/>
              <p:nvPr/>
            </p:nvGrpSpPr>
            <p:grpSpPr>
              <a:xfrm>
                <a:off x="6248400" y="5029200"/>
                <a:ext cx="1905000" cy="990600"/>
                <a:chOff x="6248400" y="5029200"/>
                <a:chExt cx="1905000" cy="990600"/>
              </a:xfrm>
            </p:grpSpPr>
            <p:sp>
              <p:nvSpPr>
                <p:cNvPr id="32" name="Oval 31"/>
                <p:cNvSpPr/>
                <p:nvPr/>
              </p:nvSpPr>
              <p:spPr>
                <a:xfrm>
                  <a:off x="6248400" y="5029200"/>
                  <a:ext cx="1219200" cy="990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6934200" y="5029200"/>
                  <a:ext cx="1219200" cy="990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6" name="Group 21"/>
            <p:cNvGrpSpPr/>
            <p:nvPr/>
          </p:nvGrpSpPr>
          <p:grpSpPr>
            <a:xfrm>
              <a:off x="6400800" y="4800600"/>
              <a:ext cx="2743200" cy="826532"/>
              <a:chOff x="6400800" y="4800600"/>
              <a:chExt cx="2743200" cy="826532"/>
            </a:xfrm>
          </p:grpSpPr>
          <p:sp>
            <p:nvSpPr>
              <p:cNvPr id="27" name="TextBox 26"/>
              <p:cNvSpPr txBox="1"/>
              <p:nvPr/>
            </p:nvSpPr>
            <p:spPr>
              <a:xfrm>
                <a:off x="8305800" y="4800600"/>
                <a:ext cx="838200" cy="369332"/>
              </a:xfrm>
              <a:prstGeom prst="rect">
                <a:avLst/>
              </a:prstGeom>
              <a:noFill/>
            </p:spPr>
            <p:txBody>
              <a:bodyPr wrap="square" rtlCol="0">
                <a:spAutoFit/>
              </a:bodyPr>
              <a:lstStyle/>
              <a:p>
                <a:r>
                  <a:rPr lang="en-US" i="1" dirty="0"/>
                  <a:t>U</a:t>
                </a:r>
              </a:p>
            </p:txBody>
          </p:sp>
          <p:sp>
            <p:nvSpPr>
              <p:cNvPr id="28" name="TextBox 27"/>
              <p:cNvSpPr txBox="1"/>
              <p:nvPr/>
            </p:nvSpPr>
            <p:spPr>
              <a:xfrm>
                <a:off x="6400800" y="5181600"/>
                <a:ext cx="381000" cy="369332"/>
              </a:xfrm>
              <a:prstGeom prst="rect">
                <a:avLst/>
              </a:prstGeom>
              <a:noFill/>
            </p:spPr>
            <p:txBody>
              <a:bodyPr wrap="square" rtlCol="0">
                <a:spAutoFit/>
              </a:bodyPr>
              <a:lstStyle/>
              <a:p>
                <a:r>
                  <a:rPr lang="en-US" i="1" dirty="0"/>
                  <a:t>A</a:t>
                </a:r>
              </a:p>
            </p:txBody>
          </p:sp>
          <p:sp>
            <p:nvSpPr>
              <p:cNvPr id="29" name="TextBox 28"/>
              <p:cNvSpPr txBox="1"/>
              <p:nvPr/>
            </p:nvSpPr>
            <p:spPr>
              <a:xfrm>
                <a:off x="7620000" y="5257800"/>
                <a:ext cx="381000" cy="369332"/>
              </a:xfrm>
              <a:prstGeom prst="rect">
                <a:avLst/>
              </a:prstGeom>
              <a:noFill/>
            </p:spPr>
            <p:txBody>
              <a:bodyPr wrap="square" rtlCol="0">
                <a:spAutoFit/>
              </a:bodyPr>
              <a:lstStyle/>
              <a:p>
                <a:r>
                  <a:rPr lang="en-US" i="1" dirty="0"/>
                  <a:t>B</a:t>
                </a:r>
              </a:p>
            </p:txBody>
          </p:sp>
        </p:grpSp>
      </p:grpSp>
      <p:sp>
        <p:nvSpPr>
          <p:cNvPr id="15" name="TextBox 14"/>
          <p:cNvSpPr txBox="1"/>
          <p:nvPr/>
        </p:nvSpPr>
        <p:spPr>
          <a:xfrm>
            <a:off x="5105400" y="3505200"/>
            <a:ext cx="3962400" cy="369332"/>
          </a:xfrm>
          <a:prstGeom prst="rect">
            <a:avLst/>
          </a:prstGeom>
          <a:noFill/>
        </p:spPr>
        <p:txBody>
          <a:bodyPr wrap="square" rtlCol="0">
            <a:spAutoFit/>
          </a:bodyPr>
          <a:lstStyle/>
          <a:p>
            <a:r>
              <a:rPr lang="en-US" dirty="0"/>
              <a:t>Venn Diagram</a:t>
            </a:r>
            <a:r>
              <a:rPr lang="en-US" dirty="0">
                <a:latin typeface="Cambria Math"/>
                <a:ea typeface="Cambria Math"/>
              </a:rPr>
              <a:t>  for </a:t>
            </a:r>
            <a:r>
              <a:rPr lang="en-US" i="1" dirty="0">
                <a:latin typeface="Cambria Math"/>
                <a:ea typeface="Cambria Math"/>
              </a:rPr>
              <a:t>A</a:t>
            </a:r>
            <a:r>
              <a:rPr lang="en-US" dirty="0">
                <a:latin typeface="Cambria Math"/>
                <a:ea typeface="Cambria Math"/>
              </a:rPr>
              <a:t>, </a:t>
            </a:r>
            <a:r>
              <a:rPr lang="en-US" i="1" dirty="0">
                <a:latin typeface="Cambria Math"/>
                <a:ea typeface="Cambria Math"/>
              </a:rPr>
              <a:t>B</a:t>
            </a:r>
            <a:r>
              <a:rPr lang="en-US" dirty="0">
                <a:latin typeface="Cambria Math"/>
                <a:ea typeface="Cambria Math"/>
              </a:rPr>
              <a:t>,</a:t>
            </a:r>
            <a:r>
              <a:rPr lang="en-US" i="1" dirty="0">
                <a:ea typeface="Cambria Math" pitchFamily="18" charset="0"/>
              </a:rPr>
              <a:t> A</a:t>
            </a:r>
            <a:r>
              <a:rPr lang="en-US" dirty="0">
                <a:latin typeface="Cambria Math" pitchFamily="18" charset="0"/>
                <a:ea typeface="Cambria Math" pitchFamily="18" charset="0"/>
              </a:rPr>
              <a:t> ∩ </a:t>
            </a:r>
            <a:r>
              <a:rPr lang="en-US" i="1" dirty="0">
                <a:ea typeface="Cambria Math" pitchFamily="18" charset="0"/>
              </a:rPr>
              <a:t>B, A</a:t>
            </a:r>
            <a:r>
              <a:rPr lang="en-US" dirty="0">
                <a:latin typeface="Cambria Math" pitchFamily="18" charset="0"/>
                <a:ea typeface="Cambria Math" pitchFamily="18" charset="0"/>
              </a:rPr>
              <a:t> ∪ </a:t>
            </a:r>
            <a:r>
              <a:rPr lang="en-US" i="1" dirty="0">
                <a:ea typeface="Cambria Math" pitchFamily="18" charset="0"/>
              </a:rPr>
              <a:t>B </a:t>
            </a:r>
            <a:r>
              <a:rPr lang="en-US" dirty="0">
                <a:latin typeface="Cambria Math"/>
                <a:ea typeface="Cambria Math"/>
              </a:rPr>
              <a:t> </a:t>
            </a:r>
            <a:r>
              <a:rPr lang="en-US" dirty="0"/>
              <a:t>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Questions</a:t>
            </a:r>
          </a:p>
        </p:txBody>
      </p:sp>
      <p:sp>
        <p:nvSpPr>
          <p:cNvPr id="3" name="Content Placeholder 2"/>
          <p:cNvSpPr>
            <a:spLocks noGrp="1"/>
          </p:cNvSpPr>
          <p:nvPr>
            <p:ph idx="1"/>
          </p:nvPr>
        </p:nvSpPr>
        <p:spPr/>
        <p:txBody>
          <a:bodyPr>
            <a:normAutofit/>
          </a:bodyPr>
          <a:lstStyle/>
          <a:p>
            <a:pPr>
              <a:buNone/>
            </a:pPr>
            <a:r>
              <a:rPr lang="en-US" sz="2000" b="1" dirty="0"/>
              <a:t>Example</a:t>
            </a:r>
            <a:r>
              <a:rPr lang="en-US" sz="2000" dirty="0"/>
              <a:t>: </a:t>
            </a:r>
            <a:r>
              <a:rPr lang="en-US" sz="2000" i="1" dirty="0"/>
              <a:t>U</a:t>
            </a:r>
            <a:r>
              <a:rPr lang="en-US" sz="2000" dirty="0"/>
              <a:t> = {</a:t>
            </a:r>
            <a:r>
              <a:rPr lang="en-US" sz="2000" dirty="0">
                <a:latin typeface="Cambria Math" pitchFamily="18" charset="0"/>
                <a:ea typeface="Cambria Math" pitchFamily="18" charset="0"/>
              </a:rPr>
              <a:t>0,1,2,3,4,5</a:t>
            </a:r>
            <a:r>
              <a:rPr lang="en-US" sz="2000" dirty="0"/>
              <a:t>,</a:t>
            </a:r>
            <a:r>
              <a:rPr lang="en-US" sz="2000" dirty="0">
                <a:latin typeface="Cambria Math" pitchFamily="18" charset="0"/>
                <a:ea typeface="Cambria Math" pitchFamily="18" charset="0"/>
              </a:rPr>
              <a:t>6,7,8,9,10</a:t>
            </a:r>
            <a:r>
              <a:rPr lang="en-US" sz="2000" dirty="0"/>
              <a:t>}  </a:t>
            </a:r>
            <a:r>
              <a:rPr lang="en-US" sz="2000" i="1" dirty="0"/>
              <a:t>A</a:t>
            </a:r>
            <a:r>
              <a:rPr lang="en-US" sz="2000" dirty="0"/>
              <a:t> = {</a:t>
            </a:r>
            <a:r>
              <a:rPr lang="en-US" sz="2000" dirty="0">
                <a:latin typeface="Cambria Math" pitchFamily="18" charset="0"/>
                <a:ea typeface="Cambria Math" pitchFamily="18" charset="0"/>
              </a:rPr>
              <a:t>1,2,3,4,5</a:t>
            </a:r>
            <a:r>
              <a:rPr lang="en-US" sz="2000" dirty="0"/>
              <a:t>},    </a:t>
            </a:r>
            <a:r>
              <a:rPr lang="en-US" sz="2000" i="1" dirty="0"/>
              <a:t>B</a:t>
            </a:r>
            <a:r>
              <a:rPr lang="en-US" sz="2000" dirty="0"/>
              <a:t> ={</a:t>
            </a:r>
            <a:r>
              <a:rPr lang="en-US" sz="2000" dirty="0">
                <a:latin typeface="Cambria Math" pitchFamily="18" charset="0"/>
                <a:ea typeface="Cambria Math" pitchFamily="18" charset="0"/>
              </a:rPr>
              <a:t>4,5,6,7,8</a:t>
            </a:r>
            <a:r>
              <a:rPr lang="en-US" sz="2000" dirty="0"/>
              <a:t>}</a:t>
            </a:r>
          </a:p>
          <a:p>
            <a:pPr marL="736092" lvl="1" indent="-342900">
              <a:buFont typeface="+mj-lt"/>
              <a:buAutoNum type="arabicPeriod"/>
            </a:pPr>
            <a:r>
              <a:rPr lang="en-US" sz="1600" i="1" dirty="0">
                <a:ea typeface="Cambria Math" pitchFamily="18" charset="0"/>
              </a:rPr>
              <a:t>A</a:t>
            </a:r>
            <a:r>
              <a:rPr lang="en-US" sz="1600" b="1" dirty="0">
                <a:latin typeface="Cambria Math" pitchFamily="18" charset="0"/>
                <a:ea typeface="Cambria Math" pitchFamily="18" charset="0"/>
              </a:rPr>
              <a:t> </a:t>
            </a:r>
            <a:r>
              <a:rPr lang="en-US" sz="1600" dirty="0">
                <a:latin typeface="Cambria Math"/>
                <a:ea typeface="Cambria Math"/>
              </a:rPr>
              <a:t>∪ </a:t>
            </a:r>
            <a:r>
              <a:rPr lang="en-US" sz="1600" i="1" dirty="0">
                <a:ea typeface="Cambria Math"/>
              </a:rPr>
              <a:t>B</a:t>
            </a:r>
            <a:r>
              <a:rPr lang="en-US" sz="1600" b="1" dirty="0">
                <a:latin typeface="Cambria Math"/>
                <a:ea typeface="Cambria Math"/>
              </a:rPr>
              <a:t>             </a:t>
            </a:r>
          </a:p>
          <a:p>
            <a:pPr marL="1010412" lvl="2" indent="-342900">
              <a:buNone/>
            </a:pPr>
            <a:r>
              <a:rPr lang="en-US" sz="1600" b="1" dirty="0">
                <a:latin typeface="Cambria Math"/>
                <a:ea typeface="Cambria Math"/>
              </a:rPr>
              <a:t> </a:t>
            </a:r>
            <a:r>
              <a:rPr lang="en-US" sz="1600" b="1" dirty="0">
                <a:ea typeface="Cambria Math"/>
              </a:rPr>
              <a:t>Solution:</a:t>
            </a:r>
            <a:r>
              <a:rPr lang="en-US" sz="1600" b="1" dirty="0">
                <a:latin typeface="Cambria Math"/>
                <a:ea typeface="Cambria Math"/>
              </a:rPr>
              <a:t> </a:t>
            </a:r>
            <a:r>
              <a:rPr lang="en-US" sz="1600" dirty="0"/>
              <a:t>{</a:t>
            </a:r>
            <a:r>
              <a:rPr lang="en-US" sz="1600" dirty="0">
                <a:latin typeface="Cambria Math" pitchFamily="18" charset="0"/>
                <a:ea typeface="Cambria Math" pitchFamily="18" charset="0"/>
              </a:rPr>
              <a:t>1,2,3,4,5</a:t>
            </a:r>
            <a:r>
              <a:rPr lang="en-US" sz="1600" dirty="0"/>
              <a:t>,</a:t>
            </a:r>
            <a:r>
              <a:rPr lang="en-US" sz="1600" dirty="0">
                <a:latin typeface="Cambria Math" pitchFamily="18" charset="0"/>
                <a:ea typeface="Cambria Math" pitchFamily="18" charset="0"/>
              </a:rPr>
              <a:t>6,7,8</a:t>
            </a:r>
            <a:r>
              <a:rPr lang="en-US" sz="1600" dirty="0"/>
              <a:t>}</a:t>
            </a:r>
            <a:r>
              <a:rPr lang="en-US" sz="1600" b="1" dirty="0">
                <a:latin typeface="Cambria Math"/>
                <a:ea typeface="Cambria Math"/>
              </a:rPr>
              <a:t>     </a:t>
            </a:r>
          </a:p>
          <a:p>
            <a:pPr marL="736092" lvl="1" indent="-342900">
              <a:buFont typeface="+mj-lt"/>
              <a:buAutoNum type="arabicPeriod"/>
            </a:pPr>
            <a:r>
              <a:rPr lang="en-US" sz="1600" i="1" dirty="0">
                <a:ea typeface="Cambria Math" pitchFamily="18" charset="0"/>
              </a:rPr>
              <a:t>A</a:t>
            </a:r>
            <a:r>
              <a:rPr lang="en-US" sz="1600" b="1" dirty="0">
                <a:latin typeface="Cambria Math" pitchFamily="18" charset="0"/>
                <a:ea typeface="Cambria Math" pitchFamily="18" charset="0"/>
              </a:rPr>
              <a:t> </a:t>
            </a:r>
            <a:r>
              <a:rPr lang="en-US" sz="1600" dirty="0">
                <a:latin typeface="Cambria Math"/>
                <a:ea typeface="Cambria Math"/>
              </a:rPr>
              <a:t>∩ </a:t>
            </a:r>
            <a:r>
              <a:rPr lang="en-US" sz="1600" i="1" dirty="0">
                <a:ea typeface="Cambria Math"/>
              </a:rPr>
              <a:t>B</a:t>
            </a:r>
            <a:r>
              <a:rPr lang="en-US" sz="1600" b="1" dirty="0">
                <a:ea typeface="Cambria Math"/>
              </a:rPr>
              <a:t>            </a:t>
            </a:r>
          </a:p>
          <a:p>
            <a:pPr marL="1010412" lvl="2" indent="-342900">
              <a:buNone/>
            </a:pPr>
            <a:r>
              <a:rPr lang="en-US" sz="1600" b="1" dirty="0">
                <a:ea typeface="Cambria Math"/>
              </a:rPr>
              <a:t> Solution:</a:t>
            </a:r>
            <a:r>
              <a:rPr lang="en-US" sz="1600" b="1" dirty="0">
                <a:latin typeface="Cambria Math"/>
                <a:ea typeface="Cambria Math"/>
              </a:rPr>
              <a:t> </a:t>
            </a:r>
            <a:r>
              <a:rPr lang="en-US" sz="1600" dirty="0"/>
              <a:t>{</a:t>
            </a:r>
            <a:r>
              <a:rPr lang="en-US" sz="1600" dirty="0">
                <a:latin typeface="Cambria Math" pitchFamily="18" charset="0"/>
                <a:ea typeface="Cambria Math" pitchFamily="18" charset="0"/>
              </a:rPr>
              <a:t>4,5</a:t>
            </a:r>
            <a:r>
              <a:rPr lang="en-US" sz="1600" dirty="0"/>
              <a:t>}</a:t>
            </a:r>
            <a:r>
              <a:rPr lang="en-US" sz="1600" b="1" dirty="0">
                <a:latin typeface="Cambria Math"/>
                <a:ea typeface="Cambria Math"/>
              </a:rPr>
              <a:t> </a:t>
            </a:r>
          </a:p>
          <a:p>
            <a:pPr marL="736092" lvl="1" indent="-342900">
              <a:buFont typeface="+mj-lt"/>
              <a:buAutoNum type="arabicPeriod"/>
            </a:pPr>
            <a:r>
              <a:rPr lang="en-US" sz="1600" i="1" dirty="0">
                <a:ea typeface="Cambria Math" pitchFamily="18" charset="0"/>
              </a:rPr>
              <a:t>Ā</a:t>
            </a:r>
            <a:r>
              <a:rPr lang="en-US" sz="1600" b="1" dirty="0">
                <a:ea typeface="Cambria Math"/>
              </a:rPr>
              <a:t>                  </a:t>
            </a:r>
          </a:p>
          <a:p>
            <a:pPr marL="1010412" lvl="2" indent="-342900">
              <a:buNone/>
            </a:pPr>
            <a:r>
              <a:rPr lang="en-US" sz="1600" b="1" dirty="0">
                <a:ea typeface="Cambria Math"/>
              </a:rPr>
              <a:t>  Solution:</a:t>
            </a:r>
            <a:r>
              <a:rPr lang="en-US" sz="1600" b="1" dirty="0">
                <a:latin typeface="Cambria Math"/>
                <a:ea typeface="Cambria Math"/>
              </a:rPr>
              <a:t> </a:t>
            </a:r>
            <a:r>
              <a:rPr lang="en-US" sz="1600" dirty="0"/>
              <a:t>{</a:t>
            </a:r>
            <a:r>
              <a:rPr lang="en-US" sz="1600" dirty="0">
                <a:latin typeface="Cambria Math" pitchFamily="18" charset="0"/>
                <a:ea typeface="Cambria Math" pitchFamily="18" charset="0"/>
              </a:rPr>
              <a:t>0,6,7,8,9,10</a:t>
            </a:r>
            <a:r>
              <a:rPr lang="en-US" sz="1600" dirty="0"/>
              <a:t>}</a:t>
            </a:r>
            <a:endParaRPr lang="en-US" sz="1600" b="1" dirty="0">
              <a:latin typeface="Cambria Math" pitchFamily="18" charset="0"/>
              <a:ea typeface="Cambria Math" pitchFamily="18" charset="0"/>
            </a:endParaRPr>
          </a:p>
          <a:p>
            <a:pPr marL="736092" lvl="1" indent="-342900">
              <a:buFont typeface="+mj-lt"/>
              <a:buAutoNum type="arabicPeriod"/>
            </a:pPr>
            <a:r>
              <a:rPr lang="en-US" sz="1600" dirty="0">
                <a:latin typeface="Cambria Math" pitchFamily="18" charset="0"/>
                <a:ea typeface="Cambria Math" pitchFamily="18" charset="0"/>
                <a:sym typeface="Symbol"/>
              </a:rPr>
              <a:t>                        </a:t>
            </a:r>
          </a:p>
          <a:p>
            <a:pPr marL="1010412" lvl="2" indent="-342900">
              <a:buNone/>
            </a:pPr>
            <a:r>
              <a:rPr lang="en-US" sz="1600" dirty="0">
                <a:latin typeface="Cambria Math" pitchFamily="18" charset="0"/>
                <a:ea typeface="Cambria Math" pitchFamily="18" charset="0"/>
                <a:sym typeface="Symbol"/>
              </a:rPr>
              <a:t> </a:t>
            </a:r>
            <a:r>
              <a:rPr lang="en-US" sz="1600" b="1" dirty="0">
                <a:ea typeface="Cambria Math"/>
              </a:rPr>
              <a:t>Solution:</a:t>
            </a:r>
            <a:r>
              <a:rPr lang="en-US" sz="1600" dirty="0"/>
              <a:t> {</a:t>
            </a:r>
            <a:r>
              <a:rPr lang="en-US" sz="1600" dirty="0">
                <a:latin typeface="Cambria Math" pitchFamily="18" charset="0"/>
                <a:ea typeface="Cambria Math" pitchFamily="18" charset="0"/>
              </a:rPr>
              <a:t>0,1,2,3,9,10</a:t>
            </a:r>
            <a:r>
              <a:rPr lang="en-US" sz="1600" dirty="0"/>
              <a:t>}</a:t>
            </a:r>
            <a:endParaRPr lang="en-US" sz="1600" dirty="0">
              <a:latin typeface="Cambria Math" pitchFamily="18" charset="0"/>
              <a:ea typeface="Cambria Math" pitchFamily="18" charset="0"/>
              <a:sym typeface="Symbol"/>
            </a:endParaRPr>
          </a:p>
          <a:p>
            <a:pPr marL="736092" lvl="1" indent="-342900">
              <a:buFont typeface="+mj-lt"/>
              <a:buAutoNum type="arabicPeriod"/>
            </a:pPr>
            <a:r>
              <a:rPr lang="en-US" sz="1600" i="1" dirty="0">
                <a:ea typeface="Cambria Math" pitchFamily="18" charset="0"/>
              </a:rPr>
              <a:t>A</a:t>
            </a:r>
            <a:r>
              <a:rPr lang="en-US" sz="1600" b="1" dirty="0">
                <a:latin typeface="Cambria Math" pitchFamily="18" charset="0"/>
                <a:ea typeface="Cambria Math" pitchFamily="18" charset="0"/>
              </a:rPr>
              <a:t> – </a:t>
            </a:r>
            <a:r>
              <a:rPr lang="en-US" sz="1600" i="1" dirty="0">
                <a:ea typeface="Cambria Math" pitchFamily="18" charset="0"/>
              </a:rPr>
              <a:t>B</a:t>
            </a:r>
            <a:r>
              <a:rPr lang="en-US" sz="1600" b="1" dirty="0">
                <a:ea typeface="Cambria Math"/>
              </a:rPr>
              <a:t>            </a:t>
            </a:r>
          </a:p>
          <a:p>
            <a:pPr marL="1010412" lvl="2" indent="-342900">
              <a:buNone/>
            </a:pPr>
            <a:r>
              <a:rPr lang="en-US" sz="1600" b="1" dirty="0">
                <a:ea typeface="Cambria Math"/>
              </a:rPr>
              <a:t>  Solution:</a:t>
            </a:r>
            <a:r>
              <a:rPr lang="en-US" sz="1600" b="1" dirty="0">
                <a:latin typeface="Cambria Math"/>
                <a:ea typeface="Cambria Math"/>
              </a:rPr>
              <a:t> </a:t>
            </a:r>
            <a:r>
              <a:rPr lang="en-US" sz="1600" dirty="0"/>
              <a:t>{</a:t>
            </a:r>
            <a:r>
              <a:rPr lang="en-US" sz="1600" dirty="0">
                <a:latin typeface="Cambria Math" pitchFamily="18" charset="0"/>
                <a:ea typeface="Cambria Math" pitchFamily="18" charset="0"/>
              </a:rPr>
              <a:t>1,2,3</a:t>
            </a:r>
            <a:r>
              <a:rPr lang="en-US" sz="1600" dirty="0"/>
              <a:t>} </a:t>
            </a:r>
            <a:endParaRPr lang="en-US" sz="1600" b="1" dirty="0">
              <a:latin typeface="Cambria Math" pitchFamily="18" charset="0"/>
              <a:ea typeface="Cambria Math" pitchFamily="18" charset="0"/>
            </a:endParaRPr>
          </a:p>
          <a:p>
            <a:pPr marL="736092" lvl="1" indent="-342900">
              <a:buFont typeface="+mj-lt"/>
              <a:buAutoNum type="arabicPeriod"/>
            </a:pPr>
            <a:r>
              <a:rPr lang="en-US" sz="1600" i="1" dirty="0">
                <a:ea typeface="Cambria Math" pitchFamily="18" charset="0"/>
              </a:rPr>
              <a:t>B</a:t>
            </a:r>
            <a:r>
              <a:rPr lang="en-US" sz="1600" b="1" dirty="0">
                <a:latin typeface="Cambria Math" pitchFamily="18" charset="0"/>
                <a:ea typeface="Cambria Math" pitchFamily="18" charset="0"/>
              </a:rPr>
              <a:t> – </a:t>
            </a:r>
            <a:r>
              <a:rPr lang="en-US" sz="1600" i="1" dirty="0">
                <a:ea typeface="Cambria Math" pitchFamily="18" charset="0"/>
              </a:rPr>
              <a:t>A</a:t>
            </a:r>
            <a:r>
              <a:rPr lang="en-US" sz="1600" b="1" dirty="0">
                <a:latin typeface="Cambria Math" pitchFamily="18" charset="0"/>
                <a:ea typeface="Cambria Math" pitchFamily="18" charset="0"/>
              </a:rPr>
              <a:t>               </a:t>
            </a:r>
          </a:p>
          <a:p>
            <a:pPr marL="1010412" lvl="2" indent="-342900">
              <a:buNone/>
            </a:pPr>
            <a:r>
              <a:rPr lang="en-US" sz="1600" b="1" dirty="0">
                <a:ea typeface="Cambria Math"/>
              </a:rPr>
              <a:t>Solution:</a:t>
            </a:r>
            <a:r>
              <a:rPr lang="en-US" sz="1600" b="1" dirty="0">
                <a:latin typeface="Cambria Math" pitchFamily="18" charset="0"/>
                <a:ea typeface="Cambria Math" pitchFamily="18" charset="0"/>
              </a:rPr>
              <a:t> </a:t>
            </a:r>
            <a:r>
              <a:rPr lang="en-US" sz="1600" dirty="0"/>
              <a:t>{</a:t>
            </a:r>
            <a:r>
              <a:rPr lang="en-US" sz="1600" dirty="0">
                <a:latin typeface="Cambria Math" pitchFamily="18" charset="0"/>
                <a:ea typeface="Cambria Math" pitchFamily="18" charset="0"/>
              </a:rPr>
              <a:t>6,7,8</a:t>
            </a:r>
            <a:r>
              <a:rPr lang="en-US" sz="1600" dirty="0"/>
              <a:t>} </a:t>
            </a:r>
            <a:r>
              <a:rPr lang="en-US" sz="1600" b="1" dirty="0">
                <a:latin typeface="Cambria Math" pitchFamily="18" charset="0"/>
                <a:ea typeface="Cambria Math" pitchFamily="18" charset="0"/>
              </a:rPr>
              <a:t>			</a:t>
            </a:r>
          </a:p>
          <a:p>
            <a:pPr lvl="1"/>
            <a:endParaRPr lang="en-US" b="1" dirty="0">
              <a:latin typeface="Cambria Math" pitchFamily="18" charset="0"/>
              <a:ea typeface="Cambria Math" pitchFamily="18" charset="0"/>
            </a:endParaRPr>
          </a:p>
          <a:p>
            <a:pPr lvl="1"/>
            <a:endParaRPr lang="en-US" b="1" dirty="0">
              <a:latin typeface="Cambria Math"/>
              <a:ea typeface="Cambria Math"/>
            </a:endParaRPr>
          </a:p>
          <a:p>
            <a:pPr lvl="1"/>
            <a:endParaRPr lang="en-US" b="1" dirty="0">
              <a:latin typeface="Cambria Math"/>
              <a:ea typeface="Cambria Math"/>
            </a:endParaRPr>
          </a:p>
          <a:p>
            <a:pPr lvl="1"/>
            <a:endParaRPr lang="en-US" dirty="0"/>
          </a:p>
          <a:p>
            <a:pPr lvl="1">
              <a:buNone/>
            </a:pPr>
            <a:endParaRPr lang="en-US" dirty="0"/>
          </a:p>
        </p:txBody>
      </p:sp>
      <p:pic>
        <p:nvPicPr>
          <p:cNvPr id="7" name="Picture 6" descr="addin_tmp.png"/>
          <p:cNvPicPr>
            <a:picLocks noChangeAspect="1"/>
          </p:cNvPicPr>
          <p:nvPr>
            <p:custDataLst>
              <p:tags r:id="rId1"/>
            </p:custDataLst>
          </p:nvPr>
        </p:nvPicPr>
        <p:blipFill>
          <a:blip r:embed="rId3" cstate="print"/>
          <a:stretch>
            <a:fillRect/>
          </a:stretch>
        </p:blipFill>
        <p:spPr>
          <a:xfrm>
            <a:off x="1295400" y="4114800"/>
            <a:ext cx="128016" cy="15068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Symmetric Difference (</a:t>
            </a:r>
            <a:r>
              <a:rPr lang="en-US" i="1" dirty="0"/>
              <a:t>optional</a:t>
            </a:r>
            <a:r>
              <a:rPr lang="en-US" dirty="0"/>
              <a:t>)</a:t>
            </a:r>
          </a:p>
        </p:txBody>
      </p:sp>
      <p:sp>
        <p:nvSpPr>
          <p:cNvPr id="3" name="Content Placeholder 2"/>
          <p:cNvSpPr>
            <a:spLocks noGrp="1"/>
          </p:cNvSpPr>
          <p:nvPr>
            <p:ph idx="1"/>
          </p:nvPr>
        </p:nvSpPr>
        <p:spPr/>
        <p:txBody>
          <a:bodyPr/>
          <a:lstStyle/>
          <a:p>
            <a:pPr>
              <a:buNone/>
            </a:pPr>
            <a:r>
              <a:rPr lang="en-US" b="1" dirty="0"/>
              <a:t> Definition</a:t>
            </a:r>
            <a:r>
              <a:rPr lang="en-US" dirty="0"/>
              <a:t>: The </a:t>
            </a:r>
            <a:r>
              <a:rPr lang="en-US" i="1" dirty="0"/>
              <a:t>symmetric difference </a:t>
            </a:r>
            <a:r>
              <a:rPr lang="en-US" dirty="0"/>
              <a:t>of </a:t>
            </a:r>
            <a:r>
              <a:rPr lang="en-US" b="1" dirty="0"/>
              <a:t>A</a:t>
            </a:r>
            <a:r>
              <a:rPr lang="en-US" dirty="0"/>
              <a:t> and </a:t>
            </a:r>
            <a:r>
              <a:rPr lang="en-US" b="1" dirty="0"/>
              <a:t>B</a:t>
            </a:r>
            <a:r>
              <a:rPr lang="en-US" dirty="0"/>
              <a:t>, denoted by                   is the set</a:t>
            </a:r>
          </a:p>
          <a:p>
            <a:endParaRPr lang="en-US" dirty="0"/>
          </a:p>
          <a:p>
            <a:pPr>
              <a:buNone/>
            </a:pPr>
            <a:r>
              <a:rPr lang="en-US" b="1" dirty="0"/>
              <a:t> Example</a:t>
            </a:r>
            <a:r>
              <a:rPr lang="en-US" dirty="0"/>
              <a:t>:</a:t>
            </a:r>
          </a:p>
          <a:p>
            <a:pPr lvl="1">
              <a:buNone/>
            </a:pPr>
            <a:r>
              <a:rPr lang="en-US" i="1" dirty="0">
                <a:ea typeface="Cambria Math" pitchFamily="18" charset="0"/>
              </a:rPr>
              <a:t>U</a:t>
            </a:r>
            <a:r>
              <a:rPr lang="en-US" dirty="0">
                <a:latin typeface="Cambria Math" pitchFamily="18" charset="0"/>
                <a:ea typeface="Cambria Math" pitchFamily="18" charset="0"/>
              </a:rPr>
              <a:t> = {0,1,2,3,4,5,6,7,8,9,10}  </a:t>
            </a:r>
          </a:p>
          <a:p>
            <a:pPr lvl="1">
              <a:buNone/>
            </a:pPr>
            <a:r>
              <a:rPr lang="en-US" i="1" dirty="0">
                <a:ea typeface="Cambria Math" pitchFamily="18" charset="0"/>
              </a:rPr>
              <a:t>A</a:t>
            </a:r>
            <a:r>
              <a:rPr lang="en-US" dirty="0">
                <a:ea typeface="Cambria Math" pitchFamily="18" charset="0"/>
              </a:rPr>
              <a:t> </a:t>
            </a:r>
            <a:r>
              <a:rPr lang="en-US" dirty="0">
                <a:latin typeface="Cambria Math" pitchFamily="18" charset="0"/>
                <a:ea typeface="Cambria Math" pitchFamily="18" charset="0"/>
              </a:rPr>
              <a:t>= {1,2,3,4,5}   </a:t>
            </a:r>
            <a:r>
              <a:rPr lang="en-US" i="1" dirty="0">
                <a:ea typeface="Cambria Math" pitchFamily="18" charset="0"/>
              </a:rPr>
              <a:t>B</a:t>
            </a:r>
            <a:r>
              <a:rPr lang="en-US" dirty="0">
                <a:latin typeface="Cambria Math" pitchFamily="18" charset="0"/>
                <a:ea typeface="Cambria Math" pitchFamily="18" charset="0"/>
              </a:rPr>
              <a:t> ={4,5,6,7,8}</a:t>
            </a:r>
          </a:p>
          <a:p>
            <a:pPr lvl="1">
              <a:buNone/>
            </a:pPr>
            <a:r>
              <a:rPr lang="en-US" dirty="0"/>
              <a:t>What is:</a:t>
            </a:r>
            <a:r>
              <a:rPr lang="en-US" b="1" dirty="0">
                <a:latin typeface="Cambria Math" pitchFamily="18" charset="0"/>
                <a:ea typeface="Cambria Math" pitchFamily="18" charset="0"/>
              </a:rPr>
              <a:t>  </a:t>
            </a:r>
            <a:r>
              <a:rPr lang="en-US" dirty="0">
                <a:latin typeface="Cambria Math" pitchFamily="18" charset="0"/>
                <a:ea typeface="Cambria Math" pitchFamily="18" charset="0"/>
              </a:rPr>
              <a:t> </a:t>
            </a:r>
          </a:p>
          <a:p>
            <a:pPr lvl="1"/>
            <a:r>
              <a:rPr lang="en-US" b="1" dirty="0">
                <a:ea typeface="Cambria Math" pitchFamily="18" charset="0"/>
              </a:rPr>
              <a:t>Solution</a:t>
            </a:r>
            <a:r>
              <a:rPr lang="en-US" dirty="0">
                <a:latin typeface="Cambria Math" pitchFamily="18" charset="0"/>
                <a:ea typeface="Cambria Math" pitchFamily="18" charset="0"/>
              </a:rPr>
              <a:t>: {1,2,3,6,7,8}</a:t>
            </a:r>
            <a:endParaRPr lang="en-US" dirty="0"/>
          </a:p>
          <a:p>
            <a:pPr lvl="1">
              <a:buNone/>
            </a:pPr>
            <a:endParaRPr lang="en-US" dirty="0"/>
          </a:p>
          <a:p>
            <a:pPr>
              <a:buNone/>
            </a:pPr>
            <a:endParaRPr lang="en-US" dirty="0"/>
          </a:p>
        </p:txBody>
      </p:sp>
      <p:pic>
        <p:nvPicPr>
          <p:cNvPr id="5" name="Picture 4" descr="addin_tmp.png"/>
          <p:cNvPicPr>
            <a:picLocks noChangeAspect="1"/>
          </p:cNvPicPr>
          <p:nvPr>
            <p:custDataLst>
              <p:tags r:id="rId1"/>
            </p:custDataLst>
          </p:nvPr>
        </p:nvPicPr>
        <p:blipFill>
          <a:blip r:embed="rId5" cstate="print"/>
          <a:stretch>
            <a:fillRect/>
          </a:stretch>
        </p:blipFill>
        <p:spPr>
          <a:xfrm>
            <a:off x="2286000" y="3048000"/>
            <a:ext cx="3051810" cy="382905"/>
          </a:xfrm>
          <a:prstGeom prst="rect">
            <a:avLst/>
          </a:prstGeom>
        </p:spPr>
      </p:pic>
      <p:pic>
        <p:nvPicPr>
          <p:cNvPr id="7" name="Picture 6" descr="addin_tmp.png"/>
          <p:cNvPicPr>
            <a:picLocks noChangeAspect="1"/>
          </p:cNvPicPr>
          <p:nvPr>
            <p:custDataLst>
              <p:tags r:id="rId2"/>
            </p:custDataLst>
          </p:nvPr>
        </p:nvPicPr>
        <p:blipFill>
          <a:blip r:embed="rId6" cstate="print"/>
          <a:stretch>
            <a:fillRect/>
          </a:stretch>
        </p:blipFill>
        <p:spPr>
          <a:xfrm>
            <a:off x="2590800" y="2438400"/>
            <a:ext cx="1025843" cy="308610"/>
          </a:xfrm>
          <a:prstGeom prst="rect">
            <a:avLst/>
          </a:prstGeom>
        </p:spPr>
      </p:pic>
      <p:pic>
        <p:nvPicPr>
          <p:cNvPr id="9" name="Picture 8" descr="addin_tmp.png"/>
          <p:cNvPicPr>
            <a:picLocks noChangeAspect="1"/>
          </p:cNvPicPr>
          <p:nvPr>
            <p:custDataLst>
              <p:tags r:id="rId3"/>
            </p:custDataLst>
          </p:nvPr>
        </p:nvPicPr>
        <p:blipFill>
          <a:blip r:embed="rId6" cstate="print"/>
          <a:stretch>
            <a:fillRect/>
          </a:stretch>
        </p:blipFill>
        <p:spPr>
          <a:xfrm>
            <a:off x="6172200" y="3657600"/>
            <a:ext cx="854869" cy="257175"/>
          </a:xfrm>
          <a:prstGeom prst="rect">
            <a:avLst/>
          </a:prstGeom>
        </p:spPr>
      </p:pic>
      <p:grpSp>
        <p:nvGrpSpPr>
          <p:cNvPr id="35" name="Group 34"/>
          <p:cNvGrpSpPr/>
          <p:nvPr/>
        </p:nvGrpSpPr>
        <p:grpSpPr>
          <a:xfrm>
            <a:off x="4953000" y="3581400"/>
            <a:ext cx="3493476" cy="2057400"/>
            <a:chOff x="4953000" y="3581400"/>
            <a:chExt cx="3493476" cy="2057400"/>
          </a:xfrm>
        </p:grpSpPr>
        <p:sp>
          <p:nvSpPr>
            <p:cNvPr id="10" name="Rectangle 9"/>
            <p:cNvSpPr/>
            <p:nvPr/>
          </p:nvSpPr>
          <p:spPr>
            <a:xfrm>
              <a:off x="4953000" y="3581400"/>
              <a:ext cx="3352800" cy="2057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486399" y="4191001"/>
              <a:ext cx="1312985" cy="1303421"/>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172199" y="4191001"/>
              <a:ext cx="1312985" cy="1303421"/>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7543799" y="4210725"/>
              <a:ext cx="902677" cy="369332"/>
            </a:xfrm>
            <a:prstGeom prst="rect">
              <a:avLst/>
            </a:prstGeom>
            <a:noFill/>
          </p:spPr>
          <p:txBody>
            <a:bodyPr wrap="square" rtlCol="0">
              <a:spAutoFit/>
            </a:bodyPr>
            <a:lstStyle/>
            <a:p>
              <a:r>
                <a:rPr lang="en-US" dirty="0"/>
                <a:t>U</a:t>
              </a:r>
            </a:p>
          </p:txBody>
        </p:sp>
        <p:sp>
          <p:nvSpPr>
            <p:cNvPr id="14" name="TextBox 13"/>
            <p:cNvSpPr txBox="1"/>
            <p:nvPr/>
          </p:nvSpPr>
          <p:spPr>
            <a:xfrm>
              <a:off x="5562600" y="4643862"/>
              <a:ext cx="410308" cy="369332"/>
            </a:xfrm>
            <a:prstGeom prst="rect">
              <a:avLst/>
            </a:prstGeom>
            <a:noFill/>
          </p:spPr>
          <p:txBody>
            <a:bodyPr wrap="square" rtlCol="0">
              <a:spAutoFit/>
            </a:bodyPr>
            <a:lstStyle/>
            <a:p>
              <a:r>
                <a:rPr lang="en-US" dirty="0"/>
                <a:t>A</a:t>
              </a:r>
            </a:p>
          </p:txBody>
        </p:sp>
        <p:sp>
          <p:nvSpPr>
            <p:cNvPr id="15" name="TextBox 14"/>
            <p:cNvSpPr txBox="1"/>
            <p:nvPr/>
          </p:nvSpPr>
          <p:spPr>
            <a:xfrm>
              <a:off x="6858000" y="4643862"/>
              <a:ext cx="410308" cy="369332"/>
            </a:xfrm>
            <a:prstGeom prst="rect">
              <a:avLst/>
            </a:prstGeom>
            <a:noFill/>
          </p:spPr>
          <p:txBody>
            <a:bodyPr wrap="square" rtlCol="0">
              <a:spAutoFit/>
            </a:bodyPr>
            <a:lstStyle/>
            <a:p>
              <a:r>
                <a:rPr lang="en-US" dirty="0"/>
                <a:t>B</a:t>
              </a:r>
            </a:p>
          </p:txBody>
        </p:sp>
        <p:sp>
          <p:nvSpPr>
            <p:cNvPr id="16" name="Oval 15"/>
            <p:cNvSpPr/>
            <p:nvPr/>
          </p:nvSpPr>
          <p:spPr>
            <a:xfrm>
              <a:off x="6172199" y="4319336"/>
              <a:ext cx="574431" cy="110289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TextBox 21"/>
          <p:cNvSpPr txBox="1"/>
          <p:nvPr/>
        </p:nvSpPr>
        <p:spPr>
          <a:xfrm>
            <a:off x="5638800" y="5943600"/>
            <a:ext cx="2438400" cy="369332"/>
          </a:xfrm>
          <a:prstGeom prst="rect">
            <a:avLst/>
          </a:prstGeom>
          <a:noFill/>
        </p:spPr>
        <p:txBody>
          <a:bodyPr wrap="square" rtlCol="0">
            <a:spAutoFit/>
          </a:bodyPr>
          <a:lstStyle/>
          <a:p>
            <a:r>
              <a:rPr lang="en-US" dirty="0"/>
              <a:t>Venn Diagram</a:t>
            </a:r>
          </a:p>
        </p:txBody>
      </p:sp>
      <p:cxnSp>
        <p:nvCxnSpPr>
          <p:cNvPr id="32" name="Straight Arrow Connector 31"/>
          <p:cNvCxnSpPr>
            <a:stCxn id="9" idx="2"/>
          </p:cNvCxnSpPr>
          <p:nvPr/>
        </p:nvCxnSpPr>
        <p:spPr>
          <a:xfrm rot="16200000" flipH="1">
            <a:off x="6590705" y="3923704"/>
            <a:ext cx="276225" cy="2583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9" idx="2"/>
          </p:cNvCxnSpPr>
          <p:nvPr/>
        </p:nvCxnSpPr>
        <p:spPr>
          <a:xfrm rot="5400000">
            <a:off x="6285906" y="3877270"/>
            <a:ext cx="276225" cy="3512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Identities</a:t>
            </a:r>
          </a:p>
        </p:txBody>
      </p:sp>
      <p:sp>
        <p:nvSpPr>
          <p:cNvPr id="3" name="Content Placeholder 2"/>
          <p:cNvSpPr>
            <a:spLocks noGrp="1"/>
          </p:cNvSpPr>
          <p:nvPr>
            <p:ph idx="1"/>
          </p:nvPr>
        </p:nvSpPr>
        <p:spPr/>
        <p:txBody>
          <a:bodyPr/>
          <a:lstStyle/>
          <a:p>
            <a:r>
              <a:rPr lang="en-US" dirty="0"/>
              <a:t>Identity laws</a:t>
            </a:r>
          </a:p>
          <a:p>
            <a:pPr>
              <a:buNone/>
            </a:pPr>
            <a:r>
              <a:rPr lang="en-US" dirty="0"/>
              <a:t>                                           </a:t>
            </a:r>
          </a:p>
          <a:p>
            <a:r>
              <a:rPr lang="en-US" dirty="0"/>
              <a:t>Domination laws</a:t>
            </a:r>
          </a:p>
          <a:p>
            <a:pPr>
              <a:buNone/>
            </a:pPr>
            <a:r>
              <a:rPr lang="en-US" dirty="0"/>
              <a:t>                                            </a:t>
            </a:r>
          </a:p>
          <a:p>
            <a:r>
              <a:rPr lang="en-US" dirty="0"/>
              <a:t>Idempotent laws</a:t>
            </a:r>
          </a:p>
          <a:p>
            <a:pPr>
              <a:buNone/>
            </a:pPr>
            <a:r>
              <a:rPr lang="en-US" dirty="0"/>
              <a:t>                                           </a:t>
            </a:r>
          </a:p>
          <a:p>
            <a:r>
              <a:rPr lang="en-US" dirty="0"/>
              <a:t>Complementation law</a:t>
            </a:r>
          </a:p>
        </p:txBody>
      </p:sp>
      <p:pic>
        <p:nvPicPr>
          <p:cNvPr id="4" name="Content Placeholder 3" descr="addin_tmp.png"/>
          <p:cNvPicPr>
            <a:picLocks noChangeAspect="1"/>
          </p:cNvPicPr>
          <p:nvPr>
            <p:custDataLst>
              <p:tags r:id="rId1"/>
            </p:custDataLst>
          </p:nvPr>
        </p:nvPicPr>
        <p:blipFill>
          <a:blip r:embed="rId10" cstate="print"/>
          <a:stretch>
            <a:fillRect/>
          </a:stretch>
        </p:blipFill>
        <p:spPr>
          <a:xfrm>
            <a:off x="1828800" y="2514600"/>
            <a:ext cx="1665923" cy="320040"/>
          </a:xfrm>
          <a:prstGeom prst="rect">
            <a:avLst/>
          </a:prstGeom>
        </p:spPr>
      </p:pic>
      <p:pic>
        <p:nvPicPr>
          <p:cNvPr id="5" name="Picture 4" descr="addin_tmp.png"/>
          <p:cNvPicPr>
            <a:picLocks noChangeAspect="1"/>
          </p:cNvPicPr>
          <p:nvPr>
            <p:custDataLst>
              <p:tags r:id="rId2"/>
            </p:custDataLst>
          </p:nvPr>
        </p:nvPicPr>
        <p:blipFill>
          <a:blip r:embed="rId11" cstate="print"/>
          <a:stretch>
            <a:fillRect/>
          </a:stretch>
        </p:blipFill>
        <p:spPr>
          <a:xfrm>
            <a:off x="4191000" y="2514600"/>
            <a:ext cx="1777365" cy="274320"/>
          </a:xfrm>
          <a:prstGeom prst="rect">
            <a:avLst/>
          </a:prstGeom>
        </p:spPr>
      </p:pic>
      <p:pic>
        <p:nvPicPr>
          <p:cNvPr id="6" name="Picture 5" descr="addin_tmp.png"/>
          <p:cNvPicPr>
            <a:picLocks noChangeAspect="1"/>
          </p:cNvPicPr>
          <p:nvPr>
            <p:custDataLst>
              <p:tags r:id="rId3"/>
            </p:custDataLst>
          </p:nvPr>
        </p:nvPicPr>
        <p:blipFill>
          <a:blip r:embed="rId12" cstate="print"/>
          <a:stretch>
            <a:fillRect/>
          </a:stretch>
        </p:blipFill>
        <p:spPr>
          <a:xfrm>
            <a:off x="1828800" y="3505200"/>
            <a:ext cx="1791653" cy="274320"/>
          </a:xfrm>
          <a:prstGeom prst="rect">
            <a:avLst/>
          </a:prstGeom>
        </p:spPr>
      </p:pic>
      <p:pic>
        <p:nvPicPr>
          <p:cNvPr id="7" name="Picture 6" descr="addin_tmp.png"/>
          <p:cNvPicPr>
            <a:picLocks noChangeAspect="1"/>
          </p:cNvPicPr>
          <p:nvPr>
            <p:custDataLst>
              <p:tags r:id="rId4"/>
            </p:custDataLst>
          </p:nvPr>
        </p:nvPicPr>
        <p:blipFill>
          <a:blip r:embed="rId13" cstate="print"/>
          <a:stretch>
            <a:fillRect/>
          </a:stretch>
        </p:blipFill>
        <p:spPr>
          <a:xfrm>
            <a:off x="4191000" y="3429000"/>
            <a:ext cx="1563053" cy="320040"/>
          </a:xfrm>
          <a:prstGeom prst="rect">
            <a:avLst/>
          </a:prstGeom>
        </p:spPr>
      </p:pic>
      <p:pic>
        <p:nvPicPr>
          <p:cNvPr id="8" name="Content Placeholder 3" descr="addin_tmp.png"/>
          <p:cNvPicPr>
            <a:picLocks noChangeAspect="1"/>
          </p:cNvPicPr>
          <p:nvPr>
            <p:custDataLst>
              <p:tags r:id="rId5"/>
            </p:custDataLst>
          </p:nvPr>
        </p:nvPicPr>
        <p:blipFill>
          <a:blip r:embed="rId14" cstate="print"/>
          <a:stretch>
            <a:fillRect/>
          </a:stretch>
        </p:blipFill>
        <p:spPr>
          <a:xfrm>
            <a:off x="1828800" y="4495800"/>
            <a:ext cx="1760220" cy="274320"/>
          </a:xfrm>
          <a:prstGeom prst="rect">
            <a:avLst/>
          </a:prstGeom>
        </p:spPr>
      </p:pic>
      <p:pic>
        <p:nvPicPr>
          <p:cNvPr id="9" name="Picture 8" descr="addin_tmp.png"/>
          <p:cNvPicPr>
            <a:picLocks noChangeAspect="1"/>
          </p:cNvPicPr>
          <p:nvPr>
            <p:custDataLst>
              <p:tags r:id="rId6"/>
            </p:custDataLst>
          </p:nvPr>
        </p:nvPicPr>
        <p:blipFill>
          <a:blip r:embed="rId15" cstate="print"/>
          <a:stretch>
            <a:fillRect/>
          </a:stretch>
        </p:blipFill>
        <p:spPr>
          <a:xfrm>
            <a:off x="4267200" y="4495800"/>
            <a:ext cx="1760220" cy="274320"/>
          </a:xfrm>
          <a:prstGeom prst="rect">
            <a:avLst/>
          </a:prstGeom>
        </p:spPr>
      </p:pic>
      <p:pic>
        <p:nvPicPr>
          <p:cNvPr id="10" name="Picture 9" descr="addin_tmp.png"/>
          <p:cNvPicPr>
            <a:picLocks noChangeAspect="1"/>
          </p:cNvPicPr>
          <p:nvPr>
            <p:custDataLst>
              <p:tags r:id="rId7"/>
            </p:custDataLst>
          </p:nvPr>
        </p:nvPicPr>
        <p:blipFill>
          <a:blip r:embed="rId16" cstate="print"/>
          <a:stretch>
            <a:fillRect/>
          </a:stretch>
        </p:blipFill>
        <p:spPr>
          <a:xfrm>
            <a:off x="2895600" y="5562600"/>
            <a:ext cx="1360170" cy="494348"/>
          </a:xfrm>
          <a:prstGeom prst="rect">
            <a:avLst/>
          </a:prstGeom>
        </p:spPr>
      </p:pic>
      <p:sp>
        <p:nvSpPr>
          <p:cNvPr id="11" name="TextBox 10"/>
          <p:cNvSpPr txBox="1"/>
          <p:nvPr/>
        </p:nvSpPr>
        <p:spPr>
          <a:xfrm>
            <a:off x="4267200" y="6172200"/>
            <a:ext cx="3276600" cy="369332"/>
          </a:xfrm>
          <a:prstGeom prst="rect">
            <a:avLst/>
          </a:prstGeom>
          <a:noFill/>
        </p:spPr>
        <p:txBody>
          <a:bodyPr wrap="square" rtlCol="0">
            <a:spAutoFit/>
          </a:bodyPr>
          <a:lstStyle/>
          <a:p>
            <a:r>
              <a:rPr lang="en-US" i="1" dirty="0"/>
              <a:t>Continued on next slide</a:t>
            </a:r>
            <a:r>
              <a:rPr lang="en-US" dirty="0"/>
              <a:t> </a:t>
            </a:r>
            <a:r>
              <a:rPr lang="en-US" dirty="0">
                <a:sym typeface="Wingdings" pitchFamily="2" charset="2"/>
              </a:rPr>
              <a:t></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Identities</a:t>
            </a:r>
          </a:p>
        </p:txBody>
      </p:sp>
      <p:sp>
        <p:nvSpPr>
          <p:cNvPr id="3" name="Content Placeholder 2"/>
          <p:cNvSpPr>
            <a:spLocks noGrp="1"/>
          </p:cNvSpPr>
          <p:nvPr>
            <p:ph idx="1"/>
          </p:nvPr>
        </p:nvSpPr>
        <p:spPr/>
        <p:txBody>
          <a:bodyPr/>
          <a:lstStyle/>
          <a:p>
            <a:r>
              <a:rPr lang="en-US" dirty="0"/>
              <a:t>Commutative laws</a:t>
            </a:r>
          </a:p>
          <a:p>
            <a:pPr>
              <a:buNone/>
            </a:pPr>
            <a:r>
              <a:rPr lang="en-US" dirty="0"/>
              <a:t>                                           </a:t>
            </a:r>
          </a:p>
          <a:p>
            <a:r>
              <a:rPr lang="en-US" dirty="0"/>
              <a:t>Associative laws</a:t>
            </a:r>
          </a:p>
          <a:p>
            <a:pPr>
              <a:buNone/>
            </a:pPr>
            <a:r>
              <a:rPr lang="en-US" dirty="0"/>
              <a:t>    </a:t>
            </a:r>
          </a:p>
          <a:p>
            <a:pPr>
              <a:buNone/>
            </a:pPr>
            <a:r>
              <a:rPr lang="en-US" dirty="0"/>
              <a:t>                                                                         </a:t>
            </a:r>
          </a:p>
          <a:p>
            <a:r>
              <a:rPr lang="en-US" dirty="0"/>
              <a:t>Distributive laws</a:t>
            </a:r>
          </a:p>
          <a:p>
            <a:pPr>
              <a:buNone/>
            </a:pPr>
            <a:endParaRPr lang="en-US" dirty="0"/>
          </a:p>
          <a:p>
            <a:pPr>
              <a:buNone/>
            </a:pPr>
            <a:endParaRPr lang="en-US" dirty="0"/>
          </a:p>
        </p:txBody>
      </p:sp>
      <p:pic>
        <p:nvPicPr>
          <p:cNvPr id="11" name="Content Placeholder 3" descr="addin_tmp.png"/>
          <p:cNvPicPr>
            <a:picLocks noChangeAspect="1"/>
          </p:cNvPicPr>
          <p:nvPr>
            <p:custDataLst>
              <p:tags r:id="rId1"/>
            </p:custDataLst>
          </p:nvPr>
        </p:nvPicPr>
        <p:blipFill>
          <a:blip r:embed="rId9" cstate="print"/>
          <a:stretch>
            <a:fillRect/>
          </a:stretch>
        </p:blipFill>
        <p:spPr>
          <a:xfrm>
            <a:off x="1828800" y="2590800"/>
            <a:ext cx="2511743" cy="274320"/>
          </a:xfrm>
          <a:prstGeom prst="rect">
            <a:avLst/>
          </a:prstGeom>
        </p:spPr>
      </p:pic>
      <p:pic>
        <p:nvPicPr>
          <p:cNvPr id="12" name="Picture 11" descr="addin_tmp.png"/>
          <p:cNvPicPr>
            <a:picLocks noChangeAspect="1"/>
          </p:cNvPicPr>
          <p:nvPr>
            <p:custDataLst>
              <p:tags r:id="rId2"/>
            </p:custDataLst>
          </p:nvPr>
        </p:nvPicPr>
        <p:blipFill>
          <a:blip r:embed="rId10" cstate="print"/>
          <a:stretch>
            <a:fillRect/>
          </a:stretch>
        </p:blipFill>
        <p:spPr>
          <a:xfrm>
            <a:off x="5181600" y="2590800"/>
            <a:ext cx="2511743" cy="274320"/>
          </a:xfrm>
          <a:prstGeom prst="rect">
            <a:avLst/>
          </a:prstGeom>
        </p:spPr>
      </p:pic>
      <p:pic>
        <p:nvPicPr>
          <p:cNvPr id="13" name="Picture 12" descr="addin_tmp.png"/>
          <p:cNvPicPr>
            <a:picLocks noChangeAspect="1"/>
          </p:cNvPicPr>
          <p:nvPr>
            <p:custDataLst>
              <p:tags r:id="rId3"/>
            </p:custDataLst>
          </p:nvPr>
        </p:nvPicPr>
        <p:blipFill>
          <a:blip r:embed="rId11" cstate="print"/>
          <a:stretch>
            <a:fillRect/>
          </a:stretch>
        </p:blipFill>
        <p:spPr>
          <a:xfrm>
            <a:off x="914400" y="3429000"/>
            <a:ext cx="4543425" cy="382905"/>
          </a:xfrm>
          <a:prstGeom prst="rect">
            <a:avLst/>
          </a:prstGeom>
        </p:spPr>
      </p:pic>
      <p:pic>
        <p:nvPicPr>
          <p:cNvPr id="14" name="Content Placeholder 3" descr="addin_tmp.png"/>
          <p:cNvPicPr>
            <a:picLocks noChangeAspect="1"/>
          </p:cNvPicPr>
          <p:nvPr>
            <p:custDataLst>
              <p:tags r:id="rId4"/>
            </p:custDataLst>
          </p:nvPr>
        </p:nvPicPr>
        <p:blipFill>
          <a:blip r:embed="rId12" cstate="print"/>
          <a:stretch>
            <a:fillRect/>
          </a:stretch>
        </p:blipFill>
        <p:spPr>
          <a:xfrm>
            <a:off x="914400" y="3886200"/>
            <a:ext cx="4543425" cy="382905"/>
          </a:xfrm>
          <a:prstGeom prst="rect">
            <a:avLst/>
          </a:prstGeom>
        </p:spPr>
      </p:pic>
      <p:pic>
        <p:nvPicPr>
          <p:cNvPr id="15" name="Content Placeholder 3" descr="addin_tmp.png"/>
          <p:cNvPicPr>
            <a:picLocks noChangeAspect="1"/>
          </p:cNvPicPr>
          <p:nvPr>
            <p:custDataLst>
              <p:tags r:id="rId5"/>
            </p:custDataLst>
          </p:nvPr>
        </p:nvPicPr>
        <p:blipFill>
          <a:blip r:embed="rId13" cstate="print"/>
          <a:stretch>
            <a:fillRect/>
          </a:stretch>
        </p:blipFill>
        <p:spPr>
          <a:xfrm>
            <a:off x="838200" y="4953000"/>
            <a:ext cx="5520690" cy="382905"/>
          </a:xfrm>
          <a:prstGeom prst="rect">
            <a:avLst/>
          </a:prstGeom>
        </p:spPr>
      </p:pic>
      <p:pic>
        <p:nvPicPr>
          <p:cNvPr id="16" name="Picture 15" descr="addin_tmp.png"/>
          <p:cNvPicPr>
            <a:picLocks noChangeAspect="1"/>
          </p:cNvPicPr>
          <p:nvPr>
            <p:custDataLst>
              <p:tags r:id="rId6"/>
            </p:custDataLst>
          </p:nvPr>
        </p:nvPicPr>
        <p:blipFill>
          <a:blip r:embed="rId14" cstate="print"/>
          <a:stretch>
            <a:fillRect/>
          </a:stretch>
        </p:blipFill>
        <p:spPr>
          <a:xfrm>
            <a:off x="914400" y="5562600"/>
            <a:ext cx="5520690" cy="382905"/>
          </a:xfrm>
          <a:prstGeom prst="rect">
            <a:avLst/>
          </a:prstGeom>
        </p:spPr>
      </p:pic>
      <p:sp>
        <p:nvSpPr>
          <p:cNvPr id="10" name="TextBox 9"/>
          <p:cNvSpPr txBox="1"/>
          <p:nvPr/>
        </p:nvSpPr>
        <p:spPr>
          <a:xfrm>
            <a:off x="4648200" y="6172200"/>
            <a:ext cx="3276600" cy="369332"/>
          </a:xfrm>
          <a:prstGeom prst="rect">
            <a:avLst/>
          </a:prstGeom>
          <a:noFill/>
        </p:spPr>
        <p:txBody>
          <a:bodyPr wrap="square" rtlCol="0">
            <a:spAutoFit/>
          </a:bodyPr>
          <a:lstStyle/>
          <a:p>
            <a:r>
              <a:rPr lang="en-US" i="1" dirty="0"/>
              <a:t>Continued on next slide</a:t>
            </a:r>
            <a:r>
              <a:rPr lang="en-US" dirty="0"/>
              <a:t> </a:t>
            </a:r>
            <a:r>
              <a:rPr lang="en-US" dirty="0">
                <a:sym typeface="Wingdings" pitchFamily="2" charset="2"/>
              </a:rPr>
              <a:t></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Identities</a:t>
            </a:r>
          </a:p>
        </p:txBody>
      </p:sp>
      <p:sp>
        <p:nvSpPr>
          <p:cNvPr id="3" name="Content Placeholder 2"/>
          <p:cNvSpPr>
            <a:spLocks noGrp="1"/>
          </p:cNvSpPr>
          <p:nvPr>
            <p:ph idx="1"/>
          </p:nvPr>
        </p:nvSpPr>
        <p:spPr/>
        <p:txBody>
          <a:bodyPr/>
          <a:lstStyle/>
          <a:p>
            <a:r>
              <a:rPr lang="en-US" dirty="0"/>
              <a:t>De Morgan’s laws</a:t>
            </a:r>
          </a:p>
          <a:p>
            <a:endParaRPr lang="en-US" dirty="0"/>
          </a:p>
          <a:p>
            <a:pPr>
              <a:buNone/>
            </a:pPr>
            <a:r>
              <a:rPr lang="en-US" dirty="0"/>
              <a:t>                                 </a:t>
            </a:r>
          </a:p>
          <a:p>
            <a:r>
              <a:rPr lang="en-US" dirty="0"/>
              <a:t>Absorption laws</a:t>
            </a:r>
          </a:p>
          <a:p>
            <a:pPr>
              <a:buNone/>
            </a:pPr>
            <a:r>
              <a:rPr lang="en-US" dirty="0"/>
              <a:t>    </a:t>
            </a:r>
          </a:p>
          <a:p>
            <a:pPr>
              <a:buNone/>
            </a:pPr>
            <a:r>
              <a:rPr lang="en-US" dirty="0"/>
              <a:t>                                                                         </a:t>
            </a:r>
          </a:p>
          <a:p>
            <a:r>
              <a:rPr lang="en-US" dirty="0"/>
              <a:t>Complement laws</a:t>
            </a:r>
          </a:p>
          <a:p>
            <a:pPr>
              <a:buNone/>
            </a:pPr>
            <a:endParaRPr lang="en-US" dirty="0"/>
          </a:p>
          <a:p>
            <a:pPr>
              <a:buNone/>
            </a:pPr>
            <a:endParaRPr lang="en-US" dirty="0"/>
          </a:p>
        </p:txBody>
      </p:sp>
      <p:pic>
        <p:nvPicPr>
          <p:cNvPr id="10" name="Content Placeholder 3" descr="addin_tmp.png"/>
          <p:cNvPicPr>
            <a:picLocks noChangeAspect="1"/>
          </p:cNvPicPr>
          <p:nvPr>
            <p:custDataLst>
              <p:tags r:id="rId1"/>
            </p:custDataLst>
          </p:nvPr>
        </p:nvPicPr>
        <p:blipFill>
          <a:blip r:embed="rId9" cstate="print"/>
          <a:stretch>
            <a:fillRect/>
          </a:stretch>
        </p:blipFill>
        <p:spPr>
          <a:xfrm>
            <a:off x="1295400" y="2514600"/>
            <a:ext cx="2534603" cy="328613"/>
          </a:xfrm>
          <a:prstGeom prst="rect">
            <a:avLst/>
          </a:prstGeom>
        </p:spPr>
      </p:pic>
      <p:pic>
        <p:nvPicPr>
          <p:cNvPr id="17" name="Picture 16" descr="addin_tmp.png"/>
          <p:cNvPicPr>
            <a:picLocks noChangeAspect="1"/>
          </p:cNvPicPr>
          <p:nvPr>
            <p:custDataLst>
              <p:tags r:id="rId2"/>
            </p:custDataLst>
          </p:nvPr>
        </p:nvPicPr>
        <p:blipFill>
          <a:blip r:embed="rId10" cstate="print"/>
          <a:stretch>
            <a:fillRect/>
          </a:stretch>
        </p:blipFill>
        <p:spPr>
          <a:xfrm>
            <a:off x="4572000" y="2514600"/>
            <a:ext cx="2534603" cy="328613"/>
          </a:xfrm>
          <a:prstGeom prst="rect">
            <a:avLst/>
          </a:prstGeom>
        </p:spPr>
      </p:pic>
      <p:pic>
        <p:nvPicPr>
          <p:cNvPr id="18" name="Content Placeholder 3" descr="addin_tmp.png"/>
          <p:cNvPicPr>
            <a:picLocks noChangeAspect="1"/>
          </p:cNvPicPr>
          <p:nvPr>
            <p:custDataLst>
              <p:tags r:id="rId3"/>
            </p:custDataLst>
          </p:nvPr>
        </p:nvPicPr>
        <p:blipFill>
          <a:blip r:embed="rId11" cstate="print"/>
          <a:stretch>
            <a:fillRect/>
          </a:stretch>
        </p:blipFill>
        <p:spPr>
          <a:xfrm>
            <a:off x="990600" y="4038600"/>
            <a:ext cx="2786063" cy="382905"/>
          </a:xfrm>
          <a:prstGeom prst="rect">
            <a:avLst/>
          </a:prstGeom>
        </p:spPr>
      </p:pic>
      <p:pic>
        <p:nvPicPr>
          <p:cNvPr id="19" name="Picture 18" descr="addin_tmp.png"/>
          <p:cNvPicPr>
            <a:picLocks noChangeAspect="1"/>
          </p:cNvPicPr>
          <p:nvPr>
            <p:custDataLst>
              <p:tags r:id="rId4"/>
            </p:custDataLst>
          </p:nvPr>
        </p:nvPicPr>
        <p:blipFill>
          <a:blip r:embed="rId12" cstate="print"/>
          <a:stretch>
            <a:fillRect/>
          </a:stretch>
        </p:blipFill>
        <p:spPr>
          <a:xfrm>
            <a:off x="4267200" y="4038600"/>
            <a:ext cx="2786063" cy="382905"/>
          </a:xfrm>
          <a:prstGeom prst="rect">
            <a:avLst/>
          </a:prstGeom>
        </p:spPr>
      </p:pic>
      <p:pic>
        <p:nvPicPr>
          <p:cNvPr id="20" name="Picture 19" descr="addin_tmp.png"/>
          <p:cNvPicPr>
            <a:picLocks noChangeAspect="1"/>
          </p:cNvPicPr>
          <p:nvPr>
            <p:custDataLst>
              <p:tags r:id="rId5"/>
            </p:custDataLst>
          </p:nvPr>
        </p:nvPicPr>
        <p:blipFill>
          <a:blip r:embed="rId13" cstate="print"/>
          <a:stretch>
            <a:fillRect/>
          </a:stretch>
        </p:blipFill>
        <p:spPr>
          <a:xfrm>
            <a:off x="1295400" y="5562600"/>
            <a:ext cx="1774508" cy="328613"/>
          </a:xfrm>
          <a:prstGeom prst="rect">
            <a:avLst/>
          </a:prstGeom>
        </p:spPr>
      </p:pic>
      <p:pic>
        <p:nvPicPr>
          <p:cNvPr id="21" name="Picture 20" descr="addin_tmp.png"/>
          <p:cNvPicPr>
            <a:picLocks noChangeAspect="1"/>
          </p:cNvPicPr>
          <p:nvPr>
            <p:custDataLst>
              <p:tags r:id="rId6"/>
            </p:custDataLst>
          </p:nvPr>
        </p:nvPicPr>
        <p:blipFill>
          <a:blip r:embed="rId14" cstate="print"/>
          <a:stretch>
            <a:fillRect/>
          </a:stretch>
        </p:blipFill>
        <p:spPr>
          <a:xfrm>
            <a:off x="4495800" y="5562600"/>
            <a:ext cx="1657350" cy="351473"/>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Proving Set Identities</a:t>
            </a:r>
          </a:p>
        </p:txBody>
      </p:sp>
      <p:sp>
        <p:nvSpPr>
          <p:cNvPr id="3" name="Content Placeholder 2"/>
          <p:cNvSpPr>
            <a:spLocks noGrp="1"/>
          </p:cNvSpPr>
          <p:nvPr>
            <p:ph idx="1"/>
          </p:nvPr>
        </p:nvSpPr>
        <p:spPr/>
        <p:txBody>
          <a:bodyPr/>
          <a:lstStyle/>
          <a:p>
            <a:pPr marL="514350" indent="-514350"/>
            <a:r>
              <a:rPr lang="en-US" dirty="0"/>
              <a:t>Different ways to prove set identities:</a:t>
            </a:r>
          </a:p>
          <a:p>
            <a:pPr marL="880110" lvl="1" indent="-514350">
              <a:buFont typeface="+mj-lt"/>
              <a:buAutoNum type="arabicPeriod"/>
            </a:pPr>
            <a:r>
              <a:rPr lang="en-US" dirty="0"/>
              <a:t>Prove that each set (side of the identity) is a subset of the other.</a:t>
            </a:r>
          </a:p>
          <a:p>
            <a:pPr marL="880110" lvl="1" indent="-514350">
              <a:buFont typeface="+mj-lt"/>
              <a:buAutoNum type="arabicPeriod"/>
            </a:pPr>
            <a:r>
              <a:rPr lang="en-US" dirty="0"/>
              <a:t>Use set builder notation and propositional logic.</a:t>
            </a:r>
          </a:p>
          <a:p>
            <a:pPr marL="880110" lvl="1" indent="-514350">
              <a:buFont typeface="+mj-lt"/>
              <a:buAutoNum type="arabicPeriod"/>
            </a:pPr>
            <a:r>
              <a:rPr lang="en-US" dirty="0"/>
              <a:t>Membership Tables: Verify that elements in the same combination of sets always either belong or do not belong to the same side of the identity.  Use </a:t>
            </a:r>
            <a:r>
              <a:rPr lang="en-US" dirty="0">
                <a:latin typeface="Cambria Math" pitchFamily="18" charset="0"/>
                <a:ea typeface="Cambria Math" pitchFamily="18" charset="0"/>
              </a:rPr>
              <a:t>1</a:t>
            </a:r>
            <a:r>
              <a:rPr lang="en-US" dirty="0"/>
              <a:t> to indicate it is in the set and a </a:t>
            </a:r>
            <a:r>
              <a:rPr lang="en-US" dirty="0">
                <a:latin typeface="Cambria Math" pitchFamily="18" charset="0"/>
                <a:ea typeface="Cambria Math" pitchFamily="18" charset="0"/>
              </a:rPr>
              <a:t>0</a:t>
            </a:r>
            <a:r>
              <a:rPr lang="en-US" dirty="0"/>
              <a:t> to indicate that it is not.</a:t>
            </a:r>
          </a:p>
          <a:p>
            <a:pPr marL="514350" indent="-514350">
              <a:buFont typeface="+mj-lt"/>
              <a:buAutoNum type="arabicPeriod"/>
            </a:pPr>
            <a:endParaRPr lang="en-US" dirty="0"/>
          </a:p>
          <a:p>
            <a:pPr marL="514350" indent="-514350">
              <a:buFont typeface="+mj-lt"/>
              <a:buAutoNum type="arabicPeriod"/>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Describing a Set: Roster Method</a:t>
            </a:r>
          </a:p>
        </p:txBody>
      </p:sp>
      <p:sp>
        <p:nvSpPr>
          <p:cNvPr id="3" name="Content Placeholder 2"/>
          <p:cNvSpPr>
            <a:spLocks noGrp="1"/>
          </p:cNvSpPr>
          <p:nvPr>
            <p:ph idx="1"/>
          </p:nvPr>
        </p:nvSpPr>
        <p:spPr/>
        <p:txBody>
          <a:bodyPr/>
          <a:lstStyle/>
          <a:p>
            <a:r>
              <a:rPr lang="en-US" i="1" dirty="0">
                <a:latin typeface="Cambria Math" pitchFamily="18" charset="0"/>
                <a:ea typeface="Cambria Math" pitchFamily="18" charset="0"/>
              </a:rPr>
              <a:t>S</a:t>
            </a:r>
            <a:r>
              <a:rPr lang="en-US" dirty="0">
                <a:latin typeface="Cambria Math" pitchFamily="18" charset="0"/>
                <a:ea typeface="Cambria Math" pitchFamily="18" charset="0"/>
              </a:rPr>
              <a:t> = {</a:t>
            </a:r>
            <a:r>
              <a:rPr lang="en-US" i="1" dirty="0" err="1">
                <a:latin typeface="Cambria Math" pitchFamily="18" charset="0"/>
                <a:ea typeface="Cambria Math" pitchFamily="18" charset="0"/>
              </a:rPr>
              <a:t>a,b,c,d</a:t>
            </a:r>
            <a:r>
              <a:rPr lang="en-US" dirty="0">
                <a:latin typeface="Cambria Math" pitchFamily="18" charset="0"/>
                <a:ea typeface="Cambria Math" pitchFamily="18" charset="0"/>
              </a:rPr>
              <a:t>}</a:t>
            </a:r>
          </a:p>
          <a:p>
            <a:r>
              <a:rPr lang="en-US" dirty="0"/>
              <a:t>Order not important </a:t>
            </a:r>
          </a:p>
          <a:p>
            <a:pPr>
              <a:buNone/>
            </a:pPr>
            <a:r>
              <a:rPr lang="en-US" dirty="0"/>
              <a:t>         </a:t>
            </a:r>
            <a:r>
              <a:rPr lang="en-US" i="1" dirty="0">
                <a:latin typeface="Cambria Math" pitchFamily="18" charset="0"/>
                <a:ea typeface="Cambria Math" pitchFamily="18" charset="0"/>
              </a:rPr>
              <a:t>S</a:t>
            </a:r>
            <a:r>
              <a:rPr lang="en-US" dirty="0">
                <a:latin typeface="Cambria Math" pitchFamily="18" charset="0"/>
                <a:ea typeface="Cambria Math" pitchFamily="18" charset="0"/>
              </a:rPr>
              <a:t> = {</a:t>
            </a:r>
            <a:r>
              <a:rPr lang="en-US" i="1" dirty="0" err="1">
                <a:latin typeface="Cambria Math" pitchFamily="18" charset="0"/>
                <a:ea typeface="Cambria Math" pitchFamily="18" charset="0"/>
              </a:rPr>
              <a:t>a,b,c,d</a:t>
            </a:r>
            <a:r>
              <a:rPr lang="en-US" dirty="0">
                <a:latin typeface="Cambria Math" pitchFamily="18" charset="0"/>
                <a:ea typeface="Cambria Math" pitchFamily="18" charset="0"/>
              </a:rPr>
              <a:t>} = {</a:t>
            </a:r>
            <a:r>
              <a:rPr lang="en-US" i="1" dirty="0" err="1">
                <a:latin typeface="Cambria Math" pitchFamily="18" charset="0"/>
                <a:ea typeface="Cambria Math" pitchFamily="18" charset="0"/>
              </a:rPr>
              <a:t>b,c,a,d</a:t>
            </a:r>
            <a:r>
              <a:rPr lang="en-US" dirty="0">
                <a:latin typeface="Cambria Math" pitchFamily="18" charset="0"/>
                <a:ea typeface="Cambria Math" pitchFamily="18" charset="0"/>
              </a:rPr>
              <a:t>}</a:t>
            </a:r>
          </a:p>
          <a:p>
            <a:r>
              <a:rPr lang="en-US" dirty="0"/>
              <a:t>Each distinct object is either a member or not; listing more than once does not change the set.</a:t>
            </a:r>
          </a:p>
          <a:p>
            <a:pPr>
              <a:buNone/>
            </a:pPr>
            <a:r>
              <a:rPr lang="en-US" dirty="0">
                <a:latin typeface="Cambria Math" pitchFamily="18" charset="0"/>
                <a:ea typeface="Cambria Math" pitchFamily="18" charset="0"/>
              </a:rPr>
              <a:t>      </a:t>
            </a:r>
            <a:r>
              <a:rPr lang="en-US" i="1" dirty="0">
                <a:latin typeface="Cambria Math" pitchFamily="18" charset="0"/>
                <a:ea typeface="Cambria Math" pitchFamily="18" charset="0"/>
              </a:rPr>
              <a:t>S</a:t>
            </a:r>
            <a:r>
              <a:rPr lang="en-US" b="1" dirty="0">
                <a:latin typeface="Cambria Math" pitchFamily="18" charset="0"/>
                <a:ea typeface="Cambria Math" pitchFamily="18" charset="0"/>
              </a:rPr>
              <a:t> </a:t>
            </a:r>
            <a:r>
              <a:rPr lang="en-US" dirty="0">
                <a:latin typeface="Cambria Math" pitchFamily="18" charset="0"/>
                <a:ea typeface="Cambria Math" pitchFamily="18" charset="0"/>
              </a:rPr>
              <a:t>= {</a:t>
            </a:r>
            <a:r>
              <a:rPr lang="en-US" i="1" dirty="0" err="1">
                <a:latin typeface="Cambria Math" pitchFamily="18" charset="0"/>
                <a:ea typeface="Cambria Math" pitchFamily="18" charset="0"/>
              </a:rPr>
              <a:t>a,b,c,d</a:t>
            </a:r>
            <a:r>
              <a:rPr lang="en-US" dirty="0">
                <a:latin typeface="Cambria Math" pitchFamily="18" charset="0"/>
                <a:ea typeface="Cambria Math" pitchFamily="18" charset="0"/>
              </a:rPr>
              <a:t>} = {</a:t>
            </a:r>
            <a:r>
              <a:rPr lang="en-US" i="1" dirty="0" err="1">
                <a:latin typeface="Cambria Math" pitchFamily="18" charset="0"/>
                <a:ea typeface="Cambria Math" pitchFamily="18" charset="0"/>
              </a:rPr>
              <a:t>a,b,c,b,c,d</a:t>
            </a:r>
            <a:r>
              <a:rPr lang="en-US" dirty="0">
                <a:latin typeface="Cambria Math" pitchFamily="18" charset="0"/>
                <a:ea typeface="Cambria Math" pitchFamily="18" charset="0"/>
              </a:rPr>
              <a:t>}</a:t>
            </a:r>
          </a:p>
          <a:p>
            <a:r>
              <a:rPr lang="en-US" dirty="0" err="1">
                <a:latin typeface="Cambria Math" pitchFamily="18" charset="0"/>
                <a:ea typeface="Cambria Math" pitchFamily="18" charset="0"/>
              </a:rPr>
              <a:t>Elipses</a:t>
            </a:r>
            <a:r>
              <a:rPr lang="en-US" dirty="0">
                <a:latin typeface="Cambria Math" pitchFamily="18" charset="0"/>
                <a:ea typeface="Cambria Math" pitchFamily="18" charset="0"/>
              </a:rPr>
              <a:t> (…) may be used to describe a set without listing all of the members when the pattern is clear.</a:t>
            </a:r>
          </a:p>
          <a:p>
            <a:pPr>
              <a:buNone/>
            </a:pPr>
            <a:r>
              <a:rPr lang="en-US" dirty="0">
                <a:latin typeface="Cambria Math" pitchFamily="18" charset="0"/>
                <a:ea typeface="Cambria Math" pitchFamily="18" charset="0"/>
              </a:rPr>
              <a:t>          </a:t>
            </a:r>
            <a:r>
              <a:rPr lang="en-US" i="1" dirty="0">
                <a:latin typeface="Cambria Math" pitchFamily="18" charset="0"/>
                <a:ea typeface="Cambria Math" pitchFamily="18" charset="0"/>
              </a:rPr>
              <a:t>S</a:t>
            </a:r>
            <a:r>
              <a:rPr lang="en-US" b="1" dirty="0">
                <a:latin typeface="Cambria Math" pitchFamily="18" charset="0"/>
                <a:ea typeface="Cambria Math" pitchFamily="18" charset="0"/>
              </a:rPr>
              <a:t> </a:t>
            </a:r>
            <a:r>
              <a:rPr lang="en-US" dirty="0">
                <a:latin typeface="Cambria Math" pitchFamily="18" charset="0"/>
                <a:ea typeface="Cambria Math" pitchFamily="18" charset="0"/>
              </a:rPr>
              <a:t>= {</a:t>
            </a:r>
            <a:r>
              <a:rPr lang="en-US" i="1" dirty="0" err="1">
                <a:latin typeface="Cambria Math" pitchFamily="18" charset="0"/>
                <a:ea typeface="Cambria Math" pitchFamily="18" charset="0"/>
              </a:rPr>
              <a:t>a,b,c,d</a:t>
            </a:r>
            <a:r>
              <a:rPr lang="en-US" i="1" dirty="0">
                <a:latin typeface="Cambria Math" pitchFamily="18" charset="0"/>
                <a:ea typeface="Cambria Math" pitchFamily="18" charset="0"/>
              </a:rPr>
              <a:t>, ……,z </a:t>
            </a:r>
            <a:r>
              <a:rPr lang="en-US" dirty="0">
                <a:latin typeface="Cambria Math" pitchFamily="18" charset="0"/>
                <a:ea typeface="Cambria Math" pitchFamily="18" charset="0"/>
              </a:rPr>
              <a:t>}</a:t>
            </a:r>
          </a:p>
          <a:p>
            <a:pPr>
              <a:buNone/>
            </a:pPr>
            <a:endParaRPr lang="en-US" dirty="0">
              <a:latin typeface="Cambria Math" pitchFamily="18" charset="0"/>
              <a:ea typeface="Cambria Math"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Proof of Second De Morgan Law</a:t>
            </a:r>
          </a:p>
        </p:txBody>
      </p:sp>
      <p:sp>
        <p:nvSpPr>
          <p:cNvPr id="3" name="Content Placeholder 2"/>
          <p:cNvSpPr>
            <a:spLocks noGrp="1"/>
          </p:cNvSpPr>
          <p:nvPr>
            <p:ph idx="1"/>
          </p:nvPr>
        </p:nvSpPr>
        <p:spPr/>
        <p:txBody>
          <a:bodyPr>
            <a:normAutofit/>
          </a:bodyPr>
          <a:lstStyle/>
          <a:p>
            <a:pPr>
              <a:buNone/>
            </a:pPr>
            <a:r>
              <a:rPr lang="en-US" b="1" dirty="0"/>
              <a:t>Example</a:t>
            </a:r>
            <a:r>
              <a:rPr lang="en-US" dirty="0"/>
              <a:t>: Prove that</a:t>
            </a:r>
          </a:p>
          <a:p>
            <a:pPr>
              <a:buNone/>
            </a:pPr>
            <a:r>
              <a:rPr lang="en-US" b="1" dirty="0"/>
              <a:t>Solution</a:t>
            </a:r>
            <a:r>
              <a:rPr lang="en-US" dirty="0"/>
              <a:t>:   We prove this identity by showing that:</a:t>
            </a:r>
          </a:p>
          <a:p>
            <a:pPr marL="514350" indent="-514350">
              <a:buNone/>
            </a:pPr>
            <a:r>
              <a:rPr lang="en-US" dirty="0"/>
              <a:t>  </a:t>
            </a:r>
          </a:p>
          <a:p>
            <a:pPr marL="514350" indent="-514350">
              <a:buNone/>
            </a:pPr>
            <a:r>
              <a:rPr lang="en-US" dirty="0"/>
              <a:t>        1)                                           and</a:t>
            </a:r>
          </a:p>
          <a:p>
            <a:pPr marL="514350" indent="-514350">
              <a:buNone/>
            </a:pPr>
            <a:endParaRPr lang="en-US" dirty="0"/>
          </a:p>
          <a:p>
            <a:pPr marL="514350" indent="-514350">
              <a:buNone/>
            </a:pPr>
            <a:r>
              <a:rPr lang="en-US" dirty="0"/>
              <a:t>     </a:t>
            </a:r>
          </a:p>
          <a:p>
            <a:pPr marL="514350" indent="-514350">
              <a:buNone/>
            </a:pPr>
            <a:r>
              <a:rPr lang="en-US" dirty="0"/>
              <a:t>         2)</a:t>
            </a:r>
          </a:p>
          <a:p>
            <a:pPr>
              <a:buNone/>
            </a:pPr>
            <a:endParaRPr lang="en-US" dirty="0"/>
          </a:p>
        </p:txBody>
      </p:sp>
      <p:pic>
        <p:nvPicPr>
          <p:cNvPr id="9" name="Picture 8" descr="addin_tmp.png"/>
          <p:cNvPicPr>
            <a:picLocks noChangeAspect="1"/>
          </p:cNvPicPr>
          <p:nvPr>
            <p:custDataLst>
              <p:tags r:id="rId1"/>
            </p:custDataLst>
          </p:nvPr>
        </p:nvPicPr>
        <p:blipFill>
          <a:blip r:embed="rId5" cstate="print"/>
          <a:stretch>
            <a:fillRect/>
          </a:stretch>
        </p:blipFill>
        <p:spPr>
          <a:xfrm>
            <a:off x="3962400" y="2057400"/>
            <a:ext cx="2534603" cy="328613"/>
          </a:xfrm>
          <a:prstGeom prst="rect">
            <a:avLst/>
          </a:prstGeom>
        </p:spPr>
      </p:pic>
      <p:pic>
        <p:nvPicPr>
          <p:cNvPr id="8" name="Picture 7" descr="addin_tmp.png"/>
          <p:cNvPicPr>
            <a:picLocks noChangeAspect="1"/>
          </p:cNvPicPr>
          <p:nvPr>
            <p:custDataLst>
              <p:tags r:id="rId2"/>
            </p:custDataLst>
          </p:nvPr>
        </p:nvPicPr>
        <p:blipFill>
          <a:blip r:embed="rId6" cstate="print"/>
          <a:stretch>
            <a:fillRect/>
          </a:stretch>
        </p:blipFill>
        <p:spPr>
          <a:xfrm>
            <a:off x="1905000" y="4876800"/>
            <a:ext cx="2534603" cy="377190"/>
          </a:xfrm>
          <a:prstGeom prst="rect">
            <a:avLst/>
          </a:prstGeom>
        </p:spPr>
      </p:pic>
      <p:pic>
        <p:nvPicPr>
          <p:cNvPr id="10" name="Picture 9" descr="addin_tmp.png"/>
          <p:cNvPicPr>
            <a:picLocks noChangeAspect="1"/>
          </p:cNvPicPr>
          <p:nvPr>
            <p:custDataLst>
              <p:tags r:id="rId3"/>
            </p:custDataLst>
          </p:nvPr>
        </p:nvPicPr>
        <p:blipFill>
          <a:blip r:embed="rId7" cstate="print"/>
          <a:stretch>
            <a:fillRect/>
          </a:stretch>
        </p:blipFill>
        <p:spPr>
          <a:xfrm>
            <a:off x="1828800" y="3429000"/>
            <a:ext cx="2534603" cy="377190"/>
          </a:xfrm>
          <a:prstGeom prst="rect">
            <a:avLst/>
          </a:prstGeom>
        </p:spPr>
      </p:pic>
      <p:sp>
        <p:nvSpPr>
          <p:cNvPr id="7" name="TextBox 6"/>
          <p:cNvSpPr txBox="1"/>
          <p:nvPr/>
        </p:nvSpPr>
        <p:spPr>
          <a:xfrm>
            <a:off x="2514600" y="6172200"/>
            <a:ext cx="3276600" cy="369332"/>
          </a:xfrm>
          <a:prstGeom prst="rect">
            <a:avLst/>
          </a:prstGeom>
          <a:noFill/>
        </p:spPr>
        <p:txBody>
          <a:bodyPr wrap="square" rtlCol="0">
            <a:spAutoFit/>
          </a:bodyPr>
          <a:lstStyle/>
          <a:p>
            <a:r>
              <a:rPr lang="en-US" i="1" dirty="0"/>
              <a:t>Continued on next slide</a:t>
            </a:r>
            <a:r>
              <a:rPr lang="en-US" dirty="0"/>
              <a:t> </a:t>
            </a:r>
            <a:r>
              <a:rPr lang="en-US" dirty="0">
                <a:sym typeface="Wingdings" pitchFamily="2" charset="2"/>
              </a:rPr>
              <a:t></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Proof of Second De Morgan Law </a:t>
            </a:r>
          </a:p>
        </p:txBody>
      </p:sp>
      <p:sp>
        <p:nvSpPr>
          <p:cNvPr id="3" name="Content Placeholder 2"/>
          <p:cNvSpPr>
            <a:spLocks noGrp="1"/>
          </p:cNvSpPr>
          <p:nvPr>
            <p:ph idx="1"/>
          </p:nvPr>
        </p:nvSpPr>
        <p:spPr/>
        <p:txBody>
          <a:bodyPr/>
          <a:lstStyle/>
          <a:p>
            <a:pPr>
              <a:buNone/>
            </a:pPr>
            <a:r>
              <a:rPr lang="en-US" dirty="0"/>
              <a:t>    These steps show that:                                       </a:t>
            </a:r>
          </a:p>
          <a:p>
            <a:pPr>
              <a:buNone/>
            </a:pPr>
            <a:endParaRPr lang="en-US" dirty="0"/>
          </a:p>
        </p:txBody>
      </p:sp>
      <p:pic>
        <p:nvPicPr>
          <p:cNvPr id="9" name="Picture 8" descr="addin_tmp.png"/>
          <p:cNvPicPr>
            <a:picLocks noChangeAspect="1"/>
          </p:cNvPicPr>
          <p:nvPr>
            <p:custDataLst>
              <p:tags r:id="rId1"/>
            </p:custDataLst>
          </p:nvPr>
        </p:nvPicPr>
        <p:blipFill>
          <a:blip r:embed="rId4" cstate="print"/>
          <a:stretch>
            <a:fillRect/>
          </a:stretch>
        </p:blipFill>
        <p:spPr>
          <a:xfrm>
            <a:off x="4343400" y="2057400"/>
            <a:ext cx="2534603" cy="377190"/>
          </a:xfrm>
          <a:prstGeom prst="rect">
            <a:avLst/>
          </a:prstGeom>
        </p:spPr>
      </p:pic>
      <p:pic>
        <p:nvPicPr>
          <p:cNvPr id="7" name="Picture 6" descr="addin_tmp.png"/>
          <p:cNvPicPr>
            <a:picLocks noChangeAspect="1"/>
          </p:cNvPicPr>
          <p:nvPr>
            <p:custDataLst>
              <p:tags r:id="rId2"/>
            </p:custDataLst>
          </p:nvPr>
        </p:nvPicPr>
        <p:blipFill>
          <a:blip r:embed="rId5" cstate="print"/>
          <a:stretch>
            <a:fillRect/>
          </a:stretch>
        </p:blipFill>
        <p:spPr>
          <a:xfrm>
            <a:off x="1752600" y="2590801"/>
            <a:ext cx="6518910" cy="2070735"/>
          </a:xfrm>
          <a:prstGeom prst="rect">
            <a:avLst/>
          </a:prstGeom>
        </p:spPr>
      </p:pic>
      <p:sp>
        <p:nvSpPr>
          <p:cNvPr id="6" name="TextBox 5"/>
          <p:cNvSpPr txBox="1"/>
          <p:nvPr/>
        </p:nvSpPr>
        <p:spPr>
          <a:xfrm>
            <a:off x="2514600" y="6172200"/>
            <a:ext cx="3276600" cy="369332"/>
          </a:xfrm>
          <a:prstGeom prst="rect">
            <a:avLst/>
          </a:prstGeom>
          <a:noFill/>
        </p:spPr>
        <p:txBody>
          <a:bodyPr wrap="square" rtlCol="0">
            <a:spAutoFit/>
          </a:bodyPr>
          <a:lstStyle/>
          <a:p>
            <a:r>
              <a:rPr lang="en-US" i="1" dirty="0"/>
              <a:t>Continued on next slide</a:t>
            </a:r>
            <a:r>
              <a:rPr lang="en-US" dirty="0"/>
              <a:t> </a:t>
            </a:r>
            <a:r>
              <a:rPr lang="en-US" dirty="0">
                <a:sym typeface="Wingdings" pitchFamily="2" charset="2"/>
              </a:rPr>
              <a:t></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Proof of Second De Morgan Law </a:t>
            </a:r>
          </a:p>
        </p:txBody>
      </p:sp>
      <p:sp>
        <p:nvSpPr>
          <p:cNvPr id="3" name="Content Placeholder 2"/>
          <p:cNvSpPr>
            <a:spLocks noGrp="1"/>
          </p:cNvSpPr>
          <p:nvPr>
            <p:ph idx="1"/>
          </p:nvPr>
        </p:nvSpPr>
        <p:spPr/>
        <p:txBody>
          <a:bodyPr/>
          <a:lstStyle/>
          <a:p>
            <a:pPr>
              <a:buNone/>
            </a:pPr>
            <a:r>
              <a:rPr lang="en-US" dirty="0"/>
              <a:t>   These steps show that:                                       </a:t>
            </a:r>
          </a:p>
          <a:p>
            <a:pPr>
              <a:buNone/>
            </a:pPr>
            <a:endParaRPr lang="en-US" dirty="0"/>
          </a:p>
        </p:txBody>
      </p:sp>
      <p:pic>
        <p:nvPicPr>
          <p:cNvPr id="12" name="Picture 11" descr="addin_tmp.png"/>
          <p:cNvPicPr>
            <a:picLocks noChangeAspect="1"/>
          </p:cNvPicPr>
          <p:nvPr>
            <p:custDataLst>
              <p:tags r:id="rId1"/>
            </p:custDataLst>
          </p:nvPr>
        </p:nvPicPr>
        <p:blipFill>
          <a:blip r:embed="rId4" cstate="print"/>
          <a:stretch>
            <a:fillRect/>
          </a:stretch>
        </p:blipFill>
        <p:spPr>
          <a:xfrm>
            <a:off x="1752600" y="2590800"/>
            <a:ext cx="6869430" cy="2108835"/>
          </a:xfrm>
          <a:prstGeom prst="rect">
            <a:avLst/>
          </a:prstGeom>
        </p:spPr>
      </p:pic>
      <p:pic>
        <p:nvPicPr>
          <p:cNvPr id="6" name="Picture 5" descr="addin_tmp.png"/>
          <p:cNvPicPr>
            <a:picLocks noChangeAspect="1"/>
          </p:cNvPicPr>
          <p:nvPr>
            <p:custDataLst>
              <p:tags r:id="rId2"/>
            </p:custDataLst>
          </p:nvPr>
        </p:nvPicPr>
        <p:blipFill>
          <a:blip r:embed="rId5" cstate="print"/>
          <a:stretch>
            <a:fillRect/>
          </a:stretch>
        </p:blipFill>
        <p:spPr>
          <a:xfrm>
            <a:off x="4572000" y="2057400"/>
            <a:ext cx="2534603" cy="377190"/>
          </a:xfrm>
          <a:prstGeom prst="rect">
            <a:avLst/>
          </a:prstGeom>
        </p:spPr>
      </p:pic>
      <p:sp>
        <p:nvSpPr>
          <p:cNvPr id="9" name="Isosceles Triangle 8"/>
          <p:cNvSpPr/>
          <p:nvPr/>
        </p:nvSpPr>
        <p:spPr>
          <a:xfrm rot="5400000" flipV="1">
            <a:off x="8305800" y="55626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Set-Builder Notation: Second De Morgan Law</a:t>
            </a:r>
          </a:p>
        </p:txBody>
      </p:sp>
      <p:pic>
        <p:nvPicPr>
          <p:cNvPr id="7" name="Content Placeholder 6" descr="addin_tmp.png"/>
          <p:cNvPicPr>
            <a:picLocks noGrp="1" noChangeAspect="1"/>
          </p:cNvPicPr>
          <p:nvPr>
            <p:ph idx="1"/>
            <p:custDataLst>
              <p:tags r:id="rId1"/>
            </p:custDataLst>
          </p:nvPr>
        </p:nvPicPr>
        <p:blipFill>
          <a:blip r:embed="rId3" cstate="print"/>
          <a:stretch>
            <a:fillRect/>
          </a:stretch>
        </p:blipFill>
        <p:spPr>
          <a:xfrm>
            <a:off x="304800" y="1981200"/>
            <a:ext cx="8465820" cy="2731770"/>
          </a:xfrm>
        </p:spPr>
      </p:pic>
      <p:sp>
        <p:nvSpPr>
          <p:cNvPr id="4" name="Isosceles Triangle 3"/>
          <p:cNvSpPr/>
          <p:nvPr/>
        </p:nvSpPr>
        <p:spPr>
          <a:xfrm rot="5400000" flipV="1">
            <a:off x="8305800" y="55626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1143000"/>
          </a:xfrm>
        </p:spPr>
        <p:txBody>
          <a:bodyPr>
            <a:normAutofit/>
          </a:bodyPr>
          <a:lstStyle/>
          <a:p>
            <a:r>
              <a:rPr lang="en-US" dirty="0"/>
              <a:t>Membership Table</a:t>
            </a:r>
          </a:p>
        </p:txBody>
      </p:sp>
      <p:graphicFrame>
        <p:nvGraphicFramePr>
          <p:cNvPr id="4" name="Content Placeholder 3"/>
          <p:cNvGraphicFramePr>
            <a:graphicFrameLocks noGrp="1"/>
          </p:cNvGraphicFramePr>
          <p:nvPr>
            <p:ph idx="1"/>
          </p:nvPr>
        </p:nvGraphicFramePr>
        <p:xfrm>
          <a:off x="533400" y="3200400"/>
          <a:ext cx="8229600" cy="3332480"/>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val="20000"/>
                    </a:ext>
                  </a:extLst>
                </a:gridCol>
                <a:gridCol w="3048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1524000">
                  <a:extLst>
                    <a:ext uri="{9D8B030D-6E8A-4147-A177-3AD203B41FA5}">
                      <a16:colId xmlns:a16="http://schemas.microsoft.com/office/drawing/2014/main" val="20004"/>
                    </a:ext>
                  </a:extLst>
                </a:gridCol>
                <a:gridCol w="838200">
                  <a:extLst>
                    <a:ext uri="{9D8B030D-6E8A-4147-A177-3AD203B41FA5}">
                      <a16:colId xmlns:a16="http://schemas.microsoft.com/office/drawing/2014/main" val="20005"/>
                    </a:ext>
                  </a:extLst>
                </a:gridCol>
                <a:gridCol w="914400">
                  <a:extLst>
                    <a:ext uri="{9D8B030D-6E8A-4147-A177-3AD203B41FA5}">
                      <a16:colId xmlns:a16="http://schemas.microsoft.com/office/drawing/2014/main" val="20006"/>
                    </a:ext>
                  </a:extLst>
                </a:gridCol>
                <a:gridCol w="2971800">
                  <a:extLst>
                    <a:ext uri="{9D8B030D-6E8A-4147-A177-3AD203B41FA5}">
                      <a16:colId xmlns:a16="http://schemas.microsoft.com/office/drawing/2014/main" val="20007"/>
                    </a:ext>
                  </a:extLst>
                </a:gridCol>
              </a:tblGrid>
              <a:tr h="142240">
                <a:tc>
                  <a:txBody>
                    <a:bodyPr/>
                    <a:lstStyle/>
                    <a:p>
                      <a:r>
                        <a:rPr lang="en-US" dirty="0">
                          <a:solidFill>
                            <a:schemeClr val="tx1"/>
                          </a:solidFill>
                        </a:rPr>
                        <a:t>A</a:t>
                      </a:r>
                    </a:p>
                  </a:txBody>
                  <a:tcPr/>
                </a:tc>
                <a:tc>
                  <a:txBody>
                    <a:bodyPr/>
                    <a:lstStyle/>
                    <a:p>
                      <a:r>
                        <a:rPr lang="en-US" dirty="0">
                          <a:solidFill>
                            <a:schemeClr val="tx1"/>
                          </a:solidFill>
                        </a:rPr>
                        <a:t>B</a:t>
                      </a:r>
                    </a:p>
                  </a:txBody>
                  <a:tcPr/>
                </a:tc>
                <a:tc>
                  <a:txBody>
                    <a:bodyPr/>
                    <a:lstStyle/>
                    <a:p>
                      <a:r>
                        <a:rPr lang="en-US" dirty="0">
                          <a:solidFill>
                            <a:schemeClr val="tx1"/>
                          </a:solidFill>
                        </a:rPr>
                        <a:t>C</a:t>
                      </a:r>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1"/>
                  </a:ext>
                </a:extLst>
              </a:tr>
              <a:tr h="370840">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2"/>
                  </a:ext>
                </a:extLst>
              </a:tr>
              <a:tr h="370840">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3"/>
                  </a:ext>
                </a:extLst>
              </a:tr>
              <a:tr h="370840">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4"/>
                  </a:ext>
                </a:extLst>
              </a:tr>
              <a:tr h="370840">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5"/>
                  </a:ext>
                </a:extLst>
              </a:tr>
              <a:tr h="370840">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006"/>
                  </a:ext>
                </a:extLst>
              </a:tr>
              <a:tr h="370840">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0007"/>
                  </a:ext>
                </a:extLst>
              </a:tr>
              <a:tr h="370840">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008"/>
                  </a:ext>
                </a:extLst>
              </a:tr>
            </a:tbl>
          </a:graphicData>
        </a:graphic>
      </p:graphicFrame>
      <p:pic>
        <p:nvPicPr>
          <p:cNvPr id="6" name="Picture 5" descr="addin_tmp.png"/>
          <p:cNvPicPr>
            <a:picLocks noChangeAspect="1"/>
          </p:cNvPicPr>
          <p:nvPr>
            <p:custDataLst>
              <p:tags r:id="rId1"/>
            </p:custDataLst>
          </p:nvPr>
        </p:nvPicPr>
        <p:blipFill>
          <a:blip r:embed="rId8" cstate="print"/>
          <a:stretch>
            <a:fillRect/>
          </a:stretch>
        </p:blipFill>
        <p:spPr>
          <a:xfrm>
            <a:off x="1676400" y="3276600"/>
            <a:ext cx="668655" cy="180975"/>
          </a:xfrm>
          <a:prstGeom prst="rect">
            <a:avLst/>
          </a:prstGeom>
        </p:spPr>
      </p:pic>
      <p:pic>
        <p:nvPicPr>
          <p:cNvPr id="7" name="Picture 6" descr="addin_tmp.png"/>
          <p:cNvPicPr>
            <a:picLocks noChangeAspect="1"/>
          </p:cNvPicPr>
          <p:nvPr>
            <p:custDataLst>
              <p:tags r:id="rId2"/>
            </p:custDataLst>
          </p:nvPr>
        </p:nvPicPr>
        <p:blipFill>
          <a:blip r:embed="rId9" cstate="print"/>
          <a:stretch>
            <a:fillRect/>
          </a:stretch>
        </p:blipFill>
        <p:spPr>
          <a:xfrm>
            <a:off x="2590800" y="3276600"/>
            <a:ext cx="1322070" cy="255270"/>
          </a:xfrm>
          <a:prstGeom prst="rect">
            <a:avLst/>
          </a:prstGeom>
        </p:spPr>
      </p:pic>
      <p:pic>
        <p:nvPicPr>
          <p:cNvPr id="8" name="Picture 7" descr="addin_tmp.png"/>
          <p:cNvPicPr>
            <a:picLocks noChangeAspect="1"/>
          </p:cNvPicPr>
          <p:nvPr>
            <p:custDataLst>
              <p:tags r:id="rId3"/>
            </p:custDataLst>
          </p:nvPr>
        </p:nvPicPr>
        <p:blipFill>
          <a:blip r:embed="rId10" cstate="print"/>
          <a:stretch>
            <a:fillRect/>
          </a:stretch>
        </p:blipFill>
        <p:spPr>
          <a:xfrm>
            <a:off x="4114800" y="3276600"/>
            <a:ext cx="655320" cy="182880"/>
          </a:xfrm>
          <a:prstGeom prst="rect">
            <a:avLst/>
          </a:prstGeom>
        </p:spPr>
      </p:pic>
      <p:pic>
        <p:nvPicPr>
          <p:cNvPr id="9" name="Picture 8" descr="addin_tmp.png"/>
          <p:cNvPicPr>
            <a:picLocks noChangeAspect="1"/>
          </p:cNvPicPr>
          <p:nvPr>
            <p:custDataLst>
              <p:tags r:id="rId4"/>
            </p:custDataLst>
          </p:nvPr>
        </p:nvPicPr>
        <p:blipFill>
          <a:blip r:embed="rId11" cstate="print"/>
          <a:stretch>
            <a:fillRect/>
          </a:stretch>
        </p:blipFill>
        <p:spPr>
          <a:xfrm>
            <a:off x="4953000" y="3276600"/>
            <a:ext cx="655320" cy="182880"/>
          </a:xfrm>
          <a:prstGeom prst="rect">
            <a:avLst/>
          </a:prstGeom>
        </p:spPr>
      </p:pic>
      <p:pic>
        <p:nvPicPr>
          <p:cNvPr id="10" name="Picture 9" descr="addin_tmp.png"/>
          <p:cNvPicPr>
            <a:picLocks noChangeAspect="1"/>
          </p:cNvPicPr>
          <p:nvPr>
            <p:custDataLst>
              <p:tags r:id="rId5"/>
            </p:custDataLst>
          </p:nvPr>
        </p:nvPicPr>
        <p:blipFill>
          <a:blip r:embed="rId12" cstate="print"/>
          <a:stretch>
            <a:fillRect/>
          </a:stretch>
        </p:blipFill>
        <p:spPr>
          <a:xfrm>
            <a:off x="5943600" y="3276600"/>
            <a:ext cx="1971675" cy="255270"/>
          </a:xfrm>
          <a:prstGeom prst="rect">
            <a:avLst/>
          </a:prstGeom>
        </p:spPr>
      </p:pic>
      <p:pic>
        <p:nvPicPr>
          <p:cNvPr id="11" name="Picture 10" descr="addin_tmp.png"/>
          <p:cNvPicPr>
            <a:picLocks noChangeAspect="1"/>
          </p:cNvPicPr>
          <p:nvPr>
            <p:custDataLst>
              <p:tags r:id="rId6"/>
            </p:custDataLst>
          </p:nvPr>
        </p:nvPicPr>
        <p:blipFill>
          <a:blip r:embed="rId13" cstate="print"/>
          <a:stretch>
            <a:fillRect/>
          </a:stretch>
        </p:blipFill>
        <p:spPr>
          <a:xfrm>
            <a:off x="1981200" y="2362200"/>
            <a:ext cx="5520690" cy="382905"/>
          </a:xfrm>
          <a:prstGeom prst="rect">
            <a:avLst/>
          </a:prstGeom>
        </p:spPr>
      </p:pic>
      <p:sp>
        <p:nvSpPr>
          <p:cNvPr id="12" name="TextBox 11"/>
          <p:cNvSpPr txBox="1"/>
          <p:nvPr/>
        </p:nvSpPr>
        <p:spPr>
          <a:xfrm>
            <a:off x="457200" y="1752600"/>
            <a:ext cx="1219200" cy="369332"/>
          </a:xfrm>
          <a:prstGeom prst="rect">
            <a:avLst/>
          </a:prstGeom>
          <a:noFill/>
        </p:spPr>
        <p:txBody>
          <a:bodyPr wrap="square" rtlCol="0">
            <a:spAutoFit/>
          </a:bodyPr>
          <a:lstStyle/>
          <a:p>
            <a:r>
              <a:rPr lang="en-US" b="1" dirty="0"/>
              <a:t>Example</a:t>
            </a:r>
            <a:r>
              <a:rPr lang="en-US" dirty="0"/>
              <a:t>:</a:t>
            </a:r>
          </a:p>
        </p:txBody>
      </p:sp>
      <p:sp>
        <p:nvSpPr>
          <p:cNvPr id="13" name="TextBox 12"/>
          <p:cNvSpPr txBox="1"/>
          <p:nvPr/>
        </p:nvSpPr>
        <p:spPr>
          <a:xfrm>
            <a:off x="457200" y="2743200"/>
            <a:ext cx="1219200" cy="369332"/>
          </a:xfrm>
          <a:prstGeom prst="rect">
            <a:avLst/>
          </a:prstGeom>
          <a:noFill/>
        </p:spPr>
        <p:txBody>
          <a:bodyPr wrap="square" rtlCol="0">
            <a:spAutoFit/>
          </a:bodyPr>
          <a:lstStyle/>
          <a:p>
            <a:r>
              <a:rPr lang="en-US" b="1" dirty="0"/>
              <a:t>Solution</a:t>
            </a:r>
            <a:r>
              <a:rPr lang="en-US" dirty="0"/>
              <a:t>:</a:t>
            </a:r>
          </a:p>
        </p:txBody>
      </p:sp>
      <p:sp>
        <p:nvSpPr>
          <p:cNvPr id="14" name="TextBox 13"/>
          <p:cNvSpPr txBox="1"/>
          <p:nvPr/>
        </p:nvSpPr>
        <p:spPr>
          <a:xfrm>
            <a:off x="1676400" y="1752600"/>
            <a:ext cx="6705600" cy="646331"/>
          </a:xfrm>
          <a:prstGeom prst="rect">
            <a:avLst/>
          </a:prstGeom>
          <a:noFill/>
        </p:spPr>
        <p:txBody>
          <a:bodyPr wrap="square" rtlCol="0">
            <a:spAutoFit/>
          </a:bodyPr>
          <a:lstStyle/>
          <a:p>
            <a:r>
              <a:rPr lang="en-US" dirty="0"/>
              <a:t>Construct a membership table to show that the distributive law holds.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Generalized Unions and Intersections</a:t>
            </a:r>
          </a:p>
        </p:txBody>
      </p:sp>
      <p:sp>
        <p:nvSpPr>
          <p:cNvPr id="3" name="Content Placeholder 2"/>
          <p:cNvSpPr>
            <a:spLocks noGrp="1"/>
          </p:cNvSpPr>
          <p:nvPr>
            <p:ph idx="1"/>
          </p:nvPr>
        </p:nvSpPr>
        <p:spPr/>
        <p:txBody>
          <a:bodyPr>
            <a:normAutofit lnSpcReduction="10000"/>
          </a:bodyPr>
          <a:lstStyle/>
          <a:p>
            <a:r>
              <a:rPr lang="en-US" dirty="0"/>
              <a:t>Let </a:t>
            </a:r>
            <a:r>
              <a:rPr lang="en-US" i="1" dirty="0"/>
              <a:t>A</a:t>
            </a:r>
            <a:r>
              <a:rPr lang="en-US" baseline="-25000" dirty="0"/>
              <a:t>1</a:t>
            </a:r>
            <a:r>
              <a:rPr lang="en-US" dirty="0"/>
              <a:t>, </a:t>
            </a:r>
            <a:r>
              <a:rPr lang="en-US" i="1" dirty="0"/>
              <a:t>A</a:t>
            </a:r>
            <a:r>
              <a:rPr lang="en-US" baseline="-25000" dirty="0"/>
              <a:t>2</a:t>
            </a:r>
            <a:r>
              <a:rPr lang="en-US" dirty="0"/>
              <a:t> ,…, </a:t>
            </a:r>
            <a:r>
              <a:rPr lang="en-US" i="1" dirty="0"/>
              <a:t>A</a:t>
            </a:r>
            <a:r>
              <a:rPr lang="en-US" i="1" baseline="-25000" dirty="0"/>
              <a:t>n</a:t>
            </a:r>
            <a:r>
              <a:rPr lang="en-US" dirty="0"/>
              <a:t> be an indexed collection of sets.</a:t>
            </a:r>
          </a:p>
          <a:p>
            <a:pPr>
              <a:buNone/>
            </a:pPr>
            <a:r>
              <a:rPr lang="en-US" dirty="0"/>
              <a:t>    We define:</a:t>
            </a:r>
          </a:p>
          <a:p>
            <a:pPr>
              <a:buNone/>
            </a:pPr>
            <a:endParaRPr lang="en-US" dirty="0"/>
          </a:p>
          <a:p>
            <a:pPr>
              <a:buNone/>
            </a:pPr>
            <a:r>
              <a:rPr lang="en-US" dirty="0"/>
              <a:t>   </a:t>
            </a:r>
          </a:p>
          <a:p>
            <a:pPr>
              <a:buNone/>
            </a:pPr>
            <a:r>
              <a:rPr lang="en-US" dirty="0"/>
              <a:t>   These are well defined, since union and intersection are associative.</a:t>
            </a:r>
          </a:p>
          <a:p>
            <a:r>
              <a:rPr lang="en-US" dirty="0"/>
              <a:t>For </a:t>
            </a:r>
            <a:r>
              <a:rPr lang="en-US" i="1" dirty="0"/>
              <a:t>i</a:t>
            </a:r>
            <a:r>
              <a:rPr lang="en-US" dirty="0"/>
              <a:t> = </a:t>
            </a:r>
            <a:r>
              <a:rPr lang="en-US" dirty="0">
                <a:latin typeface="Cambria Math" pitchFamily="18" charset="0"/>
                <a:ea typeface="Cambria Math" pitchFamily="18" charset="0"/>
              </a:rPr>
              <a:t>1</a:t>
            </a:r>
            <a:r>
              <a:rPr lang="en-US" dirty="0"/>
              <a:t>,</a:t>
            </a:r>
            <a:r>
              <a:rPr lang="en-US" dirty="0">
                <a:latin typeface="Cambria Math" pitchFamily="18" charset="0"/>
                <a:ea typeface="Cambria Math" pitchFamily="18" charset="0"/>
              </a:rPr>
              <a:t>2</a:t>
            </a:r>
            <a:r>
              <a:rPr lang="en-US" dirty="0"/>
              <a:t>,…, let </a:t>
            </a:r>
            <a:r>
              <a:rPr lang="en-US" i="1" dirty="0"/>
              <a:t>A</a:t>
            </a:r>
            <a:r>
              <a:rPr lang="en-US" baseline="-25000" dirty="0"/>
              <a:t>i </a:t>
            </a:r>
            <a:r>
              <a:rPr lang="en-US" dirty="0"/>
              <a:t> = {</a:t>
            </a:r>
            <a:r>
              <a:rPr lang="en-US" i="1" dirty="0" err="1"/>
              <a:t>i</a:t>
            </a:r>
            <a:r>
              <a:rPr lang="en-US" dirty="0"/>
              <a:t>, </a:t>
            </a:r>
            <a:r>
              <a:rPr lang="en-US" i="1" dirty="0"/>
              <a:t>i</a:t>
            </a:r>
            <a:r>
              <a:rPr lang="en-US" dirty="0"/>
              <a:t> + </a:t>
            </a:r>
            <a:r>
              <a:rPr lang="en-US" dirty="0">
                <a:latin typeface="Cambria Math" pitchFamily="18" charset="0"/>
                <a:ea typeface="Cambria Math" pitchFamily="18" charset="0"/>
              </a:rPr>
              <a:t>1</a:t>
            </a:r>
            <a:r>
              <a:rPr lang="en-US" dirty="0"/>
              <a:t>, </a:t>
            </a:r>
            <a:r>
              <a:rPr lang="en-US" i="1" dirty="0" err="1"/>
              <a:t>i</a:t>
            </a:r>
            <a:r>
              <a:rPr lang="en-US" dirty="0"/>
              <a:t> + </a:t>
            </a:r>
            <a:r>
              <a:rPr lang="en-US" dirty="0">
                <a:latin typeface="Cambria Math" pitchFamily="18" charset="0"/>
                <a:ea typeface="Cambria Math" pitchFamily="18" charset="0"/>
              </a:rPr>
              <a:t>2</a:t>
            </a:r>
            <a:r>
              <a:rPr lang="en-US" dirty="0"/>
              <a:t>, ….}. Then,</a:t>
            </a:r>
          </a:p>
          <a:p>
            <a:pPr>
              <a:buNone/>
            </a:pPr>
            <a:endParaRPr lang="en-US" dirty="0"/>
          </a:p>
          <a:p>
            <a:pPr>
              <a:buNone/>
            </a:pPr>
            <a:endParaRPr lang="en-US" dirty="0"/>
          </a:p>
          <a:p>
            <a:pPr>
              <a:buNone/>
            </a:pPr>
            <a:r>
              <a:rPr lang="en-US" dirty="0"/>
              <a:t> </a:t>
            </a:r>
          </a:p>
        </p:txBody>
      </p:sp>
      <p:pic>
        <p:nvPicPr>
          <p:cNvPr id="19" name="Picture 18" descr="addin_tmp.png"/>
          <p:cNvPicPr>
            <a:picLocks noChangeAspect="1"/>
          </p:cNvPicPr>
          <p:nvPr>
            <p:custDataLst>
              <p:tags r:id="rId1"/>
            </p:custDataLst>
          </p:nvPr>
        </p:nvPicPr>
        <p:blipFill>
          <a:blip r:embed="rId6" cstate="print"/>
          <a:stretch>
            <a:fillRect/>
          </a:stretch>
        </p:blipFill>
        <p:spPr>
          <a:xfrm>
            <a:off x="2895600" y="2514600"/>
            <a:ext cx="2271713" cy="521494"/>
          </a:xfrm>
          <a:prstGeom prst="rect">
            <a:avLst/>
          </a:prstGeom>
        </p:spPr>
      </p:pic>
      <p:pic>
        <p:nvPicPr>
          <p:cNvPr id="20" name="Picture 19" descr="addin_tmp.png"/>
          <p:cNvPicPr>
            <a:picLocks noChangeAspect="1"/>
          </p:cNvPicPr>
          <p:nvPr>
            <p:custDataLst>
              <p:tags r:id="rId2"/>
            </p:custDataLst>
          </p:nvPr>
        </p:nvPicPr>
        <p:blipFill>
          <a:blip r:embed="rId7" cstate="print"/>
          <a:stretch>
            <a:fillRect/>
          </a:stretch>
        </p:blipFill>
        <p:spPr>
          <a:xfrm>
            <a:off x="2895600" y="3124200"/>
            <a:ext cx="2271713" cy="521494"/>
          </a:xfrm>
          <a:prstGeom prst="rect">
            <a:avLst/>
          </a:prstGeom>
        </p:spPr>
      </p:pic>
      <p:pic>
        <p:nvPicPr>
          <p:cNvPr id="13" name="Picture 12" descr="addin_tmp.png"/>
          <p:cNvPicPr>
            <a:picLocks noChangeAspect="1"/>
          </p:cNvPicPr>
          <p:nvPr>
            <p:custDataLst>
              <p:tags r:id="rId3"/>
            </p:custDataLst>
          </p:nvPr>
        </p:nvPicPr>
        <p:blipFill>
          <a:blip r:embed="rId8" cstate="print"/>
          <a:stretch>
            <a:fillRect/>
          </a:stretch>
        </p:blipFill>
        <p:spPr>
          <a:xfrm>
            <a:off x="2286000" y="4953000"/>
            <a:ext cx="3553301" cy="521494"/>
          </a:xfrm>
          <a:prstGeom prst="rect">
            <a:avLst/>
          </a:prstGeom>
        </p:spPr>
      </p:pic>
      <p:pic>
        <p:nvPicPr>
          <p:cNvPr id="16" name="Picture 15" descr="addin_tmp.png"/>
          <p:cNvPicPr>
            <a:picLocks noChangeAspect="1"/>
          </p:cNvPicPr>
          <p:nvPr>
            <p:custDataLst>
              <p:tags r:id="rId4"/>
            </p:custDataLst>
          </p:nvPr>
        </p:nvPicPr>
        <p:blipFill>
          <a:blip r:embed="rId9" cstate="print"/>
          <a:stretch>
            <a:fillRect/>
          </a:stretch>
        </p:blipFill>
        <p:spPr>
          <a:xfrm>
            <a:off x="2286000" y="5715000"/>
            <a:ext cx="4869180" cy="521494"/>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Functions</a:t>
            </a:r>
          </a:p>
        </p:txBody>
      </p:sp>
      <p:sp>
        <p:nvSpPr>
          <p:cNvPr id="3" name="Subtitle 2"/>
          <p:cNvSpPr>
            <a:spLocks noGrp="1"/>
          </p:cNvSpPr>
          <p:nvPr>
            <p:ph type="subTitle" idx="1"/>
          </p:nvPr>
        </p:nvSpPr>
        <p:spPr/>
        <p:txBody>
          <a:bodyPr/>
          <a:lstStyle/>
          <a:p>
            <a:r>
              <a:rPr lang="en-US" dirty="0"/>
              <a:t>Section 2.3</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lstStyle/>
          <a:p>
            <a:pPr>
              <a:buNone/>
            </a:pPr>
            <a:r>
              <a:rPr lang="en-US" b="1" dirty="0"/>
              <a:t>  Definition</a:t>
            </a:r>
            <a:r>
              <a:rPr lang="en-US" dirty="0"/>
              <a:t>: Let </a:t>
            </a:r>
            <a:r>
              <a:rPr lang="en-US" i="1" dirty="0"/>
              <a:t>A</a:t>
            </a:r>
            <a:r>
              <a:rPr lang="en-US" dirty="0"/>
              <a:t> and </a:t>
            </a:r>
            <a:r>
              <a:rPr lang="en-US" i="1" dirty="0"/>
              <a:t>B </a:t>
            </a:r>
            <a:r>
              <a:rPr lang="en-US" dirty="0"/>
              <a:t>be nonempty sets. A </a:t>
            </a:r>
            <a:r>
              <a:rPr lang="en-US" i="1" dirty="0"/>
              <a:t>function</a:t>
            </a:r>
            <a:r>
              <a:rPr lang="en-US" dirty="0"/>
              <a:t> </a:t>
            </a:r>
            <a:r>
              <a:rPr lang="en-US" sz="2000" dirty="0">
                <a:latin typeface="Lucida Calligraphy"/>
              </a:rPr>
              <a:t>f</a:t>
            </a:r>
            <a:r>
              <a:rPr lang="en-US" dirty="0">
                <a:latin typeface="Lucida Calligraphy"/>
              </a:rPr>
              <a:t>  </a:t>
            </a:r>
            <a:r>
              <a:rPr lang="en-US" dirty="0"/>
              <a:t>from </a:t>
            </a:r>
            <a:r>
              <a:rPr lang="en-US" i="1" dirty="0"/>
              <a:t>A</a:t>
            </a:r>
            <a:r>
              <a:rPr lang="en-US" dirty="0"/>
              <a:t> to </a:t>
            </a:r>
            <a:r>
              <a:rPr lang="en-US" i="1" dirty="0"/>
              <a:t>B</a:t>
            </a:r>
            <a:r>
              <a:rPr lang="en-US" dirty="0"/>
              <a:t>, denoted </a:t>
            </a:r>
            <a:r>
              <a:rPr lang="en-US" dirty="0">
                <a:latin typeface="Lucida Calligraphy" pitchFamily="66" charset="0"/>
              </a:rPr>
              <a:t> </a:t>
            </a:r>
            <a:r>
              <a:rPr lang="en-US" sz="2000" dirty="0">
                <a:latin typeface="Lucida Calligraphy"/>
              </a:rPr>
              <a:t>f</a:t>
            </a:r>
            <a:r>
              <a:rPr lang="en-US" dirty="0">
                <a:latin typeface="Cambria Math" pitchFamily="18" charset="0"/>
                <a:ea typeface="Cambria Math" pitchFamily="18" charset="0"/>
              </a:rPr>
              <a:t>: </a:t>
            </a:r>
            <a:r>
              <a:rPr lang="en-US" i="1" dirty="0">
                <a:ea typeface="Cambria Math" pitchFamily="18" charset="0"/>
              </a:rPr>
              <a:t>A</a:t>
            </a:r>
            <a:r>
              <a:rPr lang="en-US" dirty="0">
                <a:latin typeface="Cambria Math" pitchFamily="18" charset="0"/>
                <a:ea typeface="Cambria Math" pitchFamily="18" charset="0"/>
              </a:rPr>
              <a:t> </a:t>
            </a:r>
            <a:r>
              <a:rPr lang="en-US" dirty="0">
                <a:latin typeface="Cambria Math"/>
                <a:ea typeface="Cambria Math"/>
                <a:sym typeface="Wingdings" pitchFamily="2" charset="2"/>
              </a:rPr>
              <a:t>→</a:t>
            </a:r>
            <a:r>
              <a:rPr lang="en-US" dirty="0">
                <a:latin typeface="Cambria Math" pitchFamily="18" charset="0"/>
                <a:ea typeface="Cambria Math" pitchFamily="18" charset="0"/>
                <a:sym typeface="Wingdings" pitchFamily="2" charset="2"/>
              </a:rPr>
              <a:t> </a:t>
            </a:r>
            <a:r>
              <a:rPr lang="en-US" i="1" dirty="0">
                <a:ea typeface="Cambria Math" pitchFamily="18" charset="0"/>
                <a:sym typeface="Wingdings" pitchFamily="2" charset="2"/>
              </a:rPr>
              <a:t>B</a:t>
            </a:r>
            <a:r>
              <a:rPr lang="en-US" b="1" dirty="0">
                <a:latin typeface="Cambria Math" pitchFamily="18" charset="0"/>
                <a:ea typeface="Cambria Math" pitchFamily="18" charset="0"/>
                <a:sym typeface="Wingdings" pitchFamily="2" charset="2"/>
              </a:rPr>
              <a:t> </a:t>
            </a:r>
            <a:r>
              <a:rPr lang="en-US" dirty="0">
                <a:latin typeface="Cambria Math" pitchFamily="18" charset="0"/>
                <a:ea typeface="Cambria Math" pitchFamily="18" charset="0"/>
                <a:sym typeface="Wingdings" pitchFamily="2" charset="2"/>
              </a:rPr>
              <a:t>is an assignment of </a:t>
            </a:r>
            <a:r>
              <a:rPr lang="en-US" b="1" dirty="0">
                <a:latin typeface="Cambria Math" pitchFamily="18" charset="0"/>
                <a:ea typeface="Cambria Math" pitchFamily="18" charset="0"/>
                <a:sym typeface="Wingdings" pitchFamily="2" charset="2"/>
              </a:rPr>
              <a:t>each element </a:t>
            </a:r>
            <a:r>
              <a:rPr lang="en-US" dirty="0">
                <a:latin typeface="Cambria Math" pitchFamily="18" charset="0"/>
                <a:ea typeface="Cambria Math" pitchFamily="18" charset="0"/>
                <a:sym typeface="Wingdings" pitchFamily="2" charset="2"/>
              </a:rPr>
              <a:t>of </a:t>
            </a:r>
            <a:r>
              <a:rPr lang="en-US" i="1" dirty="0">
                <a:ea typeface="Cambria Math" pitchFamily="18" charset="0"/>
                <a:sym typeface="Wingdings" pitchFamily="2" charset="2"/>
              </a:rPr>
              <a:t>A</a:t>
            </a:r>
            <a:r>
              <a:rPr lang="en-US" dirty="0">
                <a:latin typeface="Cambria Math" pitchFamily="18" charset="0"/>
                <a:ea typeface="Cambria Math" pitchFamily="18" charset="0"/>
                <a:sym typeface="Wingdings" pitchFamily="2" charset="2"/>
              </a:rPr>
              <a:t> to </a:t>
            </a:r>
            <a:r>
              <a:rPr lang="en-US" b="1" dirty="0">
                <a:latin typeface="Cambria Math" pitchFamily="18" charset="0"/>
                <a:ea typeface="Cambria Math" pitchFamily="18" charset="0"/>
                <a:sym typeface="Wingdings" pitchFamily="2" charset="2"/>
              </a:rPr>
              <a:t>exactly one element </a:t>
            </a:r>
            <a:r>
              <a:rPr lang="en-US" dirty="0">
                <a:latin typeface="Cambria Math" pitchFamily="18" charset="0"/>
                <a:ea typeface="Cambria Math" pitchFamily="18" charset="0"/>
                <a:sym typeface="Wingdings" pitchFamily="2" charset="2"/>
              </a:rPr>
              <a:t>of </a:t>
            </a:r>
            <a:r>
              <a:rPr lang="en-US" i="1" dirty="0">
                <a:ea typeface="Cambria Math" pitchFamily="18" charset="0"/>
                <a:sym typeface="Wingdings" pitchFamily="2" charset="2"/>
              </a:rPr>
              <a:t>B</a:t>
            </a:r>
            <a:r>
              <a:rPr lang="en-US" dirty="0">
                <a:latin typeface="Cambria Math" pitchFamily="18" charset="0"/>
                <a:ea typeface="Cambria Math" pitchFamily="18" charset="0"/>
                <a:sym typeface="Wingdings" pitchFamily="2" charset="2"/>
              </a:rPr>
              <a:t>.  We write</a:t>
            </a:r>
            <a:r>
              <a:rPr lang="en-US" dirty="0">
                <a:sym typeface="Wingdings" pitchFamily="2" charset="2"/>
              </a:rPr>
              <a:t>  </a:t>
            </a:r>
            <a:r>
              <a:rPr lang="en-US" sz="2000" dirty="0">
                <a:latin typeface="Lucida Calligraphy"/>
              </a:rPr>
              <a:t>f</a:t>
            </a:r>
            <a:r>
              <a:rPr lang="en-US" dirty="0">
                <a:latin typeface="Cambria Math" pitchFamily="18" charset="0"/>
                <a:ea typeface="Cambria Math" pitchFamily="18" charset="0"/>
              </a:rPr>
              <a:t>(</a:t>
            </a:r>
            <a:r>
              <a:rPr lang="en-US" i="1" dirty="0">
                <a:latin typeface="Cambria Math" pitchFamily="18" charset="0"/>
                <a:ea typeface="Cambria Math" pitchFamily="18" charset="0"/>
              </a:rPr>
              <a:t>a</a:t>
            </a:r>
            <a:r>
              <a:rPr lang="en-US" dirty="0">
                <a:latin typeface="Cambria Math" pitchFamily="18" charset="0"/>
                <a:ea typeface="Cambria Math" pitchFamily="18" charset="0"/>
              </a:rPr>
              <a:t>) = </a:t>
            </a:r>
            <a:r>
              <a:rPr lang="en-US" i="1" dirty="0">
                <a:latin typeface="Cambria Math" pitchFamily="18" charset="0"/>
                <a:ea typeface="Cambria Math" pitchFamily="18" charset="0"/>
              </a:rPr>
              <a:t>b</a:t>
            </a:r>
            <a:r>
              <a:rPr lang="en-US" b="1" dirty="0">
                <a:latin typeface="Cambria Math" pitchFamily="18" charset="0"/>
                <a:ea typeface="Cambria Math" pitchFamily="18" charset="0"/>
                <a:sym typeface="Wingdings" pitchFamily="2" charset="2"/>
              </a:rPr>
              <a:t>  </a:t>
            </a:r>
            <a:r>
              <a:rPr lang="en-US" dirty="0">
                <a:latin typeface="Cambria Math" pitchFamily="18" charset="0"/>
                <a:ea typeface="Cambria Math" pitchFamily="18" charset="0"/>
                <a:sym typeface="Wingdings" pitchFamily="2" charset="2"/>
              </a:rPr>
              <a:t>if </a:t>
            </a:r>
            <a:r>
              <a:rPr lang="en-US" i="1" dirty="0">
                <a:latin typeface="Cambria Math" pitchFamily="18" charset="0"/>
                <a:ea typeface="Cambria Math" pitchFamily="18" charset="0"/>
                <a:sym typeface="Wingdings" pitchFamily="2" charset="2"/>
              </a:rPr>
              <a:t>b</a:t>
            </a:r>
            <a:r>
              <a:rPr lang="en-US" dirty="0">
                <a:latin typeface="Cambria Math" pitchFamily="18" charset="0"/>
                <a:ea typeface="Cambria Math" pitchFamily="18" charset="0"/>
                <a:sym typeface="Wingdings" pitchFamily="2" charset="2"/>
              </a:rPr>
              <a:t> is the unique element of </a:t>
            </a:r>
            <a:r>
              <a:rPr lang="en-US" i="1" dirty="0">
                <a:ea typeface="Cambria Math" pitchFamily="18" charset="0"/>
                <a:sym typeface="Wingdings" pitchFamily="2" charset="2"/>
              </a:rPr>
              <a:t>B</a:t>
            </a:r>
            <a:r>
              <a:rPr lang="en-US" dirty="0">
                <a:latin typeface="Cambria Math" pitchFamily="18" charset="0"/>
                <a:ea typeface="Cambria Math" pitchFamily="18" charset="0"/>
                <a:sym typeface="Wingdings" pitchFamily="2" charset="2"/>
              </a:rPr>
              <a:t> assigned by the function </a:t>
            </a:r>
            <a:r>
              <a:rPr lang="en-US" sz="2000" dirty="0">
                <a:latin typeface="Lucida Calligraphy"/>
              </a:rPr>
              <a:t>f</a:t>
            </a:r>
            <a:r>
              <a:rPr lang="en-US" dirty="0">
                <a:latin typeface="Cambria Math" pitchFamily="18" charset="0"/>
                <a:ea typeface="Cambria Math" pitchFamily="18" charset="0"/>
                <a:sym typeface="Wingdings" pitchFamily="2" charset="2"/>
              </a:rPr>
              <a:t> to the element </a:t>
            </a:r>
            <a:r>
              <a:rPr lang="en-US" i="1" dirty="0">
                <a:ea typeface="Cambria Math" pitchFamily="18" charset="0"/>
                <a:sym typeface="Wingdings" pitchFamily="2" charset="2"/>
              </a:rPr>
              <a:t>a</a:t>
            </a:r>
            <a:r>
              <a:rPr lang="en-US" dirty="0">
                <a:latin typeface="Cambria Math" pitchFamily="18" charset="0"/>
                <a:ea typeface="Cambria Math" pitchFamily="18" charset="0"/>
                <a:sym typeface="Wingdings" pitchFamily="2" charset="2"/>
              </a:rPr>
              <a:t> of </a:t>
            </a:r>
            <a:r>
              <a:rPr lang="en-US" i="1" dirty="0">
                <a:ea typeface="Cambria Math" pitchFamily="18" charset="0"/>
                <a:sym typeface="Wingdings" pitchFamily="2" charset="2"/>
              </a:rPr>
              <a:t>A</a:t>
            </a:r>
            <a:r>
              <a:rPr lang="en-US" dirty="0">
                <a:latin typeface="Cambria Math" pitchFamily="18" charset="0"/>
                <a:ea typeface="Cambria Math" pitchFamily="18" charset="0"/>
                <a:sym typeface="Wingdings" pitchFamily="2" charset="2"/>
              </a:rPr>
              <a:t>. </a:t>
            </a:r>
          </a:p>
          <a:p>
            <a:r>
              <a:rPr lang="en-US" dirty="0">
                <a:latin typeface="Cambria Math" pitchFamily="18" charset="0"/>
                <a:ea typeface="Cambria Math" pitchFamily="18" charset="0"/>
                <a:sym typeface="Wingdings" pitchFamily="2" charset="2"/>
              </a:rPr>
              <a:t>Functions are sometimes</a:t>
            </a:r>
          </a:p>
          <a:p>
            <a:pPr>
              <a:buNone/>
            </a:pPr>
            <a:r>
              <a:rPr lang="en-US" dirty="0">
                <a:latin typeface="Cambria Math" pitchFamily="18" charset="0"/>
                <a:ea typeface="Cambria Math" pitchFamily="18" charset="0"/>
                <a:sym typeface="Wingdings" pitchFamily="2" charset="2"/>
              </a:rPr>
              <a:t>     called </a:t>
            </a:r>
            <a:r>
              <a:rPr lang="en-US" i="1" dirty="0">
                <a:ea typeface="Cambria Math" pitchFamily="18" charset="0"/>
                <a:sym typeface="Wingdings" pitchFamily="2" charset="2"/>
              </a:rPr>
              <a:t>mappings</a:t>
            </a:r>
            <a:r>
              <a:rPr lang="en-US" dirty="0">
                <a:latin typeface="Cambria Math" pitchFamily="18" charset="0"/>
                <a:ea typeface="Cambria Math" pitchFamily="18" charset="0"/>
                <a:sym typeface="Wingdings" pitchFamily="2" charset="2"/>
              </a:rPr>
              <a:t> or </a:t>
            </a:r>
          </a:p>
          <a:p>
            <a:pPr>
              <a:buNone/>
            </a:pPr>
            <a:r>
              <a:rPr lang="en-US" dirty="0">
                <a:latin typeface="Cambria Math" pitchFamily="18" charset="0"/>
                <a:ea typeface="Cambria Math" pitchFamily="18" charset="0"/>
                <a:sym typeface="Wingdings" pitchFamily="2" charset="2"/>
              </a:rPr>
              <a:t>     </a:t>
            </a:r>
            <a:r>
              <a:rPr lang="en-US" i="1" dirty="0">
                <a:ea typeface="Cambria Math" pitchFamily="18" charset="0"/>
                <a:sym typeface="Wingdings" pitchFamily="2" charset="2"/>
              </a:rPr>
              <a:t>transformations</a:t>
            </a:r>
            <a:r>
              <a:rPr lang="en-US" dirty="0">
                <a:latin typeface="Cambria Math" pitchFamily="18" charset="0"/>
                <a:ea typeface="Cambria Math" pitchFamily="18" charset="0"/>
                <a:sym typeface="Wingdings" pitchFamily="2" charset="2"/>
              </a:rPr>
              <a:t>.</a:t>
            </a:r>
            <a:endParaRPr lang="en-US" b="1" dirty="0">
              <a:latin typeface="Cambria Math" pitchFamily="18" charset="0"/>
              <a:ea typeface="Cambria Math" pitchFamily="18" charset="0"/>
              <a:sym typeface="Wingdings" pitchFamily="2" charset="2"/>
            </a:endParaRPr>
          </a:p>
          <a:p>
            <a:pPr>
              <a:buNone/>
            </a:pPr>
            <a:r>
              <a:rPr lang="en-US" dirty="0">
                <a:latin typeface="Cambria Math" pitchFamily="18" charset="0"/>
                <a:ea typeface="Cambria Math" pitchFamily="18" charset="0"/>
                <a:sym typeface="Wingdings" pitchFamily="2" charset="2"/>
              </a:rPr>
              <a:t> </a:t>
            </a:r>
          </a:p>
          <a:p>
            <a:pPr>
              <a:buNone/>
            </a:pPr>
            <a:endParaRPr lang="en-US" dirty="0">
              <a:latin typeface="Cambria Math" pitchFamily="18" charset="0"/>
              <a:ea typeface="Cambria Math" pitchFamily="18" charset="0"/>
              <a:sym typeface="Wingdings" pitchFamily="2" charset="2"/>
            </a:endParaRPr>
          </a:p>
        </p:txBody>
      </p:sp>
      <p:sp>
        <p:nvSpPr>
          <p:cNvPr id="5" name="Flowchart: Connector 4"/>
          <p:cNvSpPr/>
          <p:nvPr/>
        </p:nvSpPr>
        <p:spPr>
          <a:xfrm>
            <a:off x="6629400" y="5105400"/>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Connector 5"/>
          <p:cNvSpPr/>
          <p:nvPr/>
        </p:nvSpPr>
        <p:spPr>
          <a:xfrm>
            <a:off x="6629400" y="5715000"/>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Connector 6"/>
          <p:cNvSpPr/>
          <p:nvPr/>
        </p:nvSpPr>
        <p:spPr>
          <a:xfrm>
            <a:off x="6629400" y="4419600"/>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Connector 7"/>
          <p:cNvSpPr/>
          <p:nvPr/>
        </p:nvSpPr>
        <p:spPr>
          <a:xfrm>
            <a:off x="6705600" y="6248400"/>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p:cNvSpPr/>
          <p:nvPr/>
        </p:nvSpPr>
        <p:spPr>
          <a:xfrm>
            <a:off x="8077200" y="4191000"/>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p:cNvSpPr/>
          <p:nvPr/>
        </p:nvSpPr>
        <p:spPr>
          <a:xfrm>
            <a:off x="8077200" y="5181600"/>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8458200" y="4114800"/>
            <a:ext cx="203200" cy="369332"/>
          </a:xfrm>
          <a:prstGeom prst="rect">
            <a:avLst/>
          </a:prstGeom>
          <a:noFill/>
        </p:spPr>
        <p:txBody>
          <a:bodyPr wrap="square" rtlCol="0">
            <a:spAutoFit/>
          </a:bodyPr>
          <a:lstStyle/>
          <a:p>
            <a:r>
              <a:rPr lang="en-US" dirty="0"/>
              <a:t>A</a:t>
            </a:r>
          </a:p>
        </p:txBody>
      </p:sp>
      <p:sp>
        <p:nvSpPr>
          <p:cNvPr id="18" name="TextBox 17"/>
          <p:cNvSpPr txBox="1"/>
          <p:nvPr/>
        </p:nvSpPr>
        <p:spPr>
          <a:xfrm>
            <a:off x="8458200" y="4648200"/>
            <a:ext cx="203200" cy="369332"/>
          </a:xfrm>
          <a:prstGeom prst="rect">
            <a:avLst/>
          </a:prstGeom>
          <a:noFill/>
        </p:spPr>
        <p:txBody>
          <a:bodyPr wrap="square" rtlCol="0">
            <a:spAutoFit/>
          </a:bodyPr>
          <a:lstStyle/>
          <a:p>
            <a:r>
              <a:rPr lang="en-US" dirty="0"/>
              <a:t>B</a:t>
            </a:r>
          </a:p>
        </p:txBody>
      </p:sp>
      <p:sp>
        <p:nvSpPr>
          <p:cNvPr id="19" name="TextBox 18"/>
          <p:cNvSpPr txBox="1"/>
          <p:nvPr/>
        </p:nvSpPr>
        <p:spPr>
          <a:xfrm>
            <a:off x="8534400" y="5181600"/>
            <a:ext cx="76200" cy="369332"/>
          </a:xfrm>
          <a:prstGeom prst="rect">
            <a:avLst/>
          </a:prstGeom>
          <a:noFill/>
        </p:spPr>
        <p:txBody>
          <a:bodyPr wrap="square" rtlCol="0">
            <a:spAutoFit/>
          </a:bodyPr>
          <a:lstStyle/>
          <a:p>
            <a:r>
              <a:rPr lang="en-US" dirty="0"/>
              <a:t>C</a:t>
            </a:r>
          </a:p>
        </p:txBody>
      </p:sp>
      <p:sp>
        <p:nvSpPr>
          <p:cNvPr id="24" name="TextBox 23"/>
          <p:cNvSpPr txBox="1"/>
          <p:nvPr/>
        </p:nvSpPr>
        <p:spPr>
          <a:xfrm>
            <a:off x="6248400" y="3733800"/>
            <a:ext cx="1600200" cy="369332"/>
          </a:xfrm>
          <a:prstGeom prst="rect">
            <a:avLst/>
          </a:prstGeom>
          <a:noFill/>
        </p:spPr>
        <p:txBody>
          <a:bodyPr wrap="square" rtlCol="0">
            <a:spAutoFit/>
          </a:bodyPr>
          <a:lstStyle/>
          <a:p>
            <a:r>
              <a:rPr lang="en-US" b="1" dirty="0"/>
              <a:t>Students</a:t>
            </a:r>
          </a:p>
        </p:txBody>
      </p:sp>
      <p:sp>
        <p:nvSpPr>
          <p:cNvPr id="25" name="TextBox 24"/>
          <p:cNvSpPr txBox="1"/>
          <p:nvPr/>
        </p:nvSpPr>
        <p:spPr>
          <a:xfrm>
            <a:off x="7772400" y="3733800"/>
            <a:ext cx="1066800" cy="369332"/>
          </a:xfrm>
          <a:prstGeom prst="rect">
            <a:avLst/>
          </a:prstGeom>
          <a:noFill/>
        </p:spPr>
        <p:txBody>
          <a:bodyPr wrap="square" rtlCol="0">
            <a:spAutoFit/>
          </a:bodyPr>
          <a:lstStyle/>
          <a:p>
            <a:r>
              <a:rPr lang="en-US" b="1" dirty="0"/>
              <a:t>Grades</a:t>
            </a:r>
          </a:p>
        </p:txBody>
      </p:sp>
      <p:sp>
        <p:nvSpPr>
          <p:cNvPr id="26" name="Flowchart: Connector 25"/>
          <p:cNvSpPr/>
          <p:nvPr/>
        </p:nvSpPr>
        <p:spPr>
          <a:xfrm>
            <a:off x="8077200" y="4724400"/>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lowchart: Connector 26"/>
          <p:cNvSpPr/>
          <p:nvPr/>
        </p:nvSpPr>
        <p:spPr>
          <a:xfrm>
            <a:off x="8077200" y="5638800"/>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lowchart: Connector 27"/>
          <p:cNvSpPr/>
          <p:nvPr/>
        </p:nvSpPr>
        <p:spPr>
          <a:xfrm>
            <a:off x="8077200" y="6096000"/>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8458200" y="5638800"/>
            <a:ext cx="203200" cy="369332"/>
          </a:xfrm>
          <a:prstGeom prst="rect">
            <a:avLst/>
          </a:prstGeom>
          <a:noFill/>
        </p:spPr>
        <p:txBody>
          <a:bodyPr wrap="square" rtlCol="0">
            <a:spAutoFit/>
          </a:bodyPr>
          <a:lstStyle/>
          <a:p>
            <a:r>
              <a:rPr lang="en-US" dirty="0"/>
              <a:t>D</a:t>
            </a:r>
          </a:p>
        </p:txBody>
      </p:sp>
      <p:sp>
        <p:nvSpPr>
          <p:cNvPr id="31" name="TextBox 30"/>
          <p:cNvSpPr txBox="1"/>
          <p:nvPr/>
        </p:nvSpPr>
        <p:spPr>
          <a:xfrm>
            <a:off x="8534400" y="6096000"/>
            <a:ext cx="228600" cy="369332"/>
          </a:xfrm>
          <a:prstGeom prst="rect">
            <a:avLst/>
          </a:prstGeom>
          <a:noFill/>
        </p:spPr>
        <p:txBody>
          <a:bodyPr wrap="square" rtlCol="0">
            <a:spAutoFit/>
          </a:bodyPr>
          <a:lstStyle/>
          <a:p>
            <a:r>
              <a:rPr lang="en-US" dirty="0"/>
              <a:t>F</a:t>
            </a:r>
          </a:p>
        </p:txBody>
      </p:sp>
      <p:sp>
        <p:nvSpPr>
          <p:cNvPr id="33" name="TextBox 32"/>
          <p:cNvSpPr txBox="1"/>
          <p:nvPr/>
        </p:nvSpPr>
        <p:spPr>
          <a:xfrm>
            <a:off x="4648200" y="6248400"/>
            <a:ext cx="1676400" cy="369332"/>
          </a:xfrm>
          <a:prstGeom prst="rect">
            <a:avLst/>
          </a:prstGeom>
          <a:noFill/>
        </p:spPr>
        <p:txBody>
          <a:bodyPr wrap="square" rtlCol="0">
            <a:spAutoFit/>
          </a:bodyPr>
          <a:lstStyle/>
          <a:p>
            <a:r>
              <a:rPr lang="en-US" dirty="0"/>
              <a:t>Kathy  Scott</a:t>
            </a:r>
          </a:p>
        </p:txBody>
      </p:sp>
      <p:sp>
        <p:nvSpPr>
          <p:cNvPr id="34" name="TextBox 33"/>
          <p:cNvSpPr txBox="1"/>
          <p:nvPr/>
        </p:nvSpPr>
        <p:spPr>
          <a:xfrm>
            <a:off x="4572000" y="5105400"/>
            <a:ext cx="1981200" cy="369332"/>
          </a:xfrm>
          <a:prstGeom prst="rect">
            <a:avLst/>
          </a:prstGeom>
          <a:noFill/>
        </p:spPr>
        <p:txBody>
          <a:bodyPr wrap="square" rtlCol="0">
            <a:spAutoFit/>
          </a:bodyPr>
          <a:lstStyle/>
          <a:p>
            <a:r>
              <a:rPr lang="en-US" dirty="0" err="1"/>
              <a:t>Sandeep</a:t>
            </a:r>
            <a:r>
              <a:rPr lang="en-US" dirty="0"/>
              <a:t> Patel</a:t>
            </a:r>
          </a:p>
        </p:txBody>
      </p:sp>
      <p:sp>
        <p:nvSpPr>
          <p:cNvPr id="35" name="TextBox 34"/>
          <p:cNvSpPr txBox="1"/>
          <p:nvPr/>
        </p:nvSpPr>
        <p:spPr>
          <a:xfrm>
            <a:off x="4495800" y="4419600"/>
            <a:ext cx="2362200" cy="369332"/>
          </a:xfrm>
          <a:prstGeom prst="rect">
            <a:avLst/>
          </a:prstGeom>
          <a:noFill/>
        </p:spPr>
        <p:txBody>
          <a:bodyPr wrap="square" rtlCol="0">
            <a:spAutoFit/>
          </a:bodyPr>
          <a:lstStyle/>
          <a:p>
            <a:r>
              <a:rPr lang="en-US" dirty="0"/>
              <a:t>Carlota Rodriguez</a:t>
            </a:r>
          </a:p>
        </p:txBody>
      </p:sp>
      <p:sp>
        <p:nvSpPr>
          <p:cNvPr id="36" name="TextBox 35"/>
          <p:cNvSpPr txBox="1"/>
          <p:nvPr/>
        </p:nvSpPr>
        <p:spPr>
          <a:xfrm>
            <a:off x="4648200" y="5638800"/>
            <a:ext cx="2362200" cy="369332"/>
          </a:xfrm>
          <a:prstGeom prst="rect">
            <a:avLst/>
          </a:prstGeom>
          <a:noFill/>
        </p:spPr>
        <p:txBody>
          <a:bodyPr wrap="square" rtlCol="0">
            <a:spAutoFit/>
          </a:bodyPr>
          <a:lstStyle/>
          <a:p>
            <a:r>
              <a:rPr lang="en-US" dirty="0" err="1"/>
              <a:t>Jalen</a:t>
            </a:r>
            <a:r>
              <a:rPr lang="en-US" dirty="0"/>
              <a:t> Williams</a:t>
            </a:r>
          </a:p>
        </p:txBody>
      </p:sp>
      <p:cxnSp>
        <p:nvCxnSpPr>
          <p:cNvPr id="38" name="Straight Arrow Connector 37"/>
          <p:cNvCxnSpPr>
            <a:stCxn id="7" idx="6"/>
          </p:cNvCxnSpPr>
          <p:nvPr/>
        </p:nvCxnSpPr>
        <p:spPr>
          <a:xfrm flipV="1">
            <a:off x="6934200" y="4419600"/>
            <a:ext cx="1143000" cy="1492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7010400" y="4953000"/>
            <a:ext cx="9906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rot="5400000" flipH="1" flipV="1">
            <a:off x="7276001" y="4382599"/>
            <a:ext cx="351636" cy="11876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rot="5400000" flipH="1" flipV="1">
            <a:off x="6553200" y="4953000"/>
            <a:ext cx="18288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a:t>
            </a:r>
          </a:p>
        </p:txBody>
      </p:sp>
      <p:sp>
        <p:nvSpPr>
          <p:cNvPr id="3" name="Content Placeholder 2"/>
          <p:cNvSpPr>
            <a:spLocks noGrp="1"/>
          </p:cNvSpPr>
          <p:nvPr>
            <p:ph idx="1"/>
          </p:nvPr>
        </p:nvSpPr>
        <p:spPr/>
        <p:txBody>
          <a:bodyPr>
            <a:normAutofit/>
          </a:bodyPr>
          <a:lstStyle/>
          <a:p>
            <a:r>
              <a:rPr lang="en-US" dirty="0"/>
              <a:t>A function </a:t>
            </a:r>
            <a:r>
              <a:rPr lang="en-US" dirty="0">
                <a:latin typeface="Lucida Calligraphy"/>
              </a:rPr>
              <a:t>f</a:t>
            </a:r>
            <a:r>
              <a:rPr lang="en-US" dirty="0">
                <a:latin typeface="Cambria Math" pitchFamily="18" charset="0"/>
                <a:ea typeface="Cambria Math" pitchFamily="18" charset="0"/>
              </a:rPr>
              <a:t>: </a:t>
            </a:r>
            <a:r>
              <a:rPr lang="en-US" i="1" dirty="0">
                <a:ea typeface="Cambria Math" pitchFamily="18" charset="0"/>
              </a:rPr>
              <a:t>A</a:t>
            </a:r>
            <a:r>
              <a:rPr lang="en-US" dirty="0">
                <a:latin typeface="Cambria Math" pitchFamily="18" charset="0"/>
                <a:ea typeface="Cambria Math" pitchFamily="18" charset="0"/>
              </a:rPr>
              <a:t> </a:t>
            </a:r>
            <a:r>
              <a:rPr lang="en-US" dirty="0">
                <a:latin typeface="Cambria Math"/>
                <a:ea typeface="Cambria Math"/>
                <a:sym typeface="Wingdings" pitchFamily="2" charset="2"/>
              </a:rPr>
              <a:t>→</a:t>
            </a:r>
            <a:r>
              <a:rPr lang="en-US" dirty="0">
                <a:latin typeface="Cambria Math" pitchFamily="18" charset="0"/>
                <a:ea typeface="Cambria Math" pitchFamily="18" charset="0"/>
                <a:sym typeface="Wingdings" pitchFamily="2" charset="2"/>
              </a:rPr>
              <a:t> </a:t>
            </a:r>
            <a:r>
              <a:rPr lang="en-US" i="1" dirty="0">
                <a:ea typeface="Cambria Math" pitchFamily="18" charset="0"/>
                <a:sym typeface="Wingdings" pitchFamily="2" charset="2"/>
              </a:rPr>
              <a:t>B</a:t>
            </a:r>
            <a:r>
              <a:rPr lang="en-US" dirty="0">
                <a:latin typeface="Cambria Math" pitchFamily="18" charset="0"/>
                <a:ea typeface="Cambria Math" pitchFamily="18" charset="0"/>
              </a:rPr>
              <a:t>  </a:t>
            </a:r>
            <a:r>
              <a:rPr lang="en-US" dirty="0"/>
              <a:t>can also be defined as a subset of </a:t>
            </a:r>
            <a:r>
              <a:rPr lang="en-US" i="1" dirty="0">
                <a:ea typeface="Cambria Math" pitchFamily="18" charset="0"/>
              </a:rPr>
              <a:t>A</a:t>
            </a:r>
            <a:r>
              <a:rPr lang="en-US" dirty="0">
                <a:latin typeface="Cambria Math" pitchFamily="18" charset="0"/>
                <a:ea typeface="Cambria Math" pitchFamily="18" charset="0"/>
              </a:rPr>
              <a:t>×</a:t>
            </a:r>
            <a:r>
              <a:rPr lang="en-US" i="1" dirty="0">
                <a:ea typeface="Cambria Math" pitchFamily="18" charset="0"/>
              </a:rPr>
              <a:t>B</a:t>
            </a:r>
            <a:r>
              <a:rPr lang="en-US" dirty="0"/>
              <a:t> (a relation). This subset is restricted to be a relation where no two elements of the relation have the same first element. </a:t>
            </a:r>
          </a:p>
          <a:p>
            <a:r>
              <a:rPr lang="en-US" dirty="0"/>
              <a:t>Specifically, a function </a:t>
            </a:r>
            <a:r>
              <a:rPr lang="en-US" dirty="0">
                <a:latin typeface="Lucida Calligraphy"/>
              </a:rPr>
              <a:t>f</a:t>
            </a:r>
            <a:r>
              <a:rPr lang="en-US" dirty="0"/>
              <a:t> from </a:t>
            </a:r>
            <a:r>
              <a:rPr lang="en-US" i="1" dirty="0"/>
              <a:t>A</a:t>
            </a:r>
            <a:r>
              <a:rPr lang="en-US" dirty="0"/>
              <a:t> to </a:t>
            </a:r>
            <a:r>
              <a:rPr lang="en-US" i="1" dirty="0"/>
              <a:t>B </a:t>
            </a:r>
            <a:r>
              <a:rPr lang="en-US" dirty="0"/>
              <a:t>contains one, and only one ordered pair (</a:t>
            </a:r>
            <a:r>
              <a:rPr lang="en-US" i="1" dirty="0">
                <a:ea typeface="Cambria Math" pitchFamily="18" charset="0"/>
              </a:rPr>
              <a:t>a, b</a:t>
            </a:r>
            <a:r>
              <a:rPr lang="en-US" dirty="0"/>
              <a:t>) for every element </a:t>
            </a:r>
            <a:r>
              <a:rPr lang="en-US" i="1" dirty="0"/>
              <a:t>a</a:t>
            </a:r>
            <a:r>
              <a:rPr lang="en-US" dirty="0">
                <a:latin typeface="Cambria Math"/>
                <a:ea typeface="Cambria Math"/>
              </a:rPr>
              <a:t>∈</a:t>
            </a:r>
            <a:r>
              <a:rPr lang="en-US" dirty="0"/>
              <a:t> </a:t>
            </a:r>
            <a:r>
              <a:rPr lang="en-US" i="1" dirty="0"/>
              <a:t>A</a:t>
            </a:r>
            <a:r>
              <a:rPr lang="en-US" dirty="0"/>
              <a:t>. </a:t>
            </a:r>
          </a:p>
          <a:p>
            <a:endParaRPr lang="en-US" dirty="0"/>
          </a:p>
          <a:p>
            <a:pPr>
              <a:buNone/>
            </a:pPr>
            <a:r>
              <a:rPr lang="en-US" dirty="0"/>
              <a:t> and</a:t>
            </a:r>
          </a:p>
          <a:p>
            <a:pPr>
              <a:buNone/>
            </a:pPr>
            <a:endParaRPr lang="en-US" dirty="0"/>
          </a:p>
          <a:p>
            <a:pPr>
              <a:buNone/>
            </a:pPr>
            <a:endParaRPr lang="en-US" dirty="0"/>
          </a:p>
        </p:txBody>
      </p:sp>
      <p:pic>
        <p:nvPicPr>
          <p:cNvPr id="7" name="Picture 6" descr="addin_tmp.png"/>
          <p:cNvPicPr>
            <a:picLocks noChangeAspect="1"/>
          </p:cNvPicPr>
          <p:nvPr>
            <p:custDataLst>
              <p:tags r:id="rId1"/>
            </p:custDataLst>
          </p:nvPr>
        </p:nvPicPr>
        <p:blipFill>
          <a:blip r:embed="rId4" cstate="print"/>
          <a:stretch>
            <a:fillRect/>
          </a:stretch>
        </p:blipFill>
        <p:spPr>
          <a:xfrm>
            <a:off x="1574482" y="4648200"/>
            <a:ext cx="5740718" cy="382905"/>
          </a:xfrm>
          <a:prstGeom prst="rect">
            <a:avLst/>
          </a:prstGeom>
        </p:spPr>
      </p:pic>
      <p:pic>
        <p:nvPicPr>
          <p:cNvPr id="9" name="Picture 8" descr="addin_tmp.png"/>
          <p:cNvPicPr>
            <a:picLocks noChangeAspect="1"/>
          </p:cNvPicPr>
          <p:nvPr>
            <p:custDataLst>
              <p:tags r:id="rId2"/>
            </p:custDataLst>
          </p:nvPr>
        </p:nvPicPr>
        <p:blipFill>
          <a:blip r:embed="rId5" cstate="print"/>
          <a:stretch>
            <a:fillRect/>
          </a:stretch>
        </p:blipFill>
        <p:spPr>
          <a:xfrm>
            <a:off x="1447800" y="5638800"/>
            <a:ext cx="6855143" cy="382905"/>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normAutofit fontScale="77500" lnSpcReduction="20000"/>
          </a:bodyPr>
          <a:lstStyle/>
          <a:p>
            <a:pPr>
              <a:buNone/>
            </a:pPr>
            <a:r>
              <a:rPr lang="en-US" sz="2800" dirty="0"/>
              <a:t>Given a function </a:t>
            </a:r>
            <a:r>
              <a:rPr lang="en-US" sz="2800" i="1" dirty="0"/>
              <a:t>f</a:t>
            </a:r>
            <a:r>
              <a:rPr lang="en-US" sz="2800" dirty="0">
                <a:latin typeface="Cambria Math" pitchFamily="18" charset="0"/>
                <a:ea typeface="Cambria Math" pitchFamily="18" charset="0"/>
              </a:rPr>
              <a:t>: </a:t>
            </a:r>
            <a:r>
              <a:rPr lang="en-US" sz="2800" i="1" dirty="0">
                <a:ea typeface="Cambria Math" pitchFamily="18" charset="0"/>
              </a:rPr>
              <a:t>A</a:t>
            </a:r>
            <a:r>
              <a:rPr lang="en-US" sz="2800" dirty="0">
                <a:latin typeface="Cambria Math" pitchFamily="18" charset="0"/>
                <a:ea typeface="Cambria Math" pitchFamily="18" charset="0"/>
              </a:rPr>
              <a:t> </a:t>
            </a:r>
            <a:r>
              <a:rPr lang="en-US" sz="2800" dirty="0">
                <a:latin typeface="Cambria Math" pitchFamily="18" charset="0"/>
                <a:ea typeface="Cambria Math" pitchFamily="18" charset="0"/>
                <a:sym typeface="Wingdings" pitchFamily="2" charset="2"/>
              </a:rPr>
              <a:t>→ </a:t>
            </a:r>
            <a:r>
              <a:rPr lang="en-US" sz="2800" i="1" dirty="0">
                <a:ea typeface="Cambria Math" pitchFamily="18" charset="0"/>
                <a:sym typeface="Wingdings" pitchFamily="2" charset="2"/>
              </a:rPr>
              <a:t>B</a:t>
            </a:r>
            <a:r>
              <a:rPr lang="en-US" sz="2800" b="1" dirty="0">
                <a:latin typeface="Cambria Math" pitchFamily="18" charset="0"/>
                <a:ea typeface="Cambria Math" pitchFamily="18" charset="0"/>
                <a:sym typeface="Wingdings" pitchFamily="2" charset="2"/>
              </a:rPr>
              <a:t>:</a:t>
            </a:r>
            <a:r>
              <a:rPr lang="en-US" sz="2800" dirty="0"/>
              <a:t> </a:t>
            </a:r>
          </a:p>
          <a:p>
            <a:r>
              <a:rPr lang="en-US" sz="2800" dirty="0"/>
              <a:t>We say </a:t>
            </a:r>
            <a:r>
              <a:rPr lang="en-US" sz="2800" i="1" dirty="0"/>
              <a:t>f</a:t>
            </a:r>
            <a:r>
              <a:rPr lang="en-US" sz="2800" dirty="0">
                <a:latin typeface="Lucida Calligraphy"/>
              </a:rPr>
              <a:t> </a:t>
            </a:r>
            <a:r>
              <a:rPr lang="en-US" sz="2800" b="1" i="1" dirty="0"/>
              <a:t>maps</a:t>
            </a:r>
            <a:r>
              <a:rPr lang="en-US" sz="2800" dirty="0"/>
              <a:t> </a:t>
            </a:r>
            <a:r>
              <a:rPr lang="en-US" sz="2800" i="1" dirty="0"/>
              <a:t>A</a:t>
            </a:r>
            <a:r>
              <a:rPr lang="en-US" sz="2800" dirty="0"/>
              <a:t> to </a:t>
            </a:r>
            <a:r>
              <a:rPr lang="en-US" sz="2800" i="1" dirty="0"/>
              <a:t>B or </a:t>
            </a:r>
          </a:p>
          <a:p>
            <a:pPr>
              <a:buNone/>
            </a:pPr>
            <a:r>
              <a:rPr lang="en-US" sz="2800" i="1" dirty="0"/>
              <a:t>        f </a:t>
            </a:r>
            <a:r>
              <a:rPr lang="en-US" sz="2800" dirty="0"/>
              <a:t>is a </a:t>
            </a:r>
            <a:r>
              <a:rPr lang="en-US" sz="2800" b="1" i="1" dirty="0"/>
              <a:t>mapping</a:t>
            </a:r>
            <a:r>
              <a:rPr lang="en-US" sz="2800" dirty="0"/>
              <a:t> from  </a:t>
            </a:r>
            <a:r>
              <a:rPr lang="en-US" sz="2800" i="1" dirty="0"/>
              <a:t>A</a:t>
            </a:r>
            <a:r>
              <a:rPr lang="en-US" sz="2800" dirty="0"/>
              <a:t> to </a:t>
            </a:r>
            <a:r>
              <a:rPr lang="en-US" sz="2800" i="1" dirty="0"/>
              <a:t>B</a:t>
            </a:r>
            <a:r>
              <a:rPr lang="en-US" sz="2800" dirty="0"/>
              <a:t>.</a:t>
            </a:r>
          </a:p>
          <a:p>
            <a:r>
              <a:rPr lang="en-US" sz="2800" i="1" dirty="0"/>
              <a:t>A</a:t>
            </a:r>
            <a:r>
              <a:rPr lang="en-US" sz="2800" dirty="0"/>
              <a:t> is called the </a:t>
            </a:r>
            <a:r>
              <a:rPr lang="en-US" sz="2800" b="1" i="1" dirty="0"/>
              <a:t>domain</a:t>
            </a:r>
            <a:r>
              <a:rPr lang="en-US" sz="2800" dirty="0"/>
              <a:t> of </a:t>
            </a:r>
            <a:r>
              <a:rPr lang="en-US" sz="2800" i="1" dirty="0"/>
              <a:t>f</a:t>
            </a:r>
            <a:r>
              <a:rPr lang="en-US" sz="2800" dirty="0"/>
              <a:t>.</a:t>
            </a:r>
          </a:p>
          <a:p>
            <a:r>
              <a:rPr lang="en-US" sz="2800" i="1" dirty="0"/>
              <a:t>B</a:t>
            </a:r>
            <a:r>
              <a:rPr lang="en-US" sz="2800" dirty="0"/>
              <a:t> is called the </a:t>
            </a:r>
            <a:r>
              <a:rPr lang="en-US" sz="2800" b="1" i="1" dirty="0" err="1"/>
              <a:t>codomain</a:t>
            </a:r>
            <a:r>
              <a:rPr lang="en-US" sz="2800" dirty="0"/>
              <a:t> of </a:t>
            </a:r>
            <a:r>
              <a:rPr lang="en-US" sz="2800" i="1" dirty="0"/>
              <a:t>f</a:t>
            </a:r>
            <a:r>
              <a:rPr lang="en-US" sz="2800" dirty="0"/>
              <a:t>.</a:t>
            </a:r>
          </a:p>
          <a:p>
            <a:r>
              <a:rPr lang="en-US" sz="2800" dirty="0"/>
              <a:t>If </a:t>
            </a:r>
            <a:r>
              <a:rPr lang="en-US" sz="2800" i="1" dirty="0"/>
              <a:t>f</a:t>
            </a:r>
            <a:r>
              <a:rPr lang="en-US" sz="2800" dirty="0"/>
              <a:t>(</a:t>
            </a:r>
            <a:r>
              <a:rPr lang="en-US" sz="2800" i="1" dirty="0">
                <a:ea typeface="Cambria Math" pitchFamily="18" charset="0"/>
              </a:rPr>
              <a:t>a</a:t>
            </a:r>
            <a:r>
              <a:rPr lang="en-US" sz="2800" dirty="0"/>
              <a:t>)</a:t>
            </a:r>
            <a:r>
              <a:rPr lang="en-US" sz="2800" i="1" dirty="0"/>
              <a:t> = </a:t>
            </a:r>
            <a:r>
              <a:rPr lang="en-US" sz="2800" i="1" dirty="0">
                <a:ea typeface="Cambria Math" pitchFamily="18" charset="0"/>
              </a:rPr>
              <a:t>b</a:t>
            </a:r>
            <a:r>
              <a:rPr lang="en-US" sz="2800" dirty="0"/>
              <a:t>, </a:t>
            </a:r>
          </a:p>
          <a:p>
            <a:pPr lvl="1"/>
            <a:r>
              <a:rPr lang="en-US" sz="2800" dirty="0"/>
              <a:t>then </a:t>
            </a:r>
            <a:r>
              <a:rPr lang="en-US" sz="2800" i="1" dirty="0">
                <a:ea typeface="Cambria Math" pitchFamily="18" charset="0"/>
              </a:rPr>
              <a:t>b</a:t>
            </a:r>
            <a:r>
              <a:rPr lang="en-US" sz="2800" dirty="0">
                <a:latin typeface="Cambria Math" pitchFamily="18" charset="0"/>
                <a:ea typeface="Cambria Math" pitchFamily="18" charset="0"/>
              </a:rPr>
              <a:t> </a:t>
            </a:r>
            <a:r>
              <a:rPr lang="en-US" sz="2800" dirty="0"/>
              <a:t>is called the </a:t>
            </a:r>
            <a:r>
              <a:rPr lang="en-US" sz="2800" b="1" i="1" dirty="0"/>
              <a:t>image</a:t>
            </a:r>
            <a:r>
              <a:rPr lang="en-US" sz="2800" dirty="0"/>
              <a:t> of </a:t>
            </a:r>
            <a:r>
              <a:rPr lang="en-US" sz="2800" i="1" dirty="0">
                <a:ea typeface="Cambria Math" pitchFamily="18" charset="0"/>
              </a:rPr>
              <a:t>a</a:t>
            </a:r>
            <a:r>
              <a:rPr lang="en-US" sz="2800" i="1" dirty="0">
                <a:latin typeface="Cambria Math" pitchFamily="18" charset="0"/>
                <a:ea typeface="Cambria Math" pitchFamily="18" charset="0"/>
              </a:rPr>
              <a:t> </a:t>
            </a:r>
            <a:r>
              <a:rPr lang="en-US" sz="2800" dirty="0"/>
              <a:t>under </a:t>
            </a:r>
            <a:r>
              <a:rPr lang="en-US" sz="2800" i="1" dirty="0"/>
              <a:t>f</a:t>
            </a:r>
            <a:r>
              <a:rPr lang="en-US" sz="2800" dirty="0"/>
              <a:t>.</a:t>
            </a:r>
          </a:p>
          <a:p>
            <a:pPr lvl="1"/>
            <a:r>
              <a:rPr lang="en-US" sz="2800" i="1" dirty="0">
                <a:ea typeface="Cambria Math" pitchFamily="18" charset="0"/>
              </a:rPr>
              <a:t>a</a:t>
            </a:r>
            <a:r>
              <a:rPr lang="en-US" sz="2800" dirty="0"/>
              <a:t> is called the </a:t>
            </a:r>
            <a:r>
              <a:rPr lang="en-US" sz="2800" b="1" i="1" dirty="0" err="1"/>
              <a:t>preimage</a:t>
            </a:r>
            <a:r>
              <a:rPr lang="en-US" sz="2800" dirty="0"/>
              <a:t> of </a:t>
            </a:r>
            <a:r>
              <a:rPr lang="en-US" sz="2800" i="1" dirty="0">
                <a:latin typeface="Cambria Math" pitchFamily="18" charset="0"/>
                <a:ea typeface="Cambria Math" pitchFamily="18" charset="0"/>
              </a:rPr>
              <a:t>b.</a:t>
            </a:r>
          </a:p>
          <a:p>
            <a:r>
              <a:rPr lang="en-US" sz="2800" dirty="0"/>
              <a:t>The </a:t>
            </a:r>
            <a:r>
              <a:rPr lang="en-US" sz="2800" b="1" i="1" dirty="0"/>
              <a:t>range</a:t>
            </a:r>
            <a:r>
              <a:rPr lang="en-US" sz="2800" dirty="0"/>
              <a:t> of </a:t>
            </a:r>
            <a:r>
              <a:rPr lang="en-US" sz="2800" i="1" dirty="0">
                <a:latin typeface="Constantia" pitchFamily="18" charset="0"/>
              </a:rPr>
              <a:t>f</a:t>
            </a:r>
            <a:r>
              <a:rPr lang="en-US" sz="2800" dirty="0"/>
              <a:t> is the set of all images of points in </a:t>
            </a:r>
            <a:r>
              <a:rPr lang="en-US" sz="2800" b="1" dirty="0"/>
              <a:t>A</a:t>
            </a:r>
            <a:r>
              <a:rPr lang="en-US" sz="2800" dirty="0"/>
              <a:t> under </a:t>
            </a:r>
            <a:r>
              <a:rPr lang="en-US" sz="2800" i="1" dirty="0"/>
              <a:t>f</a:t>
            </a:r>
            <a:r>
              <a:rPr lang="en-US" sz="2800" dirty="0"/>
              <a:t>. We denote it by </a:t>
            </a:r>
            <a:r>
              <a:rPr lang="en-US" sz="2800" i="1" dirty="0"/>
              <a:t>f</a:t>
            </a:r>
            <a:r>
              <a:rPr lang="en-US" sz="2800" dirty="0"/>
              <a:t>(</a:t>
            </a:r>
            <a:r>
              <a:rPr lang="en-US" sz="2800" i="1" dirty="0"/>
              <a:t>A</a:t>
            </a:r>
            <a:r>
              <a:rPr lang="en-US" sz="2800" dirty="0"/>
              <a:t>).</a:t>
            </a:r>
          </a:p>
          <a:p>
            <a:r>
              <a:rPr lang="en-US" sz="2800" dirty="0"/>
              <a:t>Two functions are </a:t>
            </a:r>
            <a:r>
              <a:rPr lang="en-US" sz="2800" i="1" dirty="0"/>
              <a:t>equal </a:t>
            </a:r>
            <a:r>
              <a:rPr lang="en-US" sz="2800" dirty="0"/>
              <a:t>when they have the same domain, the same </a:t>
            </a:r>
            <a:r>
              <a:rPr lang="en-US" sz="2800" dirty="0" err="1"/>
              <a:t>codomain</a:t>
            </a:r>
            <a:r>
              <a:rPr lang="en-US" sz="2800" dirty="0"/>
              <a:t> and map each element of the domain to the same element of the </a:t>
            </a:r>
            <a:r>
              <a:rPr lang="en-US" sz="2800" dirty="0" err="1"/>
              <a:t>codomain</a:t>
            </a:r>
            <a:r>
              <a:rPr lang="en-US" sz="2800" dirty="0"/>
              <a:t>. </a:t>
            </a:r>
          </a:p>
          <a:p>
            <a:endParaRPr lang="en-US" sz="2800" dirty="0"/>
          </a:p>
          <a:p>
            <a:endParaRPr lang="en-US" dirty="0"/>
          </a:p>
          <a:p>
            <a:endParaRPr lang="en-US" dirty="0"/>
          </a:p>
          <a:p>
            <a:endParaRPr lang="en-US" dirty="0"/>
          </a:p>
        </p:txBody>
      </p:sp>
      <p:pic>
        <p:nvPicPr>
          <p:cNvPr id="6" name="Picture 5" descr="0213.jpg"/>
          <p:cNvPicPr>
            <a:picLocks noChangeAspect="1"/>
          </p:cNvPicPr>
          <p:nvPr/>
        </p:nvPicPr>
        <p:blipFill>
          <a:blip r:embed="rId2" cstate="print"/>
          <a:stretch>
            <a:fillRect/>
          </a:stretch>
        </p:blipFill>
        <p:spPr>
          <a:xfrm>
            <a:off x="5105400" y="1981200"/>
            <a:ext cx="2711196" cy="95707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Roster Method</a:t>
            </a:r>
          </a:p>
        </p:txBody>
      </p:sp>
      <p:sp>
        <p:nvSpPr>
          <p:cNvPr id="3" name="Content Placeholder 2"/>
          <p:cNvSpPr>
            <a:spLocks noGrp="1"/>
          </p:cNvSpPr>
          <p:nvPr>
            <p:ph idx="1"/>
          </p:nvPr>
        </p:nvSpPr>
        <p:spPr/>
        <p:txBody>
          <a:bodyPr>
            <a:normAutofit/>
          </a:bodyPr>
          <a:lstStyle/>
          <a:p>
            <a:r>
              <a:rPr lang="en-US" dirty="0"/>
              <a:t>Set of all vowels in the English alphabet:</a:t>
            </a:r>
          </a:p>
          <a:p>
            <a:pPr>
              <a:buNone/>
            </a:pPr>
            <a:r>
              <a:rPr lang="en-US" dirty="0"/>
              <a:t>              </a:t>
            </a:r>
            <a:r>
              <a:rPr lang="en-US" i="1" dirty="0">
                <a:latin typeface="Cambria Math" pitchFamily="18" charset="0"/>
                <a:ea typeface="Cambria Math" pitchFamily="18" charset="0"/>
              </a:rPr>
              <a:t>V</a:t>
            </a:r>
            <a:r>
              <a:rPr lang="en-US" dirty="0">
                <a:latin typeface="Cambria Math" pitchFamily="18" charset="0"/>
                <a:ea typeface="Cambria Math" pitchFamily="18" charset="0"/>
              </a:rPr>
              <a:t> = {</a:t>
            </a:r>
            <a:r>
              <a:rPr lang="en-US" dirty="0" err="1">
                <a:latin typeface="Cambria Math" pitchFamily="18" charset="0"/>
                <a:ea typeface="Cambria Math" pitchFamily="18" charset="0"/>
              </a:rPr>
              <a:t>a,e,i,o,u</a:t>
            </a:r>
            <a:r>
              <a:rPr lang="en-US" dirty="0">
                <a:latin typeface="Cambria Math" pitchFamily="18" charset="0"/>
                <a:ea typeface="Cambria Math" pitchFamily="18" charset="0"/>
              </a:rPr>
              <a:t>}</a:t>
            </a:r>
          </a:p>
          <a:p>
            <a:r>
              <a:rPr lang="en-US" dirty="0"/>
              <a:t>Set of all  odd positive integers less than </a:t>
            </a:r>
            <a:r>
              <a:rPr lang="en-US" dirty="0">
                <a:latin typeface="Cambria Math" pitchFamily="18" charset="0"/>
                <a:ea typeface="Cambria Math" pitchFamily="18" charset="0"/>
              </a:rPr>
              <a:t>10</a:t>
            </a:r>
            <a:r>
              <a:rPr lang="en-US" dirty="0"/>
              <a:t>:</a:t>
            </a:r>
          </a:p>
          <a:p>
            <a:pPr>
              <a:buNone/>
            </a:pPr>
            <a:r>
              <a:rPr lang="en-US" dirty="0"/>
              <a:t>             </a:t>
            </a:r>
            <a:r>
              <a:rPr lang="en-US" i="1" dirty="0">
                <a:latin typeface="Cambria Math" pitchFamily="18" charset="0"/>
                <a:ea typeface="Cambria Math" pitchFamily="18" charset="0"/>
              </a:rPr>
              <a:t>O</a:t>
            </a:r>
            <a:r>
              <a:rPr lang="en-US" dirty="0">
                <a:latin typeface="Cambria Math" pitchFamily="18" charset="0"/>
                <a:ea typeface="Cambria Math" pitchFamily="18" charset="0"/>
              </a:rPr>
              <a:t> = {1,3,5,7,9}</a:t>
            </a:r>
          </a:p>
          <a:p>
            <a:r>
              <a:rPr lang="en-US" dirty="0"/>
              <a:t>Set of all positive integers less than </a:t>
            </a:r>
            <a:r>
              <a:rPr lang="en-US" dirty="0">
                <a:latin typeface="Cambria Math" pitchFamily="18" charset="0"/>
                <a:ea typeface="Cambria Math" pitchFamily="18" charset="0"/>
              </a:rPr>
              <a:t>100</a:t>
            </a:r>
            <a:r>
              <a:rPr lang="en-US" dirty="0"/>
              <a:t>:</a:t>
            </a:r>
          </a:p>
          <a:p>
            <a:pPr>
              <a:buNone/>
            </a:pPr>
            <a:r>
              <a:rPr lang="en-US" dirty="0"/>
              <a:t>              </a:t>
            </a:r>
            <a:r>
              <a:rPr lang="en-US" i="1" dirty="0">
                <a:latin typeface="Cambria Math" pitchFamily="18" charset="0"/>
                <a:ea typeface="Cambria Math" pitchFamily="18" charset="0"/>
              </a:rPr>
              <a:t>S</a:t>
            </a:r>
            <a:r>
              <a:rPr lang="en-US" dirty="0">
                <a:latin typeface="Cambria Math" pitchFamily="18" charset="0"/>
                <a:ea typeface="Cambria Math" pitchFamily="18" charset="0"/>
              </a:rPr>
              <a:t> = {1,2,3,……..,99}</a:t>
            </a:r>
          </a:p>
          <a:p>
            <a:pPr marL="514350" indent="-514350"/>
            <a:r>
              <a:rPr lang="en-US" dirty="0">
                <a:latin typeface="Cambria Math" pitchFamily="18" charset="0"/>
                <a:ea typeface="Cambria Math" pitchFamily="18" charset="0"/>
              </a:rPr>
              <a:t>Set of all integers less than 0:</a:t>
            </a:r>
          </a:p>
          <a:p>
            <a:pPr>
              <a:buNone/>
            </a:pPr>
            <a:r>
              <a:rPr lang="en-US" dirty="0">
                <a:latin typeface="Cambria Math" pitchFamily="18" charset="0"/>
                <a:ea typeface="Cambria Math" pitchFamily="18" charset="0"/>
              </a:rPr>
              <a:t>               </a:t>
            </a:r>
            <a:r>
              <a:rPr lang="en-US" i="1" dirty="0">
                <a:latin typeface="Cambria Math" pitchFamily="18" charset="0"/>
                <a:ea typeface="Cambria Math" pitchFamily="18" charset="0"/>
              </a:rPr>
              <a:t>S</a:t>
            </a:r>
            <a:r>
              <a:rPr lang="en-US" dirty="0">
                <a:latin typeface="Cambria Math" pitchFamily="18" charset="0"/>
                <a:ea typeface="Cambria Math" pitchFamily="18" charset="0"/>
              </a:rPr>
              <a:t> = {…., -3,-2,-1}</a:t>
            </a:r>
          </a:p>
        </p:txBody>
      </p:sp>
      <p:sp>
        <p:nvSpPr>
          <p:cNvPr id="4" name="TextBox 3">
            <a:extLst>
              <a:ext uri="{FF2B5EF4-FFF2-40B4-BE49-F238E27FC236}">
                <a16:creationId xmlns:a16="http://schemas.microsoft.com/office/drawing/2014/main" id="{3F79C5F0-A378-CE4D-BE9A-BD1CC2EB1DED}"/>
              </a:ext>
            </a:extLst>
          </p:cNvPr>
          <p:cNvSpPr txBox="1"/>
          <p:nvPr/>
        </p:nvSpPr>
        <p:spPr>
          <a:xfrm>
            <a:off x="4343400" y="1090922"/>
            <a:ext cx="3708516" cy="369332"/>
          </a:xfrm>
          <a:prstGeom prst="rect">
            <a:avLst/>
          </a:prstGeom>
          <a:noFill/>
        </p:spPr>
        <p:txBody>
          <a:bodyPr wrap="none" rtlCol="0">
            <a:spAutoFit/>
          </a:bodyPr>
          <a:lstStyle/>
          <a:p>
            <a:r>
              <a:rPr lang="en-US" b="1" dirty="0">
                <a:solidFill>
                  <a:srgbClr val="FF0000"/>
                </a:solidFill>
              </a:rPr>
              <a:t>List all members between braces</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Representing Functions</a:t>
            </a:r>
          </a:p>
        </p:txBody>
      </p:sp>
      <p:sp>
        <p:nvSpPr>
          <p:cNvPr id="3" name="Content Placeholder 2"/>
          <p:cNvSpPr>
            <a:spLocks noGrp="1"/>
          </p:cNvSpPr>
          <p:nvPr>
            <p:ph idx="1"/>
          </p:nvPr>
        </p:nvSpPr>
        <p:spPr/>
        <p:txBody>
          <a:bodyPr/>
          <a:lstStyle/>
          <a:p>
            <a:r>
              <a:rPr lang="en-US" dirty="0"/>
              <a:t>Functions may be specified in different ways:</a:t>
            </a:r>
          </a:p>
          <a:p>
            <a:pPr lvl="1"/>
            <a:r>
              <a:rPr lang="en-US" dirty="0"/>
              <a:t>An explicit statement of the assignment.</a:t>
            </a:r>
          </a:p>
          <a:p>
            <a:pPr lvl="2">
              <a:buNone/>
            </a:pPr>
            <a:r>
              <a:rPr lang="en-US" dirty="0"/>
              <a:t>Students and grades example.</a:t>
            </a:r>
          </a:p>
          <a:p>
            <a:pPr lvl="1"/>
            <a:r>
              <a:rPr lang="en-US" dirty="0"/>
              <a:t>A formula. </a:t>
            </a:r>
          </a:p>
          <a:p>
            <a:pPr lvl="2">
              <a:buNone/>
            </a:pPr>
            <a:r>
              <a:rPr lang="en-US" i="1" dirty="0">
                <a:ea typeface="Cambria Math" pitchFamily="18" charset="0"/>
              </a:rPr>
              <a:t>f</a:t>
            </a:r>
            <a:r>
              <a:rPr lang="en-US" dirty="0">
                <a:latin typeface="Cambria Math" pitchFamily="18" charset="0"/>
                <a:ea typeface="Cambria Math" pitchFamily="18" charset="0"/>
              </a:rPr>
              <a:t>(</a:t>
            </a:r>
            <a:r>
              <a:rPr lang="en-US" i="1" dirty="0">
                <a:ea typeface="Cambria Math" pitchFamily="18" charset="0"/>
              </a:rPr>
              <a:t>x</a:t>
            </a:r>
            <a:r>
              <a:rPr lang="en-US" dirty="0">
                <a:latin typeface="Cambria Math" pitchFamily="18" charset="0"/>
                <a:ea typeface="Cambria Math" pitchFamily="18" charset="0"/>
              </a:rPr>
              <a:t>)</a:t>
            </a:r>
            <a:r>
              <a:rPr lang="en-US" i="1" dirty="0">
                <a:latin typeface="Cambria Math" pitchFamily="18" charset="0"/>
                <a:ea typeface="Cambria Math" pitchFamily="18" charset="0"/>
              </a:rPr>
              <a:t> = </a:t>
            </a:r>
            <a:r>
              <a:rPr lang="en-US" i="1" dirty="0">
                <a:ea typeface="Cambria Math" pitchFamily="18" charset="0"/>
              </a:rPr>
              <a:t>x</a:t>
            </a:r>
            <a:r>
              <a:rPr lang="en-US" i="1" dirty="0">
                <a:latin typeface="Cambria Math" pitchFamily="18" charset="0"/>
                <a:ea typeface="Cambria Math" pitchFamily="18" charset="0"/>
              </a:rPr>
              <a:t> </a:t>
            </a:r>
            <a:r>
              <a:rPr lang="en-US" dirty="0">
                <a:latin typeface="Cambria Math" pitchFamily="18" charset="0"/>
                <a:ea typeface="Cambria Math" pitchFamily="18" charset="0"/>
              </a:rPr>
              <a:t>+ 1</a:t>
            </a:r>
            <a:endParaRPr lang="en-US" dirty="0"/>
          </a:p>
          <a:p>
            <a:pPr lvl="1"/>
            <a:r>
              <a:rPr lang="en-US" dirty="0"/>
              <a:t>A computer program.</a:t>
            </a:r>
          </a:p>
          <a:p>
            <a:pPr lvl="2"/>
            <a:r>
              <a:rPr lang="en-US" dirty="0"/>
              <a:t>A Java program that when given an integer </a:t>
            </a:r>
            <a:r>
              <a:rPr lang="en-US" i="1" dirty="0"/>
              <a:t>n</a:t>
            </a:r>
            <a:r>
              <a:rPr lang="en-US" dirty="0"/>
              <a:t>, produces the </a:t>
            </a:r>
            <a:r>
              <a:rPr lang="en-US" i="1" dirty="0"/>
              <a:t>n</a:t>
            </a:r>
            <a:r>
              <a:rPr lang="en-US" dirty="0"/>
              <a:t>th Fibonacci Number (covered in the next section and also </a:t>
            </a:r>
            <a:r>
              <a:rPr lang="en-US" dirty="0" err="1"/>
              <a:t>inChapter</a:t>
            </a:r>
            <a:r>
              <a:rPr lang="en-US" dirty="0"/>
              <a:t> </a:t>
            </a:r>
            <a:r>
              <a:rPr lang="en-US" dirty="0">
                <a:latin typeface="Cambria Math" pitchFamily="18" charset="0"/>
                <a:ea typeface="Cambria Math" pitchFamily="18" charset="0"/>
              </a:rPr>
              <a:t>5</a:t>
            </a:r>
            <a:r>
              <a:rPr lang="en-US" dirty="0"/>
              <a:t>).</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26" name="TextBox 25"/>
          <p:cNvSpPr txBox="1"/>
          <p:nvPr/>
        </p:nvSpPr>
        <p:spPr>
          <a:xfrm>
            <a:off x="457200" y="1905000"/>
            <a:ext cx="3886200" cy="584775"/>
          </a:xfrm>
          <a:prstGeom prst="rect">
            <a:avLst/>
          </a:prstGeom>
          <a:noFill/>
        </p:spPr>
        <p:txBody>
          <a:bodyPr wrap="square" rtlCol="0">
            <a:spAutoFit/>
          </a:bodyPr>
          <a:lstStyle/>
          <a:p>
            <a:r>
              <a:rPr lang="en-US" sz="3200" i="1" dirty="0"/>
              <a:t>f</a:t>
            </a:r>
            <a:r>
              <a:rPr lang="en-US" sz="3200" dirty="0"/>
              <a:t>(a) = ?</a:t>
            </a:r>
          </a:p>
        </p:txBody>
      </p:sp>
      <p:grpSp>
        <p:nvGrpSpPr>
          <p:cNvPr id="29" name="Group 28"/>
          <p:cNvGrpSpPr/>
          <p:nvPr/>
        </p:nvGrpSpPr>
        <p:grpSpPr>
          <a:xfrm>
            <a:off x="5257800" y="1752600"/>
            <a:ext cx="2667000" cy="3200400"/>
            <a:chOff x="3048000" y="1219200"/>
            <a:chExt cx="3276600" cy="3733800"/>
          </a:xfrm>
        </p:grpSpPr>
        <p:sp>
          <p:nvSpPr>
            <p:cNvPr id="9" name="Flowchart: Connector 8"/>
            <p:cNvSpPr/>
            <p:nvPr/>
          </p:nvSpPr>
          <p:spPr>
            <a:xfrm>
              <a:off x="5715000" y="32766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lowchart: Connector 3"/>
            <p:cNvSpPr/>
            <p:nvPr/>
          </p:nvSpPr>
          <p:spPr>
            <a:xfrm>
              <a:off x="3124200" y="2971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Connector 4"/>
            <p:cNvSpPr/>
            <p:nvPr/>
          </p:nvSpPr>
          <p:spPr>
            <a:xfrm>
              <a:off x="3124200" y="3733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Connector 5"/>
            <p:cNvSpPr/>
            <p:nvPr/>
          </p:nvSpPr>
          <p:spPr>
            <a:xfrm>
              <a:off x="3124200" y="2057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Connector 6"/>
            <p:cNvSpPr/>
            <p:nvPr/>
          </p:nvSpPr>
          <p:spPr>
            <a:xfrm>
              <a:off x="3124200" y="4495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Connector 7"/>
            <p:cNvSpPr/>
            <p:nvPr/>
          </p:nvSpPr>
          <p:spPr>
            <a:xfrm>
              <a:off x="5715000" y="2438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p:cNvSpPr/>
            <p:nvPr/>
          </p:nvSpPr>
          <p:spPr>
            <a:xfrm>
              <a:off x="5715000" y="4343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048000" y="1219200"/>
              <a:ext cx="685800" cy="825867"/>
            </a:xfrm>
            <a:prstGeom prst="rect">
              <a:avLst/>
            </a:prstGeom>
            <a:noFill/>
          </p:spPr>
          <p:txBody>
            <a:bodyPr wrap="square" rtlCol="0">
              <a:spAutoFit/>
            </a:bodyPr>
            <a:lstStyle/>
            <a:p>
              <a:r>
                <a:rPr lang="en-US" sz="4000" i="1" dirty="0"/>
                <a:t>A</a:t>
              </a:r>
            </a:p>
          </p:txBody>
        </p:sp>
        <p:sp>
          <p:nvSpPr>
            <p:cNvPr id="18" name="TextBox 17"/>
            <p:cNvSpPr txBox="1"/>
            <p:nvPr/>
          </p:nvSpPr>
          <p:spPr>
            <a:xfrm>
              <a:off x="5638800" y="1219200"/>
              <a:ext cx="685800" cy="825867"/>
            </a:xfrm>
            <a:prstGeom prst="rect">
              <a:avLst/>
            </a:prstGeom>
            <a:noFill/>
          </p:spPr>
          <p:txBody>
            <a:bodyPr wrap="square" rtlCol="0">
              <a:spAutoFit/>
            </a:bodyPr>
            <a:lstStyle/>
            <a:p>
              <a:r>
                <a:rPr lang="en-US" sz="4000" i="1" dirty="0"/>
                <a:t>B</a:t>
              </a:r>
            </a:p>
          </p:txBody>
        </p:sp>
        <p:sp>
          <p:nvSpPr>
            <p:cNvPr id="19" name="TextBox 18"/>
            <p:cNvSpPr txBox="1"/>
            <p:nvPr/>
          </p:nvSpPr>
          <p:spPr>
            <a:xfrm>
              <a:off x="3200400" y="2133600"/>
              <a:ext cx="304800" cy="369332"/>
            </a:xfrm>
            <a:prstGeom prst="rect">
              <a:avLst/>
            </a:prstGeom>
            <a:noFill/>
          </p:spPr>
          <p:txBody>
            <a:bodyPr wrap="square" rtlCol="0">
              <a:spAutoFit/>
            </a:bodyPr>
            <a:lstStyle/>
            <a:p>
              <a:r>
                <a:rPr lang="en-US" dirty="0"/>
                <a:t>a</a:t>
              </a:r>
            </a:p>
          </p:txBody>
        </p:sp>
        <p:sp>
          <p:nvSpPr>
            <p:cNvPr id="20" name="TextBox 19"/>
            <p:cNvSpPr txBox="1"/>
            <p:nvPr/>
          </p:nvSpPr>
          <p:spPr>
            <a:xfrm>
              <a:off x="3200400" y="3048000"/>
              <a:ext cx="304800" cy="369332"/>
            </a:xfrm>
            <a:prstGeom prst="rect">
              <a:avLst/>
            </a:prstGeom>
            <a:noFill/>
          </p:spPr>
          <p:txBody>
            <a:bodyPr wrap="square" rtlCol="0">
              <a:spAutoFit/>
            </a:bodyPr>
            <a:lstStyle/>
            <a:p>
              <a:r>
                <a:rPr lang="en-US" dirty="0"/>
                <a:t>b</a:t>
              </a:r>
            </a:p>
          </p:txBody>
        </p:sp>
        <p:sp>
          <p:nvSpPr>
            <p:cNvPr id="21" name="TextBox 20"/>
            <p:cNvSpPr txBox="1"/>
            <p:nvPr/>
          </p:nvSpPr>
          <p:spPr>
            <a:xfrm>
              <a:off x="3200400" y="3810000"/>
              <a:ext cx="304800" cy="369332"/>
            </a:xfrm>
            <a:prstGeom prst="rect">
              <a:avLst/>
            </a:prstGeom>
            <a:noFill/>
          </p:spPr>
          <p:txBody>
            <a:bodyPr wrap="square" rtlCol="0">
              <a:spAutoFit/>
            </a:bodyPr>
            <a:lstStyle/>
            <a:p>
              <a:r>
                <a:rPr lang="en-US" dirty="0"/>
                <a:t>c</a:t>
              </a:r>
            </a:p>
          </p:txBody>
        </p:sp>
        <p:sp>
          <p:nvSpPr>
            <p:cNvPr id="22" name="TextBox 21"/>
            <p:cNvSpPr txBox="1"/>
            <p:nvPr/>
          </p:nvSpPr>
          <p:spPr>
            <a:xfrm>
              <a:off x="3200400" y="4495800"/>
              <a:ext cx="304800" cy="369332"/>
            </a:xfrm>
            <a:prstGeom prst="rect">
              <a:avLst/>
            </a:prstGeom>
            <a:noFill/>
          </p:spPr>
          <p:txBody>
            <a:bodyPr wrap="square" rtlCol="0">
              <a:spAutoFit/>
            </a:bodyPr>
            <a:lstStyle/>
            <a:p>
              <a:r>
                <a:rPr lang="en-US" dirty="0"/>
                <a:t>d</a:t>
              </a:r>
            </a:p>
          </p:txBody>
        </p:sp>
        <p:sp>
          <p:nvSpPr>
            <p:cNvPr id="23" name="TextBox 22"/>
            <p:cNvSpPr txBox="1"/>
            <p:nvPr/>
          </p:nvSpPr>
          <p:spPr>
            <a:xfrm>
              <a:off x="5791200" y="2514600"/>
              <a:ext cx="304800" cy="430887"/>
            </a:xfrm>
            <a:prstGeom prst="rect">
              <a:avLst/>
            </a:prstGeom>
            <a:noFill/>
          </p:spPr>
          <p:txBody>
            <a:bodyPr wrap="square" rtlCol="0">
              <a:spAutoFit/>
            </a:bodyPr>
            <a:lstStyle/>
            <a:p>
              <a:r>
                <a:rPr lang="en-US" dirty="0"/>
                <a:t>x</a:t>
              </a:r>
            </a:p>
          </p:txBody>
        </p:sp>
        <p:sp>
          <p:nvSpPr>
            <p:cNvPr id="24" name="TextBox 23"/>
            <p:cNvSpPr txBox="1"/>
            <p:nvPr/>
          </p:nvSpPr>
          <p:spPr>
            <a:xfrm>
              <a:off x="5791200" y="3352800"/>
              <a:ext cx="304800" cy="369332"/>
            </a:xfrm>
            <a:prstGeom prst="rect">
              <a:avLst/>
            </a:prstGeom>
            <a:noFill/>
          </p:spPr>
          <p:txBody>
            <a:bodyPr wrap="square" rtlCol="0">
              <a:spAutoFit/>
            </a:bodyPr>
            <a:lstStyle/>
            <a:p>
              <a:r>
                <a:rPr lang="en-US" dirty="0"/>
                <a:t>y</a:t>
              </a:r>
            </a:p>
          </p:txBody>
        </p:sp>
        <p:sp>
          <p:nvSpPr>
            <p:cNvPr id="25" name="TextBox 24"/>
            <p:cNvSpPr txBox="1"/>
            <p:nvPr/>
          </p:nvSpPr>
          <p:spPr>
            <a:xfrm>
              <a:off x="5791200" y="4419600"/>
              <a:ext cx="304800" cy="369332"/>
            </a:xfrm>
            <a:prstGeom prst="rect">
              <a:avLst/>
            </a:prstGeom>
            <a:noFill/>
          </p:spPr>
          <p:txBody>
            <a:bodyPr wrap="square" rtlCol="0">
              <a:spAutoFit/>
            </a:bodyPr>
            <a:lstStyle/>
            <a:p>
              <a:r>
                <a:rPr lang="en-US" dirty="0"/>
                <a:t>z</a:t>
              </a:r>
            </a:p>
          </p:txBody>
        </p:sp>
        <p:cxnSp>
          <p:nvCxnSpPr>
            <p:cNvPr id="28" name="Straight Arrow Connector 27"/>
            <p:cNvCxnSpPr/>
            <p:nvPr/>
          </p:nvCxnSpPr>
          <p:spPr>
            <a:xfrm>
              <a:off x="3657600" y="3200400"/>
              <a:ext cx="1981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6" idx="6"/>
            </p:cNvCxnSpPr>
            <p:nvPr/>
          </p:nvCxnSpPr>
          <p:spPr>
            <a:xfrm>
              <a:off x="3581400" y="2286000"/>
              <a:ext cx="2209800" cy="1981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3733800" y="4038600"/>
              <a:ext cx="19050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3657600" y="4724400"/>
              <a:ext cx="1828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31" name="TextBox 30"/>
          <p:cNvSpPr txBox="1"/>
          <p:nvPr/>
        </p:nvSpPr>
        <p:spPr>
          <a:xfrm>
            <a:off x="2133600" y="1828800"/>
            <a:ext cx="2895600" cy="584775"/>
          </a:xfrm>
          <a:prstGeom prst="rect">
            <a:avLst/>
          </a:prstGeom>
          <a:noFill/>
        </p:spPr>
        <p:txBody>
          <a:bodyPr wrap="square" rtlCol="0">
            <a:spAutoFit/>
          </a:bodyPr>
          <a:lstStyle/>
          <a:p>
            <a:r>
              <a:rPr lang="en-US" sz="3200" dirty="0"/>
              <a:t>z</a:t>
            </a:r>
          </a:p>
        </p:txBody>
      </p:sp>
      <p:sp>
        <p:nvSpPr>
          <p:cNvPr id="33" name="TextBox 32"/>
          <p:cNvSpPr txBox="1"/>
          <p:nvPr/>
        </p:nvSpPr>
        <p:spPr>
          <a:xfrm>
            <a:off x="152400" y="2590800"/>
            <a:ext cx="3886200" cy="584775"/>
          </a:xfrm>
          <a:prstGeom prst="rect">
            <a:avLst/>
          </a:prstGeom>
          <a:noFill/>
        </p:spPr>
        <p:txBody>
          <a:bodyPr wrap="square" rtlCol="0">
            <a:spAutoFit/>
          </a:bodyPr>
          <a:lstStyle/>
          <a:p>
            <a:r>
              <a:rPr lang="en-US" sz="3200" dirty="0"/>
              <a:t>The image of d is ?</a:t>
            </a:r>
          </a:p>
        </p:txBody>
      </p:sp>
      <p:sp>
        <p:nvSpPr>
          <p:cNvPr id="35" name="TextBox 34"/>
          <p:cNvSpPr txBox="1"/>
          <p:nvPr/>
        </p:nvSpPr>
        <p:spPr>
          <a:xfrm>
            <a:off x="3733800" y="2590800"/>
            <a:ext cx="685800" cy="584775"/>
          </a:xfrm>
          <a:prstGeom prst="rect">
            <a:avLst/>
          </a:prstGeom>
          <a:noFill/>
        </p:spPr>
        <p:txBody>
          <a:bodyPr wrap="square" rtlCol="0">
            <a:spAutoFit/>
          </a:bodyPr>
          <a:lstStyle/>
          <a:p>
            <a:r>
              <a:rPr lang="en-US" sz="3200" dirty="0"/>
              <a:t>z</a:t>
            </a:r>
          </a:p>
        </p:txBody>
      </p:sp>
      <p:sp>
        <p:nvSpPr>
          <p:cNvPr id="36" name="TextBox 35"/>
          <p:cNvSpPr txBox="1"/>
          <p:nvPr/>
        </p:nvSpPr>
        <p:spPr>
          <a:xfrm>
            <a:off x="304800" y="3352800"/>
            <a:ext cx="3886200" cy="584775"/>
          </a:xfrm>
          <a:prstGeom prst="rect">
            <a:avLst/>
          </a:prstGeom>
          <a:noFill/>
        </p:spPr>
        <p:txBody>
          <a:bodyPr wrap="square" rtlCol="0">
            <a:spAutoFit/>
          </a:bodyPr>
          <a:lstStyle/>
          <a:p>
            <a:r>
              <a:rPr lang="en-US" sz="3200" dirty="0"/>
              <a:t>The domain of f is ?</a:t>
            </a:r>
          </a:p>
        </p:txBody>
      </p:sp>
      <p:sp>
        <p:nvSpPr>
          <p:cNvPr id="38" name="TextBox 37"/>
          <p:cNvSpPr txBox="1"/>
          <p:nvPr/>
        </p:nvSpPr>
        <p:spPr>
          <a:xfrm>
            <a:off x="3962400" y="3352800"/>
            <a:ext cx="609600" cy="584775"/>
          </a:xfrm>
          <a:prstGeom prst="rect">
            <a:avLst/>
          </a:prstGeom>
          <a:noFill/>
        </p:spPr>
        <p:txBody>
          <a:bodyPr wrap="square" rtlCol="0">
            <a:spAutoFit/>
          </a:bodyPr>
          <a:lstStyle/>
          <a:p>
            <a:r>
              <a:rPr lang="en-US" sz="3200" i="1" dirty="0"/>
              <a:t>A</a:t>
            </a:r>
          </a:p>
        </p:txBody>
      </p:sp>
      <p:sp>
        <p:nvSpPr>
          <p:cNvPr id="39" name="TextBox 38"/>
          <p:cNvSpPr txBox="1"/>
          <p:nvPr/>
        </p:nvSpPr>
        <p:spPr>
          <a:xfrm>
            <a:off x="152400" y="4038600"/>
            <a:ext cx="4038600" cy="584775"/>
          </a:xfrm>
          <a:prstGeom prst="rect">
            <a:avLst/>
          </a:prstGeom>
          <a:noFill/>
        </p:spPr>
        <p:txBody>
          <a:bodyPr wrap="square" rtlCol="0">
            <a:spAutoFit/>
          </a:bodyPr>
          <a:lstStyle/>
          <a:p>
            <a:r>
              <a:rPr lang="en-US" sz="3200" dirty="0"/>
              <a:t>The </a:t>
            </a:r>
            <a:r>
              <a:rPr lang="en-US" sz="3200" dirty="0" err="1"/>
              <a:t>codomain</a:t>
            </a:r>
            <a:r>
              <a:rPr lang="en-US" sz="3200" dirty="0"/>
              <a:t> of f is ?</a:t>
            </a:r>
          </a:p>
        </p:txBody>
      </p:sp>
      <p:sp>
        <p:nvSpPr>
          <p:cNvPr id="40" name="TextBox 39"/>
          <p:cNvSpPr txBox="1"/>
          <p:nvPr/>
        </p:nvSpPr>
        <p:spPr>
          <a:xfrm>
            <a:off x="4267200" y="4038600"/>
            <a:ext cx="381000" cy="584775"/>
          </a:xfrm>
          <a:prstGeom prst="rect">
            <a:avLst/>
          </a:prstGeom>
          <a:noFill/>
        </p:spPr>
        <p:txBody>
          <a:bodyPr wrap="square" rtlCol="0">
            <a:spAutoFit/>
          </a:bodyPr>
          <a:lstStyle/>
          <a:p>
            <a:r>
              <a:rPr lang="en-US" sz="3200" i="1" dirty="0"/>
              <a:t>B</a:t>
            </a:r>
          </a:p>
        </p:txBody>
      </p:sp>
      <p:sp>
        <p:nvSpPr>
          <p:cNvPr id="41" name="TextBox 40"/>
          <p:cNvSpPr txBox="1"/>
          <p:nvPr/>
        </p:nvSpPr>
        <p:spPr>
          <a:xfrm>
            <a:off x="152400" y="4724400"/>
            <a:ext cx="4114800" cy="584775"/>
          </a:xfrm>
          <a:prstGeom prst="rect">
            <a:avLst/>
          </a:prstGeom>
          <a:noFill/>
        </p:spPr>
        <p:txBody>
          <a:bodyPr wrap="square" rtlCol="0">
            <a:spAutoFit/>
          </a:bodyPr>
          <a:lstStyle/>
          <a:p>
            <a:r>
              <a:rPr lang="en-US" sz="3200" dirty="0"/>
              <a:t>The </a:t>
            </a:r>
            <a:r>
              <a:rPr lang="en-US" sz="3200" dirty="0" err="1"/>
              <a:t>preimage</a:t>
            </a:r>
            <a:r>
              <a:rPr lang="en-US" sz="3200" dirty="0"/>
              <a:t> of y is ?</a:t>
            </a:r>
          </a:p>
        </p:txBody>
      </p:sp>
      <p:sp>
        <p:nvSpPr>
          <p:cNvPr id="42" name="TextBox 41"/>
          <p:cNvSpPr txBox="1"/>
          <p:nvPr/>
        </p:nvSpPr>
        <p:spPr>
          <a:xfrm>
            <a:off x="4114800" y="4724400"/>
            <a:ext cx="457200" cy="584775"/>
          </a:xfrm>
          <a:prstGeom prst="rect">
            <a:avLst/>
          </a:prstGeom>
          <a:noFill/>
        </p:spPr>
        <p:txBody>
          <a:bodyPr wrap="square" rtlCol="0">
            <a:spAutoFit/>
          </a:bodyPr>
          <a:lstStyle/>
          <a:p>
            <a:r>
              <a:rPr lang="en-US" sz="3200" dirty="0"/>
              <a:t>b</a:t>
            </a:r>
          </a:p>
        </p:txBody>
      </p:sp>
      <p:sp>
        <p:nvSpPr>
          <p:cNvPr id="43" name="TextBox 42"/>
          <p:cNvSpPr txBox="1"/>
          <p:nvPr/>
        </p:nvSpPr>
        <p:spPr>
          <a:xfrm>
            <a:off x="457200" y="5486400"/>
            <a:ext cx="1600200" cy="584775"/>
          </a:xfrm>
          <a:prstGeom prst="rect">
            <a:avLst/>
          </a:prstGeom>
          <a:noFill/>
        </p:spPr>
        <p:txBody>
          <a:bodyPr wrap="square" rtlCol="0">
            <a:spAutoFit/>
          </a:bodyPr>
          <a:lstStyle/>
          <a:p>
            <a:r>
              <a:rPr lang="en-US" sz="3200" i="1" dirty="0"/>
              <a:t>f</a:t>
            </a:r>
            <a:r>
              <a:rPr lang="en-US" sz="3200" dirty="0"/>
              <a:t>(</a:t>
            </a:r>
            <a:r>
              <a:rPr lang="en-US" sz="3200" i="1" dirty="0"/>
              <a:t>A</a:t>
            </a:r>
            <a:r>
              <a:rPr lang="en-US" sz="3200" dirty="0"/>
              <a:t>) = ?</a:t>
            </a:r>
          </a:p>
        </p:txBody>
      </p:sp>
      <p:sp>
        <p:nvSpPr>
          <p:cNvPr id="44" name="TextBox 43"/>
          <p:cNvSpPr txBox="1"/>
          <p:nvPr/>
        </p:nvSpPr>
        <p:spPr>
          <a:xfrm>
            <a:off x="6477000" y="6019800"/>
            <a:ext cx="2667000" cy="584775"/>
          </a:xfrm>
          <a:prstGeom prst="rect">
            <a:avLst/>
          </a:prstGeom>
          <a:noFill/>
        </p:spPr>
        <p:txBody>
          <a:bodyPr wrap="square" rtlCol="0">
            <a:spAutoFit/>
          </a:bodyPr>
          <a:lstStyle/>
          <a:p>
            <a:r>
              <a:rPr lang="en-US" sz="3200" dirty="0"/>
              <a:t>{</a:t>
            </a:r>
            <a:r>
              <a:rPr lang="en-US" sz="3200" dirty="0" err="1"/>
              <a:t>a,c,d</a:t>
            </a:r>
            <a:r>
              <a:rPr lang="en-US" sz="3200" dirty="0"/>
              <a:t>}</a:t>
            </a:r>
          </a:p>
        </p:txBody>
      </p:sp>
      <p:sp>
        <p:nvSpPr>
          <p:cNvPr id="45" name="TextBox 44"/>
          <p:cNvSpPr txBox="1"/>
          <p:nvPr/>
        </p:nvSpPr>
        <p:spPr>
          <a:xfrm>
            <a:off x="304800" y="6096000"/>
            <a:ext cx="6019800" cy="584775"/>
          </a:xfrm>
          <a:prstGeom prst="rect">
            <a:avLst/>
          </a:prstGeom>
          <a:noFill/>
        </p:spPr>
        <p:txBody>
          <a:bodyPr wrap="square" rtlCol="0">
            <a:spAutoFit/>
          </a:bodyPr>
          <a:lstStyle/>
          <a:p>
            <a:r>
              <a:rPr lang="en-US" sz="3200" dirty="0"/>
              <a:t>The </a:t>
            </a:r>
            <a:r>
              <a:rPr lang="en-US" sz="3200" dirty="0" err="1"/>
              <a:t>preimage</a:t>
            </a:r>
            <a:r>
              <a:rPr lang="en-US" sz="3200" dirty="0"/>
              <a:t>(s) of z is (are)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3" grpId="0"/>
      <p:bldP spid="35" grpId="0"/>
      <p:bldP spid="36" grpId="0"/>
      <p:bldP spid="39" grpId="0"/>
      <p:bldP spid="40" grpId="0"/>
      <p:bldP spid="41" grpId="0"/>
      <p:bldP spid="42" grpId="0"/>
      <p:bldP spid="43" grpId="0"/>
      <p:bldP spid="44" grpId="0"/>
      <p:bldP spid="45"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on Functions and Sets </a:t>
            </a:r>
          </a:p>
        </p:txBody>
      </p:sp>
      <p:sp>
        <p:nvSpPr>
          <p:cNvPr id="3" name="Content Placeholder 2"/>
          <p:cNvSpPr>
            <a:spLocks noGrp="1"/>
          </p:cNvSpPr>
          <p:nvPr>
            <p:ph idx="1"/>
          </p:nvPr>
        </p:nvSpPr>
        <p:spPr/>
        <p:txBody>
          <a:bodyPr/>
          <a:lstStyle/>
          <a:p>
            <a:r>
              <a:rPr lang="en-US" dirty="0"/>
              <a:t>If                         and  S is a subset of A, then </a:t>
            </a:r>
          </a:p>
          <a:p>
            <a:endParaRPr lang="en-US" dirty="0"/>
          </a:p>
          <a:p>
            <a:pPr>
              <a:buNone/>
            </a:pPr>
            <a:endParaRPr lang="en-US" dirty="0"/>
          </a:p>
        </p:txBody>
      </p:sp>
      <p:pic>
        <p:nvPicPr>
          <p:cNvPr id="4" name="Picture 3" descr="addin_tmp.png"/>
          <p:cNvPicPr>
            <a:picLocks noChangeAspect="1"/>
          </p:cNvPicPr>
          <p:nvPr>
            <p:custDataLst>
              <p:tags r:id="rId1"/>
            </p:custDataLst>
          </p:nvPr>
        </p:nvPicPr>
        <p:blipFill>
          <a:blip r:embed="rId4" cstate="print"/>
          <a:stretch>
            <a:fillRect/>
          </a:stretch>
        </p:blipFill>
        <p:spPr>
          <a:xfrm>
            <a:off x="2514600" y="2895600"/>
            <a:ext cx="3317558" cy="382905"/>
          </a:xfrm>
          <a:prstGeom prst="rect">
            <a:avLst/>
          </a:prstGeom>
        </p:spPr>
      </p:pic>
      <p:pic>
        <p:nvPicPr>
          <p:cNvPr id="5" name="Picture 4" descr="addin_tmp.png"/>
          <p:cNvPicPr>
            <a:picLocks noChangeAspect="1"/>
          </p:cNvPicPr>
          <p:nvPr>
            <p:custDataLst>
              <p:tags r:id="rId2"/>
            </p:custDataLst>
          </p:nvPr>
        </p:nvPicPr>
        <p:blipFill>
          <a:blip r:embed="rId5" cstate="print"/>
          <a:stretch>
            <a:fillRect/>
          </a:stretch>
        </p:blipFill>
        <p:spPr>
          <a:xfrm>
            <a:off x="1143000" y="2057400"/>
            <a:ext cx="1688783" cy="345758"/>
          </a:xfrm>
          <a:prstGeom prst="rect">
            <a:avLst/>
          </a:prstGeom>
        </p:spPr>
      </p:pic>
      <p:grpSp>
        <p:nvGrpSpPr>
          <p:cNvPr id="6" name="Group 5"/>
          <p:cNvGrpSpPr/>
          <p:nvPr/>
        </p:nvGrpSpPr>
        <p:grpSpPr>
          <a:xfrm>
            <a:off x="5943600" y="2971800"/>
            <a:ext cx="2667000" cy="3200400"/>
            <a:chOff x="3048000" y="1219200"/>
            <a:chExt cx="3276600" cy="3733800"/>
          </a:xfrm>
        </p:grpSpPr>
        <p:sp>
          <p:nvSpPr>
            <p:cNvPr id="7" name="Flowchart: Connector 6"/>
            <p:cNvSpPr/>
            <p:nvPr/>
          </p:nvSpPr>
          <p:spPr>
            <a:xfrm>
              <a:off x="5715000" y="32766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Connector 7"/>
            <p:cNvSpPr/>
            <p:nvPr/>
          </p:nvSpPr>
          <p:spPr>
            <a:xfrm>
              <a:off x="3124200" y="2971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p:cNvSpPr/>
            <p:nvPr/>
          </p:nvSpPr>
          <p:spPr>
            <a:xfrm>
              <a:off x="3124200" y="3733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p:cNvSpPr/>
            <p:nvPr/>
          </p:nvSpPr>
          <p:spPr>
            <a:xfrm>
              <a:off x="3124200" y="2057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p:cNvSpPr/>
            <p:nvPr/>
          </p:nvSpPr>
          <p:spPr>
            <a:xfrm>
              <a:off x="3124200" y="4495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Connector 11"/>
            <p:cNvSpPr/>
            <p:nvPr/>
          </p:nvSpPr>
          <p:spPr>
            <a:xfrm>
              <a:off x="5715000" y="2438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Connector 12"/>
            <p:cNvSpPr/>
            <p:nvPr/>
          </p:nvSpPr>
          <p:spPr>
            <a:xfrm>
              <a:off x="5715000" y="4343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3048000" y="1219200"/>
              <a:ext cx="685800" cy="825867"/>
            </a:xfrm>
            <a:prstGeom prst="rect">
              <a:avLst/>
            </a:prstGeom>
            <a:noFill/>
          </p:spPr>
          <p:txBody>
            <a:bodyPr wrap="square" rtlCol="0">
              <a:spAutoFit/>
            </a:bodyPr>
            <a:lstStyle/>
            <a:p>
              <a:r>
                <a:rPr lang="en-US" sz="4000" i="1" dirty="0"/>
                <a:t>A</a:t>
              </a:r>
            </a:p>
          </p:txBody>
        </p:sp>
        <p:sp>
          <p:nvSpPr>
            <p:cNvPr id="15" name="TextBox 14"/>
            <p:cNvSpPr txBox="1"/>
            <p:nvPr/>
          </p:nvSpPr>
          <p:spPr>
            <a:xfrm>
              <a:off x="5638800" y="1219200"/>
              <a:ext cx="685800" cy="825867"/>
            </a:xfrm>
            <a:prstGeom prst="rect">
              <a:avLst/>
            </a:prstGeom>
            <a:noFill/>
          </p:spPr>
          <p:txBody>
            <a:bodyPr wrap="square" rtlCol="0">
              <a:spAutoFit/>
            </a:bodyPr>
            <a:lstStyle/>
            <a:p>
              <a:r>
                <a:rPr lang="en-US" sz="4000" i="1" dirty="0"/>
                <a:t>B</a:t>
              </a:r>
            </a:p>
          </p:txBody>
        </p:sp>
        <p:sp>
          <p:nvSpPr>
            <p:cNvPr id="16" name="TextBox 15"/>
            <p:cNvSpPr txBox="1"/>
            <p:nvPr/>
          </p:nvSpPr>
          <p:spPr>
            <a:xfrm>
              <a:off x="3200400" y="2133600"/>
              <a:ext cx="304800" cy="369332"/>
            </a:xfrm>
            <a:prstGeom prst="rect">
              <a:avLst/>
            </a:prstGeom>
            <a:noFill/>
          </p:spPr>
          <p:txBody>
            <a:bodyPr wrap="square" rtlCol="0">
              <a:spAutoFit/>
            </a:bodyPr>
            <a:lstStyle/>
            <a:p>
              <a:r>
                <a:rPr lang="en-US" dirty="0"/>
                <a:t>a</a:t>
              </a:r>
            </a:p>
          </p:txBody>
        </p:sp>
        <p:sp>
          <p:nvSpPr>
            <p:cNvPr id="17" name="TextBox 16"/>
            <p:cNvSpPr txBox="1"/>
            <p:nvPr/>
          </p:nvSpPr>
          <p:spPr>
            <a:xfrm>
              <a:off x="3200400" y="3048000"/>
              <a:ext cx="304800" cy="369332"/>
            </a:xfrm>
            <a:prstGeom prst="rect">
              <a:avLst/>
            </a:prstGeom>
            <a:noFill/>
          </p:spPr>
          <p:txBody>
            <a:bodyPr wrap="square" rtlCol="0">
              <a:spAutoFit/>
            </a:bodyPr>
            <a:lstStyle/>
            <a:p>
              <a:r>
                <a:rPr lang="en-US" dirty="0"/>
                <a:t>b</a:t>
              </a:r>
            </a:p>
          </p:txBody>
        </p:sp>
        <p:sp>
          <p:nvSpPr>
            <p:cNvPr id="18" name="TextBox 17"/>
            <p:cNvSpPr txBox="1"/>
            <p:nvPr/>
          </p:nvSpPr>
          <p:spPr>
            <a:xfrm>
              <a:off x="3200400" y="3810000"/>
              <a:ext cx="304800" cy="369332"/>
            </a:xfrm>
            <a:prstGeom prst="rect">
              <a:avLst/>
            </a:prstGeom>
            <a:noFill/>
          </p:spPr>
          <p:txBody>
            <a:bodyPr wrap="square" rtlCol="0">
              <a:spAutoFit/>
            </a:bodyPr>
            <a:lstStyle/>
            <a:p>
              <a:r>
                <a:rPr lang="en-US" dirty="0"/>
                <a:t>c</a:t>
              </a:r>
            </a:p>
          </p:txBody>
        </p:sp>
        <p:sp>
          <p:nvSpPr>
            <p:cNvPr id="19" name="TextBox 18"/>
            <p:cNvSpPr txBox="1"/>
            <p:nvPr/>
          </p:nvSpPr>
          <p:spPr>
            <a:xfrm>
              <a:off x="3200400" y="4495800"/>
              <a:ext cx="304800" cy="369332"/>
            </a:xfrm>
            <a:prstGeom prst="rect">
              <a:avLst/>
            </a:prstGeom>
            <a:noFill/>
          </p:spPr>
          <p:txBody>
            <a:bodyPr wrap="square" rtlCol="0">
              <a:spAutoFit/>
            </a:bodyPr>
            <a:lstStyle/>
            <a:p>
              <a:r>
                <a:rPr lang="en-US" dirty="0"/>
                <a:t>d</a:t>
              </a:r>
            </a:p>
          </p:txBody>
        </p:sp>
        <p:sp>
          <p:nvSpPr>
            <p:cNvPr id="20" name="TextBox 19"/>
            <p:cNvSpPr txBox="1"/>
            <p:nvPr/>
          </p:nvSpPr>
          <p:spPr>
            <a:xfrm>
              <a:off x="5791200" y="2514600"/>
              <a:ext cx="304800" cy="369332"/>
            </a:xfrm>
            <a:prstGeom prst="rect">
              <a:avLst/>
            </a:prstGeom>
            <a:noFill/>
          </p:spPr>
          <p:txBody>
            <a:bodyPr wrap="square" rtlCol="0">
              <a:spAutoFit/>
            </a:bodyPr>
            <a:lstStyle/>
            <a:p>
              <a:r>
                <a:rPr lang="en-US" dirty="0"/>
                <a:t>x</a:t>
              </a:r>
            </a:p>
          </p:txBody>
        </p:sp>
        <p:sp>
          <p:nvSpPr>
            <p:cNvPr id="21" name="TextBox 20"/>
            <p:cNvSpPr txBox="1"/>
            <p:nvPr/>
          </p:nvSpPr>
          <p:spPr>
            <a:xfrm>
              <a:off x="5791200" y="3352800"/>
              <a:ext cx="304800" cy="369332"/>
            </a:xfrm>
            <a:prstGeom prst="rect">
              <a:avLst/>
            </a:prstGeom>
            <a:noFill/>
          </p:spPr>
          <p:txBody>
            <a:bodyPr wrap="square" rtlCol="0">
              <a:spAutoFit/>
            </a:bodyPr>
            <a:lstStyle/>
            <a:p>
              <a:r>
                <a:rPr lang="en-US" dirty="0"/>
                <a:t>y</a:t>
              </a:r>
            </a:p>
          </p:txBody>
        </p:sp>
        <p:sp>
          <p:nvSpPr>
            <p:cNvPr id="22" name="TextBox 21"/>
            <p:cNvSpPr txBox="1"/>
            <p:nvPr/>
          </p:nvSpPr>
          <p:spPr>
            <a:xfrm>
              <a:off x="5791200" y="4419600"/>
              <a:ext cx="304800" cy="369332"/>
            </a:xfrm>
            <a:prstGeom prst="rect">
              <a:avLst/>
            </a:prstGeom>
            <a:noFill/>
          </p:spPr>
          <p:txBody>
            <a:bodyPr wrap="square" rtlCol="0">
              <a:spAutoFit/>
            </a:bodyPr>
            <a:lstStyle/>
            <a:p>
              <a:r>
                <a:rPr lang="en-US" dirty="0"/>
                <a:t>z</a:t>
              </a:r>
            </a:p>
          </p:txBody>
        </p:sp>
        <p:cxnSp>
          <p:nvCxnSpPr>
            <p:cNvPr id="23" name="Straight Arrow Connector 22"/>
            <p:cNvCxnSpPr/>
            <p:nvPr/>
          </p:nvCxnSpPr>
          <p:spPr>
            <a:xfrm>
              <a:off x="3657600" y="3200400"/>
              <a:ext cx="1981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0" idx="6"/>
            </p:cNvCxnSpPr>
            <p:nvPr/>
          </p:nvCxnSpPr>
          <p:spPr>
            <a:xfrm>
              <a:off x="3581400" y="2286000"/>
              <a:ext cx="2209800" cy="1981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3733800" y="4038600"/>
              <a:ext cx="19050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657600" y="4724400"/>
              <a:ext cx="1828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27" name="TextBox 26"/>
          <p:cNvSpPr txBox="1"/>
          <p:nvPr/>
        </p:nvSpPr>
        <p:spPr>
          <a:xfrm>
            <a:off x="1524000" y="4648200"/>
            <a:ext cx="2514600" cy="584775"/>
          </a:xfrm>
          <a:prstGeom prst="rect">
            <a:avLst/>
          </a:prstGeom>
          <a:noFill/>
        </p:spPr>
        <p:txBody>
          <a:bodyPr wrap="square" rtlCol="0">
            <a:spAutoFit/>
          </a:bodyPr>
          <a:lstStyle/>
          <a:p>
            <a:r>
              <a:rPr lang="en-US" sz="3200" i="1" dirty="0"/>
              <a:t>f </a:t>
            </a:r>
            <a:r>
              <a:rPr lang="en-US" sz="3200" dirty="0"/>
              <a:t>{</a:t>
            </a:r>
            <a:r>
              <a:rPr lang="en-US" sz="3200" dirty="0" err="1"/>
              <a:t>c,d</a:t>
            </a:r>
            <a:r>
              <a:rPr lang="en-US" sz="3200" dirty="0"/>
              <a:t>} is ?</a:t>
            </a:r>
          </a:p>
        </p:txBody>
      </p:sp>
      <p:sp>
        <p:nvSpPr>
          <p:cNvPr id="28" name="TextBox 27"/>
          <p:cNvSpPr txBox="1"/>
          <p:nvPr/>
        </p:nvSpPr>
        <p:spPr>
          <a:xfrm>
            <a:off x="3962400" y="3810000"/>
            <a:ext cx="1066800" cy="461665"/>
          </a:xfrm>
          <a:prstGeom prst="rect">
            <a:avLst/>
          </a:prstGeom>
          <a:noFill/>
        </p:spPr>
        <p:txBody>
          <a:bodyPr wrap="square" rtlCol="0">
            <a:spAutoFit/>
          </a:bodyPr>
          <a:lstStyle/>
          <a:p>
            <a:r>
              <a:rPr lang="en-US" sz="2400" dirty="0"/>
              <a:t>{</a:t>
            </a:r>
            <a:r>
              <a:rPr lang="en-US" sz="2400" dirty="0" err="1"/>
              <a:t>y,z</a:t>
            </a:r>
            <a:r>
              <a:rPr lang="en-US" sz="2400" dirty="0"/>
              <a:t>}</a:t>
            </a:r>
          </a:p>
        </p:txBody>
      </p:sp>
      <p:sp>
        <p:nvSpPr>
          <p:cNvPr id="29" name="TextBox 28"/>
          <p:cNvSpPr txBox="1"/>
          <p:nvPr/>
        </p:nvSpPr>
        <p:spPr>
          <a:xfrm>
            <a:off x="1524000" y="3733800"/>
            <a:ext cx="2514600" cy="584775"/>
          </a:xfrm>
          <a:prstGeom prst="rect">
            <a:avLst/>
          </a:prstGeom>
          <a:noFill/>
        </p:spPr>
        <p:txBody>
          <a:bodyPr wrap="square" rtlCol="0">
            <a:spAutoFit/>
          </a:bodyPr>
          <a:lstStyle/>
          <a:p>
            <a:r>
              <a:rPr lang="en-US" sz="3200" i="1" dirty="0"/>
              <a:t>f </a:t>
            </a:r>
            <a:r>
              <a:rPr lang="en-US" sz="3200" dirty="0"/>
              <a:t>{</a:t>
            </a:r>
            <a:r>
              <a:rPr lang="en-US" sz="3200" dirty="0" err="1"/>
              <a:t>a,b,c</a:t>
            </a:r>
            <a:r>
              <a:rPr lang="en-US" sz="3200" dirty="0"/>
              <a:t>,} is ?</a:t>
            </a:r>
          </a:p>
        </p:txBody>
      </p:sp>
      <p:sp>
        <p:nvSpPr>
          <p:cNvPr id="30" name="TextBox 29"/>
          <p:cNvSpPr txBox="1"/>
          <p:nvPr/>
        </p:nvSpPr>
        <p:spPr>
          <a:xfrm>
            <a:off x="4038600" y="4724400"/>
            <a:ext cx="609600" cy="461665"/>
          </a:xfrm>
          <a:prstGeom prst="rect">
            <a:avLst/>
          </a:prstGeom>
          <a:noFill/>
        </p:spPr>
        <p:txBody>
          <a:bodyPr wrap="square" rtlCol="0">
            <a:spAutoFit/>
          </a:bodyPr>
          <a:lstStyle/>
          <a:p>
            <a:r>
              <a:rPr lang="en-US" sz="2400" dirty="0"/>
              <a:t>{</a:t>
            </a:r>
            <a:r>
              <a:rPr lang="en-US" sz="2400" i="1" dirty="0"/>
              <a:t>z</a:t>
            </a:r>
            <a:r>
              <a:rPr lang="en-US" sz="24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0"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Injections</a:t>
            </a:r>
          </a:p>
        </p:txBody>
      </p:sp>
      <p:sp>
        <p:nvSpPr>
          <p:cNvPr id="5" name="Content Placeholder 4"/>
          <p:cNvSpPr>
            <a:spLocks noGrp="1"/>
          </p:cNvSpPr>
          <p:nvPr>
            <p:ph idx="1"/>
          </p:nvPr>
        </p:nvSpPr>
        <p:spPr/>
        <p:txBody>
          <a:bodyPr/>
          <a:lstStyle/>
          <a:p>
            <a:pPr>
              <a:buNone/>
            </a:pPr>
            <a:r>
              <a:rPr lang="en-US" b="1" dirty="0"/>
              <a:t>   Definition</a:t>
            </a:r>
            <a:r>
              <a:rPr lang="en-US" dirty="0"/>
              <a:t>: A function f is said to be </a:t>
            </a:r>
            <a:r>
              <a:rPr lang="en-US" i="1" dirty="0"/>
              <a:t>one-to-one</a:t>
            </a:r>
            <a:r>
              <a:rPr lang="en-US" dirty="0"/>
              <a:t> ,  or </a:t>
            </a:r>
            <a:r>
              <a:rPr lang="en-US" i="1" dirty="0"/>
              <a:t>injective</a:t>
            </a:r>
            <a:r>
              <a:rPr lang="en-US" dirty="0"/>
              <a:t>, if and only if </a:t>
            </a:r>
            <a:r>
              <a:rPr lang="en-US" i="1" dirty="0"/>
              <a:t>f</a:t>
            </a:r>
            <a:r>
              <a:rPr lang="en-US" dirty="0"/>
              <a:t>(</a:t>
            </a:r>
            <a:r>
              <a:rPr lang="en-US" i="1" dirty="0"/>
              <a:t>a</a:t>
            </a:r>
            <a:r>
              <a:rPr lang="en-US" dirty="0"/>
              <a:t>) = </a:t>
            </a:r>
            <a:r>
              <a:rPr lang="en-US" i="1" dirty="0"/>
              <a:t>f</a:t>
            </a:r>
            <a:r>
              <a:rPr lang="en-US" dirty="0"/>
              <a:t>(</a:t>
            </a:r>
            <a:r>
              <a:rPr lang="en-US" i="1" dirty="0"/>
              <a:t>b</a:t>
            </a:r>
            <a:r>
              <a:rPr lang="en-US" dirty="0"/>
              <a:t>) implies that  </a:t>
            </a:r>
            <a:r>
              <a:rPr lang="en-US" i="1" dirty="0"/>
              <a:t>a</a:t>
            </a:r>
            <a:r>
              <a:rPr lang="en-US" dirty="0"/>
              <a:t> = </a:t>
            </a:r>
            <a:r>
              <a:rPr lang="en-US" i="1" dirty="0"/>
              <a:t>b</a:t>
            </a:r>
            <a:r>
              <a:rPr lang="en-US" dirty="0"/>
              <a:t> for all </a:t>
            </a:r>
            <a:r>
              <a:rPr lang="en-US" i="1" dirty="0"/>
              <a:t>a</a:t>
            </a:r>
            <a:r>
              <a:rPr lang="en-US" dirty="0"/>
              <a:t> and </a:t>
            </a:r>
            <a:r>
              <a:rPr lang="en-US" i="1" dirty="0"/>
              <a:t>b</a:t>
            </a:r>
            <a:r>
              <a:rPr lang="en-US" dirty="0"/>
              <a:t> in the domain of </a:t>
            </a:r>
            <a:r>
              <a:rPr lang="en-US" i="1" dirty="0"/>
              <a:t>f</a:t>
            </a:r>
            <a:r>
              <a:rPr lang="en-US" dirty="0"/>
              <a:t>. A function is said to be an </a:t>
            </a:r>
            <a:r>
              <a:rPr lang="en-US" i="1" dirty="0"/>
              <a:t>injection</a:t>
            </a:r>
            <a:r>
              <a:rPr lang="en-US" dirty="0"/>
              <a:t> if it is one-to-one.</a:t>
            </a:r>
          </a:p>
        </p:txBody>
      </p:sp>
      <p:grpSp>
        <p:nvGrpSpPr>
          <p:cNvPr id="7" name="Group 6"/>
          <p:cNvGrpSpPr/>
          <p:nvPr/>
        </p:nvGrpSpPr>
        <p:grpSpPr>
          <a:xfrm>
            <a:off x="5638800" y="3352800"/>
            <a:ext cx="2438400" cy="3276600"/>
            <a:chOff x="3048000" y="1219200"/>
            <a:chExt cx="3429000" cy="4495800"/>
          </a:xfrm>
        </p:grpSpPr>
        <p:sp>
          <p:nvSpPr>
            <p:cNvPr id="8" name="Flowchart: Connector 7"/>
            <p:cNvSpPr/>
            <p:nvPr/>
          </p:nvSpPr>
          <p:spPr>
            <a:xfrm>
              <a:off x="5791200" y="19812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867400" y="2743200"/>
              <a:ext cx="304800" cy="369332"/>
            </a:xfrm>
            <a:prstGeom prst="rect">
              <a:avLst/>
            </a:prstGeom>
            <a:noFill/>
          </p:spPr>
          <p:txBody>
            <a:bodyPr wrap="square" rtlCol="0">
              <a:spAutoFit/>
            </a:bodyPr>
            <a:lstStyle/>
            <a:p>
              <a:r>
                <a:rPr lang="en-US" dirty="0"/>
                <a:t>v</a:t>
              </a:r>
            </a:p>
          </p:txBody>
        </p:sp>
        <p:sp>
          <p:nvSpPr>
            <p:cNvPr id="10" name="Flowchart: Connector 9"/>
            <p:cNvSpPr/>
            <p:nvPr/>
          </p:nvSpPr>
          <p:spPr>
            <a:xfrm>
              <a:off x="5791200" y="5257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867400" y="5334000"/>
              <a:ext cx="304800" cy="369332"/>
            </a:xfrm>
            <a:prstGeom prst="rect">
              <a:avLst/>
            </a:prstGeom>
            <a:noFill/>
          </p:spPr>
          <p:txBody>
            <a:bodyPr wrap="square" rtlCol="0">
              <a:spAutoFit/>
            </a:bodyPr>
            <a:lstStyle/>
            <a:p>
              <a:r>
                <a:rPr lang="en-US" dirty="0"/>
                <a:t>w</a:t>
              </a:r>
            </a:p>
          </p:txBody>
        </p:sp>
        <p:grpSp>
          <p:nvGrpSpPr>
            <p:cNvPr id="12" name="Group 34"/>
            <p:cNvGrpSpPr/>
            <p:nvPr/>
          </p:nvGrpSpPr>
          <p:grpSpPr>
            <a:xfrm>
              <a:off x="3048000" y="1219200"/>
              <a:ext cx="3429000" cy="4114800"/>
              <a:chOff x="3048000" y="1219200"/>
              <a:chExt cx="3429000" cy="4114800"/>
            </a:xfrm>
          </p:grpSpPr>
          <p:sp>
            <p:nvSpPr>
              <p:cNvPr id="13" name="Flowchart: Connector 12"/>
              <p:cNvSpPr/>
              <p:nvPr/>
            </p:nvSpPr>
            <p:spPr>
              <a:xfrm>
                <a:off x="3124200" y="2971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Connector 13"/>
              <p:cNvSpPr/>
              <p:nvPr/>
            </p:nvSpPr>
            <p:spPr>
              <a:xfrm>
                <a:off x="3124200" y="3733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Connector 14"/>
              <p:cNvSpPr/>
              <p:nvPr/>
            </p:nvSpPr>
            <p:spPr>
              <a:xfrm>
                <a:off x="3124200" y="2057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Connector 6"/>
              <p:cNvSpPr/>
              <p:nvPr/>
            </p:nvSpPr>
            <p:spPr>
              <a:xfrm>
                <a:off x="3124200" y="4495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Connector 16"/>
              <p:cNvSpPr/>
              <p:nvPr/>
            </p:nvSpPr>
            <p:spPr>
              <a:xfrm>
                <a:off x="5715000" y="32766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Connector 17"/>
              <p:cNvSpPr/>
              <p:nvPr/>
            </p:nvSpPr>
            <p:spPr>
              <a:xfrm>
                <a:off x="5791200" y="41910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3048000" y="1219200"/>
                <a:ext cx="685800" cy="707886"/>
              </a:xfrm>
              <a:prstGeom prst="rect">
                <a:avLst/>
              </a:prstGeom>
              <a:noFill/>
            </p:spPr>
            <p:txBody>
              <a:bodyPr wrap="square" rtlCol="0">
                <a:spAutoFit/>
              </a:bodyPr>
              <a:lstStyle/>
              <a:p>
                <a:r>
                  <a:rPr lang="en-US" sz="4000" b="1" dirty="0"/>
                  <a:t>A</a:t>
                </a:r>
              </a:p>
            </p:txBody>
          </p:sp>
          <p:sp>
            <p:nvSpPr>
              <p:cNvPr id="20" name="TextBox 19"/>
              <p:cNvSpPr txBox="1"/>
              <p:nvPr/>
            </p:nvSpPr>
            <p:spPr>
              <a:xfrm>
                <a:off x="5791200" y="1219200"/>
                <a:ext cx="685800" cy="707886"/>
              </a:xfrm>
              <a:prstGeom prst="rect">
                <a:avLst/>
              </a:prstGeom>
              <a:noFill/>
            </p:spPr>
            <p:txBody>
              <a:bodyPr wrap="square" rtlCol="0">
                <a:spAutoFit/>
              </a:bodyPr>
              <a:lstStyle/>
              <a:p>
                <a:r>
                  <a:rPr lang="en-US" sz="4000" b="1" dirty="0"/>
                  <a:t>B</a:t>
                </a:r>
              </a:p>
            </p:txBody>
          </p:sp>
          <p:sp>
            <p:nvSpPr>
              <p:cNvPr id="21" name="TextBox 20"/>
              <p:cNvSpPr txBox="1"/>
              <p:nvPr/>
            </p:nvSpPr>
            <p:spPr>
              <a:xfrm>
                <a:off x="3200400" y="2133600"/>
                <a:ext cx="304800" cy="369332"/>
              </a:xfrm>
              <a:prstGeom prst="rect">
                <a:avLst/>
              </a:prstGeom>
              <a:noFill/>
            </p:spPr>
            <p:txBody>
              <a:bodyPr wrap="square" rtlCol="0">
                <a:spAutoFit/>
              </a:bodyPr>
              <a:lstStyle/>
              <a:p>
                <a:r>
                  <a:rPr lang="en-US" dirty="0"/>
                  <a:t>a</a:t>
                </a:r>
              </a:p>
            </p:txBody>
          </p:sp>
          <p:sp>
            <p:nvSpPr>
              <p:cNvPr id="22" name="TextBox 21"/>
              <p:cNvSpPr txBox="1"/>
              <p:nvPr/>
            </p:nvSpPr>
            <p:spPr>
              <a:xfrm>
                <a:off x="3200400" y="3048000"/>
                <a:ext cx="304800" cy="369332"/>
              </a:xfrm>
              <a:prstGeom prst="rect">
                <a:avLst/>
              </a:prstGeom>
              <a:noFill/>
            </p:spPr>
            <p:txBody>
              <a:bodyPr wrap="square" rtlCol="0">
                <a:spAutoFit/>
              </a:bodyPr>
              <a:lstStyle/>
              <a:p>
                <a:r>
                  <a:rPr lang="en-US" dirty="0"/>
                  <a:t>b</a:t>
                </a:r>
              </a:p>
            </p:txBody>
          </p:sp>
          <p:sp>
            <p:nvSpPr>
              <p:cNvPr id="23" name="TextBox 22"/>
              <p:cNvSpPr txBox="1"/>
              <p:nvPr/>
            </p:nvSpPr>
            <p:spPr>
              <a:xfrm>
                <a:off x="3200400" y="3810000"/>
                <a:ext cx="304800" cy="369332"/>
              </a:xfrm>
              <a:prstGeom prst="rect">
                <a:avLst/>
              </a:prstGeom>
              <a:noFill/>
            </p:spPr>
            <p:txBody>
              <a:bodyPr wrap="square" rtlCol="0">
                <a:spAutoFit/>
              </a:bodyPr>
              <a:lstStyle/>
              <a:p>
                <a:r>
                  <a:rPr lang="en-US" dirty="0"/>
                  <a:t>c</a:t>
                </a:r>
              </a:p>
            </p:txBody>
          </p:sp>
          <p:sp>
            <p:nvSpPr>
              <p:cNvPr id="24" name="TextBox 23"/>
              <p:cNvSpPr txBox="1"/>
              <p:nvPr/>
            </p:nvSpPr>
            <p:spPr>
              <a:xfrm>
                <a:off x="3200400" y="4495800"/>
                <a:ext cx="304800" cy="369332"/>
              </a:xfrm>
              <a:prstGeom prst="rect">
                <a:avLst/>
              </a:prstGeom>
              <a:noFill/>
            </p:spPr>
            <p:txBody>
              <a:bodyPr wrap="square" rtlCol="0">
                <a:spAutoFit/>
              </a:bodyPr>
              <a:lstStyle/>
              <a:p>
                <a:r>
                  <a:rPr lang="en-US" dirty="0"/>
                  <a:t>d</a:t>
                </a:r>
              </a:p>
            </p:txBody>
          </p:sp>
          <p:sp>
            <p:nvSpPr>
              <p:cNvPr id="25" name="TextBox 24"/>
              <p:cNvSpPr txBox="1"/>
              <p:nvPr/>
            </p:nvSpPr>
            <p:spPr>
              <a:xfrm>
                <a:off x="5867400" y="2057400"/>
                <a:ext cx="304800" cy="369332"/>
              </a:xfrm>
              <a:prstGeom prst="rect">
                <a:avLst/>
              </a:prstGeom>
              <a:noFill/>
            </p:spPr>
            <p:txBody>
              <a:bodyPr wrap="square" rtlCol="0">
                <a:spAutoFit/>
              </a:bodyPr>
              <a:lstStyle/>
              <a:p>
                <a:r>
                  <a:rPr lang="en-US" dirty="0"/>
                  <a:t>x</a:t>
                </a:r>
              </a:p>
            </p:txBody>
          </p:sp>
          <p:sp>
            <p:nvSpPr>
              <p:cNvPr id="26" name="TextBox 25"/>
              <p:cNvSpPr txBox="1"/>
              <p:nvPr/>
            </p:nvSpPr>
            <p:spPr>
              <a:xfrm>
                <a:off x="5791200" y="3352800"/>
                <a:ext cx="304800" cy="369332"/>
              </a:xfrm>
              <a:prstGeom prst="rect">
                <a:avLst/>
              </a:prstGeom>
              <a:noFill/>
            </p:spPr>
            <p:txBody>
              <a:bodyPr wrap="square" rtlCol="0">
                <a:spAutoFit/>
              </a:bodyPr>
              <a:lstStyle/>
              <a:p>
                <a:r>
                  <a:rPr lang="en-US" dirty="0"/>
                  <a:t>y</a:t>
                </a:r>
              </a:p>
            </p:txBody>
          </p:sp>
          <p:sp>
            <p:nvSpPr>
              <p:cNvPr id="27" name="TextBox 26"/>
              <p:cNvSpPr txBox="1"/>
              <p:nvPr/>
            </p:nvSpPr>
            <p:spPr>
              <a:xfrm>
                <a:off x="5867400" y="4267200"/>
                <a:ext cx="304800" cy="369332"/>
              </a:xfrm>
              <a:prstGeom prst="rect">
                <a:avLst/>
              </a:prstGeom>
              <a:noFill/>
            </p:spPr>
            <p:txBody>
              <a:bodyPr wrap="square" rtlCol="0">
                <a:spAutoFit/>
              </a:bodyPr>
              <a:lstStyle/>
              <a:p>
                <a:r>
                  <a:rPr lang="en-US" dirty="0"/>
                  <a:t>z</a:t>
                </a:r>
              </a:p>
            </p:txBody>
          </p:sp>
          <p:cxnSp>
            <p:nvCxnSpPr>
              <p:cNvPr id="28" name="Straight Arrow Connector 27"/>
              <p:cNvCxnSpPr/>
              <p:nvPr/>
            </p:nvCxnSpPr>
            <p:spPr>
              <a:xfrm>
                <a:off x="3657600" y="3200400"/>
                <a:ext cx="1981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5" idx="6"/>
              </p:cNvCxnSpPr>
              <p:nvPr/>
            </p:nvCxnSpPr>
            <p:spPr>
              <a:xfrm>
                <a:off x="3581400" y="2286000"/>
                <a:ext cx="2209800" cy="1981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Flowchart: Connector 29"/>
              <p:cNvSpPr/>
              <p:nvPr/>
            </p:nvSpPr>
            <p:spPr>
              <a:xfrm>
                <a:off x="5791200" y="26670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p:cNvCxnSpPr/>
              <p:nvPr/>
            </p:nvCxnSpPr>
            <p:spPr>
              <a:xfrm flipV="1">
                <a:off x="3657600" y="2286000"/>
                <a:ext cx="2057400" cy="1524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3657600" y="4724400"/>
                <a:ext cx="20574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pic>
        <p:nvPicPr>
          <p:cNvPr id="2050" name="Picture 2" descr="C:\Documents and Settings\Richard Scherl\Local Settings\Temporary Internet Files\Content.IE5\X53FR289\MC900347475[1].wmf"/>
          <p:cNvPicPr>
            <a:picLocks noChangeAspect="1" noChangeArrowheads="1"/>
          </p:cNvPicPr>
          <p:nvPr/>
        </p:nvPicPr>
        <p:blipFill>
          <a:blip r:embed="rId2" cstate="print"/>
          <a:srcRect/>
          <a:stretch>
            <a:fillRect/>
          </a:stretch>
        </p:blipFill>
        <p:spPr bwMode="auto">
          <a:xfrm>
            <a:off x="914400" y="4343400"/>
            <a:ext cx="1806854" cy="1752905"/>
          </a:xfrm>
          <a:prstGeom prst="rect">
            <a:avLst/>
          </a:prstGeom>
          <a:noFill/>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Surjections</a:t>
            </a:r>
            <a:endParaRPr lang="en-US" dirty="0"/>
          </a:p>
        </p:txBody>
      </p:sp>
      <p:sp>
        <p:nvSpPr>
          <p:cNvPr id="3" name="Content Placeholder 2"/>
          <p:cNvSpPr>
            <a:spLocks noGrp="1"/>
          </p:cNvSpPr>
          <p:nvPr>
            <p:ph idx="1"/>
          </p:nvPr>
        </p:nvSpPr>
        <p:spPr/>
        <p:txBody>
          <a:bodyPr/>
          <a:lstStyle/>
          <a:p>
            <a:pPr>
              <a:buNone/>
            </a:pPr>
            <a:r>
              <a:rPr lang="en-US" b="1" dirty="0"/>
              <a:t>  Definition</a:t>
            </a:r>
            <a:r>
              <a:rPr lang="en-US" dirty="0"/>
              <a:t>: A function </a:t>
            </a:r>
            <a:r>
              <a:rPr lang="en-US" i="1" dirty="0"/>
              <a:t>f</a:t>
            </a:r>
            <a:r>
              <a:rPr lang="en-US" dirty="0"/>
              <a:t> from </a:t>
            </a:r>
            <a:r>
              <a:rPr lang="en-US" i="1" dirty="0"/>
              <a:t>A</a:t>
            </a:r>
            <a:r>
              <a:rPr lang="en-US" dirty="0"/>
              <a:t> to </a:t>
            </a:r>
            <a:r>
              <a:rPr lang="en-US" i="1" dirty="0"/>
              <a:t>B</a:t>
            </a:r>
            <a:r>
              <a:rPr lang="en-US" dirty="0"/>
              <a:t> is called </a:t>
            </a:r>
            <a:r>
              <a:rPr lang="en-US" i="1" dirty="0"/>
              <a:t>onto</a:t>
            </a:r>
            <a:r>
              <a:rPr lang="en-US" dirty="0"/>
              <a:t> or </a:t>
            </a:r>
            <a:r>
              <a:rPr lang="en-US" i="1" dirty="0" err="1"/>
              <a:t>surjective</a:t>
            </a:r>
            <a:r>
              <a:rPr lang="en-US" dirty="0"/>
              <a:t>, if and only if for every element               there is an element               with                   .  A function </a:t>
            </a:r>
            <a:r>
              <a:rPr lang="en-US" i="1" dirty="0"/>
              <a:t>f</a:t>
            </a:r>
            <a:r>
              <a:rPr lang="en-US" b="1" dirty="0"/>
              <a:t> </a:t>
            </a:r>
            <a:r>
              <a:rPr lang="en-US" dirty="0"/>
              <a:t>is called a </a:t>
            </a:r>
            <a:r>
              <a:rPr lang="en-US" i="1" dirty="0"/>
              <a:t>surjection</a:t>
            </a:r>
            <a:r>
              <a:rPr lang="en-US" dirty="0"/>
              <a:t> if it is onto.</a:t>
            </a:r>
          </a:p>
        </p:txBody>
      </p:sp>
      <p:pic>
        <p:nvPicPr>
          <p:cNvPr id="4" name="Picture 3" descr="addin_tmp.png"/>
          <p:cNvPicPr>
            <a:picLocks noChangeAspect="1"/>
          </p:cNvPicPr>
          <p:nvPr>
            <p:custDataLst>
              <p:tags r:id="rId1"/>
            </p:custDataLst>
          </p:nvPr>
        </p:nvPicPr>
        <p:blipFill>
          <a:blip r:embed="rId5" cstate="print"/>
          <a:stretch>
            <a:fillRect/>
          </a:stretch>
        </p:blipFill>
        <p:spPr>
          <a:xfrm>
            <a:off x="6934200" y="2438400"/>
            <a:ext cx="900113" cy="282893"/>
          </a:xfrm>
          <a:prstGeom prst="rect">
            <a:avLst/>
          </a:prstGeom>
        </p:spPr>
      </p:pic>
      <p:pic>
        <p:nvPicPr>
          <p:cNvPr id="5" name="Picture 4" descr="addin_tmp.png"/>
          <p:cNvPicPr>
            <a:picLocks noChangeAspect="1"/>
          </p:cNvPicPr>
          <p:nvPr>
            <p:custDataLst>
              <p:tags r:id="rId2"/>
            </p:custDataLst>
          </p:nvPr>
        </p:nvPicPr>
        <p:blipFill>
          <a:blip r:embed="rId6" cstate="print"/>
          <a:stretch>
            <a:fillRect/>
          </a:stretch>
        </p:blipFill>
        <p:spPr>
          <a:xfrm>
            <a:off x="3657600" y="2819400"/>
            <a:ext cx="925830" cy="285750"/>
          </a:xfrm>
          <a:prstGeom prst="rect">
            <a:avLst/>
          </a:prstGeom>
        </p:spPr>
      </p:pic>
      <p:pic>
        <p:nvPicPr>
          <p:cNvPr id="6" name="Picture 5" descr="addin_tmp.png"/>
          <p:cNvPicPr>
            <a:picLocks noChangeAspect="1"/>
          </p:cNvPicPr>
          <p:nvPr>
            <p:custDataLst>
              <p:tags r:id="rId3"/>
            </p:custDataLst>
          </p:nvPr>
        </p:nvPicPr>
        <p:blipFill>
          <a:blip r:embed="rId7" cstate="print"/>
          <a:stretch>
            <a:fillRect/>
          </a:stretch>
        </p:blipFill>
        <p:spPr>
          <a:xfrm>
            <a:off x="5486400" y="2819400"/>
            <a:ext cx="1365885" cy="382905"/>
          </a:xfrm>
          <a:prstGeom prst="rect">
            <a:avLst/>
          </a:prstGeom>
        </p:spPr>
      </p:pic>
      <p:grpSp>
        <p:nvGrpSpPr>
          <p:cNvPr id="7" name="Group 6"/>
          <p:cNvGrpSpPr/>
          <p:nvPr/>
        </p:nvGrpSpPr>
        <p:grpSpPr>
          <a:xfrm>
            <a:off x="4724400" y="3886200"/>
            <a:ext cx="2575560" cy="2590800"/>
            <a:chOff x="3048000" y="985838"/>
            <a:chExt cx="3408829" cy="3967162"/>
          </a:xfrm>
        </p:grpSpPr>
        <p:sp>
          <p:nvSpPr>
            <p:cNvPr id="8" name="Flowchart: Connector 7"/>
            <p:cNvSpPr/>
            <p:nvPr/>
          </p:nvSpPr>
          <p:spPr>
            <a:xfrm>
              <a:off x="3124200" y="2971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p:cNvSpPr/>
            <p:nvPr/>
          </p:nvSpPr>
          <p:spPr>
            <a:xfrm>
              <a:off x="3124200" y="3733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p:cNvSpPr/>
            <p:nvPr/>
          </p:nvSpPr>
          <p:spPr>
            <a:xfrm>
              <a:off x="3124200" y="2057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p:cNvSpPr/>
            <p:nvPr/>
          </p:nvSpPr>
          <p:spPr>
            <a:xfrm>
              <a:off x="3124200" y="4495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Connector 11"/>
            <p:cNvSpPr/>
            <p:nvPr/>
          </p:nvSpPr>
          <p:spPr>
            <a:xfrm>
              <a:off x="5791200" y="19812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Connector 12"/>
            <p:cNvSpPr/>
            <p:nvPr/>
          </p:nvSpPr>
          <p:spPr>
            <a:xfrm>
              <a:off x="5715000" y="32766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Connector 13"/>
            <p:cNvSpPr/>
            <p:nvPr/>
          </p:nvSpPr>
          <p:spPr>
            <a:xfrm>
              <a:off x="5715000" y="4343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3048000" y="985838"/>
              <a:ext cx="685800" cy="707886"/>
            </a:xfrm>
            <a:prstGeom prst="rect">
              <a:avLst/>
            </a:prstGeom>
            <a:noFill/>
          </p:spPr>
          <p:txBody>
            <a:bodyPr wrap="square" rtlCol="0">
              <a:spAutoFit/>
            </a:bodyPr>
            <a:lstStyle/>
            <a:p>
              <a:r>
                <a:rPr lang="en-US" sz="4000" b="1" dirty="0"/>
                <a:t>A</a:t>
              </a:r>
            </a:p>
          </p:txBody>
        </p:sp>
        <p:sp>
          <p:nvSpPr>
            <p:cNvPr id="16" name="TextBox 15"/>
            <p:cNvSpPr txBox="1"/>
            <p:nvPr/>
          </p:nvSpPr>
          <p:spPr>
            <a:xfrm>
              <a:off x="5771029" y="985838"/>
              <a:ext cx="685800" cy="707886"/>
            </a:xfrm>
            <a:prstGeom prst="rect">
              <a:avLst/>
            </a:prstGeom>
            <a:noFill/>
          </p:spPr>
          <p:txBody>
            <a:bodyPr wrap="square" rtlCol="0">
              <a:spAutoFit/>
            </a:bodyPr>
            <a:lstStyle/>
            <a:p>
              <a:r>
                <a:rPr lang="en-US" sz="4000" b="1" dirty="0"/>
                <a:t>B</a:t>
              </a:r>
            </a:p>
          </p:txBody>
        </p:sp>
        <p:sp>
          <p:nvSpPr>
            <p:cNvPr id="17" name="TextBox 16"/>
            <p:cNvSpPr txBox="1"/>
            <p:nvPr/>
          </p:nvSpPr>
          <p:spPr>
            <a:xfrm>
              <a:off x="3148853" y="2035969"/>
              <a:ext cx="304800" cy="369331"/>
            </a:xfrm>
            <a:prstGeom prst="rect">
              <a:avLst/>
            </a:prstGeom>
            <a:noFill/>
          </p:spPr>
          <p:txBody>
            <a:bodyPr wrap="square" rtlCol="0">
              <a:spAutoFit/>
            </a:bodyPr>
            <a:lstStyle/>
            <a:p>
              <a:r>
                <a:rPr lang="en-US" dirty="0"/>
                <a:t>a</a:t>
              </a:r>
            </a:p>
          </p:txBody>
        </p:sp>
        <p:sp>
          <p:nvSpPr>
            <p:cNvPr id="18" name="TextBox 17"/>
            <p:cNvSpPr txBox="1"/>
            <p:nvPr/>
          </p:nvSpPr>
          <p:spPr>
            <a:xfrm>
              <a:off x="3148853" y="2969419"/>
              <a:ext cx="304800" cy="369331"/>
            </a:xfrm>
            <a:prstGeom prst="rect">
              <a:avLst/>
            </a:prstGeom>
            <a:noFill/>
          </p:spPr>
          <p:txBody>
            <a:bodyPr wrap="square" rtlCol="0">
              <a:spAutoFit/>
            </a:bodyPr>
            <a:lstStyle/>
            <a:p>
              <a:r>
                <a:rPr lang="en-US" dirty="0"/>
                <a:t>b</a:t>
              </a:r>
            </a:p>
          </p:txBody>
        </p:sp>
        <p:sp>
          <p:nvSpPr>
            <p:cNvPr id="19" name="TextBox 18"/>
            <p:cNvSpPr txBox="1"/>
            <p:nvPr/>
          </p:nvSpPr>
          <p:spPr>
            <a:xfrm>
              <a:off x="3148853" y="3669506"/>
              <a:ext cx="304800" cy="565540"/>
            </a:xfrm>
            <a:prstGeom prst="rect">
              <a:avLst/>
            </a:prstGeom>
            <a:noFill/>
          </p:spPr>
          <p:txBody>
            <a:bodyPr wrap="square" rtlCol="0">
              <a:spAutoFit/>
            </a:bodyPr>
            <a:lstStyle/>
            <a:p>
              <a:r>
                <a:rPr lang="en-US" dirty="0"/>
                <a:t>c</a:t>
              </a:r>
            </a:p>
          </p:txBody>
        </p:sp>
        <p:sp>
          <p:nvSpPr>
            <p:cNvPr id="20" name="TextBox 19"/>
            <p:cNvSpPr txBox="1"/>
            <p:nvPr/>
          </p:nvSpPr>
          <p:spPr>
            <a:xfrm>
              <a:off x="3148853" y="4486275"/>
              <a:ext cx="304800" cy="369331"/>
            </a:xfrm>
            <a:prstGeom prst="rect">
              <a:avLst/>
            </a:prstGeom>
            <a:noFill/>
          </p:spPr>
          <p:txBody>
            <a:bodyPr wrap="square" rtlCol="0">
              <a:spAutoFit/>
            </a:bodyPr>
            <a:lstStyle/>
            <a:p>
              <a:r>
                <a:rPr lang="en-US" dirty="0"/>
                <a:t>d</a:t>
              </a:r>
            </a:p>
          </p:txBody>
        </p:sp>
        <p:sp>
          <p:nvSpPr>
            <p:cNvPr id="21" name="TextBox 20"/>
            <p:cNvSpPr txBox="1"/>
            <p:nvPr/>
          </p:nvSpPr>
          <p:spPr>
            <a:xfrm>
              <a:off x="5871882" y="1919288"/>
              <a:ext cx="304800" cy="369331"/>
            </a:xfrm>
            <a:prstGeom prst="rect">
              <a:avLst/>
            </a:prstGeom>
            <a:noFill/>
          </p:spPr>
          <p:txBody>
            <a:bodyPr wrap="square" rtlCol="0">
              <a:spAutoFit/>
            </a:bodyPr>
            <a:lstStyle/>
            <a:p>
              <a:r>
                <a:rPr lang="en-US" dirty="0"/>
                <a:t>x</a:t>
              </a:r>
            </a:p>
          </p:txBody>
        </p:sp>
        <p:sp>
          <p:nvSpPr>
            <p:cNvPr id="22" name="TextBox 21"/>
            <p:cNvSpPr txBox="1"/>
            <p:nvPr/>
          </p:nvSpPr>
          <p:spPr>
            <a:xfrm>
              <a:off x="5771029" y="3202781"/>
              <a:ext cx="304800" cy="369331"/>
            </a:xfrm>
            <a:prstGeom prst="rect">
              <a:avLst/>
            </a:prstGeom>
            <a:noFill/>
          </p:spPr>
          <p:txBody>
            <a:bodyPr wrap="square" rtlCol="0">
              <a:spAutoFit/>
            </a:bodyPr>
            <a:lstStyle/>
            <a:p>
              <a:r>
                <a:rPr lang="en-US" dirty="0"/>
                <a:t>y</a:t>
              </a:r>
            </a:p>
          </p:txBody>
        </p:sp>
        <p:sp>
          <p:nvSpPr>
            <p:cNvPr id="23" name="TextBox 22"/>
            <p:cNvSpPr txBox="1"/>
            <p:nvPr/>
          </p:nvSpPr>
          <p:spPr>
            <a:xfrm>
              <a:off x="5771029" y="4252913"/>
              <a:ext cx="304800" cy="369331"/>
            </a:xfrm>
            <a:prstGeom prst="rect">
              <a:avLst/>
            </a:prstGeom>
            <a:noFill/>
          </p:spPr>
          <p:txBody>
            <a:bodyPr wrap="square" rtlCol="0">
              <a:spAutoFit/>
            </a:bodyPr>
            <a:lstStyle/>
            <a:p>
              <a:r>
                <a:rPr lang="en-US" dirty="0"/>
                <a:t>z</a:t>
              </a:r>
            </a:p>
          </p:txBody>
        </p:sp>
        <p:cxnSp>
          <p:nvCxnSpPr>
            <p:cNvPr id="24" name="Straight Arrow Connector 23"/>
            <p:cNvCxnSpPr/>
            <p:nvPr/>
          </p:nvCxnSpPr>
          <p:spPr>
            <a:xfrm>
              <a:off x="3657600" y="3200400"/>
              <a:ext cx="1981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0" idx="6"/>
            </p:cNvCxnSpPr>
            <p:nvPr/>
          </p:nvCxnSpPr>
          <p:spPr>
            <a:xfrm>
              <a:off x="3581400" y="2286000"/>
              <a:ext cx="2209800" cy="1981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3657600" y="2286000"/>
              <a:ext cx="2057400" cy="1524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3657600" y="4572000"/>
              <a:ext cx="19812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Bijections</a:t>
            </a:r>
            <a:endParaRPr lang="en-US" dirty="0"/>
          </a:p>
        </p:txBody>
      </p:sp>
      <p:sp>
        <p:nvSpPr>
          <p:cNvPr id="3" name="Content Placeholder 2"/>
          <p:cNvSpPr>
            <a:spLocks noGrp="1"/>
          </p:cNvSpPr>
          <p:nvPr>
            <p:ph idx="1"/>
          </p:nvPr>
        </p:nvSpPr>
        <p:spPr/>
        <p:txBody>
          <a:bodyPr/>
          <a:lstStyle/>
          <a:p>
            <a:pPr>
              <a:buNone/>
            </a:pPr>
            <a:r>
              <a:rPr lang="en-US" b="1" dirty="0"/>
              <a:t>   Definition</a:t>
            </a:r>
            <a:r>
              <a:rPr lang="en-US" dirty="0"/>
              <a:t>: A function f is a </a:t>
            </a:r>
            <a:r>
              <a:rPr lang="en-US" i="1" dirty="0"/>
              <a:t>one-to-one correspondence</a:t>
            </a:r>
            <a:r>
              <a:rPr lang="en-US" dirty="0"/>
              <a:t>, or a </a:t>
            </a:r>
            <a:r>
              <a:rPr lang="en-US" i="1" dirty="0" err="1"/>
              <a:t>bijection</a:t>
            </a:r>
            <a:r>
              <a:rPr lang="en-US" dirty="0"/>
              <a:t>, if it is both one-to-one and onto (</a:t>
            </a:r>
            <a:r>
              <a:rPr lang="en-US" dirty="0" err="1"/>
              <a:t>surjective</a:t>
            </a:r>
            <a:r>
              <a:rPr lang="en-US" dirty="0"/>
              <a:t> and injective).</a:t>
            </a:r>
          </a:p>
        </p:txBody>
      </p:sp>
      <p:grpSp>
        <p:nvGrpSpPr>
          <p:cNvPr id="4" name="Group 3"/>
          <p:cNvGrpSpPr/>
          <p:nvPr/>
        </p:nvGrpSpPr>
        <p:grpSpPr>
          <a:xfrm>
            <a:off x="4648200" y="3429000"/>
            <a:ext cx="2956560" cy="3048000"/>
            <a:chOff x="3048000" y="1219200"/>
            <a:chExt cx="3411415" cy="4495800"/>
          </a:xfrm>
        </p:grpSpPr>
        <p:sp>
          <p:nvSpPr>
            <p:cNvPr id="5" name="Flowchart: Connector 4"/>
            <p:cNvSpPr/>
            <p:nvPr/>
          </p:nvSpPr>
          <p:spPr>
            <a:xfrm>
              <a:off x="3124200" y="2971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Connector 5"/>
            <p:cNvSpPr/>
            <p:nvPr/>
          </p:nvSpPr>
          <p:spPr>
            <a:xfrm>
              <a:off x="3124200" y="3733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Connector 6"/>
            <p:cNvSpPr/>
            <p:nvPr/>
          </p:nvSpPr>
          <p:spPr>
            <a:xfrm>
              <a:off x="3124200" y="2057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Connector 7"/>
            <p:cNvSpPr/>
            <p:nvPr/>
          </p:nvSpPr>
          <p:spPr>
            <a:xfrm>
              <a:off x="3124200" y="4495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p:cNvSpPr/>
            <p:nvPr/>
          </p:nvSpPr>
          <p:spPr>
            <a:xfrm>
              <a:off x="5773615" y="211836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p:cNvSpPr/>
            <p:nvPr/>
          </p:nvSpPr>
          <p:spPr>
            <a:xfrm>
              <a:off x="5715000" y="32766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p:cNvSpPr/>
            <p:nvPr/>
          </p:nvSpPr>
          <p:spPr>
            <a:xfrm>
              <a:off x="5715000" y="4343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048000" y="1219200"/>
              <a:ext cx="685800" cy="707886"/>
            </a:xfrm>
            <a:prstGeom prst="rect">
              <a:avLst/>
            </a:prstGeom>
            <a:noFill/>
          </p:spPr>
          <p:txBody>
            <a:bodyPr wrap="square" rtlCol="0">
              <a:spAutoFit/>
            </a:bodyPr>
            <a:lstStyle/>
            <a:p>
              <a:r>
                <a:rPr lang="en-US" sz="4000" b="1" dirty="0"/>
                <a:t>A</a:t>
              </a:r>
            </a:p>
          </p:txBody>
        </p:sp>
        <p:sp>
          <p:nvSpPr>
            <p:cNvPr id="13" name="TextBox 12"/>
            <p:cNvSpPr txBox="1"/>
            <p:nvPr/>
          </p:nvSpPr>
          <p:spPr>
            <a:xfrm>
              <a:off x="5773615" y="1219200"/>
              <a:ext cx="685800" cy="707886"/>
            </a:xfrm>
            <a:prstGeom prst="rect">
              <a:avLst/>
            </a:prstGeom>
            <a:noFill/>
          </p:spPr>
          <p:txBody>
            <a:bodyPr wrap="square" rtlCol="0">
              <a:spAutoFit/>
            </a:bodyPr>
            <a:lstStyle/>
            <a:p>
              <a:r>
                <a:rPr lang="en-US" sz="4000" b="1" dirty="0"/>
                <a:t>B</a:t>
              </a:r>
            </a:p>
          </p:txBody>
        </p:sp>
        <p:sp>
          <p:nvSpPr>
            <p:cNvPr id="14" name="TextBox 13"/>
            <p:cNvSpPr txBox="1"/>
            <p:nvPr/>
          </p:nvSpPr>
          <p:spPr>
            <a:xfrm>
              <a:off x="3135923" y="2005965"/>
              <a:ext cx="304800" cy="369333"/>
            </a:xfrm>
            <a:prstGeom prst="rect">
              <a:avLst/>
            </a:prstGeom>
            <a:noFill/>
          </p:spPr>
          <p:txBody>
            <a:bodyPr wrap="square" rtlCol="0">
              <a:spAutoFit/>
            </a:bodyPr>
            <a:lstStyle/>
            <a:p>
              <a:r>
                <a:rPr lang="en-US" dirty="0"/>
                <a:t>a</a:t>
              </a:r>
            </a:p>
          </p:txBody>
        </p:sp>
        <p:sp>
          <p:nvSpPr>
            <p:cNvPr id="15" name="TextBox 14"/>
            <p:cNvSpPr txBox="1"/>
            <p:nvPr/>
          </p:nvSpPr>
          <p:spPr>
            <a:xfrm>
              <a:off x="3223846" y="3017520"/>
              <a:ext cx="304800" cy="369333"/>
            </a:xfrm>
            <a:prstGeom prst="rect">
              <a:avLst/>
            </a:prstGeom>
            <a:noFill/>
          </p:spPr>
          <p:txBody>
            <a:bodyPr wrap="square" rtlCol="0">
              <a:spAutoFit/>
            </a:bodyPr>
            <a:lstStyle/>
            <a:p>
              <a:r>
                <a:rPr lang="en-US" dirty="0"/>
                <a:t>b</a:t>
              </a:r>
            </a:p>
          </p:txBody>
        </p:sp>
        <p:sp>
          <p:nvSpPr>
            <p:cNvPr id="16" name="TextBox 15"/>
            <p:cNvSpPr txBox="1"/>
            <p:nvPr/>
          </p:nvSpPr>
          <p:spPr>
            <a:xfrm>
              <a:off x="3223846" y="3691890"/>
              <a:ext cx="304800" cy="369333"/>
            </a:xfrm>
            <a:prstGeom prst="rect">
              <a:avLst/>
            </a:prstGeom>
            <a:noFill/>
          </p:spPr>
          <p:txBody>
            <a:bodyPr wrap="square" rtlCol="0">
              <a:spAutoFit/>
            </a:bodyPr>
            <a:lstStyle/>
            <a:p>
              <a:r>
                <a:rPr lang="en-US" dirty="0"/>
                <a:t>c</a:t>
              </a:r>
            </a:p>
          </p:txBody>
        </p:sp>
        <p:sp>
          <p:nvSpPr>
            <p:cNvPr id="17" name="TextBox 16"/>
            <p:cNvSpPr txBox="1"/>
            <p:nvPr/>
          </p:nvSpPr>
          <p:spPr>
            <a:xfrm>
              <a:off x="3200400" y="4495800"/>
              <a:ext cx="304800" cy="369332"/>
            </a:xfrm>
            <a:prstGeom prst="rect">
              <a:avLst/>
            </a:prstGeom>
            <a:noFill/>
          </p:spPr>
          <p:txBody>
            <a:bodyPr wrap="square" rtlCol="0">
              <a:spAutoFit/>
            </a:bodyPr>
            <a:lstStyle/>
            <a:p>
              <a:r>
                <a:rPr lang="en-US" dirty="0"/>
                <a:t>d</a:t>
              </a:r>
            </a:p>
          </p:txBody>
        </p:sp>
        <p:sp>
          <p:nvSpPr>
            <p:cNvPr id="18" name="TextBox 17"/>
            <p:cNvSpPr txBox="1"/>
            <p:nvPr/>
          </p:nvSpPr>
          <p:spPr>
            <a:xfrm>
              <a:off x="5861538" y="2005965"/>
              <a:ext cx="304800" cy="369333"/>
            </a:xfrm>
            <a:prstGeom prst="rect">
              <a:avLst/>
            </a:prstGeom>
            <a:noFill/>
          </p:spPr>
          <p:txBody>
            <a:bodyPr wrap="square" rtlCol="0">
              <a:spAutoFit/>
            </a:bodyPr>
            <a:lstStyle/>
            <a:p>
              <a:r>
                <a:rPr lang="en-US" dirty="0"/>
                <a:t>x</a:t>
              </a:r>
            </a:p>
          </p:txBody>
        </p:sp>
        <p:sp>
          <p:nvSpPr>
            <p:cNvPr id="19" name="TextBox 18"/>
            <p:cNvSpPr txBox="1"/>
            <p:nvPr/>
          </p:nvSpPr>
          <p:spPr>
            <a:xfrm>
              <a:off x="5773615" y="3242310"/>
              <a:ext cx="304800" cy="369333"/>
            </a:xfrm>
            <a:prstGeom prst="rect">
              <a:avLst/>
            </a:prstGeom>
            <a:noFill/>
          </p:spPr>
          <p:txBody>
            <a:bodyPr wrap="square" rtlCol="0">
              <a:spAutoFit/>
            </a:bodyPr>
            <a:lstStyle/>
            <a:p>
              <a:r>
                <a:rPr lang="en-US" dirty="0"/>
                <a:t>y</a:t>
              </a:r>
            </a:p>
          </p:txBody>
        </p:sp>
        <p:sp>
          <p:nvSpPr>
            <p:cNvPr id="20" name="TextBox 19"/>
            <p:cNvSpPr txBox="1"/>
            <p:nvPr/>
          </p:nvSpPr>
          <p:spPr>
            <a:xfrm>
              <a:off x="5773615" y="4366260"/>
              <a:ext cx="304800" cy="369333"/>
            </a:xfrm>
            <a:prstGeom prst="rect">
              <a:avLst/>
            </a:prstGeom>
            <a:noFill/>
          </p:spPr>
          <p:txBody>
            <a:bodyPr wrap="square" rtlCol="0">
              <a:spAutoFit/>
            </a:bodyPr>
            <a:lstStyle/>
            <a:p>
              <a:r>
                <a:rPr lang="en-US" dirty="0"/>
                <a:t>z</a:t>
              </a:r>
            </a:p>
          </p:txBody>
        </p:sp>
        <p:cxnSp>
          <p:nvCxnSpPr>
            <p:cNvPr id="21" name="Straight Arrow Connector 20"/>
            <p:cNvCxnSpPr/>
            <p:nvPr/>
          </p:nvCxnSpPr>
          <p:spPr>
            <a:xfrm>
              <a:off x="3657600" y="3200400"/>
              <a:ext cx="1981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6"/>
            </p:cNvCxnSpPr>
            <p:nvPr/>
          </p:nvCxnSpPr>
          <p:spPr>
            <a:xfrm>
              <a:off x="3581400" y="2286000"/>
              <a:ext cx="2209800" cy="1981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Flowchart: Connector 22"/>
            <p:cNvSpPr/>
            <p:nvPr/>
          </p:nvSpPr>
          <p:spPr>
            <a:xfrm>
              <a:off x="5791200" y="5257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5861538" y="5265420"/>
              <a:ext cx="304800" cy="369333"/>
            </a:xfrm>
            <a:prstGeom prst="rect">
              <a:avLst/>
            </a:prstGeom>
            <a:noFill/>
          </p:spPr>
          <p:txBody>
            <a:bodyPr wrap="square" rtlCol="0">
              <a:spAutoFit/>
            </a:bodyPr>
            <a:lstStyle/>
            <a:p>
              <a:r>
                <a:rPr lang="en-US" dirty="0"/>
                <a:t>w</a:t>
              </a:r>
            </a:p>
          </p:txBody>
        </p:sp>
        <p:cxnSp>
          <p:nvCxnSpPr>
            <p:cNvPr id="25" name="Straight Arrow Connector 24"/>
            <p:cNvCxnSpPr/>
            <p:nvPr/>
          </p:nvCxnSpPr>
          <p:spPr>
            <a:xfrm flipV="1">
              <a:off x="3657600" y="2286000"/>
              <a:ext cx="2057400" cy="1524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657600" y="4724400"/>
              <a:ext cx="20574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Showing that </a:t>
            </a:r>
            <a:r>
              <a:rPr lang="en-US" sz="4000" i="1" dirty="0"/>
              <a:t>f</a:t>
            </a:r>
            <a:r>
              <a:rPr lang="en-US" sz="4000" dirty="0"/>
              <a:t> is one-to-one or onto</a:t>
            </a:r>
          </a:p>
        </p:txBody>
      </p:sp>
      <p:pic>
        <p:nvPicPr>
          <p:cNvPr id="4" name="Content Placeholder 3" descr="Rosen_page_145_screen.jpg"/>
          <p:cNvPicPr>
            <a:picLocks noGrp="1" noChangeAspect="1"/>
          </p:cNvPicPr>
          <p:nvPr>
            <p:ph idx="1"/>
          </p:nvPr>
        </p:nvPicPr>
        <p:blipFill>
          <a:blip r:embed="rId2" cstate="print"/>
          <a:stretch>
            <a:fillRect/>
          </a:stretch>
        </p:blipFill>
        <p:spPr>
          <a:xfrm>
            <a:off x="381000" y="2514600"/>
            <a:ext cx="8319232" cy="3160173"/>
          </a:xfr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Showing that </a:t>
            </a:r>
            <a:r>
              <a:rPr lang="en-US" sz="4000" i="1" dirty="0"/>
              <a:t>f</a:t>
            </a:r>
            <a:r>
              <a:rPr lang="en-US" sz="4000" dirty="0"/>
              <a:t> is one-to-one or onto</a:t>
            </a:r>
          </a:p>
        </p:txBody>
      </p:sp>
      <p:sp>
        <p:nvSpPr>
          <p:cNvPr id="5" name="Content Placeholder 4"/>
          <p:cNvSpPr>
            <a:spLocks noGrp="1"/>
          </p:cNvSpPr>
          <p:nvPr>
            <p:ph idx="1"/>
          </p:nvPr>
        </p:nvSpPr>
        <p:spPr/>
        <p:txBody>
          <a:bodyPr>
            <a:normAutofit lnSpcReduction="10000"/>
          </a:bodyPr>
          <a:lstStyle/>
          <a:p>
            <a:pPr>
              <a:buNone/>
            </a:pPr>
            <a:r>
              <a:rPr lang="en-US" dirty="0"/>
              <a:t>   </a:t>
            </a:r>
            <a:r>
              <a:rPr lang="en-US" b="1" dirty="0"/>
              <a:t>Example </a:t>
            </a:r>
            <a:r>
              <a:rPr lang="en-US" b="1" dirty="0">
                <a:latin typeface="Cambria Math" pitchFamily="18" charset="0"/>
                <a:ea typeface="Cambria Math" pitchFamily="18" charset="0"/>
              </a:rPr>
              <a:t>1</a:t>
            </a:r>
            <a:r>
              <a:rPr lang="en-US" dirty="0"/>
              <a:t>: Let </a:t>
            </a:r>
            <a:r>
              <a:rPr lang="en-US" i="1" dirty="0"/>
              <a:t>f </a:t>
            </a:r>
            <a:r>
              <a:rPr lang="en-US" dirty="0"/>
              <a:t>be the function from {</a:t>
            </a:r>
            <a:r>
              <a:rPr lang="en-US" i="1" dirty="0" err="1"/>
              <a:t>a,b,c,d</a:t>
            </a:r>
            <a:r>
              <a:rPr lang="en-US" dirty="0"/>
              <a:t>} to {</a:t>
            </a:r>
            <a:r>
              <a:rPr lang="en-US" dirty="0">
                <a:latin typeface="Cambria Math" pitchFamily="18" charset="0"/>
                <a:ea typeface="Cambria Math" pitchFamily="18" charset="0"/>
              </a:rPr>
              <a:t>1,2,3</a:t>
            </a:r>
            <a:r>
              <a:rPr lang="en-US" dirty="0"/>
              <a:t>} defined by </a:t>
            </a:r>
            <a:r>
              <a:rPr lang="en-US" i="1" dirty="0"/>
              <a:t>f</a:t>
            </a:r>
            <a:r>
              <a:rPr lang="en-US" dirty="0"/>
              <a:t>(</a:t>
            </a:r>
            <a:r>
              <a:rPr lang="en-US" i="1" dirty="0"/>
              <a:t>a</a:t>
            </a:r>
            <a:r>
              <a:rPr lang="en-US" dirty="0"/>
              <a:t>) = </a:t>
            </a:r>
            <a:r>
              <a:rPr lang="en-US" dirty="0">
                <a:latin typeface="Cambria Math" pitchFamily="18" charset="0"/>
                <a:ea typeface="Cambria Math" pitchFamily="18" charset="0"/>
              </a:rPr>
              <a:t>3</a:t>
            </a:r>
            <a:r>
              <a:rPr lang="en-US" dirty="0"/>
              <a:t>, </a:t>
            </a:r>
            <a:r>
              <a:rPr lang="en-US" i="1" dirty="0"/>
              <a:t>f</a:t>
            </a:r>
            <a:r>
              <a:rPr lang="en-US" dirty="0"/>
              <a:t>(</a:t>
            </a:r>
            <a:r>
              <a:rPr lang="en-US" i="1" dirty="0"/>
              <a:t>b</a:t>
            </a:r>
            <a:r>
              <a:rPr lang="en-US" dirty="0"/>
              <a:t>) = </a:t>
            </a:r>
            <a:r>
              <a:rPr lang="en-US" dirty="0">
                <a:latin typeface="Cambria Math" pitchFamily="18" charset="0"/>
                <a:ea typeface="Cambria Math" pitchFamily="18" charset="0"/>
              </a:rPr>
              <a:t>2</a:t>
            </a:r>
            <a:r>
              <a:rPr lang="en-US" dirty="0"/>
              <a:t>, </a:t>
            </a:r>
            <a:r>
              <a:rPr lang="en-US" i="1" dirty="0"/>
              <a:t>f</a:t>
            </a:r>
            <a:r>
              <a:rPr lang="en-US" dirty="0"/>
              <a:t>(</a:t>
            </a:r>
            <a:r>
              <a:rPr lang="en-US" i="1" dirty="0"/>
              <a:t>c</a:t>
            </a:r>
            <a:r>
              <a:rPr lang="en-US" dirty="0"/>
              <a:t>) = </a:t>
            </a:r>
            <a:r>
              <a:rPr lang="en-US" dirty="0">
                <a:latin typeface="Cambria Math" pitchFamily="18" charset="0"/>
                <a:ea typeface="Cambria Math" pitchFamily="18" charset="0"/>
              </a:rPr>
              <a:t>1</a:t>
            </a:r>
            <a:r>
              <a:rPr lang="en-US" dirty="0"/>
              <a:t>, and </a:t>
            </a:r>
            <a:r>
              <a:rPr lang="en-US" i="1" dirty="0"/>
              <a:t>f</a:t>
            </a:r>
            <a:r>
              <a:rPr lang="en-US" dirty="0"/>
              <a:t>(</a:t>
            </a:r>
            <a:r>
              <a:rPr lang="en-US" i="1" dirty="0"/>
              <a:t>d</a:t>
            </a:r>
            <a:r>
              <a:rPr lang="en-US" dirty="0"/>
              <a:t>) = </a:t>
            </a:r>
            <a:r>
              <a:rPr lang="en-US" dirty="0">
                <a:latin typeface="Cambria Math" pitchFamily="18" charset="0"/>
                <a:ea typeface="Cambria Math" pitchFamily="18" charset="0"/>
              </a:rPr>
              <a:t>3</a:t>
            </a:r>
            <a:r>
              <a:rPr lang="en-US" dirty="0"/>
              <a:t>. Is </a:t>
            </a:r>
            <a:r>
              <a:rPr lang="en-US" i="1" dirty="0"/>
              <a:t>f</a:t>
            </a:r>
            <a:r>
              <a:rPr lang="en-US" dirty="0"/>
              <a:t> an onto function?</a:t>
            </a:r>
          </a:p>
          <a:p>
            <a:pPr>
              <a:buNone/>
            </a:pPr>
            <a:r>
              <a:rPr lang="en-US" dirty="0"/>
              <a:t>    </a:t>
            </a:r>
            <a:r>
              <a:rPr lang="en-US" b="1" dirty="0"/>
              <a:t>Solution</a:t>
            </a:r>
            <a:r>
              <a:rPr lang="en-US" dirty="0"/>
              <a:t>: Yes, </a:t>
            </a:r>
            <a:r>
              <a:rPr lang="en-US" i="1" dirty="0"/>
              <a:t>f </a:t>
            </a:r>
            <a:r>
              <a:rPr lang="en-US" dirty="0"/>
              <a:t>is onto since all three elements of the </a:t>
            </a:r>
            <a:r>
              <a:rPr lang="en-US" dirty="0" err="1"/>
              <a:t>codomain</a:t>
            </a:r>
            <a:r>
              <a:rPr lang="en-US" dirty="0"/>
              <a:t> are images of elements in the domain. If the </a:t>
            </a:r>
            <a:r>
              <a:rPr lang="en-US" dirty="0" err="1"/>
              <a:t>codomain</a:t>
            </a:r>
            <a:r>
              <a:rPr lang="en-US" dirty="0"/>
              <a:t> were changed to {</a:t>
            </a:r>
            <a:r>
              <a:rPr lang="en-US" dirty="0">
                <a:latin typeface="Cambria Math" pitchFamily="18" charset="0"/>
                <a:ea typeface="Cambria Math" pitchFamily="18" charset="0"/>
              </a:rPr>
              <a:t>1,2,3,4</a:t>
            </a:r>
            <a:r>
              <a:rPr lang="en-US" dirty="0"/>
              <a:t>}, </a:t>
            </a:r>
            <a:r>
              <a:rPr lang="en-US" i="1" dirty="0"/>
              <a:t>f  </a:t>
            </a:r>
            <a:r>
              <a:rPr lang="en-US" dirty="0"/>
              <a:t>would not be onto. </a:t>
            </a:r>
          </a:p>
          <a:p>
            <a:pPr>
              <a:buNone/>
            </a:pPr>
            <a:r>
              <a:rPr lang="en-US" b="1" dirty="0"/>
              <a:t>   Example </a:t>
            </a:r>
            <a:r>
              <a:rPr lang="en-US" b="1" dirty="0">
                <a:latin typeface="Cambria Math" pitchFamily="18" charset="0"/>
                <a:ea typeface="Cambria Math" pitchFamily="18" charset="0"/>
              </a:rPr>
              <a:t>2</a:t>
            </a:r>
            <a:r>
              <a:rPr lang="en-US" dirty="0"/>
              <a:t>: Is the function  </a:t>
            </a:r>
            <a:r>
              <a:rPr lang="en-US" i="1" dirty="0"/>
              <a:t>f</a:t>
            </a:r>
            <a:r>
              <a:rPr lang="en-US" dirty="0"/>
              <a:t>(</a:t>
            </a:r>
            <a:r>
              <a:rPr lang="en-US" i="1" dirty="0"/>
              <a:t>x</a:t>
            </a:r>
            <a:r>
              <a:rPr lang="en-US" dirty="0"/>
              <a:t>)</a:t>
            </a:r>
            <a:r>
              <a:rPr lang="en-US" i="1" dirty="0"/>
              <a:t> = x</a:t>
            </a:r>
            <a:r>
              <a:rPr lang="en-US" baseline="30000" dirty="0"/>
              <a:t>2</a:t>
            </a:r>
            <a:r>
              <a:rPr lang="en-US" i="1" baseline="30000" dirty="0"/>
              <a:t>   </a:t>
            </a:r>
            <a:r>
              <a:rPr lang="en-US" dirty="0"/>
              <a:t> from the set of integers onto?  </a:t>
            </a:r>
          </a:p>
          <a:p>
            <a:pPr>
              <a:buNone/>
            </a:pPr>
            <a:r>
              <a:rPr lang="en-US" b="1" dirty="0"/>
              <a:t>   Solution</a:t>
            </a:r>
            <a:r>
              <a:rPr lang="en-US" dirty="0"/>
              <a:t>: No, </a:t>
            </a:r>
            <a:r>
              <a:rPr lang="en-US" i="1" dirty="0"/>
              <a:t>f</a:t>
            </a:r>
            <a:r>
              <a:rPr lang="en-US" dirty="0"/>
              <a:t> is  not onto because there is no integer </a:t>
            </a:r>
            <a:r>
              <a:rPr lang="en-US" i="1" dirty="0"/>
              <a:t>x </a:t>
            </a:r>
            <a:r>
              <a:rPr lang="en-US" dirty="0"/>
              <a:t>with </a:t>
            </a:r>
            <a:r>
              <a:rPr lang="en-US" i="1" dirty="0"/>
              <a:t>x</a:t>
            </a:r>
            <a:r>
              <a:rPr lang="en-US" baseline="30000" dirty="0"/>
              <a:t>2</a:t>
            </a:r>
            <a:r>
              <a:rPr lang="en-US" i="1" baseline="30000" dirty="0"/>
              <a:t>  </a:t>
            </a:r>
            <a:r>
              <a:rPr lang="en-US" dirty="0"/>
              <a:t>= </a:t>
            </a:r>
            <a:r>
              <a:rPr lang="en-US" dirty="0">
                <a:latin typeface="Cambria Math"/>
                <a:ea typeface="Cambria Math"/>
              </a:rPr>
              <a:t>−</a:t>
            </a:r>
            <a:r>
              <a:rPr lang="en-US" dirty="0">
                <a:latin typeface="Cambria Math" pitchFamily="18" charset="0"/>
                <a:ea typeface="Cambria Math" pitchFamily="18" charset="0"/>
              </a:rPr>
              <a:t>1, for example. </a:t>
            </a:r>
            <a:endParaRPr lang="en-US" i="1"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Inverse Functions</a:t>
            </a:r>
          </a:p>
        </p:txBody>
      </p:sp>
      <p:sp>
        <p:nvSpPr>
          <p:cNvPr id="3" name="Content Placeholder 2"/>
          <p:cNvSpPr>
            <a:spLocks noGrp="1"/>
          </p:cNvSpPr>
          <p:nvPr>
            <p:ph idx="1"/>
          </p:nvPr>
        </p:nvSpPr>
        <p:spPr/>
        <p:txBody>
          <a:bodyPr/>
          <a:lstStyle/>
          <a:p>
            <a:pPr>
              <a:buNone/>
            </a:pPr>
            <a:r>
              <a:rPr lang="en-US" b="1" dirty="0"/>
              <a:t>   Definition</a:t>
            </a:r>
            <a:r>
              <a:rPr lang="en-US" dirty="0"/>
              <a:t>: Let </a:t>
            </a:r>
            <a:r>
              <a:rPr lang="en-US" i="1" dirty="0"/>
              <a:t>f</a:t>
            </a:r>
            <a:r>
              <a:rPr lang="en-US" dirty="0"/>
              <a:t> be a </a:t>
            </a:r>
            <a:r>
              <a:rPr lang="en-US" dirty="0" err="1"/>
              <a:t>bijection</a:t>
            </a:r>
            <a:r>
              <a:rPr lang="en-US" dirty="0"/>
              <a:t> from </a:t>
            </a:r>
            <a:r>
              <a:rPr lang="en-US" i="1" dirty="0"/>
              <a:t>A</a:t>
            </a:r>
            <a:r>
              <a:rPr lang="en-US" dirty="0"/>
              <a:t> to </a:t>
            </a:r>
            <a:r>
              <a:rPr lang="en-US" i="1" dirty="0"/>
              <a:t>B</a:t>
            </a:r>
            <a:r>
              <a:rPr lang="en-US" dirty="0"/>
              <a:t>. Then the </a:t>
            </a:r>
            <a:r>
              <a:rPr lang="en-US" i="1" dirty="0"/>
              <a:t>inverse</a:t>
            </a:r>
            <a:r>
              <a:rPr lang="en-US" dirty="0"/>
              <a:t> of </a:t>
            </a:r>
            <a:r>
              <a:rPr lang="en-US" i="1" dirty="0"/>
              <a:t>f</a:t>
            </a:r>
            <a:r>
              <a:rPr lang="en-US" dirty="0"/>
              <a:t>, denoted          , is the function from </a:t>
            </a:r>
            <a:r>
              <a:rPr lang="en-US" i="1" dirty="0"/>
              <a:t>B</a:t>
            </a:r>
            <a:r>
              <a:rPr lang="en-US" dirty="0"/>
              <a:t> to </a:t>
            </a:r>
            <a:r>
              <a:rPr lang="en-US" i="1" dirty="0"/>
              <a:t>A</a:t>
            </a:r>
            <a:r>
              <a:rPr lang="en-US" b="1" dirty="0"/>
              <a:t> </a:t>
            </a:r>
            <a:r>
              <a:rPr lang="en-US" dirty="0"/>
              <a:t>defined as</a:t>
            </a:r>
            <a:endParaRPr lang="en-US" b="1" dirty="0"/>
          </a:p>
          <a:p>
            <a:pPr>
              <a:buNone/>
            </a:pPr>
            <a:r>
              <a:rPr lang="en-US" dirty="0"/>
              <a:t>   No inverse exists unless </a:t>
            </a:r>
            <a:r>
              <a:rPr lang="en-US" i="1" dirty="0"/>
              <a:t>f</a:t>
            </a:r>
            <a:r>
              <a:rPr lang="en-US" dirty="0"/>
              <a:t> is a </a:t>
            </a:r>
            <a:r>
              <a:rPr lang="en-US" dirty="0" err="1"/>
              <a:t>bijection</a:t>
            </a:r>
            <a:r>
              <a:rPr lang="en-US" dirty="0"/>
              <a:t>. Why?</a:t>
            </a:r>
          </a:p>
          <a:p>
            <a:pPr>
              <a:buNone/>
            </a:pPr>
            <a:r>
              <a:rPr lang="en-US" dirty="0"/>
              <a:t>      </a:t>
            </a:r>
          </a:p>
        </p:txBody>
      </p:sp>
      <p:pic>
        <p:nvPicPr>
          <p:cNvPr id="5" name="Picture 4" descr="addin_tmp.png"/>
          <p:cNvPicPr>
            <a:picLocks noChangeAspect="1"/>
          </p:cNvPicPr>
          <p:nvPr>
            <p:custDataLst>
              <p:tags r:id="rId1"/>
            </p:custDataLst>
          </p:nvPr>
        </p:nvPicPr>
        <p:blipFill>
          <a:blip r:embed="rId4" cstate="print"/>
          <a:stretch>
            <a:fillRect/>
          </a:stretch>
        </p:blipFill>
        <p:spPr>
          <a:xfrm>
            <a:off x="3886200" y="2438400"/>
            <a:ext cx="571500" cy="388620"/>
          </a:xfrm>
          <a:prstGeom prst="rect">
            <a:avLst/>
          </a:prstGeom>
        </p:spPr>
      </p:pic>
      <p:pic>
        <p:nvPicPr>
          <p:cNvPr id="7" name="Picture 6" descr="addin_tmp.png"/>
          <p:cNvPicPr>
            <a:picLocks noChangeAspect="1"/>
          </p:cNvPicPr>
          <p:nvPr>
            <p:custDataLst>
              <p:tags r:id="rId2"/>
            </p:custDataLst>
          </p:nvPr>
        </p:nvPicPr>
        <p:blipFill>
          <a:blip r:embed="rId5" cstate="print"/>
          <a:stretch>
            <a:fillRect/>
          </a:stretch>
        </p:blipFill>
        <p:spPr>
          <a:xfrm>
            <a:off x="2743200" y="2819400"/>
            <a:ext cx="3803333" cy="408623"/>
          </a:xfrm>
          <a:prstGeom prst="rect">
            <a:avLst/>
          </a:prstGeom>
        </p:spPr>
      </p:pic>
      <p:pic>
        <p:nvPicPr>
          <p:cNvPr id="6" name="Picture 5" descr="0217.jpg"/>
          <p:cNvPicPr>
            <a:picLocks noChangeAspect="1"/>
          </p:cNvPicPr>
          <p:nvPr/>
        </p:nvPicPr>
        <p:blipFill>
          <a:blip r:embed="rId6" cstate="print"/>
          <a:stretch>
            <a:fillRect/>
          </a:stretch>
        </p:blipFill>
        <p:spPr>
          <a:xfrm>
            <a:off x="2743200" y="4038600"/>
            <a:ext cx="4495800" cy="2197729"/>
          </a:xfrm>
          <a:prstGeom prst="rect">
            <a:avLst/>
          </a:prstGeo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Inverse Functions </a:t>
            </a:r>
          </a:p>
        </p:txBody>
      </p:sp>
      <p:grpSp>
        <p:nvGrpSpPr>
          <p:cNvPr id="3" name="Group 44"/>
          <p:cNvGrpSpPr/>
          <p:nvPr/>
        </p:nvGrpSpPr>
        <p:grpSpPr>
          <a:xfrm>
            <a:off x="533400" y="1905000"/>
            <a:ext cx="3429000" cy="4495800"/>
            <a:chOff x="3048000" y="1219200"/>
            <a:chExt cx="3429000" cy="4495800"/>
          </a:xfrm>
        </p:grpSpPr>
        <p:sp>
          <p:nvSpPr>
            <p:cNvPr id="4" name="Flowchart: Connector 3"/>
            <p:cNvSpPr/>
            <p:nvPr/>
          </p:nvSpPr>
          <p:spPr>
            <a:xfrm>
              <a:off x="3124200" y="2971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Connector 4"/>
            <p:cNvSpPr/>
            <p:nvPr/>
          </p:nvSpPr>
          <p:spPr>
            <a:xfrm>
              <a:off x="3124200" y="3733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Connector 5"/>
            <p:cNvSpPr/>
            <p:nvPr/>
          </p:nvSpPr>
          <p:spPr>
            <a:xfrm>
              <a:off x="3124200" y="2057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Connector 6"/>
            <p:cNvSpPr/>
            <p:nvPr/>
          </p:nvSpPr>
          <p:spPr>
            <a:xfrm>
              <a:off x="3124200" y="4495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Connector 7"/>
            <p:cNvSpPr/>
            <p:nvPr/>
          </p:nvSpPr>
          <p:spPr>
            <a:xfrm>
              <a:off x="5791200" y="19812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p:cNvSpPr/>
            <p:nvPr/>
          </p:nvSpPr>
          <p:spPr>
            <a:xfrm>
              <a:off x="5715000" y="32766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p:cNvSpPr/>
            <p:nvPr/>
          </p:nvSpPr>
          <p:spPr>
            <a:xfrm>
              <a:off x="5715000" y="4343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048000" y="1219200"/>
              <a:ext cx="685800" cy="707886"/>
            </a:xfrm>
            <a:prstGeom prst="rect">
              <a:avLst/>
            </a:prstGeom>
            <a:noFill/>
          </p:spPr>
          <p:txBody>
            <a:bodyPr wrap="square" rtlCol="0">
              <a:spAutoFit/>
            </a:bodyPr>
            <a:lstStyle/>
            <a:p>
              <a:r>
                <a:rPr lang="en-US" sz="4000" b="1" dirty="0"/>
                <a:t>A</a:t>
              </a:r>
            </a:p>
          </p:txBody>
        </p:sp>
        <p:sp>
          <p:nvSpPr>
            <p:cNvPr id="18" name="TextBox 17"/>
            <p:cNvSpPr txBox="1"/>
            <p:nvPr/>
          </p:nvSpPr>
          <p:spPr>
            <a:xfrm>
              <a:off x="5791200" y="1219200"/>
              <a:ext cx="685800" cy="707886"/>
            </a:xfrm>
            <a:prstGeom prst="rect">
              <a:avLst/>
            </a:prstGeom>
            <a:noFill/>
          </p:spPr>
          <p:txBody>
            <a:bodyPr wrap="square" rtlCol="0">
              <a:spAutoFit/>
            </a:bodyPr>
            <a:lstStyle/>
            <a:p>
              <a:r>
                <a:rPr lang="en-US" sz="4000" b="1" dirty="0"/>
                <a:t>B</a:t>
              </a:r>
            </a:p>
          </p:txBody>
        </p:sp>
        <p:sp>
          <p:nvSpPr>
            <p:cNvPr id="19" name="TextBox 18"/>
            <p:cNvSpPr txBox="1"/>
            <p:nvPr/>
          </p:nvSpPr>
          <p:spPr>
            <a:xfrm>
              <a:off x="3200400" y="2133600"/>
              <a:ext cx="304800" cy="369332"/>
            </a:xfrm>
            <a:prstGeom prst="rect">
              <a:avLst/>
            </a:prstGeom>
            <a:noFill/>
          </p:spPr>
          <p:txBody>
            <a:bodyPr wrap="square" rtlCol="0">
              <a:spAutoFit/>
            </a:bodyPr>
            <a:lstStyle/>
            <a:p>
              <a:r>
                <a:rPr lang="en-US" dirty="0"/>
                <a:t>a</a:t>
              </a:r>
            </a:p>
          </p:txBody>
        </p:sp>
        <p:sp>
          <p:nvSpPr>
            <p:cNvPr id="20" name="TextBox 19"/>
            <p:cNvSpPr txBox="1"/>
            <p:nvPr/>
          </p:nvSpPr>
          <p:spPr>
            <a:xfrm>
              <a:off x="3200400" y="3048000"/>
              <a:ext cx="304800" cy="369332"/>
            </a:xfrm>
            <a:prstGeom prst="rect">
              <a:avLst/>
            </a:prstGeom>
            <a:noFill/>
          </p:spPr>
          <p:txBody>
            <a:bodyPr wrap="square" rtlCol="0">
              <a:spAutoFit/>
            </a:bodyPr>
            <a:lstStyle/>
            <a:p>
              <a:r>
                <a:rPr lang="en-US" dirty="0"/>
                <a:t>b</a:t>
              </a:r>
            </a:p>
          </p:txBody>
        </p:sp>
        <p:sp>
          <p:nvSpPr>
            <p:cNvPr id="21" name="TextBox 20"/>
            <p:cNvSpPr txBox="1"/>
            <p:nvPr/>
          </p:nvSpPr>
          <p:spPr>
            <a:xfrm>
              <a:off x="3200400" y="3810000"/>
              <a:ext cx="304800" cy="369332"/>
            </a:xfrm>
            <a:prstGeom prst="rect">
              <a:avLst/>
            </a:prstGeom>
            <a:noFill/>
          </p:spPr>
          <p:txBody>
            <a:bodyPr wrap="square" rtlCol="0">
              <a:spAutoFit/>
            </a:bodyPr>
            <a:lstStyle/>
            <a:p>
              <a:r>
                <a:rPr lang="en-US" dirty="0"/>
                <a:t>c</a:t>
              </a:r>
            </a:p>
          </p:txBody>
        </p:sp>
        <p:sp>
          <p:nvSpPr>
            <p:cNvPr id="22" name="TextBox 21"/>
            <p:cNvSpPr txBox="1"/>
            <p:nvPr/>
          </p:nvSpPr>
          <p:spPr>
            <a:xfrm>
              <a:off x="3200400" y="4495800"/>
              <a:ext cx="304800" cy="369332"/>
            </a:xfrm>
            <a:prstGeom prst="rect">
              <a:avLst/>
            </a:prstGeom>
            <a:noFill/>
          </p:spPr>
          <p:txBody>
            <a:bodyPr wrap="square" rtlCol="0">
              <a:spAutoFit/>
            </a:bodyPr>
            <a:lstStyle/>
            <a:p>
              <a:r>
                <a:rPr lang="en-US" dirty="0"/>
                <a:t>d</a:t>
              </a:r>
            </a:p>
          </p:txBody>
        </p:sp>
        <p:sp>
          <p:nvSpPr>
            <p:cNvPr id="23" name="TextBox 22"/>
            <p:cNvSpPr txBox="1"/>
            <p:nvPr/>
          </p:nvSpPr>
          <p:spPr>
            <a:xfrm>
              <a:off x="5867400" y="2057400"/>
              <a:ext cx="304800" cy="369332"/>
            </a:xfrm>
            <a:prstGeom prst="rect">
              <a:avLst/>
            </a:prstGeom>
            <a:noFill/>
          </p:spPr>
          <p:txBody>
            <a:bodyPr wrap="square" rtlCol="0">
              <a:spAutoFit/>
            </a:bodyPr>
            <a:lstStyle/>
            <a:p>
              <a:r>
                <a:rPr lang="en-US" dirty="0"/>
                <a:t>V</a:t>
              </a:r>
            </a:p>
          </p:txBody>
        </p:sp>
        <p:sp>
          <p:nvSpPr>
            <p:cNvPr id="24" name="TextBox 23"/>
            <p:cNvSpPr txBox="1"/>
            <p:nvPr/>
          </p:nvSpPr>
          <p:spPr>
            <a:xfrm>
              <a:off x="5791200" y="3352800"/>
              <a:ext cx="304800" cy="369332"/>
            </a:xfrm>
            <a:prstGeom prst="rect">
              <a:avLst/>
            </a:prstGeom>
            <a:noFill/>
          </p:spPr>
          <p:txBody>
            <a:bodyPr wrap="square" rtlCol="0">
              <a:spAutoFit/>
            </a:bodyPr>
            <a:lstStyle/>
            <a:p>
              <a:r>
                <a:rPr lang="en-US" dirty="0"/>
                <a:t>W</a:t>
              </a:r>
            </a:p>
          </p:txBody>
        </p:sp>
        <p:sp>
          <p:nvSpPr>
            <p:cNvPr id="25" name="TextBox 24"/>
            <p:cNvSpPr txBox="1"/>
            <p:nvPr/>
          </p:nvSpPr>
          <p:spPr>
            <a:xfrm>
              <a:off x="5791200" y="4419600"/>
              <a:ext cx="304800" cy="369332"/>
            </a:xfrm>
            <a:prstGeom prst="rect">
              <a:avLst/>
            </a:prstGeom>
            <a:noFill/>
          </p:spPr>
          <p:txBody>
            <a:bodyPr wrap="square" rtlCol="0">
              <a:spAutoFit/>
            </a:bodyPr>
            <a:lstStyle/>
            <a:p>
              <a:r>
                <a:rPr lang="en-US" dirty="0"/>
                <a:t>X</a:t>
              </a:r>
            </a:p>
          </p:txBody>
        </p:sp>
        <p:cxnSp>
          <p:nvCxnSpPr>
            <p:cNvPr id="28" name="Straight Arrow Connector 27"/>
            <p:cNvCxnSpPr/>
            <p:nvPr/>
          </p:nvCxnSpPr>
          <p:spPr>
            <a:xfrm>
              <a:off x="3657600" y="3200400"/>
              <a:ext cx="1981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Flowchart: Connector 26"/>
            <p:cNvSpPr/>
            <p:nvPr/>
          </p:nvSpPr>
          <p:spPr>
            <a:xfrm>
              <a:off x="5791200" y="5257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5867400" y="5334000"/>
              <a:ext cx="304800" cy="369332"/>
            </a:xfrm>
            <a:prstGeom prst="rect">
              <a:avLst/>
            </a:prstGeom>
            <a:noFill/>
          </p:spPr>
          <p:txBody>
            <a:bodyPr wrap="square" rtlCol="0">
              <a:spAutoFit/>
            </a:bodyPr>
            <a:lstStyle/>
            <a:p>
              <a:r>
                <a:rPr lang="en-US" dirty="0"/>
                <a:t>Y</a:t>
              </a:r>
            </a:p>
          </p:txBody>
        </p:sp>
        <p:cxnSp>
          <p:nvCxnSpPr>
            <p:cNvPr id="31" name="Straight Arrow Connector 30"/>
            <p:cNvCxnSpPr/>
            <p:nvPr/>
          </p:nvCxnSpPr>
          <p:spPr>
            <a:xfrm rot="16200000" flipH="1">
              <a:off x="3352800" y="2819400"/>
              <a:ext cx="2743200" cy="2133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5400000" flipH="1" flipV="1">
              <a:off x="3619500" y="2476500"/>
              <a:ext cx="2286000" cy="2209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3657600" y="3962400"/>
              <a:ext cx="19812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3657600" y="1524000"/>
              <a:ext cx="1981200" cy="1588"/>
            </a:xfrm>
            <a:prstGeom prst="straightConnector1">
              <a:avLst/>
            </a:prstGeom>
            <a:ln w="28575">
              <a:prstDash val="sysDot"/>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4419600" y="1600200"/>
              <a:ext cx="533400" cy="461665"/>
            </a:xfrm>
            <a:prstGeom prst="rect">
              <a:avLst/>
            </a:prstGeom>
            <a:noFill/>
          </p:spPr>
          <p:txBody>
            <a:bodyPr wrap="square" rtlCol="0">
              <a:spAutoFit/>
            </a:bodyPr>
            <a:lstStyle/>
            <a:p>
              <a:r>
                <a:rPr lang="en-US" sz="2400" i="1" dirty="0"/>
                <a:t>f</a:t>
              </a:r>
            </a:p>
          </p:txBody>
        </p:sp>
      </p:grpSp>
      <p:grpSp>
        <p:nvGrpSpPr>
          <p:cNvPr id="10" name="Group 45"/>
          <p:cNvGrpSpPr/>
          <p:nvPr/>
        </p:nvGrpSpPr>
        <p:grpSpPr>
          <a:xfrm>
            <a:off x="4876800" y="1981200"/>
            <a:ext cx="3429000" cy="4495800"/>
            <a:chOff x="3048000" y="1219200"/>
            <a:chExt cx="3429000" cy="4495800"/>
          </a:xfrm>
        </p:grpSpPr>
        <p:sp>
          <p:nvSpPr>
            <p:cNvPr id="47" name="Flowchart: Connector 46"/>
            <p:cNvSpPr/>
            <p:nvPr/>
          </p:nvSpPr>
          <p:spPr>
            <a:xfrm>
              <a:off x="3124200" y="2971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lowchart: Connector 47"/>
            <p:cNvSpPr/>
            <p:nvPr/>
          </p:nvSpPr>
          <p:spPr>
            <a:xfrm>
              <a:off x="3124200" y="3733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lowchart: Connector 48"/>
            <p:cNvSpPr/>
            <p:nvPr/>
          </p:nvSpPr>
          <p:spPr>
            <a:xfrm>
              <a:off x="3124200" y="2057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lowchart: Connector 49"/>
            <p:cNvSpPr/>
            <p:nvPr/>
          </p:nvSpPr>
          <p:spPr>
            <a:xfrm>
              <a:off x="3124200" y="4495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lowchart: Connector 50"/>
            <p:cNvSpPr/>
            <p:nvPr/>
          </p:nvSpPr>
          <p:spPr>
            <a:xfrm>
              <a:off x="5791200" y="19812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lowchart: Connector 51"/>
            <p:cNvSpPr/>
            <p:nvPr/>
          </p:nvSpPr>
          <p:spPr>
            <a:xfrm>
              <a:off x="5715000" y="32766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lowchart: Connector 52"/>
            <p:cNvSpPr/>
            <p:nvPr/>
          </p:nvSpPr>
          <p:spPr>
            <a:xfrm>
              <a:off x="5715000" y="4343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3048000" y="1219200"/>
              <a:ext cx="685800" cy="707886"/>
            </a:xfrm>
            <a:prstGeom prst="rect">
              <a:avLst/>
            </a:prstGeom>
            <a:noFill/>
          </p:spPr>
          <p:txBody>
            <a:bodyPr wrap="square" rtlCol="0">
              <a:spAutoFit/>
            </a:bodyPr>
            <a:lstStyle/>
            <a:p>
              <a:r>
                <a:rPr lang="en-US" sz="4000" b="1" dirty="0"/>
                <a:t>A</a:t>
              </a:r>
            </a:p>
          </p:txBody>
        </p:sp>
        <p:sp>
          <p:nvSpPr>
            <p:cNvPr id="55" name="TextBox 54"/>
            <p:cNvSpPr txBox="1"/>
            <p:nvPr/>
          </p:nvSpPr>
          <p:spPr>
            <a:xfrm>
              <a:off x="5791200" y="1219200"/>
              <a:ext cx="685800" cy="707886"/>
            </a:xfrm>
            <a:prstGeom prst="rect">
              <a:avLst/>
            </a:prstGeom>
            <a:noFill/>
          </p:spPr>
          <p:txBody>
            <a:bodyPr wrap="square" rtlCol="0">
              <a:spAutoFit/>
            </a:bodyPr>
            <a:lstStyle/>
            <a:p>
              <a:r>
                <a:rPr lang="en-US" sz="4000" b="1" dirty="0"/>
                <a:t>B</a:t>
              </a:r>
            </a:p>
          </p:txBody>
        </p:sp>
        <p:sp>
          <p:nvSpPr>
            <p:cNvPr id="56" name="TextBox 55"/>
            <p:cNvSpPr txBox="1"/>
            <p:nvPr/>
          </p:nvSpPr>
          <p:spPr>
            <a:xfrm>
              <a:off x="3200400" y="2133600"/>
              <a:ext cx="304800" cy="369332"/>
            </a:xfrm>
            <a:prstGeom prst="rect">
              <a:avLst/>
            </a:prstGeom>
            <a:noFill/>
          </p:spPr>
          <p:txBody>
            <a:bodyPr wrap="square" rtlCol="0">
              <a:spAutoFit/>
            </a:bodyPr>
            <a:lstStyle/>
            <a:p>
              <a:r>
                <a:rPr lang="en-US" dirty="0"/>
                <a:t>a</a:t>
              </a:r>
            </a:p>
          </p:txBody>
        </p:sp>
        <p:sp>
          <p:nvSpPr>
            <p:cNvPr id="57" name="TextBox 56"/>
            <p:cNvSpPr txBox="1"/>
            <p:nvPr/>
          </p:nvSpPr>
          <p:spPr>
            <a:xfrm>
              <a:off x="3200400" y="3048000"/>
              <a:ext cx="304800" cy="369332"/>
            </a:xfrm>
            <a:prstGeom prst="rect">
              <a:avLst/>
            </a:prstGeom>
            <a:noFill/>
          </p:spPr>
          <p:txBody>
            <a:bodyPr wrap="square" rtlCol="0">
              <a:spAutoFit/>
            </a:bodyPr>
            <a:lstStyle/>
            <a:p>
              <a:r>
                <a:rPr lang="en-US" dirty="0"/>
                <a:t>b</a:t>
              </a:r>
            </a:p>
          </p:txBody>
        </p:sp>
        <p:sp>
          <p:nvSpPr>
            <p:cNvPr id="58" name="TextBox 57"/>
            <p:cNvSpPr txBox="1"/>
            <p:nvPr/>
          </p:nvSpPr>
          <p:spPr>
            <a:xfrm>
              <a:off x="3200400" y="3810000"/>
              <a:ext cx="304800" cy="369332"/>
            </a:xfrm>
            <a:prstGeom prst="rect">
              <a:avLst/>
            </a:prstGeom>
            <a:noFill/>
          </p:spPr>
          <p:txBody>
            <a:bodyPr wrap="square" rtlCol="0">
              <a:spAutoFit/>
            </a:bodyPr>
            <a:lstStyle/>
            <a:p>
              <a:r>
                <a:rPr lang="en-US" dirty="0"/>
                <a:t>c</a:t>
              </a:r>
            </a:p>
          </p:txBody>
        </p:sp>
        <p:sp>
          <p:nvSpPr>
            <p:cNvPr id="59" name="TextBox 58"/>
            <p:cNvSpPr txBox="1"/>
            <p:nvPr/>
          </p:nvSpPr>
          <p:spPr>
            <a:xfrm>
              <a:off x="3200400" y="4495800"/>
              <a:ext cx="304800" cy="369332"/>
            </a:xfrm>
            <a:prstGeom prst="rect">
              <a:avLst/>
            </a:prstGeom>
            <a:noFill/>
          </p:spPr>
          <p:txBody>
            <a:bodyPr wrap="square" rtlCol="0">
              <a:spAutoFit/>
            </a:bodyPr>
            <a:lstStyle/>
            <a:p>
              <a:r>
                <a:rPr lang="en-US" dirty="0"/>
                <a:t>d</a:t>
              </a:r>
            </a:p>
          </p:txBody>
        </p:sp>
        <p:sp>
          <p:nvSpPr>
            <p:cNvPr id="60" name="TextBox 59"/>
            <p:cNvSpPr txBox="1"/>
            <p:nvPr/>
          </p:nvSpPr>
          <p:spPr>
            <a:xfrm>
              <a:off x="5867400" y="2057400"/>
              <a:ext cx="304800" cy="369332"/>
            </a:xfrm>
            <a:prstGeom prst="rect">
              <a:avLst/>
            </a:prstGeom>
            <a:noFill/>
          </p:spPr>
          <p:txBody>
            <a:bodyPr wrap="square" rtlCol="0">
              <a:spAutoFit/>
            </a:bodyPr>
            <a:lstStyle/>
            <a:p>
              <a:r>
                <a:rPr lang="en-US" dirty="0"/>
                <a:t>V</a:t>
              </a:r>
            </a:p>
          </p:txBody>
        </p:sp>
        <p:sp>
          <p:nvSpPr>
            <p:cNvPr id="61" name="TextBox 60"/>
            <p:cNvSpPr txBox="1"/>
            <p:nvPr/>
          </p:nvSpPr>
          <p:spPr>
            <a:xfrm>
              <a:off x="5791200" y="3352800"/>
              <a:ext cx="304800" cy="369332"/>
            </a:xfrm>
            <a:prstGeom prst="rect">
              <a:avLst/>
            </a:prstGeom>
            <a:noFill/>
          </p:spPr>
          <p:txBody>
            <a:bodyPr wrap="square" rtlCol="0">
              <a:spAutoFit/>
            </a:bodyPr>
            <a:lstStyle/>
            <a:p>
              <a:r>
                <a:rPr lang="en-US" dirty="0"/>
                <a:t>W</a:t>
              </a:r>
            </a:p>
          </p:txBody>
        </p:sp>
        <p:sp>
          <p:nvSpPr>
            <p:cNvPr id="62" name="TextBox 61"/>
            <p:cNvSpPr txBox="1"/>
            <p:nvPr/>
          </p:nvSpPr>
          <p:spPr>
            <a:xfrm>
              <a:off x="5791200" y="4419600"/>
              <a:ext cx="304800" cy="369332"/>
            </a:xfrm>
            <a:prstGeom prst="rect">
              <a:avLst/>
            </a:prstGeom>
            <a:noFill/>
          </p:spPr>
          <p:txBody>
            <a:bodyPr wrap="square" rtlCol="0">
              <a:spAutoFit/>
            </a:bodyPr>
            <a:lstStyle/>
            <a:p>
              <a:r>
                <a:rPr lang="en-US" dirty="0"/>
                <a:t>X</a:t>
              </a:r>
            </a:p>
          </p:txBody>
        </p:sp>
        <p:cxnSp>
          <p:nvCxnSpPr>
            <p:cNvPr id="63" name="Straight Arrow Connector 62"/>
            <p:cNvCxnSpPr/>
            <p:nvPr/>
          </p:nvCxnSpPr>
          <p:spPr>
            <a:xfrm>
              <a:off x="3657600" y="3200400"/>
              <a:ext cx="1981200" cy="304800"/>
            </a:xfrm>
            <a:prstGeom prst="straightConnector1">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64" name="Flowchart: Connector 63"/>
            <p:cNvSpPr/>
            <p:nvPr/>
          </p:nvSpPr>
          <p:spPr>
            <a:xfrm>
              <a:off x="5791200" y="5257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5867400" y="5334000"/>
              <a:ext cx="304800" cy="369332"/>
            </a:xfrm>
            <a:prstGeom prst="rect">
              <a:avLst/>
            </a:prstGeom>
            <a:noFill/>
          </p:spPr>
          <p:txBody>
            <a:bodyPr wrap="square" rtlCol="0">
              <a:spAutoFit/>
            </a:bodyPr>
            <a:lstStyle/>
            <a:p>
              <a:r>
                <a:rPr lang="en-US" dirty="0"/>
                <a:t>Y</a:t>
              </a:r>
            </a:p>
          </p:txBody>
        </p:sp>
        <p:cxnSp>
          <p:nvCxnSpPr>
            <p:cNvPr id="66" name="Straight Arrow Connector 65"/>
            <p:cNvCxnSpPr/>
            <p:nvPr/>
          </p:nvCxnSpPr>
          <p:spPr>
            <a:xfrm rot="16200000" flipH="1">
              <a:off x="3352800" y="2819400"/>
              <a:ext cx="2743200" cy="2133600"/>
            </a:xfrm>
            <a:prstGeom prst="straightConnector1">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rot="5400000" flipH="1" flipV="1">
              <a:off x="3619500" y="2476500"/>
              <a:ext cx="2286000" cy="2209800"/>
            </a:xfrm>
            <a:prstGeom prst="straightConnector1">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3657600" y="3962400"/>
              <a:ext cx="1981200" cy="457200"/>
            </a:xfrm>
            <a:prstGeom prst="straightConnector1">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3657600" y="1524000"/>
              <a:ext cx="1981200" cy="1588"/>
            </a:xfrm>
            <a:prstGeom prst="straightConnector1">
              <a:avLst/>
            </a:prstGeom>
            <a:ln w="28575">
              <a:prstDash val="sysDot"/>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4419600" y="1600200"/>
              <a:ext cx="533400" cy="461665"/>
            </a:xfrm>
            <a:prstGeom prst="rect">
              <a:avLst/>
            </a:prstGeom>
            <a:noFill/>
          </p:spPr>
          <p:txBody>
            <a:bodyPr wrap="square" rtlCol="0">
              <a:spAutoFit/>
            </a:bodyPr>
            <a:lstStyle/>
            <a:p>
              <a:endParaRPr lang="en-US" sz="2400" i="1" dirty="0"/>
            </a:p>
          </p:txBody>
        </p:sp>
      </p:grpSp>
      <p:pic>
        <p:nvPicPr>
          <p:cNvPr id="71" name="Picture 70" descr="addin_tmp.png"/>
          <p:cNvPicPr>
            <a:picLocks noChangeAspect="1"/>
          </p:cNvPicPr>
          <p:nvPr>
            <p:custDataLst>
              <p:tags r:id="rId1"/>
            </p:custDataLst>
          </p:nvPr>
        </p:nvPicPr>
        <p:blipFill>
          <a:blip r:embed="rId3" cstate="print"/>
          <a:stretch>
            <a:fillRect/>
          </a:stretch>
        </p:blipFill>
        <p:spPr>
          <a:xfrm>
            <a:off x="6324600" y="1905000"/>
            <a:ext cx="571500" cy="38862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Some Important Sets</a:t>
            </a:r>
          </a:p>
        </p:txBody>
      </p:sp>
      <p:sp>
        <p:nvSpPr>
          <p:cNvPr id="3" name="Content Placeholder 2"/>
          <p:cNvSpPr>
            <a:spLocks noGrp="1"/>
          </p:cNvSpPr>
          <p:nvPr>
            <p:ph idx="1"/>
          </p:nvPr>
        </p:nvSpPr>
        <p:spPr/>
        <p:txBody>
          <a:bodyPr/>
          <a:lstStyle/>
          <a:p>
            <a:pPr>
              <a:buNone/>
            </a:pPr>
            <a:r>
              <a:rPr lang="en-US" b="1" dirty="0">
                <a:latin typeface="Cambria Math" pitchFamily="18" charset="0"/>
                <a:ea typeface="Cambria Math" pitchFamily="18" charset="0"/>
              </a:rPr>
              <a:t>N</a:t>
            </a:r>
            <a:r>
              <a:rPr lang="en-US" dirty="0"/>
              <a:t> = </a:t>
            </a:r>
            <a:r>
              <a:rPr lang="en-US" i="1" dirty="0"/>
              <a:t>natural numbers </a:t>
            </a:r>
            <a:r>
              <a:rPr lang="en-US" dirty="0"/>
              <a:t>= </a:t>
            </a:r>
            <a:r>
              <a:rPr lang="en-US" dirty="0">
                <a:latin typeface="Cambria Math" pitchFamily="18" charset="0"/>
                <a:ea typeface="Cambria Math" pitchFamily="18" charset="0"/>
              </a:rPr>
              <a:t>{0,1,2,3….}</a:t>
            </a:r>
          </a:p>
          <a:p>
            <a:pPr>
              <a:buNone/>
            </a:pPr>
            <a:r>
              <a:rPr lang="en-US" b="1" dirty="0">
                <a:latin typeface="Cambria Math" pitchFamily="18" charset="0"/>
                <a:ea typeface="Cambria Math" pitchFamily="18" charset="0"/>
              </a:rPr>
              <a:t>Z</a:t>
            </a:r>
            <a:r>
              <a:rPr lang="en-US" dirty="0"/>
              <a:t> = </a:t>
            </a:r>
            <a:r>
              <a:rPr lang="en-US" i="1" dirty="0"/>
              <a:t>integers</a:t>
            </a:r>
            <a:r>
              <a:rPr lang="en-US" dirty="0"/>
              <a:t> = </a:t>
            </a:r>
            <a:r>
              <a:rPr lang="en-US" dirty="0">
                <a:latin typeface="Cambria Math" pitchFamily="18" charset="0"/>
                <a:ea typeface="Cambria Math" pitchFamily="18" charset="0"/>
              </a:rPr>
              <a:t>{…,-3,-2,-1,0,1,2,3,…}</a:t>
            </a:r>
          </a:p>
          <a:p>
            <a:pPr>
              <a:buNone/>
            </a:pPr>
            <a:r>
              <a:rPr lang="en-US" b="1" dirty="0">
                <a:latin typeface="Cambria Math" pitchFamily="18" charset="0"/>
                <a:ea typeface="Cambria Math" pitchFamily="18" charset="0"/>
              </a:rPr>
              <a:t>Z⁺</a:t>
            </a:r>
            <a:r>
              <a:rPr lang="en-US" dirty="0"/>
              <a:t> = </a:t>
            </a:r>
            <a:r>
              <a:rPr lang="en-US" i="1" dirty="0"/>
              <a:t>positive integers </a:t>
            </a:r>
            <a:r>
              <a:rPr lang="en-US" dirty="0"/>
              <a:t>= </a:t>
            </a:r>
            <a:r>
              <a:rPr lang="en-US" dirty="0">
                <a:latin typeface="Cambria Math" pitchFamily="18" charset="0"/>
                <a:ea typeface="Cambria Math" pitchFamily="18" charset="0"/>
              </a:rPr>
              <a:t>{1,2,3,…..}</a:t>
            </a:r>
          </a:p>
          <a:p>
            <a:pPr>
              <a:buNone/>
            </a:pPr>
            <a:r>
              <a:rPr lang="en-US" b="1" dirty="0">
                <a:latin typeface="Cambria Math" pitchFamily="18" charset="0"/>
                <a:ea typeface="Cambria Math" pitchFamily="18" charset="0"/>
              </a:rPr>
              <a:t>R</a:t>
            </a:r>
            <a:r>
              <a:rPr lang="en-US" dirty="0"/>
              <a:t> = set of </a:t>
            </a:r>
            <a:r>
              <a:rPr lang="en-US" i="1" dirty="0"/>
              <a:t>real numbers</a:t>
            </a:r>
          </a:p>
          <a:p>
            <a:pPr>
              <a:buNone/>
            </a:pPr>
            <a:r>
              <a:rPr lang="en-US" b="1" dirty="0">
                <a:latin typeface="Cambria Math" pitchFamily="18" charset="0"/>
                <a:ea typeface="Cambria Math" pitchFamily="18" charset="0"/>
              </a:rPr>
              <a:t>R</a:t>
            </a:r>
            <a:r>
              <a:rPr lang="en-US" b="1" baseline="30000" dirty="0">
                <a:latin typeface="Cambria Math" pitchFamily="18" charset="0"/>
                <a:ea typeface="Cambria Math" pitchFamily="18" charset="0"/>
              </a:rPr>
              <a:t>+</a:t>
            </a:r>
            <a:r>
              <a:rPr lang="en-US" dirty="0"/>
              <a:t> = set of </a:t>
            </a:r>
            <a:r>
              <a:rPr lang="en-US" i="1" dirty="0"/>
              <a:t>positive real numbers</a:t>
            </a:r>
          </a:p>
          <a:p>
            <a:pPr>
              <a:buNone/>
            </a:pPr>
            <a:r>
              <a:rPr lang="en-US" b="1" dirty="0">
                <a:latin typeface="Cambria Math" pitchFamily="18" charset="0"/>
                <a:ea typeface="Cambria Math" pitchFamily="18" charset="0"/>
              </a:rPr>
              <a:t>C</a:t>
            </a:r>
            <a:r>
              <a:rPr lang="en-US" dirty="0"/>
              <a:t> =  set of </a:t>
            </a:r>
            <a:r>
              <a:rPr lang="en-US" i="1" dirty="0"/>
              <a:t>complex numbers</a:t>
            </a:r>
            <a:r>
              <a:rPr lang="en-US" dirty="0"/>
              <a:t>.</a:t>
            </a:r>
          </a:p>
          <a:p>
            <a:pPr>
              <a:buNone/>
            </a:pPr>
            <a:r>
              <a:rPr lang="en-US" b="1" dirty="0"/>
              <a:t>Q</a:t>
            </a:r>
            <a:r>
              <a:rPr lang="en-US" dirty="0"/>
              <a:t> = set of rational numbers</a:t>
            </a:r>
          </a:p>
          <a:p>
            <a:endParaRPr lang="en-US" dirty="0">
              <a:latin typeface="Cambria Math" pitchFamily="18" charset="0"/>
              <a:ea typeface="Cambria Math" pitchFamily="18"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Content Placeholder 2"/>
          <p:cNvSpPr>
            <a:spLocks noGrp="1"/>
          </p:cNvSpPr>
          <p:nvPr>
            <p:ph idx="1"/>
          </p:nvPr>
        </p:nvSpPr>
        <p:spPr/>
        <p:txBody>
          <a:bodyPr/>
          <a:lstStyle/>
          <a:p>
            <a:pPr>
              <a:buNone/>
            </a:pPr>
            <a:r>
              <a:rPr lang="en-US" b="1" dirty="0"/>
              <a:t>   Example </a:t>
            </a:r>
            <a:r>
              <a:rPr lang="en-US" b="1" dirty="0">
                <a:latin typeface="Cambria Math" pitchFamily="18" charset="0"/>
                <a:ea typeface="Cambria Math" pitchFamily="18" charset="0"/>
              </a:rPr>
              <a:t>1</a:t>
            </a:r>
            <a:r>
              <a:rPr lang="en-US" dirty="0"/>
              <a:t>: Let </a:t>
            </a:r>
            <a:r>
              <a:rPr lang="en-US" i="1" dirty="0"/>
              <a:t>f</a:t>
            </a:r>
            <a:r>
              <a:rPr lang="en-US" dirty="0"/>
              <a:t> be the function from {</a:t>
            </a:r>
            <a:r>
              <a:rPr lang="en-US" i="1" dirty="0" err="1"/>
              <a:t>a,b,c</a:t>
            </a:r>
            <a:r>
              <a:rPr lang="en-US" dirty="0"/>
              <a:t>} to {1,2,3} such that </a:t>
            </a:r>
            <a:r>
              <a:rPr lang="en-US" i="1" dirty="0"/>
              <a:t>f</a:t>
            </a:r>
            <a:r>
              <a:rPr lang="en-US" dirty="0"/>
              <a:t>(</a:t>
            </a:r>
            <a:r>
              <a:rPr lang="en-US" i="1" dirty="0"/>
              <a:t>a</a:t>
            </a:r>
            <a:r>
              <a:rPr lang="en-US" dirty="0"/>
              <a:t>)</a:t>
            </a:r>
            <a:r>
              <a:rPr lang="en-US" i="1" dirty="0"/>
              <a:t> = </a:t>
            </a:r>
            <a:r>
              <a:rPr lang="en-US" dirty="0">
                <a:latin typeface="Cambria Math" pitchFamily="18" charset="0"/>
                <a:ea typeface="Cambria Math" pitchFamily="18" charset="0"/>
              </a:rPr>
              <a:t>2</a:t>
            </a:r>
            <a:r>
              <a:rPr lang="en-US" dirty="0"/>
              <a:t>, </a:t>
            </a:r>
            <a:r>
              <a:rPr lang="en-US" i="1" dirty="0"/>
              <a:t>f</a:t>
            </a:r>
            <a:r>
              <a:rPr lang="en-US" dirty="0"/>
              <a:t>(</a:t>
            </a:r>
            <a:r>
              <a:rPr lang="en-US" i="1" dirty="0"/>
              <a:t>b</a:t>
            </a:r>
            <a:r>
              <a:rPr lang="en-US" dirty="0"/>
              <a:t>) </a:t>
            </a:r>
            <a:r>
              <a:rPr lang="en-US" i="1" dirty="0"/>
              <a:t>= </a:t>
            </a:r>
            <a:r>
              <a:rPr lang="en-US" dirty="0">
                <a:latin typeface="Cambria Math" pitchFamily="18" charset="0"/>
                <a:ea typeface="Cambria Math" pitchFamily="18" charset="0"/>
              </a:rPr>
              <a:t>3</a:t>
            </a:r>
            <a:r>
              <a:rPr lang="en-US" dirty="0"/>
              <a:t>, and </a:t>
            </a:r>
            <a:r>
              <a:rPr lang="en-US" i="1" dirty="0"/>
              <a:t>f</a:t>
            </a:r>
            <a:r>
              <a:rPr lang="en-US" dirty="0"/>
              <a:t>(</a:t>
            </a:r>
            <a:r>
              <a:rPr lang="en-US" i="1" dirty="0"/>
              <a:t>c</a:t>
            </a:r>
            <a:r>
              <a:rPr lang="en-US" dirty="0"/>
              <a:t>)</a:t>
            </a:r>
            <a:r>
              <a:rPr lang="en-US" i="1" dirty="0"/>
              <a:t> = </a:t>
            </a:r>
            <a:r>
              <a:rPr lang="en-US" dirty="0">
                <a:latin typeface="Cambria Math" pitchFamily="18" charset="0"/>
                <a:ea typeface="Cambria Math" pitchFamily="18" charset="0"/>
              </a:rPr>
              <a:t>1</a:t>
            </a:r>
            <a:r>
              <a:rPr lang="en-US" dirty="0"/>
              <a:t>. Is f invertible and if so what is its inverse?</a:t>
            </a:r>
          </a:p>
        </p:txBody>
      </p:sp>
      <p:sp>
        <p:nvSpPr>
          <p:cNvPr id="4" name="TextBox 3"/>
          <p:cNvSpPr txBox="1"/>
          <p:nvPr/>
        </p:nvSpPr>
        <p:spPr>
          <a:xfrm>
            <a:off x="1600200" y="4114800"/>
            <a:ext cx="5410200" cy="1200329"/>
          </a:xfrm>
          <a:prstGeom prst="rect">
            <a:avLst/>
          </a:prstGeom>
          <a:noFill/>
        </p:spPr>
        <p:txBody>
          <a:bodyPr wrap="square" rtlCol="0">
            <a:spAutoFit/>
          </a:bodyPr>
          <a:lstStyle/>
          <a:p>
            <a:r>
              <a:rPr lang="en-US" b="1" dirty="0"/>
              <a:t>Solution</a:t>
            </a:r>
            <a:r>
              <a:rPr lang="en-US" dirty="0"/>
              <a:t>: The function </a:t>
            </a:r>
            <a:r>
              <a:rPr lang="en-US" i="1" dirty="0"/>
              <a:t>f</a:t>
            </a:r>
            <a:r>
              <a:rPr lang="en-US" dirty="0"/>
              <a:t> is invertible because it is a one-to-one correspondence. The inverse function </a:t>
            </a:r>
            <a:r>
              <a:rPr lang="en-US" i="1" dirty="0"/>
              <a:t>f</a:t>
            </a:r>
            <a:r>
              <a:rPr lang="en-US" i="1" baseline="30000" dirty="0"/>
              <a:t>-1</a:t>
            </a:r>
            <a:r>
              <a:rPr lang="en-US" baseline="30000" dirty="0"/>
              <a:t> </a:t>
            </a:r>
            <a:r>
              <a:rPr lang="en-US" dirty="0"/>
              <a:t> reverses the correspondence given by </a:t>
            </a:r>
            <a:r>
              <a:rPr lang="en-US" i="1" dirty="0"/>
              <a:t>f</a:t>
            </a:r>
            <a:r>
              <a:rPr lang="en-US" dirty="0"/>
              <a:t>, so </a:t>
            </a:r>
            <a:r>
              <a:rPr lang="en-US" i="1" dirty="0">
                <a:ea typeface="Cambria Math" pitchFamily="18" charset="0"/>
              </a:rPr>
              <a:t>f</a:t>
            </a:r>
            <a:r>
              <a:rPr lang="en-US" i="1" baseline="30000" dirty="0">
                <a:ea typeface="Cambria Math" pitchFamily="18" charset="0"/>
              </a:rPr>
              <a:t>-</a:t>
            </a:r>
            <a:r>
              <a:rPr lang="en-US" baseline="30000" dirty="0">
                <a:ea typeface="Cambria Math" pitchFamily="18" charset="0"/>
              </a:rPr>
              <a:t>1</a:t>
            </a:r>
            <a:r>
              <a:rPr lang="en-US" i="1" baseline="30000" dirty="0">
                <a:ea typeface="Cambria Math" pitchFamily="18" charset="0"/>
              </a:rPr>
              <a:t> </a:t>
            </a:r>
            <a:r>
              <a:rPr lang="en-US" dirty="0">
                <a:ea typeface="Cambria Math" pitchFamily="18" charset="0"/>
              </a:rPr>
              <a:t>(</a:t>
            </a:r>
            <a:r>
              <a:rPr lang="en-US" dirty="0">
                <a:latin typeface="Cambria Math" pitchFamily="18" charset="0"/>
                <a:ea typeface="Cambria Math" pitchFamily="18" charset="0"/>
              </a:rPr>
              <a:t>1</a:t>
            </a:r>
            <a:r>
              <a:rPr lang="en-US" dirty="0">
                <a:ea typeface="Cambria Math" pitchFamily="18" charset="0"/>
              </a:rPr>
              <a:t>) </a:t>
            </a:r>
            <a:r>
              <a:rPr lang="en-US" i="1" dirty="0">
                <a:ea typeface="Cambria Math" pitchFamily="18" charset="0"/>
              </a:rPr>
              <a:t>= c</a:t>
            </a:r>
            <a:r>
              <a:rPr lang="en-US" dirty="0">
                <a:latin typeface="Cambria Math" pitchFamily="18" charset="0"/>
                <a:ea typeface="Cambria Math" pitchFamily="18" charset="0"/>
              </a:rPr>
              <a:t>,    </a:t>
            </a:r>
            <a:r>
              <a:rPr lang="en-US" i="1" dirty="0"/>
              <a:t>f</a:t>
            </a:r>
            <a:r>
              <a:rPr lang="en-US" i="1" baseline="30000" dirty="0"/>
              <a:t>-</a:t>
            </a:r>
            <a:r>
              <a:rPr lang="en-US" baseline="30000" dirty="0"/>
              <a:t>1</a:t>
            </a:r>
            <a:r>
              <a:rPr lang="en-US" i="1" baseline="30000" dirty="0"/>
              <a:t> </a:t>
            </a:r>
            <a:r>
              <a:rPr lang="en-US" i="1" dirty="0"/>
              <a:t>(</a:t>
            </a:r>
            <a:r>
              <a:rPr lang="en-US" dirty="0">
                <a:latin typeface="Cambria Math" pitchFamily="18" charset="0"/>
                <a:ea typeface="Cambria Math" pitchFamily="18" charset="0"/>
              </a:rPr>
              <a:t>2</a:t>
            </a:r>
            <a:r>
              <a:rPr lang="en-US" dirty="0"/>
              <a:t>)</a:t>
            </a:r>
            <a:r>
              <a:rPr lang="en-US" i="1" dirty="0"/>
              <a:t> = a,  </a:t>
            </a:r>
            <a:r>
              <a:rPr lang="en-US" dirty="0"/>
              <a:t>and</a:t>
            </a:r>
            <a:r>
              <a:rPr lang="en-US" i="1" dirty="0"/>
              <a:t> f</a:t>
            </a:r>
            <a:r>
              <a:rPr lang="en-US" i="1" baseline="30000" dirty="0"/>
              <a:t>-</a:t>
            </a:r>
            <a:r>
              <a:rPr lang="en-US" baseline="30000" dirty="0"/>
              <a:t>1</a:t>
            </a:r>
            <a:r>
              <a:rPr lang="en-US" i="1" baseline="30000" dirty="0"/>
              <a:t> </a:t>
            </a:r>
            <a:r>
              <a:rPr lang="en-US" i="1" dirty="0"/>
              <a:t>(</a:t>
            </a:r>
            <a:r>
              <a:rPr lang="en-US" dirty="0">
                <a:latin typeface="Cambria Math" pitchFamily="18" charset="0"/>
                <a:ea typeface="Cambria Math" pitchFamily="18" charset="0"/>
              </a:rPr>
              <a:t>3</a:t>
            </a:r>
            <a:r>
              <a:rPr lang="en-US" dirty="0"/>
              <a:t>)</a:t>
            </a:r>
            <a:r>
              <a:rPr lang="en-US" i="1" dirty="0"/>
              <a:t> = b.</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Content Placeholder 2"/>
          <p:cNvSpPr>
            <a:spLocks noGrp="1"/>
          </p:cNvSpPr>
          <p:nvPr>
            <p:ph idx="1"/>
          </p:nvPr>
        </p:nvSpPr>
        <p:spPr/>
        <p:txBody>
          <a:bodyPr/>
          <a:lstStyle/>
          <a:p>
            <a:pPr>
              <a:buNone/>
            </a:pPr>
            <a:r>
              <a:rPr lang="en-US" b="1" dirty="0"/>
              <a:t>   Example </a:t>
            </a:r>
            <a:r>
              <a:rPr lang="en-US" b="1" dirty="0">
                <a:latin typeface="Cambria Math" pitchFamily="18" charset="0"/>
                <a:ea typeface="Cambria Math" pitchFamily="18" charset="0"/>
              </a:rPr>
              <a:t>2</a:t>
            </a:r>
            <a:r>
              <a:rPr lang="en-US" dirty="0">
                <a:latin typeface="Cambria Math" pitchFamily="18" charset="0"/>
                <a:ea typeface="Cambria Math" pitchFamily="18" charset="0"/>
              </a:rPr>
              <a:t>:</a:t>
            </a:r>
            <a:r>
              <a:rPr lang="en-US" b="1" dirty="0">
                <a:latin typeface="Cambria Math" pitchFamily="18" charset="0"/>
                <a:ea typeface="Cambria Math" pitchFamily="18" charset="0"/>
              </a:rPr>
              <a:t> </a:t>
            </a:r>
            <a:r>
              <a:rPr lang="en-US" dirty="0"/>
              <a:t>Let </a:t>
            </a:r>
            <a:r>
              <a:rPr lang="en-US" i="1" dirty="0"/>
              <a:t>f: </a:t>
            </a:r>
            <a:r>
              <a:rPr lang="en-US" b="1" dirty="0"/>
              <a:t>Z </a:t>
            </a:r>
            <a:r>
              <a:rPr lang="en-US" i="1" dirty="0">
                <a:sym typeface="Wingdings" pitchFamily="2" charset="2"/>
              </a:rPr>
              <a:t> </a:t>
            </a:r>
            <a:r>
              <a:rPr lang="en-US" b="1" dirty="0">
                <a:sym typeface="Wingdings" pitchFamily="2" charset="2"/>
              </a:rPr>
              <a:t>Z</a:t>
            </a:r>
            <a:r>
              <a:rPr lang="en-US" i="1" dirty="0">
                <a:sym typeface="Wingdings" pitchFamily="2" charset="2"/>
              </a:rPr>
              <a:t> </a:t>
            </a:r>
            <a:r>
              <a:rPr lang="en-US" dirty="0">
                <a:sym typeface="Wingdings" pitchFamily="2" charset="2"/>
              </a:rPr>
              <a:t>be such that </a:t>
            </a:r>
            <a:r>
              <a:rPr lang="en-US" i="1" dirty="0">
                <a:sym typeface="Wingdings" pitchFamily="2" charset="2"/>
              </a:rPr>
              <a:t>f(x) = x + </a:t>
            </a:r>
            <a:r>
              <a:rPr lang="en-US" dirty="0">
                <a:latin typeface="Cambria Math" pitchFamily="18" charset="0"/>
                <a:ea typeface="Cambria Math" pitchFamily="18" charset="0"/>
                <a:sym typeface="Wingdings" pitchFamily="2" charset="2"/>
              </a:rPr>
              <a:t>1</a:t>
            </a:r>
            <a:r>
              <a:rPr lang="en-US" dirty="0">
                <a:sym typeface="Wingdings" pitchFamily="2" charset="2"/>
              </a:rPr>
              <a:t>. Is </a:t>
            </a:r>
            <a:r>
              <a:rPr lang="en-US" i="1" dirty="0">
                <a:sym typeface="Wingdings" pitchFamily="2" charset="2"/>
              </a:rPr>
              <a:t>f</a:t>
            </a:r>
            <a:r>
              <a:rPr lang="en-US" dirty="0">
                <a:sym typeface="Wingdings" pitchFamily="2" charset="2"/>
              </a:rPr>
              <a:t> invertible, and if so, what is its inverse? </a:t>
            </a:r>
            <a:endParaRPr lang="en-US" dirty="0"/>
          </a:p>
        </p:txBody>
      </p:sp>
      <p:sp>
        <p:nvSpPr>
          <p:cNvPr id="4" name="TextBox 3"/>
          <p:cNvSpPr txBox="1"/>
          <p:nvPr/>
        </p:nvSpPr>
        <p:spPr>
          <a:xfrm>
            <a:off x="1600200" y="4114800"/>
            <a:ext cx="5410200" cy="923330"/>
          </a:xfrm>
          <a:prstGeom prst="rect">
            <a:avLst/>
          </a:prstGeom>
          <a:noFill/>
        </p:spPr>
        <p:txBody>
          <a:bodyPr wrap="square" rtlCol="0">
            <a:spAutoFit/>
          </a:bodyPr>
          <a:lstStyle/>
          <a:p>
            <a:r>
              <a:rPr lang="en-US" b="1" dirty="0"/>
              <a:t>Solution</a:t>
            </a:r>
            <a:r>
              <a:rPr lang="en-US" dirty="0"/>
              <a:t>: The function </a:t>
            </a:r>
            <a:r>
              <a:rPr lang="en-US" i="1" dirty="0"/>
              <a:t>f</a:t>
            </a:r>
            <a:r>
              <a:rPr lang="en-US" dirty="0"/>
              <a:t> is invertible because it is a one-to-one correspondence. The inverse function </a:t>
            </a:r>
            <a:r>
              <a:rPr lang="en-US" i="1" dirty="0"/>
              <a:t>f</a:t>
            </a:r>
            <a:r>
              <a:rPr lang="en-US" i="1" baseline="30000" dirty="0"/>
              <a:t>-1</a:t>
            </a:r>
            <a:r>
              <a:rPr lang="en-US" baseline="30000" dirty="0"/>
              <a:t> </a:t>
            </a:r>
            <a:r>
              <a:rPr lang="en-US" dirty="0"/>
              <a:t> reverses the correspondence  so </a:t>
            </a:r>
            <a:r>
              <a:rPr lang="en-US" i="1" dirty="0">
                <a:ea typeface="Cambria Math" pitchFamily="18" charset="0"/>
              </a:rPr>
              <a:t>f</a:t>
            </a:r>
            <a:r>
              <a:rPr lang="en-US" i="1" baseline="30000" dirty="0">
                <a:ea typeface="Cambria Math" pitchFamily="18" charset="0"/>
              </a:rPr>
              <a:t>-</a:t>
            </a:r>
            <a:r>
              <a:rPr lang="en-US" baseline="30000" dirty="0">
                <a:ea typeface="Cambria Math" pitchFamily="18" charset="0"/>
              </a:rPr>
              <a:t>1</a:t>
            </a:r>
            <a:r>
              <a:rPr lang="en-US" i="1" baseline="30000" dirty="0">
                <a:ea typeface="Cambria Math" pitchFamily="18" charset="0"/>
              </a:rPr>
              <a:t> </a:t>
            </a:r>
            <a:r>
              <a:rPr lang="en-US" i="1" dirty="0">
                <a:ea typeface="Cambria Math" pitchFamily="18" charset="0"/>
              </a:rPr>
              <a:t>(y) = y – </a:t>
            </a:r>
            <a:r>
              <a:rPr lang="en-US" dirty="0">
                <a:latin typeface="Cambria Math" pitchFamily="18" charset="0"/>
                <a:ea typeface="Cambria Math" pitchFamily="18" charset="0"/>
              </a:rPr>
              <a:t>1.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Content Placeholder 2"/>
          <p:cNvSpPr>
            <a:spLocks noGrp="1"/>
          </p:cNvSpPr>
          <p:nvPr>
            <p:ph idx="1"/>
          </p:nvPr>
        </p:nvSpPr>
        <p:spPr/>
        <p:txBody>
          <a:bodyPr/>
          <a:lstStyle/>
          <a:p>
            <a:pPr>
              <a:buNone/>
            </a:pPr>
            <a:r>
              <a:rPr lang="en-US" b="1" dirty="0"/>
              <a:t>   Example </a:t>
            </a:r>
            <a:r>
              <a:rPr lang="en-US" b="1" dirty="0">
                <a:latin typeface="Cambria Math" pitchFamily="18" charset="0"/>
                <a:ea typeface="Cambria Math" pitchFamily="18" charset="0"/>
              </a:rPr>
              <a:t>3</a:t>
            </a:r>
            <a:r>
              <a:rPr lang="en-US" dirty="0">
                <a:latin typeface="Cambria Math" pitchFamily="18" charset="0"/>
                <a:ea typeface="Cambria Math" pitchFamily="18" charset="0"/>
              </a:rPr>
              <a:t>: </a:t>
            </a:r>
            <a:r>
              <a:rPr lang="en-US" dirty="0"/>
              <a:t>Let </a:t>
            </a:r>
            <a:r>
              <a:rPr lang="en-US" i="1" dirty="0"/>
              <a:t>f: </a:t>
            </a:r>
            <a:r>
              <a:rPr lang="en-US" b="1" dirty="0"/>
              <a:t>R</a:t>
            </a:r>
            <a:r>
              <a:rPr lang="en-US" i="1" dirty="0"/>
              <a:t> </a:t>
            </a:r>
            <a:r>
              <a:rPr lang="en-US" i="1" dirty="0">
                <a:latin typeface="Cambria Math"/>
                <a:ea typeface="Cambria Math"/>
                <a:sym typeface="Wingdings" pitchFamily="2" charset="2"/>
              </a:rPr>
              <a:t>→</a:t>
            </a:r>
            <a:r>
              <a:rPr lang="en-US" i="1" dirty="0">
                <a:sym typeface="Wingdings" pitchFamily="2" charset="2"/>
              </a:rPr>
              <a:t> </a:t>
            </a:r>
            <a:r>
              <a:rPr lang="en-US" b="1" dirty="0">
                <a:sym typeface="Wingdings" pitchFamily="2" charset="2"/>
              </a:rPr>
              <a:t>R</a:t>
            </a:r>
            <a:r>
              <a:rPr lang="en-US" i="1" dirty="0">
                <a:sym typeface="Wingdings" pitchFamily="2" charset="2"/>
              </a:rPr>
              <a:t> </a:t>
            </a:r>
            <a:r>
              <a:rPr lang="en-US" dirty="0">
                <a:sym typeface="Wingdings" pitchFamily="2" charset="2"/>
              </a:rPr>
              <a:t>be such that </a:t>
            </a:r>
            <a:r>
              <a:rPr lang="en-US" i="1" dirty="0">
                <a:sym typeface="Wingdings" pitchFamily="2" charset="2"/>
              </a:rPr>
              <a:t>                   </a:t>
            </a:r>
            <a:r>
              <a:rPr lang="en-US" dirty="0">
                <a:sym typeface="Wingdings" pitchFamily="2" charset="2"/>
              </a:rPr>
              <a:t>.    Is </a:t>
            </a:r>
            <a:r>
              <a:rPr lang="en-US" i="1" dirty="0">
                <a:sym typeface="Wingdings" pitchFamily="2" charset="2"/>
              </a:rPr>
              <a:t>f</a:t>
            </a:r>
            <a:r>
              <a:rPr lang="en-US" dirty="0">
                <a:sym typeface="Wingdings" pitchFamily="2" charset="2"/>
              </a:rPr>
              <a:t> invertible, and if so, what is its inverse? </a:t>
            </a:r>
            <a:endParaRPr lang="en-US" dirty="0"/>
          </a:p>
        </p:txBody>
      </p:sp>
      <p:pic>
        <p:nvPicPr>
          <p:cNvPr id="5" name="Picture 4" descr="addin_tmp.png"/>
          <p:cNvPicPr>
            <a:picLocks noChangeAspect="1"/>
          </p:cNvPicPr>
          <p:nvPr>
            <p:custDataLst>
              <p:tags r:id="rId1"/>
            </p:custDataLst>
          </p:nvPr>
        </p:nvPicPr>
        <p:blipFill>
          <a:blip r:embed="rId3" cstate="print"/>
          <a:stretch>
            <a:fillRect/>
          </a:stretch>
        </p:blipFill>
        <p:spPr>
          <a:xfrm>
            <a:off x="6172200" y="1981200"/>
            <a:ext cx="1577340" cy="408623"/>
          </a:xfrm>
          <a:prstGeom prst="rect">
            <a:avLst/>
          </a:prstGeom>
        </p:spPr>
      </p:pic>
      <p:sp>
        <p:nvSpPr>
          <p:cNvPr id="6" name="TextBox 5"/>
          <p:cNvSpPr txBox="1"/>
          <p:nvPr/>
        </p:nvSpPr>
        <p:spPr>
          <a:xfrm>
            <a:off x="1600200" y="4114800"/>
            <a:ext cx="5410200" cy="646331"/>
          </a:xfrm>
          <a:prstGeom prst="rect">
            <a:avLst/>
          </a:prstGeom>
          <a:noFill/>
        </p:spPr>
        <p:txBody>
          <a:bodyPr wrap="square" rtlCol="0">
            <a:spAutoFit/>
          </a:bodyPr>
          <a:lstStyle/>
          <a:p>
            <a:r>
              <a:rPr lang="en-US" b="1" dirty="0"/>
              <a:t>Solution</a:t>
            </a:r>
            <a:r>
              <a:rPr lang="en-US" dirty="0"/>
              <a:t>: The function </a:t>
            </a:r>
            <a:r>
              <a:rPr lang="en-US" i="1" dirty="0"/>
              <a:t>f</a:t>
            </a:r>
            <a:r>
              <a:rPr lang="en-US" dirty="0"/>
              <a:t> is not invertible because it is not one-to-one .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Composition</a:t>
            </a:r>
          </a:p>
        </p:txBody>
      </p:sp>
      <p:sp>
        <p:nvSpPr>
          <p:cNvPr id="3" name="Content Placeholder 2"/>
          <p:cNvSpPr>
            <a:spLocks noGrp="1"/>
          </p:cNvSpPr>
          <p:nvPr>
            <p:ph idx="1"/>
          </p:nvPr>
        </p:nvSpPr>
        <p:spPr/>
        <p:txBody>
          <a:bodyPr/>
          <a:lstStyle/>
          <a:p>
            <a:r>
              <a:rPr lang="en-US" b="1" dirty="0"/>
              <a:t>Definition</a:t>
            </a:r>
            <a:r>
              <a:rPr lang="en-US" dirty="0"/>
              <a:t>: Let </a:t>
            </a:r>
            <a:r>
              <a:rPr lang="en-US" i="1" dirty="0"/>
              <a:t>f</a:t>
            </a:r>
            <a:r>
              <a:rPr lang="en-US" dirty="0"/>
              <a:t>: </a:t>
            </a:r>
            <a:r>
              <a:rPr lang="en-US" i="1" dirty="0"/>
              <a:t>B</a:t>
            </a:r>
            <a:r>
              <a:rPr lang="en-US" dirty="0"/>
              <a:t> </a:t>
            </a:r>
            <a:r>
              <a:rPr lang="en-US" dirty="0">
                <a:latin typeface="Cambria Math"/>
                <a:ea typeface="Cambria Math"/>
              </a:rPr>
              <a:t>→</a:t>
            </a:r>
            <a:r>
              <a:rPr lang="en-US" dirty="0">
                <a:sym typeface="Wingdings" pitchFamily="2" charset="2"/>
              </a:rPr>
              <a:t> </a:t>
            </a:r>
            <a:r>
              <a:rPr lang="en-US" i="1" dirty="0">
                <a:sym typeface="Wingdings" pitchFamily="2" charset="2"/>
              </a:rPr>
              <a:t>C</a:t>
            </a:r>
            <a:r>
              <a:rPr lang="en-US" dirty="0">
                <a:sym typeface="Wingdings" pitchFamily="2" charset="2"/>
              </a:rPr>
              <a:t>, </a:t>
            </a:r>
            <a:r>
              <a:rPr lang="en-US" i="1" dirty="0">
                <a:sym typeface="Wingdings" pitchFamily="2" charset="2"/>
              </a:rPr>
              <a:t>g</a:t>
            </a:r>
            <a:r>
              <a:rPr lang="en-US" dirty="0">
                <a:sym typeface="Wingdings" pitchFamily="2" charset="2"/>
              </a:rPr>
              <a:t>: </a:t>
            </a:r>
            <a:r>
              <a:rPr lang="en-US" i="1" dirty="0">
                <a:sym typeface="Wingdings" pitchFamily="2" charset="2"/>
              </a:rPr>
              <a:t>A</a:t>
            </a:r>
            <a:r>
              <a:rPr lang="en-US" dirty="0">
                <a:sym typeface="Wingdings" pitchFamily="2" charset="2"/>
              </a:rPr>
              <a:t> </a:t>
            </a:r>
            <a:r>
              <a:rPr lang="en-US" dirty="0">
                <a:latin typeface="Cambria Math"/>
                <a:ea typeface="Cambria Math"/>
              </a:rPr>
              <a:t>→</a:t>
            </a:r>
            <a:r>
              <a:rPr lang="en-US" dirty="0">
                <a:sym typeface="Wingdings" pitchFamily="2" charset="2"/>
              </a:rPr>
              <a:t> </a:t>
            </a:r>
            <a:r>
              <a:rPr lang="en-US" i="1" dirty="0">
                <a:sym typeface="Wingdings" pitchFamily="2" charset="2"/>
              </a:rPr>
              <a:t>B</a:t>
            </a:r>
            <a:r>
              <a:rPr lang="en-US" dirty="0">
                <a:sym typeface="Wingdings" pitchFamily="2" charset="2"/>
              </a:rPr>
              <a:t>. The </a:t>
            </a:r>
            <a:r>
              <a:rPr lang="en-US" i="1" dirty="0">
                <a:sym typeface="Wingdings" pitchFamily="2" charset="2"/>
              </a:rPr>
              <a:t>composition of f with g</a:t>
            </a:r>
            <a:r>
              <a:rPr lang="en-US" dirty="0">
                <a:sym typeface="Wingdings" pitchFamily="2" charset="2"/>
              </a:rPr>
              <a:t>, denoted            is the function from </a:t>
            </a:r>
            <a:r>
              <a:rPr lang="en-US" i="1" dirty="0">
                <a:sym typeface="Wingdings" pitchFamily="2" charset="2"/>
              </a:rPr>
              <a:t>A</a:t>
            </a:r>
            <a:r>
              <a:rPr lang="en-US" dirty="0">
                <a:sym typeface="Wingdings" pitchFamily="2" charset="2"/>
              </a:rPr>
              <a:t> to </a:t>
            </a:r>
            <a:r>
              <a:rPr lang="en-US" i="1" dirty="0">
                <a:sym typeface="Wingdings" pitchFamily="2" charset="2"/>
              </a:rPr>
              <a:t>C </a:t>
            </a:r>
            <a:r>
              <a:rPr lang="en-US" dirty="0">
                <a:sym typeface="Wingdings" pitchFamily="2" charset="2"/>
              </a:rPr>
              <a:t>defined by</a:t>
            </a:r>
          </a:p>
          <a:p>
            <a:pPr>
              <a:buNone/>
            </a:pPr>
            <a:endParaRPr lang="en-US" dirty="0"/>
          </a:p>
        </p:txBody>
      </p:sp>
      <p:pic>
        <p:nvPicPr>
          <p:cNvPr id="4" name="Picture 3" descr="addin_tmp.png"/>
          <p:cNvPicPr>
            <a:picLocks noChangeAspect="1"/>
          </p:cNvPicPr>
          <p:nvPr>
            <p:custDataLst>
              <p:tags r:id="rId1"/>
            </p:custDataLst>
          </p:nvPr>
        </p:nvPicPr>
        <p:blipFill>
          <a:blip r:embed="rId4" cstate="print"/>
          <a:stretch>
            <a:fillRect/>
          </a:stretch>
        </p:blipFill>
        <p:spPr>
          <a:xfrm>
            <a:off x="3276600" y="2438400"/>
            <a:ext cx="745808" cy="345758"/>
          </a:xfrm>
          <a:prstGeom prst="rect">
            <a:avLst/>
          </a:prstGeom>
        </p:spPr>
      </p:pic>
      <p:pic>
        <p:nvPicPr>
          <p:cNvPr id="5" name="Picture 4" descr="addin_tmp.png"/>
          <p:cNvPicPr>
            <a:picLocks noChangeAspect="1"/>
          </p:cNvPicPr>
          <p:nvPr>
            <p:custDataLst>
              <p:tags r:id="rId2"/>
            </p:custDataLst>
          </p:nvPr>
        </p:nvPicPr>
        <p:blipFill>
          <a:blip r:embed="rId5" cstate="print"/>
          <a:stretch>
            <a:fillRect/>
          </a:stretch>
        </p:blipFill>
        <p:spPr>
          <a:xfrm>
            <a:off x="2819400" y="2971800"/>
            <a:ext cx="3186113" cy="382905"/>
          </a:xfrm>
          <a:prstGeom prst="rect">
            <a:avLst/>
          </a:prstGeom>
        </p:spPr>
      </p:pic>
      <p:pic>
        <p:nvPicPr>
          <p:cNvPr id="6" name="Picture 5" descr="0218.jpg"/>
          <p:cNvPicPr>
            <a:picLocks noChangeAspect="1"/>
          </p:cNvPicPr>
          <p:nvPr/>
        </p:nvPicPr>
        <p:blipFill>
          <a:blip r:embed="rId6" cstate="print"/>
          <a:stretch>
            <a:fillRect/>
          </a:stretch>
        </p:blipFill>
        <p:spPr>
          <a:xfrm>
            <a:off x="2438400" y="3810000"/>
            <a:ext cx="5410200" cy="2590800"/>
          </a:xfrm>
          <a:prstGeom prst="rect">
            <a:avLst/>
          </a:prstGeom>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a:t>Composition </a:t>
            </a:r>
          </a:p>
        </p:txBody>
      </p:sp>
      <p:sp>
        <p:nvSpPr>
          <p:cNvPr id="57" name="Flowchart: Connector 56"/>
          <p:cNvSpPr/>
          <p:nvPr/>
        </p:nvSpPr>
        <p:spPr>
          <a:xfrm>
            <a:off x="5176520" y="2784529"/>
            <a:ext cx="426720" cy="348712"/>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lowchart: Connector 57"/>
          <p:cNvSpPr/>
          <p:nvPr/>
        </p:nvSpPr>
        <p:spPr>
          <a:xfrm>
            <a:off x="5176520" y="3365715"/>
            <a:ext cx="426720" cy="348712"/>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lowchart: Connector 58"/>
          <p:cNvSpPr/>
          <p:nvPr/>
        </p:nvSpPr>
        <p:spPr>
          <a:xfrm>
            <a:off x="5176520" y="2087105"/>
            <a:ext cx="426720" cy="348712"/>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lowchart: Connector 59"/>
          <p:cNvSpPr/>
          <p:nvPr/>
        </p:nvSpPr>
        <p:spPr>
          <a:xfrm>
            <a:off x="5176520" y="3946902"/>
            <a:ext cx="426720" cy="348712"/>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lowchart: Connector 61"/>
          <p:cNvSpPr/>
          <p:nvPr/>
        </p:nvSpPr>
        <p:spPr>
          <a:xfrm>
            <a:off x="7620000" y="2438400"/>
            <a:ext cx="426720" cy="348712"/>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lowchart: Connector 62"/>
          <p:cNvSpPr/>
          <p:nvPr/>
        </p:nvSpPr>
        <p:spPr>
          <a:xfrm>
            <a:off x="7696200" y="3124200"/>
            <a:ext cx="426720" cy="348712"/>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a:off x="5105400" y="1524000"/>
            <a:ext cx="640080" cy="539913"/>
          </a:xfrm>
          <a:prstGeom prst="rect">
            <a:avLst/>
          </a:prstGeom>
          <a:noFill/>
        </p:spPr>
        <p:txBody>
          <a:bodyPr wrap="square" rtlCol="0">
            <a:spAutoFit/>
          </a:bodyPr>
          <a:lstStyle/>
          <a:p>
            <a:r>
              <a:rPr lang="en-US" sz="4000" b="1" dirty="0"/>
              <a:t>A</a:t>
            </a:r>
          </a:p>
        </p:txBody>
      </p:sp>
      <p:sp>
        <p:nvSpPr>
          <p:cNvPr id="65" name="TextBox 64"/>
          <p:cNvSpPr txBox="1"/>
          <p:nvPr/>
        </p:nvSpPr>
        <p:spPr>
          <a:xfrm>
            <a:off x="7620000" y="1524000"/>
            <a:ext cx="640080" cy="707886"/>
          </a:xfrm>
          <a:prstGeom prst="rect">
            <a:avLst/>
          </a:prstGeom>
          <a:noFill/>
        </p:spPr>
        <p:txBody>
          <a:bodyPr wrap="square" rtlCol="0">
            <a:spAutoFit/>
          </a:bodyPr>
          <a:lstStyle/>
          <a:p>
            <a:r>
              <a:rPr lang="en-US" sz="4000" b="1" dirty="0"/>
              <a:t>C</a:t>
            </a:r>
          </a:p>
        </p:txBody>
      </p:sp>
      <p:sp>
        <p:nvSpPr>
          <p:cNvPr id="66" name="TextBox 65"/>
          <p:cNvSpPr txBox="1"/>
          <p:nvPr/>
        </p:nvSpPr>
        <p:spPr>
          <a:xfrm>
            <a:off x="5257800" y="2133600"/>
            <a:ext cx="284480" cy="281694"/>
          </a:xfrm>
          <a:prstGeom prst="rect">
            <a:avLst/>
          </a:prstGeom>
          <a:noFill/>
        </p:spPr>
        <p:txBody>
          <a:bodyPr wrap="square" rtlCol="0">
            <a:spAutoFit/>
          </a:bodyPr>
          <a:lstStyle/>
          <a:p>
            <a:r>
              <a:rPr lang="en-US" dirty="0"/>
              <a:t>a</a:t>
            </a:r>
          </a:p>
        </p:txBody>
      </p:sp>
      <p:sp>
        <p:nvSpPr>
          <p:cNvPr id="67" name="TextBox 66"/>
          <p:cNvSpPr txBox="1"/>
          <p:nvPr/>
        </p:nvSpPr>
        <p:spPr>
          <a:xfrm>
            <a:off x="5247640" y="2842647"/>
            <a:ext cx="284480" cy="281694"/>
          </a:xfrm>
          <a:prstGeom prst="rect">
            <a:avLst/>
          </a:prstGeom>
          <a:noFill/>
        </p:spPr>
        <p:txBody>
          <a:bodyPr wrap="square" rtlCol="0">
            <a:spAutoFit/>
          </a:bodyPr>
          <a:lstStyle/>
          <a:p>
            <a:r>
              <a:rPr lang="en-US" dirty="0"/>
              <a:t>b</a:t>
            </a:r>
          </a:p>
        </p:txBody>
      </p:sp>
      <p:sp>
        <p:nvSpPr>
          <p:cNvPr id="68" name="TextBox 67"/>
          <p:cNvSpPr txBox="1"/>
          <p:nvPr/>
        </p:nvSpPr>
        <p:spPr>
          <a:xfrm>
            <a:off x="5247640" y="3423834"/>
            <a:ext cx="284480" cy="281694"/>
          </a:xfrm>
          <a:prstGeom prst="rect">
            <a:avLst/>
          </a:prstGeom>
          <a:noFill/>
        </p:spPr>
        <p:txBody>
          <a:bodyPr wrap="square" rtlCol="0">
            <a:spAutoFit/>
          </a:bodyPr>
          <a:lstStyle/>
          <a:p>
            <a:r>
              <a:rPr lang="en-US" dirty="0"/>
              <a:t>c</a:t>
            </a:r>
          </a:p>
        </p:txBody>
      </p:sp>
      <p:sp>
        <p:nvSpPr>
          <p:cNvPr id="69" name="TextBox 68"/>
          <p:cNvSpPr txBox="1"/>
          <p:nvPr/>
        </p:nvSpPr>
        <p:spPr>
          <a:xfrm>
            <a:off x="5247640" y="3946902"/>
            <a:ext cx="284480" cy="281694"/>
          </a:xfrm>
          <a:prstGeom prst="rect">
            <a:avLst/>
          </a:prstGeom>
          <a:noFill/>
        </p:spPr>
        <p:txBody>
          <a:bodyPr wrap="square" rtlCol="0">
            <a:spAutoFit/>
          </a:bodyPr>
          <a:lstStyle/>
          <a:p>
            <a:r>
              <a:rPr lang="en-US" dirty="0"/>
              <a:t>d</a:t>
            </a:r>
          </a:p>
        </p:txBody>
      </p:sp>
      <p:sp>
        <p:nvSpPr>
          <p:cNvPr id="71" name="TextBox 70"/>
          <p:cNvSpPr txBox="1"/>
          <p:nvPr/>
        </p:nvSpPr>
        <p:spPr>
          <a:xfrm>
            <a:off x="7772400" y="3124200"/>
            <a:ext cx="284480" cy="369332"/>
          </a:xfrm>
          <a:prstGeom prst="rect">
            <a:avLst/>
          </a:prstGeom>
          <a:noFill/>
        </p:spPr>
        <p:txBody>
          <a:bodyPr wrap="square" rtlCol="0">
            <a:spAutoFit/>
          </a:bodyPr>
          <a:lstStyle/>
          <a:p>
            <a:r>
              <a:rPr lang="en-US" dirty="0"/>
              <a:t>i</a:t>
            </a:r>
          </a:p>
        </p:txBody>
      </p:sp>
      <p:sp>
        <p:nvSpPr>
          <p:cNvPr id="72" name="TextBox 71"/>
          <p:cNvSpPr txBox="1"/>
          <p:nvPr/>
        </p:nvSpPr>
        <p:spPr>
          <a:xfrm>
            <a:off x="7665720" y="3888783"/>
            <a:ext cx="284480" cy="369332"/>
          </a:xfrm>
          <a:prstGeom prst="rect">
            <a:avLst/>
          </a:prstGeom>
          <a:noFill/>
        </p:spPr>
        <p:txBody>
          <a:bodyPr wrap="square" rtlCol="0">
            <a:spAutoFit/>
          </a:bodyPr>
          <a:lstStyle/>
          <a:p>
            <a:r>
              <a:rPr lang="en-US" dirty="0"/>
              <a:t>j</a:t>
            </a:r>
          </a:p>
        </p:txBody>
      </p:sp>
      <p:sp>
        <p:nvSpPr>
          <p:cNvPr id="74" name="Flowchart: Connector 73"/>
          <p:cNvSpPr/>
          <p:nvPr/>
        </p:nvSpPr>
        <p:spPr>
          <a:xfrm>
            <a:off x="7543800" y="3962400"/>
            <a:ext cx="426720" cy="348712"/>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7696200" y="2438400"/>
            <a:ext cx="284480" cy="369332"/>
          </a:xfrm>
          <a:prstGeom prst="rect">
            <a:avLst/>
          </a:prstGeom>
          <a:noFill/>
        </p:spPr>
        <p:txBody>
          <a:bodyPr wrap="square" rtlCol="0">
            <a:spAutoFit/>
          </a:bodyPr>
          <a:lstStyle/>
          <a:p>
            <a:r>
              <a:rPr lang="en-US" dirty="0"/>
              <a:t>h</a:t>
            </a:r>
          </a:p>
        </p:txBody>
      </p:sp>
      <p:cxnSp>
        <p:nvCxnSpPr>
          <p:cNvPr id="79" name="Straight Arrow Connector 78"/>
          <p:cNvCxnSpPr/>
          <p:nvPr/>
        </p:nvCxnSpPr>
        <p:spPr>
          <a:xfrm>
            <a:off x="5638800" y="1905000"/>
            <a:ext cx="1849120" cy="1211"/>
          </a:xfrm>
          <a:prstGeom prst="straightConnector1">
            <a:avLst/>
          </a:prstGeom>
          <a:ln w="28575">
            <a:prstDash val="sysDot"/>
            <a:tailEnd type="arrow"/>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6385560" y="1738393"/>
            <a:ext cx="497840" cy="352117"/>
          </a:xfrm>
          <a:prstGeom prst="rect">
            <a:avLst/>
          </a:prstGeom>
          <a:noFill/>
        </p:spPr>
        <p:txBody>
          <a:bodyPr wrap="square" rtlCol="0">
            <a:spAutoFit/>
          </a:bodyPr>
          <a:lstStyle/>
          <a:p>
            <a:endParaRPr lang="en-US" sz="2400" i="1" dirty="0"/>
          </a:p>
        </p:txBody>
      </p:sp>
      <p:pic>
        <p:nvPicPr>
          <p:cNvPr id="81" name="Picture 80" descr="addin_tmp.png"/>
          <p:cNvPicPr>
            <a:picLocks noChangeAspect="1"/>
          </p:cNvPicPr>
          <p:nvPr>
            <p:custDataLst>
              <p:tags r:id="rId1"/>
            </p:custDataLst>
          </p:nvPr>
        </p:nvPicPr>
        <p:blipFill>
          <a:blip r:embed="rId3" cstate="print"/>
          <a:stretch>
            <a:fillRect/>
          </a:stretch>
        </p:blipFill>
        <p:spPr>
          <a:xfrm>
            <a:off x="6172200" y="1524000"/>
            <a:ext cx="745808" cy="345758"/>
          </a:xfrm>
          <a:prstGeom prst="rect">
            <a:avLst/>
          </a:prstGeom>
        </p:spPr>
      </p:pic>
      <p:cxnSp>
        <p:nvCxnSpPr>
          <p:cNvPr id="83" name="Straight Arrow Connector 82"/>
          <p:cNvCxnSpPr/>
          <p:nvPr/>
        </p:nvCxnSpPr>
        <p:spPr>
          <a:xfrm>
            <a:off x="5715000" y="2362200"/>
            <a:ext cx="1828800" cy="16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flipV="1">
            <a:off x="5715000" y="2819400"/>
            <a:ext cx="1905000" cy="1219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V="1">
            <a:off x="5715000" y="2743200"/>
            <a:ext cx="18288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endCxn id="63" idx="2"/>
          </p:cNvCxnSpPr>
          <p:nvPr/>
        </p:nvCxnSpPr>
        <p:spPr>
          <a:xfrm flipV="1">
            <a:off x="5715000" y="3298556"/>
            <a:ext cx="1981200" cy="2066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70" name="Group 69"/>
          <p:cNvGrpSpPr/>
          <p:nvPr/>
        </p:nvGrpSpPr>
        <p:grpSpPr>
          <a:xfrm>
            <a:off x="304800" y="1524000"/>
            <a:ext cx="4495800" cy="2971800"/>
            <a:chOff x="304800" y="990600"/>
            <a:chExt cx="4495800" cy="2971800"/>
          </a:xfrm>
        </p:grpSpPr>
        <p:sp>
          <p:nvSpPr>
            <p:cNvPr id="12" name="TextBox 11"/>
            <p:cNvSpPr txBox="1"/>
            <p:nvPr/>
          </p:nvSpPr>
          <p:spPr>
            <a:xfrm>
              <a:off x="304800" y="990600"/>
              <a:ext cx="685800" cy="707886"/>
            </a:xfrm>
            <a:prstGeom prst="rect">
              <a:avLst/>
            </a:prstGeom>
            <a:noFill/>
          </p:spPr>
          <p:txBody>
            <a:bodyPr wrap="square" rtlCol="0">
              <a:spAutoFit/>
            </a:bodyPr>
            <a:lstStyle/>
            <a:p>
              <a:r>
                <a:rPr lang="en-US" sz="4000" b="1" dirty="0"/>
                <a:t>A</a:t>
              </a:r>
            </a:p>
          </p:txBody>
        </p:sp>
        <p:sp>
          <p:nvSpPr>
            <p:cNvPr id="18" name="TextBox 17"/>
            <p:cNvSpPr txBox="1"/>
            <p:nvPr/>
          </p:nvSpPr>
          <p:spPr>
            <a:xfrm>
              <a:off x="2133600" y="990600"/>
              <a:ext cx="685800" cy="707886"/>
            </a:xfrm>
            <a:prstGeom prst="rect">
              <a:avLst/>
            </a:prstGeom>
            <a:noFill/>
          </p:spPr>
          <p:txBody>
            <a:bodyPr wrap="square" rtlCol="0">
              <a:spAutoFit/>
            </a:bodyPr>
            <a:lstStyle/>
            <a:p>
              <a:r>
                <a:rPr lang="en-US" sz="4000" b="1" dirty="0"/>
                <a:t>B</a:t>
              </a:r>
            </a:p>
          </p:txBody>
        </p:sp>
        <p:sp>
          <p:nvSpPr>
            <p:cNvPr id="32" name="TextBox 31"/>
            <p:cNvSpPr txBox="1"/>
            <p:nvPr/>
          </p:nvSpPr>
          <p:spPr>
            <a:xfrm>
              <a:off x="4114800" y="1066800"/>
              <a:ext cx="685800" cy="707886"/>
            </a:xfrm>
            <a:prstGeom prst="rect">
              <a:avLst/>
            </a:prstGeom>
            <a:noFill/>
          </p:spPr>
          <p:txBody>
            <a:bodyPr wrap="square" rtlCol="0">
              <a:spAutoFit/>
            </a:bodyPr>
            <a:lstStyle/>
            <a:p>
              <a:r>
                <a:rPr lang="en-US" sz="4000" b="1" dirty="0"/>
                <a:t>C</a:t>
              </a:r>
            </a:p>
          </p:txBody>
        </p:sp>
        <p:sp>
          <p:nvSpPr>
            <p:cNvPr id="4" name="Flowchart: Connector 3"/>
            <p:cNvSpPr/>
            <p:nvPr/>
          </p:nvSpPr>
          <p:spPr>
            <a:xfrm>
              <a:off x="457200" y="231648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Connector 4"/>
            <p:cNvSpPr/>
            <p:nvPr/>
          </p:nvSpPr>
          <p:spPr>
            <a:xfrm>
              <a:off x="457200" y="277368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Connector 5"/>
            <p:cNvSpPr/>
            <p:nvPr/>
          </p:nvSpPr>
          <p:spPr>
            <a:xfrm>
              <a:off x="457200" y="176784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Connector 6"/>
            <p:cNvSpPr/>
            <p:nvPr/>
          </p:nvSpPr>
          <p:spPr>
            <a:xfrm>
              <a:off x="457200" y="323088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Connector 7"/>
            <p:cNvSpPr/>
            <p:nvPr/>
          </p:nvSpPr>
          <p:spPr>
            <a:xfrm>
              <a:off x="2235200" y="172212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p:cNvSpPr/>
            <p:nvPr/>
          </p:nvSpPr>
          <p:spPr>
            <a:xfrm>
              <a:off x="2184400" y="249936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p:cNvSpPr/>
            <p:nvPr/>
          </p:nvSpPr>
          <p:spPr>
            <a:xfrm>
              <a:off x="2184400" y="313944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57200" y="1752600"/>
              <a:ext cx="203200" cy="221599"/>
            </a:xfrm>
            <a:prstGeom prst="rect">
              <a:avLst/>
            </a:prstGeom>
            <a:noFill/>
          </p:spPr>
          <p:txBody>
            <a:bodyPr wrap="square" rtlCol="0">
              <a:spAutoFit/>
            </a:bodyPr>
            <a:lstStyle/>
            <a:p>
              <a:r>
                <a:rPr lang="en-US" dirty="0"/>
                <a:t>a</a:t>
              </a:r>
            </a:p>
          </p:txBody>
        </p:sp>
        <p:sp>
          <p:nvSpPr>
            <p:cNvPr id="20" name="TextBox 19"/>
            <p:cNvSpPr txBox="1"/>
            <p:nvPr/>
          </p:nvSpPr>
          <p:spPr>
            <a:xfrm>
              <a:off x="457200" y="2286000"/>
              <a:ext cx="203200" cy="221599"/>
            </a:xfrm>
            <a:prstGeom prst="rect">
              <a:avLst/>
            </a:prstGeom>
            <a:noFill/>
          </p:spPr>
          <p:txBody>
            <a:bodyPr wrap="square" rtlCol="0">
              <a:spAutoFit/>
            </a:bodyPr>
            <a:lstStyle/>
            <a:p>
              <a:r>
                <a:rPr lang="en-US" dirty="0"/>
                <a:t>b</a:t>
              </a:r>
            </a:p>
          </p:txBody>
        </p:sp>
        <p:sp>
          <p:nvSpPr>
            <p:cNvPr id="21" name="TextBox 20"/>
            <p:cNvSpPr txBox="1"/>
            <p:nvPr/>
          </p:nvSpPr>
          <p:spPr>
            <a:xfrm>
              <a:off x="457200" y="2743200"/>
              <a:ext cx="203200" cy="221599"/>
            </a:xfrm>
            <a:prstGeom prst="rect">
              <a:avLst/>
            </a:prstGeom>
            <a:noFill/>
          </p:spPr>
          <p:txBody>
            <a:bodyPr wrap="square" rtlCol="0">
              <a:spAutoFit/>
            </a:bodyPr>
            <a:lstStyle/>
            <a:p>
              <a:r>
                <a:rPr lang="en-US" dirty="0"/>
                <a:t>c</a:t>
              </a:r>
            </a:p>
          </p:txBody>
        </p:sp>
        <p:sp>
          <p:nvSpPr>
            <p:cNvPr id="22" name="TextBox 21"/>
            <p:cNvSpPr txBox="1"/>
            <p:nvPr/>
          </p:nvSpPr>
          <p:spPr>
            <a:xfrm>
              <a:off x="457200" y="3200400"/>
              <a:ext cx="203200" cy="221599"/>
            </a:xfrm>
            <a:prstGeom prst="rect">
              <a:avLst/>
            </a:prstGeom>
            <a:noFill/>
          </p:spPr>
          <p:txBody>
            <a:bodyPr wrap="square" rtlCol="0">
              <a:spAutoFit/>
            </a:bodyPr>
            <a:lstStyle/>
            <a:p>
              <a:r>
                <a:rPr lang="en-US" dirty="0"/>
                <a:t>d</a:t>
              </a:r>
            </a:p>
          </p:txBody>
        </p:sp>
        <p:sp>
          <p:nvSpPr>
            <p:cNvPr id="23" name="TextBox 22"/>
            <p:cNvSpPr txBox="1"/>
            <p:nvPr/>
          </p:nvSpPr>
          <p:spPr>
            <a:xfrm>
              <a:off x="2209800" y="1676400"/>
              <a:ext cx="228600" cy="369332"/>
            </a:xfrm>
            <a:prstGeom prst="rect">
              <a:avLst/>
            </a:prstGeom>
            <a:noFill/>
          </p:spPr>
          <p:txBody>
            <a:bodyPr wrap="square" rtlCol="0">
              <a:spAutoFit/>
            </a:bodyPr>
            <a:lstStyle/>
            <a:p>
              <a:r>
                <a:rPr lang="en-US" dirty="0"/>
                <a:t>V</a:t>
              </a:r>
            </a:p>
          </p:txBody>
        </p:sp>
        <p:sp>
          <p:nvSpPr>
            <p:cNvPr id="24" name="TextBox 23"/>
            <p:cNvSpPr txBox="1"/>
            <p:nvPr/>
          </p:nvSpPr>
          <p:spPr>
            <a:xfrm>
              <a:off x="2133600" y="2514600"/>
              <a:ext cx="203200" cy="221599"/>
            </a:xfrm>
            <a:prstGeom prst="rect">
              <a:avLst/>
            </a:prstGeom>
            <a:noFill/>
          </p:spPr>
          <p:txBody>
            <a:bodyPr wrap="square" rtlCol="0">
              <a:spAutoFit/>
            </a:bodyPr>
            <a:lstStyle/>
            <a:p>
              <a:r>
                <a:rPr lang="en-US" dirty="0"/>
                <a:t>W</a:t>
              </a:r>
            </a:p>
          </p:txBody>
        </p:sp>
        <p:sp>
          <p:nvSpPr>
            <p:cNvPr id="25" name="TextBox 24"/>
            <p:cNvSpPr txBox="1"/>
            <p:nvPr/>
          </p:nvSpPr>
          <p:spPr>
            <a:xfrm>
              <a:off x="2235200" y="3124200"/>
              <a:ext cx="127000" cy="369332"/>
            </a:xfrm>
            <a:prstGeom prst="rect">
              <a:avLst/>
            </a:prstGeom>
            <a:noFill/>
          </p:spPr>
          <p:txBody>
            <a:bodyPr wrap="square" rtlCol="0">
              <a:spAutoFit/>
            </a:bodyPr>
            <a:lstStyle/>
            <a:p>
              <a:r>
                <a:rPr lang="en-US" dirty="0"/>
                <a:t>X</a:t>
              </a:r>
            </a:p>
          </p:txBody>
        </p:sp>
        <p:cxnSp>
          <p:nvCxnSpPr>
            <p:cNvPr id="28" name="Straight Arrow Connector 27"/>
            <p:cNvCxnSpPr/>
            <p:nvPr/>
          </p:nvCxnSpPr>
          <p:spPr>
            <a:xfrm>
              <a:off x="812800" y="2453640"/>
              <a:ext cx="1320800" cy="1828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Flowchart: Connector 26"/>
            <p:cNvSpPr/>
            <p:nvPr/>
          </p:nvSpPr>
          <p:spPr>
            <a:xfrm>
              <a:off x="2235200" y="368808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2286000" y="3657600"/>
              <a:ext cx="203200" cy="221599"/>
            </a:xfrm>
            <a:prstGeom prst="rect">
              <a:avLst/>
            </a:prstGeom>
            <a:noFill/>
          </p:spPr>
          <p:txBody>
            <a:bodyPr wrap="square" rtlCol="0">
              <a:spAutoFit/>
            </a:bodyPr>
            <a:lstStyle/>
            <a:p>
              <a:r>
                <a:rPr lang="en-US" dirty="0"/>
                <a:t>Y</a:t>
              </a:r>
            </a:p>
          </p:txBody>
        </p:sp>
        <p:cxnSp>
          <p:nvCxnSpPr>
            <p:cNvPr id="31" name="Straight Arrow Connector 30"/>
            <p:cNvCxnSpPr/>
            <p:nvPr/>
          </p:nvCxnSpPr>
          <p:spPr>
            <a:xfrm rot="16200000" flipH="1">
              <a:off x="701040" y="2153920"/>
              <a:ext cx="1645920" cy="142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812800" y="2910840"/>
              <a:ext cx="1320800" cy="2743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812800" y="1447800"/>
              <a:ext cx="1320800" cy="953"/>
            </a:xfrm>
            <a:prstGeom prst="straightConnector1">
              <a:avLst/>
            </a:prstGeom>
            <a:ln w="28575">
              <a:prstDash val="sysDot"/>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371600" y="990600"/>
              <a:ext cx="355600" cy="276999"/>
            </a:xfrm>
            <a:prstGeom prst="rect">
              <a:avLst/>
            </a:prstGeom>
            <a:noFill/>
          </p:spPr>
          <p:txBody>
            <a:bodyPr wrap="square" rtlCol="0">
              <a:spAutoFit/>
            </a:bodyPr>
            <a:lstStyle/>
            <a:p>
              <a:r>
                <a:rPr lang="en-US" sz="2400" i="1" dirty="0"/>
                <a:t>g</a:t>
              </a:r>
            </a:p>
          </p:txBody>
        </p:sp>
        <p:cxnSp>
          <p:nvCxnSpPr>
            <p:cNvPr id="30" name="Straight Arrow Connector 29"/>
            <p:cNvCxnSpPr/>
            <p:nvPr/>
          </p:nvCxnSpPr>
          <p:spPr>
            <a:xfrm>
              <a:off x="2743200" y="1447800"/>
              <a:ext cx="1320800" cy="953"/>
            </a:xfrm>
            <a:prstGeom prst="straightConnector1">
              <a:avLst/>
            </a:prstGeom>
            <a:ln w="28575">
              <a:prstDash val="sysDot"/>
              <a:tailEnd type="arrow"/>
            </a:ln>
          </p:spPr>
          <p:style>
            <a:lnRef idx="1">
              <a:schemeClr val="accent1"/>
            </a:lnRef>
            <a:fillRef idx="0">
              <a:schemeClr val="accent1"/>
            </a:fillRef>
            <a:effectRef idx="0">
              <a:schemeClr val="accent1"/>
            </a:effectRef>
            <a:fontRef idx="minor">
              <a:schemeClr val="tx1"/>
            </a:fontRef>
          </p:style>
        </p:cxnSp>
        <p:sp>
          <p:nvSpPr>
            <p:cNvPr id="34" name="Flowchart: Connector 33"/>
            <p:cNvSpPr/>
            <p:nvPr/>
          </p:nvSpPr>
          <p:spPr>
            <a:xfrm>
              <a:off x="4165600" y="185928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lowchart: Connector 35"/>
            <p:cNvSpPr/>
            <p:nvPr/>
          </p:nvSpPr>
          <p:spPr>
            <a:xfrm>
              <a:off x="4216400" y="236220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lowchart: Connector 36"/>
            <p:cNvSpPr/>
            <p:nvPr/>
          </p:nvSpPr>
          <p:spPr>
            <a:xfrm>
              <a:off x="4267200" y="313944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4191000" y="1828800"/>
              <a:ext cx="203200" cy="221599"/>
            </a:xfrm>
            <a:prstGeom prst="rect">
              <a:avLst/>
            </a:prstGeom>
            <a:noFill/>
          </p:spPr>
          <p:txBody>
            <a:bodyPr wrap="square" rtlCol="0">
              <a:spAutoFit/>
            </a:bodyPr>
            <a:lstStyle/>
            <a:p>
              <a:r>
                <a:rPr lang="en-US" dirty="0"/>
                <a:t>h</a:t>
              </a:r>
            </a:p>
          </p:txBody>
        </p:sp>
        <p:sp>
          <p:nvSpPr>
            <p:cNvPr id="39" name="TextBox 38"/>
            <p:cNvSpPr txBox="1"/>
            <p:nvPr/>
          </p:nvSpPr>
          <p:spPr>
            <a:xfrm>
              <a:off x="4267200" y="3048000"/>
              <a:ext cx="228600" cy="369332"/>
            </a:xfrm>
            <a:prstGeom prst="rect">
              <a:avLst/>
            </a:prstGeom>
            <a:noFill/>
          </p:spPr>
          <p:txBody>
            <a:bodyPr wrap="square" rtlCol="0">
              <a:spAutoFit/>
            </a:bodyPr>
            <a:lstStyle/>
            <a:p>
              <a:r>
                <a:rPr lang="en-US" dirty="0"/>
                <a:t>j</a:t>
              </a:r>
            </a:p>
          </p:txBody>
        </p:sp>
        <p:sp>
          <p:nvSpPr>
            <p:cNvPr id="40" name="TextBox 39"/>
            <p:cNvSpPr txBox="1"/>
            <p:nvPr/>
          </p:nvSpPr>
          <p:spPr>
            <a:xfrm>
              <a:off x="4267200" y="2286000"/>
              <a:ext cx="203200" cy="221599"/>
            </a:xfrm>
            <a:prstGeom prst="rect">
              <a:avLst/>
            </a:prstGeom>
            <a:noFill/>
          </p:spPr>
          <p:txBody>
            <a:bodyPr wrap="square" rtlCol="0">
              <a:spAutoFit/>
            </a:bodyPr>
            <a:lstStyle/>
            <a:p>
              <a:r>
                <a:rPr lang="en-US" dirty="0"/>
                <a:t>i</a:t>
              </a:r>
            </a:p>
          </p:txBody>
        </p:sp>
        <p:cxnSp>
          <p:nvCxnSpPr>
            <p:cNvPr id="47" name="Straight Arrow Connector 46"/>
            <p:cNvCxnSpPr/>
            <p:nvPr/>
          </p:nvCxnSpPr>
          <p:spPr>
            <a:xfrm>
              <a:off x="2590800" y="1767840"/>
              <a:ext cx="1574800" cy="64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2540000" y="2545080"/>
              <a:ext cx="16256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27" idx="6"/>
            </p:cNvCxnSpPr>
            <p:nvPr/>
          </p:nvCxnSpPr>
          <p:spPr>
            <a:xfrm flipV="1">
              <a:off x="2540000" y="3322320"/>
              <a:ext cx="1676400" cy="5029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V="1">
              <a:off x="2540000" y="2042160"/>
              <a:ext cx="1574800" cy="5486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3124200" y="990600"/>
              <a:ext cx="355600" cy="461665"/>
            </a:xfrm>
            <a:prstGeom prst="rect">
              <a:avLst/>
            </a:prstGeom>
            <a:noFill/>
          </p:spPr>
          <p:txBody>
            <a:bodyPr wrap="square" rtlCol="0">
              <a:spAutoFit/>
            </a:bodyPr>
            <a:lstStyle/>
            <a:p>
              <a:r>
                <a:rPr lang="en-US" sz="2400" i="1" dirty="0"/>
                <a:t>f</a:t>
              </a:r>
            </a:p>
          </p:txBody>
        </p:sp>
        <p:cxnSp>
          <p:nvCxnSpPr>
            <p:cNvPr id="91" name="Straight Arrow Connector 90"/>
            <p:cNvCxnSpPr>
              <a:endCxn id="9" idx="3"/>
            </p:cNvCxnSpPr>
            <p:nvPr/>
          </p:nvCxnSpPr>
          <p:spPr>
            <a:xfrm flipV="1">
              <a:off x="838200" y="2733507"/>
              <a:ext cx="1390837" cy="6192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Composition</a:t>
            </a:r>
          </a:p>
        </p:txBody>
      </p:sp>
      <p:sp>
        <p:nvSpPr>
          <p:cNvPr id="3" name="Content Placeholder 2"/>
          <p:cNvSpPr>
            <a:spLocks noGrp="1"/>
          </p:cNvSpPr>
          <p:nvPr>
            <p:ph idx="1"/>
          </p:nvPr>
        </p:nvSpPr>
        <p:spPr/>
        <p:txBody>
          <a:bodyPr/>
          <a:lstStyle/>
          <a:p>
            <a:pPr>
              <a:buNone/>
            </a:pPr>
            <a:r>
              <a:rPr lang="en-US" b="1" dirty="0"/>
              <a:t>   Example </a:t>
            </a:r>
            <a:r>
              <a:rPr lang="en-US" b="1" dirty="0">
                <a:latin typeface="Cambria Math" pitchFamily="18" charset="0"/>
                <a:ea typeface="Cambria Math" pitchFamily="18" charset="0"/>
              </a:rPr>
              <a:t>1</a:t>
            </a:r>
            <a:r>
              <a:rPr lang="en-US" dirty="0"/>
              <a:t>: If                         and                                  , then </a:t>
            </a:r>
          </a:p>
          <a:p>
            <a:endParaRPr lang="en-US" dirty="0"/>
          </a:p>
          <a:p>
            <a:pPr>
              <a:buNone/>
            </a:pPr>
            <a:r>
              <a:rPr lang="en-US" dirty="0"/>
              <a:t>     and  </a:t>
            </a:r>
          </a:p>
        </p:txBody>
      </p:sp>
      <p:pic>
        <p:nvPicPr>
          <p:cNvPr id="4" name="Picture 3" descr="addin_tmp.png"/>
          <p:cNvPicPr>
            <a:picLocks noChangeAspect="1"/>
          </p:cNvPicPr>
          <p:nvPr>
            <p:custDataLst>
              <p:tags r:id="rId1"/>
            </p:custDataLst>
          </p:nvPr>
        </p:nvPicPr>
        <p:blipFill>
          <a:blip r:embed="rId6" cstate="print"/>
          <a:stretch>
            <a:fillRect/>
          </a:stretch>
        </p:blipFill>
        <p:spPr>
          <a:xfrm>
            <a:off x="3048000" y="1981200"/>
            <a:ext cx="1577340" cy="408623"/>
          </a:xfrm>
          <a:prstGeom prst="rect">
            <a:avLst/>
          </a:prstGeom>
        </p:spPr>
      </p:pic>
      <p:pic>
        <p:nvPicPr>
          <p:cNvPr id="5" name="Picture 4" descr="addin_tmp.png"/>
          <p:cNvPicPr>
            <a:picLocks noChangeAspect="1"/>
          </p:cNvPicPr>
          <p:nvPr>
            <p:custDataLst>
              <p:tags r:id="rId2"/>
            </p:custDataLst>
          </p:nvPr>
        </p:nvPicPr>
        <p:blipFill>
          <a:blip r:embed="rId7" cstate="print"/>
          <a:stretch>
            <a:fillRect/>
          </a:stretch>
        </p:blipFill>
        <p:spPr>
          <a:xfrm>
            <a:off x="5562600" y="1981200"/>
            <a:ext cx="2240280" cy="382905"/>
          </a:xfrm>
          <a:prstGeom prst="rect">
            <a:avLst/>
          </a:prstGeom>
        </p:spPr>
      </p:pic>
      <p:pic>
        <p:nvPicPr>
          <p:cNvPr id="6" name="Picture 5" descr="addin_tmp.png"/>
          <p:cNvPicPr>
            <a:picLocks noChangeAspect="1"/>
          </p:cNvPicPr>
          <p:nvPr>
            <p:custDataLst>
              <p:tags r:id="rId3"/>
            </p:custDataLst>
          </p:nvPr>
        </p:nvPicPr>
        <p:blipFill>
          <a:blip r:embed="rId8" cstate="print"/>
          <a:stretch>
            <a:fillRect/>
          </a:stretch>
        </p:blipFill>
        <p:spPr>
          <a:xfrm>
            <a:off x="2667000" y="2819400"/>
            <a:ext cx="3206115" cy="408623"/>
          </a:xfrm>
          <a:prstGeom prst="rect">
            <a:avLst/>
          </a:prstGeom>
        </p:spPr>
      </p:pic>
      <p:pic>
        <p:nvPicPr>
          <p:cNvPr id="9" name="Picture 8" descr="addin_tmp.png"/>
          <p:cNvPicPr>
            <a:picLocks noChangeAspect="1"/>
          </p:cNvPicPr>
          <p:nvPr>
            <p:custDataLst>
              <p:tags r:id="rId4"/>
            </p:custDataLst>
          </p:nvPr>
        </p:nvPicPr>
        <p:blipFill>
          <a:blip r:embed="rId9" cstate="print"/>
          <a:stretch>
            <a:fillRect/>
          </a:stretch>
        </p:blipFill>
        <p:spPr>
          <a:xfrm>
            <a:off x="2590800" y="3886200"/>
            <a:ext cx="2931795" cy="408623"/>
          </a:xfrm>
          <a:prstGeom prst="rect">
            <a:avLst/>
          </a:prstGeom>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Composition Questions</a:t>
            </a:r>
          </a:p>
        </p:txBody>
      </p:sp>
      <p:sp>
        <p:nvSpPr>
          <p:cNvPr id="3" name="Content Placeholder 2"/>
          <p:cNvSpPr>
            <a:spLocks noGrp="1"/>
          </p:cNvSpPr>
          <p:nvPr>
            <p:ph idx="1"/>
          </p:nvPr>
        </p:nvSpPr>
        <p:spPr/>
        <p:txBody>
          <a:bodyPr>
            <a:normAutofit fontScale="92500" lnSpcReduction="10000"/>
          </a:bodyPr>
          <a:lstStyle/>
          <a:p>
            <a:pPr>
              <a:buNone/>
            </a:pPr>
            <a:r>
              <a:rPr lang="en-US" b="1" dirty="0"/>
              <a:t>   Example </a:t>
            </a:r>
            <a:r>
              <a:rPr lang="en-US" b="1" dirty="0">
                <a:latin typeface="Cambria Math" pitchFamily="18" charset="0"/>
                <a:ea typeface="Cambria Math" pitchFamily="18" charset="0"/>
              </a:rPr>
              <a:t>2</a:t>
            </a:r>
            <a:r>
              <a:rPr lang="en-US" dirty="0"/>
              <a:t>: Let </a:t>
            </a:r>
            <a:r>
              <a:rPr lang="en-US" i="1" dirty="0"/>
              <a:t>g</a:t>
            </a:r>
            <a:r>
              <a:rPr lang="en-US" dirty="0"/>
              <a:t> be the function from the set {</a:t>
            </a:r>
            <a:r>
              <a:rPr lang="en-US" i="1" dirty="0" err="1"/>
              <a:t>a,b,c</a:t>
            </a:r>
            <a:r>
              <a:rPr lang="en-US" dirty="0"/>
              <a:t>}</a:t>
            </a:r>
            <a:r>
              <a:rPr lang="en-US" i="1" dirty="0"/>
              <a:t> </a:t>
            </a:r>
            <a:r>
              <a:rPr lang="en-US" dirty="0"/>
              <a:t>to itself such that </a:t>
            </a:r>
            <a:r>
              <a:rPr lang="en-US" i="1" dirty="0"/>
              <a:t>g</a:t>
            </a:r>
            <a:r>
              <a:rPr lang="en-US" dirty="0"/>
              <a:t>(</a:t>
            </a:r>
            <a:r>
              <a:rPr lang="en-US" i="1" dirty="0"/>
              <a:t>a</a:t>
            </a:r>
            <a:r>
              <a:rPr lang="en-US" dirty="0"/>
              <a:t>)</a:t>
            </a:r>
            <a:r>
              <a:rPr lang="en-US" i="1" dirty="0"/>
              <a:t> = b</a:t>
            </a:r>
            <a:r>
              <a:rPr lang="en-US" dirty="0"/>
              <a:t>, </a:t>
            </a:r>
            <a:r>
              <a:rPr lang="en-US" i="1" dirty="0"/>
              <a:t>g</a:t>
            </a:r>
            <a:r>
              <a:rPr lang="en-US" dirty="0"/>
              <a:t>(</a:t>
            </a:r>
            <a:r>
              <a:rPr lang="en-US" i="1" dirty="0"/>
              <a:t>b</a:t>
            </a:r>
            <a:r>
              <a:rPr lang="en-US" dirty="0"/>
              <a:t>)</a:t>
            </a:r>
            <a:r>
              <a:rPr lang="en-US" i="1" dirty="0"/>
              <a:t> = c</a:t>
            </a:r>
            <a:r>
              <a:rPr lang="en-US" dirty="0"/>
              <a:t>, and </a:t>
            </a:r>
            <a:r>
              <a:rPr lang="en-US" i="1" dirty="0"/>
              <a:t>g</a:t>
            </a:r>
            <a:r>
              <a:rPr lang="en-US" dirty="0"/>
              <a:t>(</a:t>
            </a:r>
            <a:r>
              <a:rPr lang="en-US" i="1" dirty="0"/>
              <a:t>c</a:t>
            </a:r>
            <a:r>
              <a:rPr lang="en-US" dirty="0"/>
              <a:t>)</a:t>
            </a:r>
            <a:r>
              <a:rPr lang="en-US" i="1" dirty="0"/>
              <a:t> = a</a:t>
            </a:r>
            <a:r>
              <a:rPr lang="en-US" dirty="0"/>
              <a:t>. Let  </a:t>
            </a:r>
            <a:r>
              <a:rPr lang="en-US" i="1" dirty="0"/>
              <a:t>f</a:t>
            </a:r>
            <a:r>
              <a:rPr lang="en-US" dirty="0"/>
              <a:t> be the function from the set {</a:t>
            </a:r>
            <a:r>
              <a:rPr lang="en-US" i="1" dirty="0" err="1"/>
              <a:t>a,b,c</a:t>
            </a:r>
            <a:r>
              <a:rPr lang="en-US" dirty="0"/>
              <a:t>}</a:t>
            </a:r>
            <a:r>
              <a:rPr lang="en-US" i="1" dirty="0"/>
              <a:t> </a:t>
            </a:r>
            <a:r>
              <a:rPr lang="en-US" dirty="0"/>
              <a:t>to the set {</a:t>
            </a:r>
            <a:r>
              <a:rPr lang="en-US" dirty="0">
                <a:latin typeface="Cambria Math" pitchFamily="18" charset="0"/>
                <a:ea typeface="Cambria Math" pitchFamily="18" charset="0"/>
              </a:rPr>
              <a:t>1,2,3</a:t>
            </a:r>
            <a:r>
              <a:rPr lang="en-US" dirty="0"/>
              <a:t>}</a:t>
            </a:r>
            <a:r>
              <a:rPr lang="en-US" i="1" dirty="0"/>
              <a:t> </a:t>
            </a:r>
            <a:r>
              <a:rPr lang="en-US" dirty="0"/>
              <a:t>such that     </a:t>
            </a:r>
            <a:r>
              <a:rPr lang="en-US" i="1" dirty="0"/>
              <a:t>f</a:t>
            </a:r>
            <a:r>
              <a:rPr lang="en-US" dirty="0"/>
              <a:t>(</a:t>
            </a:r>
            <a:r>
              <a:rPr lang="en-US" i="1" dirty="0"/>
              <a:t>a</a:t>
            </a:r>
            <a:r>
              <a:rPr lang="en-US" dirty="0"/>
              <a:t>)</a:t>
            </a:r>
            <a:r>
              <a:rPr lang="en-US" i="1" dirty="0"/>
              <a:t> = </a:t>
            </a:r>
            <a:r>
              <a:rPr lang="en-US" dirty="0">
                <a:latin typeface="Cambria Math" pitchFamily="18" charset="0"/>
                <a:ea typeface="Cambria Math" pitchFamily="18" charset="0"/>
              </a:rPr>
              <a:t>3</a:t>
            </a:r>
            <a:r>
              <a:rPr lang="en-US" dirty="0"/>
              <a:t>, </a:t>
            </a:r>
            <a:r>
              <a:rPr lang="en-US" i="1" dirty="0"/>
              <a:t>f</a:t>
            </a:r>
            <a:r>
              <a:rPr lang="en-US" dirty="0"/>
              <a:t>(</a:t>
            </a:r>
            <a:r>
              <a:rPr lang="en-US" i="1" dirty="0"/>
              <a:t>b</a:t>
            </a:r>
            <a:r>
              <a:rPr lang="en-US" dirty="0"/>
              <a:t>)</a:t>
            </a:r>
            <a:r>
              <a:rPr lang="en-US" i="1" dirty="0"/>
              <a:t> = </a:t>
            </a:r>
            <a:r>
              <a:rPr lang="en-US" dirty="0">
                <a:latin typeface="Cambria Math" pitchFamily="18" charset="0"/>
                <a:ea typeface="Cambria Math" pitchFamily="18" charset="0"/>
              </a:rPr>
              <a:t>2</a:t>
            </a:r>
            <a:r>
              <a:rPr lang="en-US" dirty="0"/>
              <a:t>, and </a:t>
            </a:r>
            <a:r>
              <a:rPr lang="en-US" i="1" dirty="0"/>
              <a:t>f</a:t>
            </a:r>
            <a:r>
              <a:rPr lang="en-US" dirty="0"/>
              <a:t>(</a:t>
            </a:r>
            <a:r>
              <a:rPr lang="en-US" i="1" dirty="0"/>
              <a:t>c</a:t>
            </a:r>
            <a:r>
              <a:rPr lang="en-US" dirty="0"/>
              <a:t>)</a:t>
            </a:r>
            <a:r>
              <a:rPr lang="en-US" i="1" dirty="0"/>
              <a:t> =</a:t>
            </a:r>
            <a:r>
              <a:rPr lang="en-US" i="1" dirty="0">
                <a:latin typeface="Cambria Math" pitchFamily="18" charset="0"/>
                <a:ea typeface="Cambria Math" pitchFamily="18" charset="0"/>
              </a:rPr>
              <a:t> </a:t>
            </a:r>
            <a:r>
              <a:rPr lang="en-US" dirty="0">
                <a:latin typeface="Cambria Math" pitchFamily="18" charset="0"/>
                <a:ea typeface="Cambria Math" pitchFamily="18" charset="0"/>
              </a:rPr>
              <a:t>1</a:t>
            </a:r>
            <a:r>
              <a:rPr lang="en-US" dirty="0"/>
              <a:t>.</a:t>
            </a:r>
          </a:p>
          <a:p>
            <a:pPr>
              <a:buNone/>
            </a:pPr>
            <a:r>
              <a:rPr lang="en-US" dirty="0"/>
              <a:t>    What is the composition of </a:t>
            </a:r>
            <a:r>
              <a:rPr lang="en-US" i="1" dirty="0"/>
              <a:t>f</a:t>
            </a:r>
            <a:r>
              <a:rPr lang="en-US" dirty="0"/>
              <a:t> and </a:t>
            </a:r>
            <a:r>
              <a:rPr lang="en-US" i="1" dirty="0"/>
              <a:t>g</a:t>
            </a:r>
            <a:r>
              <a:rPr lang="en-US" dirty="0"/>
              <a:t>, and what is the composition of </a:t>
            </a:r>
            <a:r>
              <a:rPr lang="en-US" i="1" dirty="0"/>
              <a:t>g </a:t>
            </a:r>
            <a:r>
              <a:rPr lang="en-US" dirty="0"/>
              <a:t>and </a:t>
            </a:r>
            <a:r>
              <a:rPr lang="en-US" i="1" dirty="0"/>
              <a:t>f</a:t>
            </a:r>
            <a:r>
              <a:rPr lang="en-US" dirty="0"/>
              <a:t>.</a:t>
            </a:r>
          </a:p>
          <a:p>
            <a:pPr>
              <a:buNone/>
            </a:pPr>
            <a:r>
              <a:rPr lang="en-US" b="1" dirty="0"/>
              <a:t>    Solution:  </a:t>
            </a:r>
            <a:r>
              <a:rPr lang="en-US" dirty="0"/>
              <a:t>The composition </a:t>
            </a:r>
            <a:r>
              <a:rPr lang="en-US" i="1" dirty="0" err="1"/>
              <a:t>f</a:t>
            </a:r>
            <a:r>
              <a:rPr lang="en-US" i="1" dirty="0" err="1">
                <a:latin typeface="Cambria Math"/>
                <a:ea typeface="Cambria Math"/>
              </a:rPr>
              <a:t>∘g</a:t>
            </a:r>
            <a:r>
              <a:rPr lang="en-US" dirty="0"/>
              <a:t>  is defined by </a:t>
            </a:r>
          </a:p>
          <a:p>
            <a:pPr lvl="1">
              <a:buNone/>
            </a:pPr>
            <a:r>
              <a:rPr lang="en-US" i="1" dirty="0" err="1"/>
              <a:t>f</a:t>
            </a:r>
            <a:r>
              <a:rPr lang="en-US" i="1" dirty="0" err="1">
                <a:latin typeface="Cambria Math"/>
                <a:ea typeface="Cambria Math"/>
              </a:rPr>
              <a:t>∘g</a:t>
            </a:r>
            <a:r>
              <a:rPr lang="en-US" i="1" dirty="0">
                <a:latin typeface="Cambria Math"/>
                <a:ea typeface="Cambria Math"/>
              </a:rPr>
              <a:t>  </a:t>
            </a:r>
            <a:r>
              <a:rPr lang="en-US" dirty="0">
                <a:latin typeface="Cambria Math"/>
                <a:ea typeface="Cambria Math"/>
              </a:rPr>
              <a:t>(</a:t>
            </a:r>
            <a:r>
              <a:rPr lang="en-US" i="1" dirty="0">
                <a:latin typeface="Cambria Math"/>
                <a:ea typeface="Cambria Math"/>
              </a:rPr>
              <a:t>a</a:t>
            </a:r>
            <a:r>
              <a:rPr lang="en-US" dirty="0">
                <a:latin typeface="Cambria Math"/>
                <a:ea typeface="Cambria Math"/>
              </a:rPr>
              <a:t>)</a:t>
            </a:r>
            <a:r>
              <a:rPr lang="en-US" i="1" dirty="0">
                <a:latin typeface="Cambria Math"/>
                <a:ea typeface="Cambria Math"/>
              </a:rPr>
              <a:t>= </a:t>
            </a:r>
            <a:r>
              <a:rPr lang="en-US" i="1" dirty="0">
                <a:ea typeface="Cambria Math"/>
              </a:rPr>
              <a:t>f</a:t>
            </a:r>
            <a:r>
              <a:rPr lang="en-US" i="1" dirty="0">
                <a:latin typeface="Cambria Math"/>
                <a:ea typeface="Cambria Math"/>
              </a:rPr>
              <a:t>(g</a:t>
            </a:r>
            <a:r>
              <a:rPr lang="en-US" dirty="0">
                <a:latin typeface="Cambria Math"/>
                <a:ea typeface="Cambria Math"/>
              </a:rPr>
              <a:t>(</a:t>
            </a:r>
            <a:r>
              <a:rPr lang="en-US" i="1" dirty="0">
                <a:latin typeface="Cambria Math"/>
                <a:ea typeface="Cambria Math"/>
              </a:rPr>
              <a:t>a</a:t>
            </a:r>
            <a:r>
              <a:rPr lang="en-US" dirty="0">
                <a:latin typeface="Cambria Math"/>
                <a:ea typeface="Cambria Math"/>
              </a:rPr>
              <a:t>))</a:t>
            </a:r>
            <a:r>
              <a:rPr lang="en-US" i="1" dirty="0">
                <a:latin typeface="Cambria Math"/>
                <a:ea typeface="Cambria Math"/>
              </a:rPr>
              <a:t> = </a:t>
            </a:r>
            <a:r>
              <a:rPr lang="en-US" i="1" dirty="0">
                <a:ea typeface="Cambria Math"/>
              </a:rPr>
              <a:t>f</a:t>
            </a:r>
            <a:r>
              <a:rPr lang="en-US" dirty="0">
                <a:latin typeface="Cambria Math"/>
                <a:ea typeface="Cambria Math"/>
              </a:rPr>
              <a:t>(</a:t>
            </a:r>
            <a:r>
              <a:rPr lang="en-US" i="1" dirty="0">
                <a:latin typeface="Cambria Math"/>
                <a:ea typeface="Cambria Math"/>
              </a:rPr>
              <a:t>b</a:t>
            </a:r>
            <a:r>
              <a:rPr lang="en-US" dirty="0">
                <a:latin typeface="Cambria Math"/>
                <a:ea typeface="Cambria Math"/>
              </a:rPr>
              <a:t>)</a:t>
            </a:r>
            <a:r>
              <a:rPr lang="en-US" i="1" dirty="0">
                <a:latin typeface="Cambria Math"/>
                <a:ea typeface="Cambria Math"/>
              </a:rPr>
              <a:t> = </a:t>
            </a:r>
            <a:r>
              <a:rPr lang="en-US" dirty="0">
                <a:latin typeface="Cambria Math"/>
                <a:ea typeface="Cambria Math"/>
              </a:rPr>
              <a:t>2</a:t>
            </a:r>
            <a:r>
              <a:rPr lang="en-US" i="1" dirty="0">
                <a:latin typeface="Cambria Math"/>
                <a:ea typeface="Cambria Math"/>
              </a:rPr>
              <a:t>.</a:t>
            </a:r>
            <a:r>
              <a:rPr lang="en-US" dirty="0"/>
              <a:t> </a:t>
            </a:r>
          </a:p>
          <a:p>
            <a:pPr lvl="1">
              <a:buNone/>
            </a:pPr>
            <a:r>
              <a:rPr lang="en-US" i="1" dirty="0" err="1"/>
              <a:t>f</a:t>
            </a:r>
            <a:r>
              <a:rPr lang="en-US" i="1" dirty="0" err="1">
                <a:latin typeface="Cambria Math"/>
                <a:ea typeface="Cambria Math"/>
              </a:rPr>
              <a:t>∘g</a:t>
            </a:r>
            <a:r>
              <a:rPr lang="en-US" i="1" dirty="0">
                <a:latin typeface="Cambria Math"/>
                <a:ea typeface="Cambria Math"/>
              </a:rPr>
              <a:t>  </a:t>
            </a:r>
            <a:r>
              <a:rPr lang="en-US" dirty="0">
                <a:latin typeface="Cambria Math"/>
                <a:ea typeface="Cambria Math"/>
              </a:rPr>
              <a:t>(</a:t>
            </a:r>
            <a:r>
              <a:rPr lang="en-US" i="1" dirty="0">
                <a:latin typeface="Cambria Math"/>
                <a:ea typeface="Cambria Math"/>
              </a:rPr>
              <a:t>b</a:t>
            </a:r>
            <a:r>
              <a:rPr lang="en-US" dirty="0">
                <a:latin typeface="Cambria Math"/>
                <a:ea typeface="Cambria Math"/>
              </a:rPr>
              <a:t>)</a:t>
            </a:r>
            <a:r>
              <a:rPr lang="en-US" i="1" dirty="0">
                <a:latin typeface="Cambria Math"/>
                <a:ea typeface="Cambria Math"/>
              </a:rPr>
              <a:t>= </a:t>
            </a:r>
            <a:r>
              <a:rPr lang="en-US" i="1" dirty="0">
                <a:ea typeface="Cambria Math"/>
              </a:rPr>
              <a:t>f</a:t>
            </a:r>
            <a:r>
              <a:rPr lang="en-US" dirty="0">
                <a:latin typeface="Cambria Math"/>
                <a:ea typeface="Cambria Math"/>
              </a:rPr>
              <a:t>(</a:t>
            </a:r>
            <a:r>
              <a:rPr lang="en-US" i="1" dirty="0">
                <a:latin typeface="Cambria Math"/>
                <a:ea typeface="Cambria Math"/>
              </a:rPr>
              <a:t>g</a:t>
            </a:r>
            <a:r>
              <a:rPr lang="en-US" dirty="0">
                <a:latin typeface="Cambria Math"/>
                <a:ea typeface="Cambria Math"/>
              </a:rPr>
              <a:t>(</a:t>
            </a:r>
            <a:r>
              <a:rPr lang="en-US" i="1" dirty="0">
                <a:latin typeface="Cambria Math"/>
                <a:ea typeface="Cambria Math"/>
              </a:rPr>
              <a:t>b</a:t>
            </a:r>
            <a:r>
              <a:rPr lang="en-US" dirty="0">
                <a:latin typeface="Cambria Math"/>
                <a:ea typeface="Cambria Math"/>
              </a:rPr>
              <a:t>)) </a:t>
            </a:r>
            <a:r>
              <a:rPr lang="en-US" i="1" dirty="0">
                <a:latin typeface="Cambria Math"/>
                <a:ea typeface="Cambria Math"/>
              </a:rPr>
              <a:t>= </a:t>
            </a:r>
            <a:r>
              <a:rPr lang="en-US" i="1" dirty="0">
                <a:ea typeface="Cambria Math"/>
              </a:rPr>
              <a:t>f</a:t>
            </a:r>
            <a:r>
              <a:rPr lang="en-US" dirty="0">
                <a:latin typeface="Cambria Math"/>
                <a:ea typeface="Cambria Math"/>
              </a:rPr>
              <a:t>(</a:t>
            </a:r>
            <a:r>
              <a:rPr lang="en-US" i="1" dirty="0">
                <a:latin typeface="Cambria Math"/>
                <a:ea typeface="Cambria Math"/>
              </a:rPr>
              <a:t>c</a:t>
            </a:r>
            <a:r>
              <a:rPr lang="en-US" dirty="0">
                <a:latin typeface="Cambria Math"/>
                <a:ea typeface="Cambria Math"/>
              </a:rPr>
              <a:t>)</a:t>
            </a:r>
            <a:r>
              <a:rPr lang="en-US" i="1" dirty="0">
                <a:latin typeface="Cambria Math"/>
                <a:ea typeface="Cambria Math"/>
              </a:rPr>
              <a:t> = </a:t>
            </a:r>
            <a:r>
              <a:rPr lang="en-US" dirty="0">
                <a:latin typeface="Cambria Math"/>
                <a:ea typeface="Cambria Math"/>
              </a:rPr>
              <a:t>1</a:t>
            </a:r>
            <a:r>
              <a:rPr lang="en-US" i="1" dirty="0">
                <a:latin typeface="Cambria Math"/>
                <a:ea typeface="Cambria Math"/>
              </a:rPr>
              <a:t>.</a:t>
            </a:r>
            <a:r>
              <a:rPr lang="en-US" dirty="0"/>
              <a:t> </a:t>
            </a:r>
          </a:p>
          <a:p>
            <a:pPr lvl="1">
              <a:buNone/>
            </a:pPr>
            <a:r>
              <a:rPr lang="en-US" i="1" dirty="0" err="1"/>
              <a:t>f</a:t>
            </a:r>
            <a:r>
              <a:rPr lang="en-US" i="1" dirty="0" err="1">
                <a:latin typeface="Cambria Math"/>
                <a:ea typeface="Cambria Math"/>
              </a:rPr>
              <a:t>∘g</a:t>
            </a:r>
            <a:r>
              <a:rPr lang="en-US" i="1" dirty="0">
                <a:latin typeface="Cambria Math"/>
                <a:ea typeface="Cambria Math"/>
              </a:rPr>
              <a:t>  </a:t>
            </a:r>
            <a:r>
              <a:rPr lang="en-US" dirty="0">
                <a:latin typeface="Cambria Math"/>
                <a:ea typeface="Cambria Math"/>
              </a:rPr>
              <a:t>(</a:t>
            </a:r>
            <a:r>
              <a:rPr lang="en-US" i="1" dirty="0">
                <a:latin typeface="Cambria Math"/>
                <a:ea typeface="Cambria Math"/>
              </a:rPr>
              <a:t>c</a:t>
            </a:r>
            <a:r>
              <a:rPr lang="en-US" dirty="0">
                <a:latin typeface="Cambria Math"/>
                <a:ea typeface="Cambria Math"/>
              </a:rPr>
              <a:t>)</a:t>
            </a:r>
            <a:r>
              <a:rPr lang="en-US" i="1" dirty="0">
                <a:latin typeface="Cambria Math"/>
                <a:ea typeface="Cambria Math"/>
              </a:rPr>
              <a:t>= </a:t>
            </a:r>
            <a:r>
              <a:rPr lang="en-US" i="1" dirty="0">
                <a:ea typeface="Cambria Math"/>
              </a:rPr>
              <a:t>f</a:t>
            </a:r>
            <a:r>
              <a:rPr lang="en-US" dirty="0">
                <a:latin typeface="Cambria Math"/>
                <a:ea typeface="Cambria Math"/>
              </a:rPr>
              <a:t>(</a:t>
            </a:r>
            <a:r>
              <a:rPr lang="en-US" i="1" dirty="0">
                <a:latin typeface="Cambria Math"/>
                <a:ea typeface="Cambria Math"/>
              </a:rPr>
              <a:t>g</a:t>
            </a:r>
            <a:r>
              <a:rPr lang="en-US" dirty="0">
                <a:latin typeface="Cambria Math"/>
                <a:ea typeface="Cambria Math"/>
              </a:rPr>
              <a:t>(</a:t>
            </a:r>
            <a:r>
              <a:rPr lang="en-US" i="1" dirty="0">
                <a:latin typeface="Cambria Math"/>
                <a:ea typeface="Cambria Math"/>
              </a:rPr>
              <a:t>c</a:t>
            </a:r>
            <a:r>
              <a:rPr lang="en-US" dirty="0">
                <a:latin typeface="Cambria Math"/>
                <a:ea typeface="Cambria Math"/>
              </a:rPr>
              <a:t>))</a:t>
            </a:r>
            <a:r>
              <a:rPr lang="en-US" i="1" dirty="0">
                <a:latin typeface="Cambria Math"/>
                <a:ea typeface="Cambria Math"/>
              </a:rPr>
              <a:t> = </a:t>
            </a:r>
            <a:r>
              <a:rPr lang="en-US" i="1" dirty="0">
                <a:ea typeface="Cambria Math"/>
              </a:rPr>
              <a:t>f</a:t>
            </a:r>
            <a:r>
              <a:rPr lang="en-US" dirty="0">
                <a:latin typeface="Cambria Math"/>
                <a:ea typeface="Cambria Math"/>
              </a:rPr>
              <a:t>(</a:t>
            </a:r>
            <a:r>
              <a:rPr lang="en-US" i="1" dirty="0">
                <a:latin typeface="Cambria Math"/>
                <a:ea typeface="Cambria Math"/>
              </a:rPr>
              <a:t>a</a:t>
            </a:r>
            <a:r>
              <a:rPr lang="en-US" dirty="0">
                <a:latin typeface="Cambria Math"/>
                <a:ea typeface="Cambria Math"/>
              </a:rPr>
              <a:t>)</a:t>
            </a:r>
            <a:r>
              <a:rPr lang="en-US" i="1" dirty="0">
                <a:latin typeface="Cambria Math"/>
                <a:ea typeface="Cambria Math"/>
              </a:rPr>
              <a:t> = </a:t>
            </a:r>
            <a:r>
              <a:rPr lang="en-US" dirty="0">
                <a:latin typeface="Cambria Math"/>
                <a:ea typeface="Cambria Math"/>
              </a:rPr>
              <a:t>3</a:t>
            </a:r>
            <a:r>
              <a:rPr lang="en-US" i="1" dirty="0">
                <a:latin typeface="Cambria Math"/>
                <a:ea typeface="Cambria Math"/>
              </a:rPr>
              <a:t>.</a:t>
            </a:r>
            <a:r>
              <a:rPr lang="en-US" dirty="0"/>
              <a:t> </a:t>
            </a:r>
          </a:p>
          <a:p>
            <a:pPr lvl="1">
              <a:buNone/>
            </a:pPr>
            <a:r>
              <a:rPr lang="en-US" dirty="0"/>
              <a:t>Note that </a:t>
            </a:r>
            <a:r>
              <a:rPr lang="en-US" i="1" dirty="0" err="1"/>
              <a:t>g</a:t>
            </a:r>
            <a:r>
              <a:rPr lang="en-US" i="1" dirty="0" err="1">
                <a:latin typeface="Cambria Math"/>
                <a:ea typeface="Cambria Math"/>
              </a:rPr>
              <a:t>∘f</a:t>
            </a:r>
            <a:r>
              <a:rPr lang="en-US" i="1" dirty="0">
                <a:latin typeface="Cambria Math"/>
                <a:ea typeface="Cambria Math"/>
              </a:rPr>
              <a:t>  </a:t>
            </a:r>
            <a:r>
              <a:rPr lang="en-US" dirty="0">
                <a:latin typeface="Cambria Math"/>
                <a:ea typeface="Cambria Math"/>
              </a:rPr>
              <a:t>is not defined, because the range of </a:t>
            </a:r>
            <a:r>
              <a:rPr lang="en-US" i="1" dirty="0">
                <a:ea typeface="Cambria Math"/>
              </a:rPr>
              <a:t>f</a:t>
            </a:r>
            <a:r>
              <a:rPr lang="en-US" dirty="0">
                <a:latin typeface="Cambria Math"/>
                <a:ea typeface="Cambria Math"/>
              </a:rPr>
              <a:t> is not a subset of the domain of </a:t>
            </a:r>
            <a:r>
              <a:rPr lang="en-US" i="1" dirty="0">
                <a:ea typeface="Cambria Math"/>
              </a:rPr>
              <a:t>g</a:t>
            </a:r>
            <a:r>
              <a:rPr lang="en-US" dirty="0">
                <a:latin typeface="Cambria Math"/>
                <a:ea typeface="Cambria Math"/>
              </a:rPr>
              <a:t>. </a:t>
            </a:r>
            <a:endParaRPr lang="en-US" dirty="0"/>
          </a:p>
          <a:p>
            <a:pPr lvl="1"/>
            <a:endParaRPr lang="en-US" dirty="0"/>
          </a:p>
          <a:p>
            <a:pPr lvl="1"/>
            <a:endParaRPr lang="en-US" dirty="0"/>
          </a:p>
          <a:p>
            <a:pPr lvl="1"/>
            <a:endParaRPr lang="en-US" dirty="0"/>
          </a:p>
          <a:p>
            <a:endParaRPr lang="en-US" dirty="0"/>
          </a:p>
          <a:p>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Composition Questions</a:t>
            </a:r>
          </a:p>
        </p:txBody>
      </p:sp>
      <p:sp>
        <p:nvSpPr>
          <p:cNvPr id="3" name="Content Placeholder 2"/>
          <p:cNvSpPr>
            <a:spLocks noGrp="1"/>
          </p:cNvSpPr>
          <p:nvPr>
            <p:ph idx="1"/>
          </p:nvPr>
        </p:nvSpPr>
        <p:spPr/>
        <p:txBody>
          <a:bodyPr>
            <a:normAutofit/>
          </a:bodyPr>
          <a:lstStyle/>
          <a:p>
            <a:pPr>
              <a:buNone/>
            </a:pPr>
            <a:r>
              <a:rPr lang="en-US" b="1" dirty="0"/>
              <a:t>   Example </a:t>
            </a:r>
            <a:r>
              <a:rPr lang="en-US" b="1" dirty="0">
                <a:latin typeface="Cambria Math" pitchFamily="18" charset="0"/>
                <a:ea typeface="Cambria Math" pitchFamily="18" charset="0"/>
              </a:rPr>
              <a:t>2</a:t>
            </a:r>
            <a:r>
              <a:rPr lang="en-US" dirty="0"/>
              <a:t>: Let f and g be functions from the set of integers to the set of integers defined by  </a:t>
            </a:r>
            <a:r>
              <a:rPr lang="en-US" i="1" dirty="0"/>
              <a:t>f</a:t>
            </a:r>
            <a:r>
              <a:rPr lang="en-US" dirty="0"/>
              <a:t>(</a:t>
            </a:r>
            <a:r>
              <a:rPr lang="en-US" i="1" dirty="0"/>
              <a:t>x</a:t>
            </a:r>
            <a:r>
              <a:rPr lang="en-US" dirty="0"/>
              <a:t>)</a:t>
            </a:r>
            <a:r>
              <a:rPr lang="en-US" i="1" dirty="0"/>
              <a:t> = </a:t>
            </a:r>
            <a:r>
              <a:rPr lang="en-US" dirty="0">
                <a:latin typeface="Cambria Math" pitchFamily="18" charset="0"/>
                <a:ea typeface="Cambria Math" pitchFamily="18" charset="0"/>
              </a:rPr>
              <a:t>2</a:t>
            </a:r>
            <a:r>
              <a:rPr lang="en-US" i="1" dirty="0"/>
              <a:t>x </a:t>
            </a:r>
            <a:r>
              <a:rPr lang="en-US" dirty="0"/>
              <a:t>+</a:t>
            </a:r>
            <a:r>
              <a:rPr lang="en-US" i="1" dirty="0"/>
              <a:t> </a:t>
            </a:r>
            <a:r>
              <a:rPr lang="en-US" dirty="0">
                <a:latin typeface="Cambria Math" pitchFamily="18" charset="0"/>
                <a:ea typeface="Cambria Math" pitchFamily="18" charset="0"/>
              </a:rPr>
              <a:t>3</a:t>
            </a:r>
            <a:r>
              <a:rPr lang="en-US" i="1" dirty="0"/>
              <a:t> </a:t>
            </a:r>
            <a:r>
              <a:rPr lang="en-US" dirty="0"/>
              <a:t>and </a:t>
            </a:r>
            <a:r>
              <a:rPr lang="en-US" i="1" dirty="0"/>
              <a:t>g</a:t>
            </a:r>
            <a:r>
              <a:rPr lang="en-US" dirty="0"/>
              <a:t>(</a:t>
            </a:r>
            <a:r>
              <a:rPr lang="en-US" i="1" dirty="0"/>
              <a:t>x</a:t>
            </a:r>
            <a:r>
              <a:rPr lang="en-US" dirty="0"/>
              <a:t>)</a:t>
            </a:r>
            <a:r>
              <a:rPr lang="en-US" i="1" dirty="0"/>
              <a:t> = </a:t>
            </a:r>
            <a:r>
              <a:rPr lang="en-US" dirty="0">
                <a:latin typeface="Cambria Math" pitchFamily="18" charset="0"/>
                <a:ea typeface="Cambria Math" pitchFamily="18" charset="0"/>
              </a:rPr>
              <a:t>3</a:t>
            </a:r>
            <a:r>
              <a:rPr lang="en-US" i="1" dirty="0"/>
              <a:t>x </a:t>
            </a:r>
            <a:r>
              <a:rPr lang="en-US" dirty="0"/>
              <a:t>+</a:t>
            </a:r>
            <a:r>
              <a:rPr lang="en-US" i="1" dirty="0"/>
              <a:t> </a:t>
            </a:r>
            <a:r>
              <a:rPr lang="en-US" dirty="0">
                <a:latin typeface="Cambria Math" pitchFamily="18" charset="0"/>
                <a:ea typeface="Cambria Math" pitchFamily="18" charset="0"/>
              </a:rPr>
              <a:t>2</a:t>
            </a:r>
            <a:r>
              <a:rPr lang="en-US" dirty="0"/>
              <a:t>. </a:t>
            </a:r>
          </a:p>
          <a:p>
            <a:pPr>
              <a:buNone/>
            </a:pPr>
            <a:r>
              <a:rPr lang="en-US" dirty="0"/>
              <a:t>   What is the composition of </a:t>
            </a:r>
            <a:r>
              <a:rPr lang="en-US" i="1" dirty="0"/>
              <a:t>f</a:t>
            </a:r>
            <a:r>
              <a:rPr lang="en-US" dirty="0"/>
              <a:t> and </a:t>
            </a:r>
            <a:r>
              <a:rPr lang="en-US" i="1" dirty="0"/>
              <a:t>g</a:t>
            </a:r>
            <a:r>
              <a:rPr lang="en-US" dirty="0"/>
              <a:t>, and also the composition of </a:t>
            </a:r>
            <a:r>
              <a:rPr lang="en-US" i="1" dirty="0"/>
              <a:t>g</a:t>
            </a:r>
            <a:r>
              <a:rPr lang="en-US" dirty="0"/>
              <a:t> and </a:t>
            </a:r>
            <a:r>
              <a:rPr lang="en-US" i="1" dirty="0"/>
              <a:t>f </a:t>
            </a:r>
            <a:r>
              <a:rPr lang="en-US" dirty="0"/>
              <a:t>?</a:t>
            </a:r>
          </a:p>
          <a:p>
            <a:pPr>
              <a:buNone/>
            </a:pPr>
            <a:r>
              <a:rPr lang="en-US" b="1" dirty="0"/>
              <a:t>     Solution:</a:t>
            </a:r>
            <a:endParaRPr lang="en-US" dirty="0"/>
          </a:p>
          <a:p>
            <a:pPr lvl="1">
              <a:buNone/>
            </a:pPr>
            <a:r>
              <a:rPr lang="en-US" i="1" dirty="0" err="1"/>
              <a:t>f</a:t>
            </a:r>
            <a:r>
              <a:rPr lang="en-US" i="1" dirty="0" err="1">
                <a:latin typeface="Cambria Math"/>
                <a:ea typeface="Cambria Math"/>
              </a:rPr>
              <a:t>∘g</a:t>
            </a:r>
            <a:r>
              <a:rPr lang="en-US" i="1" dirty="0">
                <a:latin typeface="Cambria Math"/>
                <a:ea typeface="Cambria Math"/>
              </a:rPr>
              <a:t>  </a:t>
            </a:r>
            <a:r>
              <a:rPr lang="en-US" dirty="0">
                <a:latin typeface="Cambria Math"/>
                <a:ea typeface="Cambria Math"/>
              </a:rPr>
              <a:t>(</a:t>
            </a:r>
            <a:r>
              <a:rPr lang="en-US" i="1" dirty="0">
                <a:ea typeface="Cambria Math"/>
              </a:rPr>
              <a:t>x</a:t>
            </a:r>
            <a:r>
              <a:rPr lang="en-US" dirty="0">
                <a:latin typeface="Cambria Math"/>
                <a:ea typeface="Cambria Math"/>
              </a:rPr>
              <a:t>)= </a:t>
            </a:r>
            <a:r>
              <a:rPr lang="en-US" i="1" dirty="0">
                <a:ea typeface="Cambria Math"/>
              </a:rPr>
              <a:t>f</a:t>
            </a:r>
            <a:r>
              <a:rPr lang="en-US" dirty="0">
                <a:latin typeface="Cambria Math"/>
                <a:ea typeface="Cambria Math"/>
              </a:rPr>
              <a:t>(</a:t>
            </a:r>
            <a:r>
              <a:rPr lang="en-US" i="1" dirty="0">
                <a:latin typeface="Cambria Math"/>
                <a:ea typeface="Cambria Math"/>
              </a:rPr>
              <a:t>g</a:t>
            </a:r>
            <a:r>
              <a:rPr lang="en-US" dirty="0">
                <a:latin typeface="Cambria Math"/>
                <a:ea typeface="Cambria Math"/>
              </a:rPr>
              <a:t>(</a:t>
            </a:r>
            <a:r>
              <a:rPr lang="en-US" i="1" dirty="0">
                <a:ea typeface="Cambria Math"/>
              </a:rPr>
              <a:t>x</a:t>
            </a:r>
            <a:r>
              <a:rPr lang="en-US" dirty="0">
                <a:latin typeface="Cambria Math"/>
                <a:ea typeface="Cambria Math"/>
              </a:rPr>
              <a:t>)) =</a:t>
            </a:r>
            <a:r>
              <a:rPr lang="en-US" i="1" dirty="0">
                <a:latin typeface="Cambria Math"/>
                <a:ea typeface="Cambria Math"/>
              </a:rPr>
              <a:t> </a:t>
            </a:r>
            <a:r>
              <a:rPr lang="en-US" i="1" dirty="0">
                <a:ea typeface="Cambria Math"/>
              </a:rPr>
              <a:t>f</a:t>
            </a:r>
            <a:r>
              <a:rPr lang="en-US" dirty="0">
                <a:latin typeface="Cambria Math"/>
                <a:ea typeface="Cambria Math"/>
              </a:rPr>
              <a:t>(3</a:t>
            </a:r>
            <a:r>
              <a:rPr lang="en-US" i="1" dirty="0">
                <a:ea typeface="Cambria Math"/>
              </a:rPr>
              <a:t>x</a:t>
            </a:r>
            <a:r>
              <a:rPr lang="en-US" i="1" dirty="0">
                <a:latin typeface="Cambria Math"/>
                <a:ea typeface="Cambria Math"/>
              </a:rPr>
              <a:t> </a:t>
            </a:r>
            <a:r>
              <a:rPr lang="en-US" dirty="0">
                <a:latin typeface="Cambria Math"/>
                <a:ea typeface="Cambria Math"/>
              </a:rPr>
              <a:t>+</a:t>
            </a:r>
            <a:r>
              <a:rPr lang="en-US" i="1" dirty="0">
                <a:latin typeface="Cambria Math"/>
                <a:ea typeface="Cambria Math"/>
              </a:rPr>
              <a:t> </a:t>
            </a:r>
            <a:r>
              <a:rPr lang="en-US" dirty="0">
                <a:latin typeface="Cambria Math"/>
                <a:ea typeface="Cambria Math"/>
              </a:rPr>
              <a:t>2)</a:t>
            </a:r>
            <a:r>
              <a:rPr lang="en-US" i="1" dirty="0">
                <a:latin typeface="Cambria Math"/>
                <a:ea typeface="Cambria Math"/>
              </a:rPr>
              <a:t> </a:t>
            </a:r>
            <a:r>
              <a:rPr lang="en-US" dirty="0">
                <a:latin typeface="Cambria Math"/>
                <a:ea typeface="Cambria Math"/>
              </a:rPr>
              <a:t>=</a:t>
            </a:r>
            <a:r>
              <a:rPr lang="en-US" i="1" dirty="0">
                <a:latin typeface="Cambria Math"/>
                <a:ea typeface="Cambria Math"/>
              </a:rPr>
              <a:t> </a:t>
            </a:r>
            <a:r>
              <a:rPr lang="en-US" dirty="0">
                <a:latin typeface="Cambria Math"/>
                <a:ea typeface="Cambria Math"/>
              </a:rPr>
              <a:t>2(3</a:t>
            </a:r>
            <a:r>
              <a:rPr lang="en-US" i="1" dirty="0">
                <a:ea typeface="Cambria Math"/>
              </a:rPr>
              <a:t>x</a:t>
            </a:r>
            <a:r>
              <a:rPr lang="en-US" dirty="0">
                <a:latin typeface="Cambria Math"/>
                <a:ea typeface="Cambria Math"/>
              </a:rPr>
              <a:t> +</a:t>
            </a:r>
            <a:r>
              <a:rPr lang="en-US" i="1" dirty="0">
                <a:latin typeface="Cambria Math"/>
                <a:ea typeface="Cambria Math"/>
              </a:rPr>
              <a:t> </a:t>
            </a:r>
            <a:r>
              <a:rPr lang="en-US" dirty="0">
                <a:latin typeface="Cambria Math"/>
                <a:ea typeface="Cambria Math"/>
              </a:rPr>
              <a:t>2)</a:t>
            </a:r>
            <a:r>
              <a:rPr lang="en-US" i="1" dirty="0">
                <a:latin typeface="Cambria Math"/>
                <a:ea typeface="Cambria Math"/>
              </a:rPr>
              <a:t> </a:t>
            </a:r>
            <a:r>
              <a:rPr lang="en-US" dirty="0">
                <a:latin typeface="Cambria Math"/>
                <a:ea typeface="Cambria Math"/>
              </a:rPr>
              <a:t>+ 3</a:t>
            </a:r>
            <a:r>
              <a:rPr lang="en-US" i="1" dirty="0">
                <a:latin typeface="Cambria Math"/>
                <a:ea typeface="Cambria Math"/>
              </a:rPr>
              <a:t> = </a:t>
            </a:r>
            <a:r>
              <a:rPr lang="en-US" dirty="0">
                <a:latin typeface="Cambria Math"/>
                <a:ea typeface="Cambria Math"/>
              </a:rPr>
              <a:t>6</a:t>
            </a:r>
            <a:r>
              <a:rPr lang="en-US" i="1" dirty="0">
                <a:ea typeface="Cambria Math"/>
              </a:rPr>
              <a:t>x</a:t>
            </a:r>
            <a:r>
              <a:rPr lang="en-US" i="1" dirty="0">
                <a:latin typeface="Cambria Math"/>
                <a:ea typeface="Cambria Math"/>
              </a:rPr>
              <a:t> </a:t>
            </a:r>
            <a:r>
              <a:rPr lang="en-US" dirty="0">
                <a:latin typeface="Cambria Math"/>
                <a:ea typeface="Cambria Math"/>
              </a:rPr>
              <a:t>+ 7</a:t>
            </a:r>
            <a:endParaRPr lang="en-US" dirty="0"/>
          </a:p>
          <a:p>
            <a:pPr lvl="1">
              <a:buNone/>
            </a:pPr>
            <a:r>
              <a:rPr lang="en-US" i="1" dirty="0" err="1"/>
              <a:t>g</a:t>
            </a:r>
            <a:r>
              <a:rPr lang="en-US" i="1" dirty="0" err="1">
                <a:latin typeface="Cambria Math"/>
                <a:ea typeface="Cambria Math"/>
              </a:rPr>
              <a:t>∘f</a:t>
            </a:r>
            <a:r>
              <a:rPr lang="en-US" i="1" dirty="0">
                <a:latin typeface="Cambria Math"/>
                <a:ea typeface="Cambria Math"/>
              </a:rPr>
              <a:t>  </a:t>
            </a:r>
            <a:r>
              <a:rPr lang="en-US" dirty="0">
                <a:latin typeface="Cambria Math"/>
                <a:ea typeface="Cambria Math"/>
              </a:rPr>
              <a:t>(</a:t>
            </a:r>
            <a:r>
              <a:rPr lang="en-US" i="1" dirty="0">
                <a:ea typeface="Cambria Math"/>
              </a:rPr>
              <a:t>x</a:t>
            </a:r>
            <a:r>
              <a:rPr lang="en-US" dirty="0">
                <a:latin typeface="Cambria Math"/>
                <a:ea typeface="Cambria Math"/>
              </a:rPr>
              <a:t>)=</a:t>
            </a:r>
            <a:r>
              <a:rPr lang="en-US" i="1" dirty="0">
                <a:latin typeface="Cambria Math"/>
                <a:ea typeface="Cambria Math"/>
              </a:rPr>
              <a:t> </a:t>
            </a:r>
            <a:r>
              <a:rPr lang="en-US" i="1" dirty="0">
                <a:ea typeface="Cambria Math"/>
              </a:rPr>
              <a:t>g</a:t>
            </a:r>
            <a:r>
              <a:rPr lang="en-US" dirty="0">
                <a:latin typeface="Cambria Math"/>
                <a:ea typeface="Cambria Math"/>
              </a:rPr>
              <a:t>(</a:t>
            </a:r>
            <a:r>
              <a:rPr lang="en-US" i="1" dirty="0">
                <a:latin typeface="Cambria Math"/>
                <a:ea typeface="Cambria Math"/>
              </a:rPr>
              <a:t>f</a:t>
            </a:r>
            <a:r>
              <a:rPr lang="en-US" dirty="0">
                <a:latin typeface="Cambria Math"/>
                <a:ea typeface="Cambria Math"/>
              </a:rPr>
              <a:t>(</a:t>
            </a:r>
            <a:r>
              <a:rPr lang="en-US" i="1" dirty="0">
                <a:ea typeface="Cambria Math"/>
              </a:rPr>
              <a:t>x</a:t>
            </a:r>
            <a:r>
              <a:rPr lang="en-US" dirty="0">
                <a:latin typeface="Cambria Math"/>
                <a:ea typeface="Cambria Math"/>
              </a:rPr>
              <a:t>)) =</a:t>
            </a:r>
            <a:r>
              <a:rPr lang="en-US" i="1" dirty="0">
                <a:latin typeface="Cambria Math"/>
                <a:ea typeface="Cambria Math"/>
              </a:rPr>
              <a:t> </a:t>
            </a:r>
            <a:r>
              <a:rPr lang="en-US" i="1" dirty="0">
                <a:ea typeface="Cambria Math"/>
              </a:rPr>
              <a:t>g</a:t>
            </a:r>
            <a:r>
              <a:rPr lang="en-US" dirty="0">
                <a:latin typeface="Cambria Math"/>
                <a:ea typeface="Cambria Math"/>
              </a:rPr>
              <a:t>(2</a:t>
            </a:r>
            <a:r>
              <a:rPr lang="en-US" i="1" dirty="0">
                <a:ea typeface="Cambria Math"/>
              </a:rPr>
              <a:t>x</a:t>
            </a:r>
            <a:r>
              <a:rPr lang="en-US" i="1" dirty="0">
                <a:latin typeface="Cambria Math"/>
                <a:ea typeface="Cambria Math"/>
              </a:rPr>
              <a:t> </a:t>
            </a:r>
            <a:r>
              <a:rPr lang="en-US" dirty="0">
                <a:latin typeface="Cambria Math"/>
                <a:ea typeface="Cambria Math"/>
              </a:rPr>
              <a:t>+ 3) = 3(2</a:t>
            </a:r>
            <a:r>
              <a:rPr lang="en-US" i="1" dirty="0">
                <a:ea typeface="Cambria Math"/>
              </a:rPr>
              <a:t>x </a:t>
            </a:r>
            <a:r>
              <a:rPr lang="en-US" dirty="0">
                <a:latin typeface="Cambria Math"/>
                <a:ea typeface="Cambria Math"/>
              </a:rPr>
              <a:t>+</a:t>
            </a:r>
            <a:r>
              <a:rPr lang="en-US" i="1" dirty="0">
                <a:latin typeface="Cambria Math"/>
                <a:ea typeface="Cambria Math"/>
              </a:rPr>
              <a:t> </a:t>
            </a:r>
            <a:r>
              <a:rPr lang="en-US" dirty="0">
                <a:latin typeface="Cambria Math"/>
                <a:ea typeface="Cambria Math"/>
              </a:rPr>
              <a:t>3)</a:t>
            </a:r>
            <a:r>
              <a:rPr lang="en-US" i="1" dirty="0">
                <a:latin typeface="Cambria Math"/>
                <a:ea typeface="Cambria Math"/>
              </a:rPr>
              <a:t> </a:t>
            </a:r>
            <a:r>
              <a:rPr lang="en-US" dirty="0">
                <a:latin typeface="Cambria Math"/>
                <a:ea typeface="Cambria Math"/>
              </a:rPr>
              <a:t>+ 2</a:t>
            </a:r>
            <a:r>
              <a:rPr lang="en-US" i="1" dirty="0">
                <a:latin typeface="Cambria Math"/>
                <a:ea typeface="Cambria Math"/>
              </a:rPr>
              <a:t> = </a:t>
            </a:r>
            <a:r>
              <a:rPr lang="en-US" dirty="0">
                <a:latin typeface="Cambria Math"/>
                <a:ea typeface="Cambria Math"/>
              </a:rPr>
              <a:t>6</a:t>
            </a:r>
            <a:r>
              <a:rPr lang="en-US" i="1" dirty="0">
                <a:ea typeface="Cambria Math"/>
              </a:rPr>
              <a:t>x</a:t>
            </a:r>
            <a:r>
              <a:rPr lang="en-US" i="1" dirty="0">
                <a:latin typeface="Cambria Math"/>
                <a:ea typeface="Cambria Math"/>
              </a:rPr>
              <a:t> </a:t>
            </a:r>
            <a:r>
              <a:rPr lang="en-US" dirty="0">
                <a:latin typeface="Cambria Math"/>
                <a:ea typeface="Cambria Math"/>
              </a:rPr>
              <a:t>+ 11</a:t>
            </a:r>
            <a:r>
              <a:rPr lang="en-US" dirty="0"/>
              <a:t> </a:t>
            </a:r>
          </a:p>
          <a:p>
            <a:endParaRPr lang="en-US"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Graphs of Functions</a:t>
            </a:r>
          </a:p>
        </p:txBody>
      </p:sp>
      <p:sp>
        <p:nvSpPr>
          <p:cNvPr id="3" name="Content Placeholder 2"/>
          <p:cNvSpPr>
            <a:spLocks noGrp="1"/>
          </p:cNvSpPr>
          <p:nvPr>
            <p:ph idx="1"/>
          </p:nvPr>
        </p:nvSpPr>
        <p:spPr/>
        <p:txBody>
          <a:bodyPr/>
          <a:lstStyle/>
          <a:p>
            <a:r>
              <a:rPr lang="en-US" dirty="0"/>
              <a:t>Let </a:t>
            </a:r>
            <a:r>
              <a:rPr lang="en-US" i="1" dirty="0"/>
              <a:t>f</a:t>
            </a:r>
            <a:r>
              <a:rPr lang="en-US" dirty="0"/>
              <a:t> be a function from the set </a:t>
            </a:r>
            <a:r>
              <a:rPr lang="en-US" i="1" dirty="0"/>
              <a:t>A</a:t>
            </a:r>
            <a:r>
              <a:rPr lang="en-US" dirty="0"/>
              <a:t> to the set </a:t>
            </a:r>
            <a:r>
              <a:rPr lang="en-US" i="1" dirty="0"/>
              <a:t>B</a:t>
            </a:r>
            <a:r>
              <a:rPr lang="en-US" dirty="0"/>
              <a:t>. The </a:t>
            </a:r>
            <a:r>
              <a:rPr lang="en-US" i="1" dirty="0"/>
              <a:t>graph</a:t>
            </a:r>
            <a:r>
              <a:rPr lang="en-US" dirty="0"/>
              <a:t> of the function </a:t>
            </a:r>
            <a:r>
              <a:rPr lang="en-US" i="1" dirty="0"/>
              <a:t>f</a:t>
            </a:r>
            <a:r>
              <a:rPr lang="en-US" dirty="0"/>
              <a:t> is the set of ordered pairs   </a:t>
            </a:r>
            <a:r>
              <a:rPr lang="en-US" dirty="0">
                <a:latin typeface="Cambria Math" pitchFamily="18" charset="0"/>
                <a:ea typeface="Cambria Math" pitchFamily="18" charset="0"/>
              </a:rPr>
              <a:t>{(</a:t>
            </a:r>
            <a:r>
              <a:rPr lang="en-US" i="1" dirty="0" err="1">
                <a:ea typeface="Cambria Math" pitchFamily="18" charset="0"/>
              </a:rPr>
              <a:t>a,b</a:t>
            </a:r>
            <a:r>
              <a:rPr lang="en-US" dirty="0">
                <a:latin typeface="Cambria Math" pitchFamily="18" charset="0"/>
                <a:ea typeface="Cambria Math" pitchFamily="18" charset="0"/>
              </a:rPr>
              <a:t>) | </a:t>
            </a:r>
            <a:r>
              <a:rPr lang="en-US" i="1" dirty="0">
                <a:ea typeface="Cambria Math" pitchFamily="18" charset="0"/>
              </a:rPr>
              <a:t>a</a:t>
            </a:r>
            <a:r>
              <a:rPr lang="en-US" dirty="0">
                <a:latin typeface="Cambria Math" pitchFamily="18" charset="0"/>
                <a:ea typeface="Cambria Math" pitchFamily="18" charset="0"/>
              </a:rPr>
              <a:t> ∈</a:t>
            </a:r>
            <a:r>
              <a:rPr lang="en-US" i="1" dirty="0">
                <a:latin typeface="Cambria Math"/>
                <a:ea typeface="Cambria Math"/>
              </a:rPr>
              <a:t>A</a:t>
            </a:r>
            <a:r>
              <a:rPr lang="en-US" dirty="0">
                <a:latin typeface="Cambria Math"/>
                <a:ea typeface="Cambria Math"/>
              </a:rPr>
              <a:t> and </a:t>
            </a:r>
            <a:r>
              <a:rPr lang="en-US" i="1" dirty="0">
                <a:ea typeface="Cambria Math"/>
              </a:rPr>
              <a:t>f</a:t>
            </a:r>
            <a:r>
              <a:rPr lang="en-US" dirty="0">
                <a:latin typeface="Cambria Math"/>
                <a:ea typeface="Cambria Math"/>
              </a:rPr>
              <a:t>(</a:t>
            </a:r>
            <a:r>
              <a:rPr lang="en-US" i="1" dirty="0">
                <a:ea typeface="Cambria Math"/>
              </a:rPr>
              <a:t>a</a:t>
            </a:r>
            <a:r>
              <a:rPr lang="en-US" dirty="0">
                <a:latin typeface="Cambria Math"/>
                <a:ea typeface="Cambria Math"/>
              </a:rPr>
              <a:t>) = </a:t>
            </a:r>
            <a:r>
              <a:rPr lang="en-US" i="1" dirty="0">
                <a:ea typeface="Cambria Math"/>
              </a:rPr>
              <a:t>b</a:t>
            </a:r>
            <a:r>
              <a:rPr lang="en-US" dirty="0">
                <a:latin typeface="Cambria Math"/>
                <a:ea typeface="Cambria Math"/>
              </a:rPr>
              <a:t>}.</a:t>
            </a:r>
            <a:endParaRPr lang="en-US" dirty="0"/>
          </a:p>
        </p:txBody>
      </p:sp>
      <p:pic>
        <p:nvPicPr>
          <p:cNvPr id="4" name="Picture 3" descr="0219.jpg"/>
          <p:cNvPicPr>
            <a:picLocks noChangeAspect="1"/>
          </p:cNvPicPr>
          <p:nvPr/>
        </p:nvPicPr>
        <p:blipFill>
          <a:blip r:embed="rId2" cstate="print"/>
          <a:stretch>
            <a:fillRect/>
          </a:stretch>
        </p:blipFill>
        <p:spPr>
          <a:xfrm>
            <a:off x="1524000" y="3810000"/>
            <a:ext cx="1879854" cy="1879854"/>
          </a:xfrm>
          <a:prstGeom prst="rect">
            <a:avLst/>
          </a:prstGeom>
        </p:spPr>
      </p:pic>
      <p:pic>
        <p:nvPicPr>
          <p:cNvPr id="5" name="Picture 4" descr="0220.jpg"/>
          <p:cNvPicPr>
            <a:picLocks noChangeAspect="1"/>
          </p:cNvPicPr>
          <p:nvPr/>
        </p:nvPicPr>
        <p:blipFill>
          <a:blip r:embed="rId3" cstate="print"/>
          <a:stretch>
            <a:fillRect/>
          </a:stretch>
        </p:blipFill>
        <p:spPr>
          <a:xfrm>
            <a:off x="5029200" y="3810000"/>
            <a:ext cx="2079498" cy="1879092"/>
          </a:xfrm>
          <a:prstGeom prst="rect">
            <a:avLst/>
          </a:prstGeom>
        </p:spPr>
      </p:pic>
      <p:sp>
        <p:nvSpPr>
          <p:cNvPr id="6" name="TextBox 5"/>
          <p:cNvSpPr txBox="1"/>
          <p:nvPr/>
        </p:nvSpPr>
        <p:spPr>
          <a:xfrm>
            <a:off x="762000" y="5867400"/>
            <a:ext cx="4572000" cy="830997"/>
          </a:xfrm>
          <a:prstGeom prst="rect">
            <a:avLst/>
          </a:prstGeom>
          <a:noFill/>
        </p:spPr>
        <p:txBody>
          <a:bodyPr wrap="square" rtlCol="0">
            <a:spAutoFit/>
          </a:bodyPr>
          <a:lstStyle/>
          <a:p>
            <a:r>
              <a:rPr lang="en-US" sz="2400" dirty="0"/>
              <a:t>Graph of </a:t>
            </a:r>
            <a:r>
              <a:rPr lang="en-US" sz="2400" i="1" dirty="0"/>
              <a:t>f</a:t>
            </a:r>
            <a:r>
              <a:rPr lang="en-US" sz="2400" dirty="0"/>
              <a:t>(</a:t>
            </a:r>
            <a:r>
              <a:rPr lang="en-US" sz="2400" i="1" dirty="0"/>
              <a:t>n</a:t>
            </a:r>
            <a:r>
              <a:rPr lang="en-US" sz="2400" dirty="0"/>
              <a:t>) = </a:t>
            </a:r>
            <a:r>
              <a:rPr lang="en-US" sz="2400" dirty="0">
                <a:latin typeface="Cambria Math" pitchFamily="18" charset="0"/>
                <a:ea typeface="Cambria Math" pitchFamily="18" charset="0"/>
              </a:rPr>
              <a:t>2</a:t>
            </a:r>
            <a:r>
              <a:rPr lang="en-US" sz="2400" i="1" dirty="0"/>
              <a:t>n</a:t>
            </a:r>
            <a:r>
              <a:rPr lang="en-US" sz="2400" dirty="0"/>
              <a:t> </a:t>
            </a:r>
            <a:r>
              <a:rPr lang="en-US" sz="2400" dirty="0">
                <a:latin typeface="Cambria Math" pitchFamily="18" charset="0"/>
                <a:ea typeface="Cambria Math" pitchFamily="18" charset="0"/>
              </a:rPr>
              <a:t>+ 1 </a:t>
            </a:r>
          </a:p>
          <a:p>
            <a:r>
              <a:rPr lang="en-US" sz="2400" dirty="0"/>
              <a:t>    from Z to Z</a:t>
            </a:r>
          </a:p>
        </p:txBody>
      </p:sp>
      <p:sp>
        <p:nvSpPr>
          <p:cNvPr id="7" name="TextBox 6"/>
          <p:cNvSpPr txBox="1"/>
          <p:nvPr/>
        </p:nvSpPr>
        <p:spPr>
          <a:xfrm>
            <a:off x="4724400" y="5791200"/>
            <a:ext cx="4572000" cy="830997"/>
          </a:xfrm>
          <a:prstGeom prst="rect">
            <a:avLst/>
          </a:prstGeom>
          <a:noFill/>
        </p:spPr>
        <p:txBody>
          <a:bodyPr wrap="square" rtlCol="0">
            <a:spAutoFit/>
          </a:bodyPr>
          <a:lstStyle/>
          <a:p>
            <a:r>
              <a:rPr lang="en-US" sz="2400" dirty="0"/>
              <a:t>Graph of </a:t>
            </a:r>
            <a:r>
              <a:rPr lang="en-US" sz="2400" i="1" dirty="0"/>
              <a:t>f</a:t>
            </a:r>
            <a:r>
              <a:rPr lang="en-US" sz="2400" dirty="0"/>
              <a:t>(</a:t>
            </a:r>
            <a:r>
              <a:rPr lang="en-US" sz="2400" i="1" dirty="0"/>
              <a:t>x</a:t>
            </a:r>
            <a:r>
              <a:rPr lang="en-US" sz="2400" dirty="0"/>
              <a:t>) = </a:t>
            </a:r>
            <a:r>
              <a:rPr lang="en-US" sz="2400" i="1" dirty="0"/>
              <a:t>x</a:t>
            </a:r>
            <a:r>
              <a:rPr lang="en-US" sz="2400" baseline="30000" dirty="0">
                <a:latin typeface="Cambria Math" pitchFamily="18" charset="0"/>
                <a:ea typeface="Cambria Math" pitchFamily="18" charset="0"/>
              </a:rPr>
              <a:t>2</a:t>
            </a:r>
            <a:r>
              <a:rPr lang="en-US" sz="2400" dirty="0"/>
              <a:t> </a:t>
            </a:r>
          </a:p>
          <a:p>
            <a:r>
              <a:rPr lang="en-US" sz="2400" dirty="0"/>
              <a:t>    from Z to Z</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Important Functions</a:t>
            </a:r>
          </a:p>
        </p:txBody>
      </p:sp>
      <p:sp>
        <p:nvSpPr>
          <p:cNvPr id="3" name="Content Placeholder 2"/>
          <p:cNvSpPr>
            <a:spLocks noGrp="1"/>
          </p:cNvSpPr>
          <p:nvPr>
            <p:ph idx="1"/>
          </p:nvPr>
        </p:nvSpPr>
        <p:spPr/>
        <p:txBody>
          <a:bodyPr>
            <a:normAutofit/>
          </a:bodyPr>
          <a:lstStyle/>
          <a:p>
            <a:r>
              <a:rPr lang="en-US" dirty="0"/>
              <a:t>The </a:t>
            </a:r>
            <a:r>
              <a:rPr lang="en-US" i="1" dirty="0"/>
              <a:t>floor</a:t>
            </a:r>
            <a:r>
              <a:rPr lang="en-US" dirty="0"/>
              <a:t> function, denoted</a:t>
            </a:r>
          </a:p>
          <a:p>
            <a:endParaRPr lang="en-US" dirty="0"/>
          </a:p>
          <a:p>
            <a:pPr>
              <a:buNone/>
            </a:pPr>
            <a:r>
              <a:rPr lang="en-US" dirty="0"/>
              <a:t>  is the largest integer less than or equal to </a:t>
            </a:r>
            <a:r>
              <a:rPr lang="en-US" i="1" dirty="0"/>
              <a:t>x</a:t>
            </a:r>
            <a:r>
              <a:rPr lang="en-US" dirty="0"/>
              <a:t>.</a:t>
            </a:r>
          </a:p>
          <a:p>
            <a:endParaRPr lang="en-US" dirty="0"/>
          </a:p>
          <a:p>
            <a:r>
              <a:rPr lang="en-US" dirty="0"/>
              <a:t>The </a:t>
            </a:r>
            <a:r>
              <a:rPr lang="en-US" i="1" dirty="0"/>
              <a:t>ceiling </a:t>
            </a:r>
            <a:r>
              <a:rPr lang="en-US" dirty="0"/>
              <a:t>function, denoted</a:t>
            </a:r>
          </a:p>
          <a:p>
            <a:endParaRPr lang="en-US" dirty="0"/>
          </a:p>
          <a:p>
            <a:pPr>
              <a:buNone/>
            </a:pPr>
            <a:r>
              <a:rPr lang="en-US" dirty="0"/>
              <a:t>  is the smallest integer greater than or  equal to </a:t>
            </a:r>
            <a:r>
              <a:rPr lang="en-US" i="1" dirty="0"/>
              <a:t>x</a:t>
            </a:r>
          </a:p>
        </p:txBody>
      </p:sp>
      <p:pic>
        <p:nvPicPr>
          <p:cNvPr id="4" name="Picture 3" descr="addin_tmp.png"/>
          <p:cNvPicPr>
            <a:picLocks noChangeAspect="1"/>
          </p:cNvPicPr>
          <p:nvPr>
            <p:custDataLst>
              <p:tags r:id="rId1"/>
            </p:custDataLst>
          </p:nvPr>
        </p:nvPicPr>
        <p:blipFill>
          <a:blip r:embed="rId8" cstate="print"/>
          <a:stretch>
            <a:fillRect/>
          </a:stretch>
        </p:blipFill>
        <p:spPr>
          <a:xfrm>
            <a:off x="2438400" y="2362200"/>
            <a:ext cx="1714500" cy="382905"/>
          </a:xfrm>
          <a:prstGeom prst="rect">
            <a:avLst/>
          </a:prstGeom>
        </p:spPr>
      </p:pic>
      <p:pic>
        <p:nvPicPr>
          <p:cNvPr id="5" name="Picture 4" descr="addin_tmp.png"/>
          <p:cNvPicPr>
            <a:picLocks noChangeAspect="1"/>
          </p:cNvPicPr>
          <p:nvPr>
            <p:custDataLst>
              <p:tags r:id="rId2"/>
            </p:custDataLst>
          </p:nvPr>
        </p:nvPicPr>
        <p:blipFill>
          <a:blip r:embed="rId9" cstate="print"/>
          <a:stretch>
            <a:fillRect/>
          </a:stretch>
        </p:blipFill>
        <p:spPr>
          <a:xfrm>
            <a:off x="3276600" y="4419600"/>
            <a:ext cx="1714500" cy="382905"/>
          </a:xfrm>
          <a:prstGeom prst="rect">
            <a:avLst/>
          </a:prstGeom>
        </p:spPr>
      </p:pic>
      <p:sp>
        <p:nvSpPr>
          <p:cNvPr id="6" name="TextBox 5"/>
          <p:cNvSpPr txBox="1"/>
          <p:nvPr/>
        </p:nvSpPr>
        <p:spPr>
          <a:xfrm>
            <a:off x="685800" y="5562600"/>
            <a:ext cx="2057400" cy="461665"/>
          </a:xfrm>
          <a:prstGeom prst="rect">
            <a:avLst/>
          </a:prstGeom>
          <a:noFill/>
        </p:spPr>
        <p:txBody>
          <a:bodyPr wrap="square" rtlCol="0">
            <a:spAutoFit/>
          </a:bodyPr>
          <a:lstStyle/>
          <a:p>
            <a:r>
              <a:rPr lang="en-US" sz="2400" b="1" dirty="0"/>
              <a:t>Example:</a:t>
            </a:r>
          </a:p>
        </p:txBody>
      </p:sp>
      <p:pic>
        <p:nvPicPr>
          <p:cNvPr id="7" name="Picture 6" descr="addin_tmp.png"/>
          <p:cNvPicPr>
            <a:picLocks noChangeAspect="1"/>
          </p:cNvPicPr>
          <p:nvPr>
            <p:custDataLst>
              <p:tags r:id="rId3"/>
            </p:custDataLst>
          </p:nvPr>
        </p:nvPicPr>
        <p:blipFill>
          <a:blip r:embed="rId10" cstate="print"/>
          <a:stretch>
            <a:fillRect/>
          </a:stretch>
        </p:blipFill>
        <p:spPr>
          <a:xfrm>
            <a:off x="2667000" y="5486400"/>
            <a:ext cx="1443038" cy="382905"/>
          </a:xfrm>
          <a:prstGeom prst="rect">
            <a:avLst/>
          </a:prstGeom>
        </p:spPr>
      </p:pic>
      <p:pic>
        <p:nvPicPr>
          <p:cNvPr id="8" name="Picture 7" descr="addin_tmp.png"/>
          <p:cNvPicPr>
            <a:picLocks noChangeAspect="1"/>
          </p:cNvPicPr>
          <p:nvPr>
            <p:custDataLst>
              <p:tags r:id="rId4"/>
            </p:custDataLst>
          </p:nvPr>
        </p:nvPicPr>
        <p:blipFill>
          <a:blip r:embed="rId11" cstate="print"/>
          <a:stretch>
            <a:fillRect/>
          </a:stretch>
        </p:blipFill>
        <p:spPr>
          <a:xfrm>
            <a:off x="5105400" y="5410200"/>
            <a:ext cx="1437323" cy="382905"/>
          </a:xfrm>
          <a:prstGeom prst="rect">
            <a:avLst/>
          </a:prstGeom>
        </p:spPr>
      </p:pic>
      <p:pic>
        <p:nvPicPr>
          <p:cNvPr id="12" name="Picture 11" descr="addin_tmp.png"/>
          <p:cNvPicPr>
            <a:picLocks noChangeAspect="1"/>
          </p:cNvPicPr>
          <p:nvPr>
            <p:custDataLst>
              <p:tags r:id="rId5"/>
            </p:custDataLst>
          </p:nvPr>
        </p:nvPicPr>
        <p:blipFill>
          <a:blip r:embed="rId12" cstate="print"/>
          <a:stretch>
            <a:fillRect/>
          </a:stretch>
        </p:blipFill>
        <p:spPr>
          <a:xfrm>
            <a:off x="2514600" y="6172201"/>
            <a:ext cx="2014538" cy="382905"/>
          </a:xfrm>
          <a:prstGeom prst="rect">
            <a:avLst/>
          </a:prstGeom>
        </p:spPr>
      </p:pic>
      <p:pic>
        <p:nvPicPr>
          <p:cNvPr id="14" name="Picture 13" descr="addin_tmp.png"/>
          <p:cNvPicPr>
            <a:picLocks noChangeAspect="1"/>
          </p:cNvPicPr>
          <p:nvPr>
            <p:custDataLst>
              <p:tags r:id="rId6"/>
            </p:custDataLst>
          </p:nvPr>
        </p:nvPicPr>
        <p:blipFill>
          <a:blip r:embed="rId13" cstate="print"/>
          <a:stretch>
            <a:fillRect/>
          </a:stretch>
        </p:blipFill>
        <p:spPr>
          <a:xfrm>
            <a:off x="4953000" y="6172202"/>
            <a:ext cx="2025968" cy="38290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5E6C4-56CF-4156-A585-3C3DD6051F22}"/>
              </a:ext>
            </a:extLst>
          </p:cNvPr>
          <p:cNvSpPr>
            <a:spLocks noGrp="1"/>
          </p:cNvSpPr>
          <p:nvPr>
            <p:ph type="title"/>
          </p:nvPr>
        </p:nvSpPr>
        <p:spPr/>
        <p:txBody>
          <a:bodyPr/>
          <a:lstStyle/>
          <a:p>
            <a:r>
              <a:rPr lang="en-US" dirty="0"/>
              <a:t>Classroom Exercise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29696D2-D30D-4A9C-91CA-A2BD9DDDC895}"/>
                  </a:ext>
                </a:extLst>
              </p:cNvPr>
              <p:cNvSpPr>
                <a:spLocks noGrp="1"/>
              </p:cNvSpPr>
              <p:nvPr>
                <p:ph idx="1"/>
              </p:nvPr>
            </p:nvSpPr>
            <p:spPr/>
            <p:txBody>
              <a:bodyPr/>
              <a:lstStyle/>
              <a:p>
                <a:pPr marL="0" indent="0">
                  <a:buNone/>
                </a:pPr>
                <a:r>
                  <a:rPr lang="en-US" dirty="0"/>
                  <a:t>List the members of these sets.</a:t>
                </a:r>
              </a:p>
              <a:p>
                <a:pPr marL="514350" indent="-514350">
                  <a:buAutoNum type="alphaLcParenR"/>
                </a:pPr>
                <a:r>
                  <a:rPr lang="en-US" dirty="0"/>
                  <a:t>{x | x is a real number such that </a:t>
                </a:r>
                <a14:m>
                  <m:oMath xmlns:m="http://schemas.openxmlformats.org/officeDocument/2006/math">
                    <m:sSup>
                      <m:sSupPr>
                        <m:ctrlPr>
                          <a:rPr lang="en-US" i="1" dirty="0" smtClean="0">
                            <a:latin typeface="Cambria Math" panose="02040503050406030204" pitchFamily="18" charset="0"/>
                          </a:rPr>
                        </m:ctrlPr>
                      </m:sSupPr>
                      <m:e>
                        <m:r>
                          <a:rPr lang="en-US" b="0" i="1" dirty="0" smtClean="0">
                            <a:latin typeface="Cambria Math" panose="02040503050406030204" pitchFamily="18" charset="0"/>
                          </a:rPr>
                          <m:t>𝑥</m:t>
                        </m:r>
                      </m:e>
                      <m:sup>
                        <m:r>
                          <a:rPr lang="en-US" b="0" i="1" dirty="0" smtClean="0">
                            <a:latin typeface="Cambria Math" panose="02040503050406030204" pitchFamily="18" charset="0"/>
                          </a:rPr>
                          <m:t>2</m:t>
                        </m:r>
                      </m:sup>
                    </m:sSup>
                  </m:oMath>
                </a14:m>
                <a:r>
                  <a:rPr lang="en-US" dirty="0"/>
                  <a:t> = 1}</a:t>
                </a:r>
              </a:p>
              <a:p>
                <a:pPr marL="514350" indent="-514350">
                  <a:buAutoNum type="alphaLcParenR"/>
                </a:pPr>
                <a:r>
                  <a:rPr lang="en-US" dirty="0"/>
                  <a:t>{x | x is a positive integer less than 12}</a:t>
                </a:r>
              </a:p>
              <a:p>
                <a:pPr marL="514350" indent="-514350">
                  <a:buAutoNum type="alphaLcParenR"/>
                </a:pPr>
                <a:r>
                  <a:rPr lang="en-US" dirty="0"/>
                  <a:t>{x | x is the square of an integer and x &lt; 100}</a:t>
                </a:r>
              </a:p>
              <a:p>
                <a:pPr marL="514350" indent="-514350">
                  <a:buAutoNum type="alphaLcParenR"/>
                </a:pPr>
                <a:r>
                  <a:rPr lang="en-US" dirty="0"/>
                  <a:t>{x | x is an integer such that </a:t>
                </a:r>
                <a14:m>
                  <m:oMath xmlns:m="http://schemas.openxmlformats.org/officeDocument/2006/math">
                    <m:sSup>
                      <m:sSupPr>
                        <m:ctrlPr>
                          <a:rPr lang="en-US" i="1" dirty="0">
                            <a:latin typeface="Cambria Math" panose="02040503050406030204" pitchFamily="18" charset="0"/>
                          </a:rPr>
                        </m:ctrlPr>
                      </m:sSupPr>
                      <m:e>
                        <m:r>
                          <a:rPr lang="en-US" i="1" dirty="0">
                            <a:latin typeface="Cambria Math" panose="02040503050406030204" pitchFamily="18" charset="0"/>
                          </a:rPr>
                          <m:t>𝑥</m:t>
                        </m:r>
                      </m:e>
                      <m:sup>
                        <m:r>
                          <a:rPr lang="en-US" i="1" dirty="0">
                            <a:latin typeface="Cambria Math" panose="02040503050406030204" pitchFamily="18" charset="0"/>
                          </a:rPr>
                          <m:t>2</m:t>
                        </m:r>
                      </m:sup>
                    </m:sSup>
                    <m:r>
                      <a:rPr lang="en-US" i="1" dirty="0">
                        <a:latin typeface="Cambria Math" panose="02040503050406030204" pitchFamily="18" charset="0"/>
                      </a:rPr>
                      <m:t> </m:t>
                    </m:r>
                  </m:oMath>
                </a14:m>
                <a:r>
                  <a:rPr lang="en-US" dirty="0"/>
                  <a:t>= 2}</a:t>
                </a:r>
              </a:p>
            </p:txBody>
          </p:sp>
        </mc:Choice>
        <mc:Fallback xmlns="">
          <p:sp>
            <p:nvSpPr>
              <p:cNvPr id="3" name="Content Placeholder 2">
                <a:extLst>
                  <a:ext uri="{FF2B5EF4-FFF2-40B4-BE49-F238E27FC236}">
                    <a16:creationId xmlns:a16="http://schemas.microsoft.com/office/drawing/2014/main" id="{C29696D2-D30D-4A9C-91CA-A2BD9DDDC895}"/>
                  </a:ext>
                </a:extLst>
              </p:cNvPr>
              <p:cNvSpPr>
                <a:spLocks noGrp="1" noRot="1" noChangeAspect="1" noMove="1" noResize="1" noEditPoints="1" noAdjustHandles="1" noChangeArrowheads="1" noChangeShapeType="1" noTextEdit="1"/>
              </p:cNvSpPr>
              <p:nvPr>
                <p:ph idx="1"/>
              </p:nvPr>
            </p:nvSpPr>
            <p:spPr>
              <a:blipFill>
                <a:blip r:embed="rId2"/>
                <a:stretch>
                  <a:fillRect l="-1333" t="-1250"/>
                </a:stretch>
              </a:blipFill>
            </p:spPr>
            <p:txBody>
              <a:bodyPr/>
              <a:lstStyle/>
              <a:p>
                <a:r>
                  <a:rPr lang="en-US">
                    <a:noFill/>
                  </a:rPr>
                  <a:t> </a:t>
                </a:r>
              </a:p>
            </p:txBody>
          </p:sp>
        </mc:Fallback>
      </mc:AlternateContent>
    </p:spTree>
    <p:extLst>
      <p:ext uri="{BB962C8B-B14F-4D97-AF65-F5344CB8AC3E}">
        <p14:creationId xmlns:p14="http://schemas.microsoft.com/office/powerpoint/2010/main" val="197133982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Floor and Ceiling Functions </a:t>
            </a:r>
          </a:p>
        </p:txBody>
      </p:sp>
      <p:pic>
        <p:nvPicPr>
          <p:cNvPr id="5" name="Picture 4" descr="0221.jpg"/>
          <p:cNvPicPr>
            <a:picLocks noChangeAspect="1"/>
          </p:cNvPicPr>
          <p:nvPr/>
        </p:nvPicPr>
        <p:blipFill>
          <a:blip r:embed="rId2" cstate="print"/>
          <a:stretch>
            <a:fillRect/>
          </a:stretch>
        </p:blipFill>
        <p:spPr>
          <a:xfrm>
            <a:off x="1905000" y="2514600"/>
            <a:ext cx="5596182" cy="2590800"/>
          </a:xfrm>
          <a:prstGeom prst="rect">
            <a:avLst/>
          </a:prstGeom>
        </p:spPr>
      </p:pic>
      <p:sp>
        <p:nvSpPr>
          <p:cNvPr id="11" name="TextBox 10"/>
          <p:cNvSpPr txBox="1"/>
          <p:nvPr/>
        </p:nvSpPr>
        <p:spPr>
          <a:xfrm>
            <a:off x="1600200" y="5562600"/>
            <a:ext cx="6629400" cy="830997"/>
          </a:xfrm>
          <a:prstGeom prst="rect">
            <a:avLst/>
          </a:prstGeom>
          <a:noFill/>
        </p:spPr>
        <p:txBody>
          <a:bodyPr wrap="square" rtlCol="0">
            <a:spAutoFit/>
          </a:bodyPr>
          <a:lstStyle/>
          <a:p>
            <a:r>
              <a:rPr lang="en-US" sz="2400" dirty="0"/>
              <a:t>Graph of (a) Floor and (b) Ceiling Functions </a:t>
            </a:r>
          </a:p>
          <a:p>
            <a:r>
              <a:rPr lang="en-US" sz="2400" dirty="0"/>
              <a:t>    </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Floor and Ceiling Functions </a:t>
            </a:r>
          </a:p>
        </p:txBody>
      </p:sp>
      <p:pic>
        <p:nvPicPr>
          <p:cNvPr id="4" name="Content Placeholder 3" descr="table26.jpg"/>
          <p:cNvPicPr>
            <a:picLocks noGrp="1" noChangeAspect="1"/>
          </p:cNvPicPr>
          <p:nvPr>
            <p:ph idx="1"/>
          </p:nvPr>
        </p:nvPicPr>
        <p:blipFill>
          <a:blip r:embed="rId2" cstate="print"/>
          <a:stretch>
            <a:fillRect/>
          </a:stretch>
        </p:blipFill>
        <p:spPr>
          <a:xfrm>
            <a:off x="2133600" y="1905000"/>
            <a:ext cx="4742688" cy="4758248"/>
          </a:xfrm>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Proving Properties of Functions </a:t>
            </a:r>
          </a:p>
        </p:txBody>
      </p:sp>
      <p:sp>
        <p:nvSpPr>
          <p:cNvPr id="3" name="Content Placeholder 2"/>
          <p:cNvSpPr>
            <a:spLocks noGrp="1"/>
          </p:cNvSpPr>
          <p:nvPr>
            <p:ph idx="1"/>
          </p:nvPr>
        </p:nvSpPr>
        <p:spPr/>
        <p:txBody>
          <a:bodyPr>
            <a:normAutofit fontScale="85000" lnSpcReduction="20000"/>
          </a:bodyPr>
          <a:lstStyle/>
          <a:p>
            <a:pPr>
              <a:buNone/>
            </a:pPr>
            <a:r>
              <a:rPr lang="en-US" b="1" dirty="0"/>
              <a:t>   Example</a:t>
            </a:r>
            <a:r>
              <a:rPr lang="en-US" dirty="0"/>
              <a:t>: Prove that x is a real number, then</a:t>
            </a:r>
          </a:p>
          <a:p>
            <a:pPr>
              <a:buNone/>
            </a:pPr>
            <a:r>
              <a:rPr lang="en-US" dirty="0">
                <a:latin typeface="Cambria Math"/>
                <a:ea typeface="Cambria Math"/>
              </a:rPr>
              <a:t>                          ⌊2</a:t>
            </a:r>
            <a:r>
              <a:rPr lang="en-US" i="1" dirty="0">
                <a:latin typeface="Cambria Math"/>
                <a:ea typeface="Cambria Math"/>
              </a:rPr>
              <a:t>x</a:t>
            </a:r>
            <a:r>
              <a:rPr lang="en-US" dirty="0">
                <a:latin typeface="Cambria Math"/>
                <a:ea typeface="Cambria Math"/>
              </a:rPr>
              <a:t>⌋= ⌊</a:t>
            </a:r>
            <a:r>
              <a:rPr lang="en-US" i="1" dirty="0">
                <a:latin typeface="Cambria Math"/>
                <a:ea typeface="Cambria Math"/>
              </a:rPr>
              <a:t>x</a:t>
            </a:r>
            <a:r>
              <a:rPr lang="en-US" dirty="0">
                <a:latin typeface="Cambria Math"/>
                <a:ea typeface="Cambria Math"/>
              </a:rPr>
              <a:t>⌋ + ⌊</a:t>
            </a:r>
            <a:r>
              <a:rPr lang="en-US" i="1" dirty="0">
                <a:latin typeface="Cambria Math"/>
                <a:ea typeface="Cambria Math"/>
              </a:rPr>
              <a:t>x</a:t>
            </a:r>
            <a:r>
              <a:rPr lang="en-US" dirty="0">
                <a:latin typeface="Cambria Math"/>
                <a:ea typeface="Cambria Math"/>
              </a:rPr>
              <a:t> + 1/2⌋</a:t>
            </a:r>
          </a:p>
          <a:p>
            <a:pPr>
              <a:buNone/>
            </a:pPr>
            <a:r>
              <a:rPr lang="en-US" b="1" dirty="0"/>
              <a:t>    Solution</a:t>
            </a:r>
            <a:r>
              <a:rPr lang="en-US" dirty="0"/>
              <a:t>: Let </a:t>
            </a:r>
            <a:r>
              <a:rPr lang="en-US" i="1" dirty="0"/>
              <a:t>x</a:t>
            </a:r>
            <a:r>
              <a:rPr lang="en-US" dirty="0"/>
              <a:t> = </a:t>
            </a:r>
            <a:r>
              <a:rPr lang="en-US" i="1" dirty="0"/>
              <a:t>n</a:t>
            </a:r>
            <a:r>
              <a:rPr lang="en-US" dirty="0"/>
              <a:t> + </a:t>
            </a:r>
            <a:r>
              <a:rPr lang="el-GR" dirty="0">
                <a:latin typeface="Cambria Math"/>
                <a:ea typeface="Cambria Math"/>
              </a:rPr>
              <a:t>ε</a:t>
            </a:r>
            <a:r>
              <a:rPr lang="en-US" dirty="0">
                <a:latin typeface="Cambria Math"/>
                <a:ea typeface="Cambria Math"/>
              </a:rPr>
              <a:t>, </a:t>
            </a:r>
            <a:r>
              <a:rPr lang="en-US" dirty="0">
                <a:ea typeface="Cambria Math"/>
              </a:rPr>
              <a:t>where </a:t>
            </a:r>
            <a:r>
              <a:rPr lang="en-US" i="1" dirty="0">
                <a:ea typeface="Cambria Math"/>
              </a:rPr>
              <a:t>n</a:t>
            </a:r>
            <a:r>
              <a:rPr lang="en-US" dirty="0">
                <a:ea typeface="Cambria Math"/>
              </a:rPr>
              <a:t> is an integer and </a:t>
            </a:r>
            <a:r>
              <a:rPr lang="en-US" dirty="0">
                <a:latin typeface="Cambria Math" pitchFamily="18" charset="0"/>
                <a:ea typeface="Cambria Math" pitchFamily="18" charset="0"/>
              </a:rPr>
              <a:t>0 ≤ </a:t>
            </a:r>
            <a:r>
              <a:rPr lang="el-GR" dirty="0">
                <a:latin typeface="Cambria Math" pitchFamily="18" charset="0"/>
                <a:ea typeface="Cambria Math" pitchFamily="18" charset="0"/>
              </a:rPr>
              <a:t>ε</a:t>
            </a:r>
            <a:r>
              <a:rPr lang="en-US" dirty="0">
                <a:latin typeface="Cambria Math" pitchFamily="18" charset="0"/>
                <a:ea typeface="Cambria Math" pitchFamily="18" charset="0"/>
              </a:rPr>
              <a:t>&lt; 1</a:t>
            </a:r>
            <a:r>
              <a:rPr lang="en-US" dirty="0">
                <a:latin typeface="Cambria Math"/>
                <a:ea typeface="Cambria Math"/>
              </a:rPr>
              <a:t>. </a:t>
            </a:r>
          </a:p>
          <a:p>
            <a:pPr>
              <a:buNone/>
            </a:pPr>
            <a:r>
              <a:rPr lang="en-US" i="1" dirty="0">
                <a:latin typeface="Cambria Math"/>
                <a:ea typeface="Cambria Math"/>
              </a:rPr>
              <a:t>  Case 1:   </a:t>
            </a:r>
            <a:r>
              <a:rPr lang="en-US" dirty="0">
                <a:latin typeface="Cambria Math"/>
                <a:ea typeface="Cambria Math"/>
              </a:rPr>
              <a:t> </a:t>
            </a:r>
            <a:r>
              <a:rPr lang="el-GR" dirty="0">
                <a:latin typeface="Cambria Math"/>
                <a:ea typeface="Cambria Math"/>
              </a:rPr>
              <a:t>ε </a:t>
            </a:r>
            <a:r>
              <a:rPr lang="en-US" dirty="0">
                <a:latin typeface="Cambria Math"/>
                <a:ea typeface="Cambria Math"/>
              </a:rPr>
              <a:t>&lt; ½</a:t>
            </a:r>
          </a:p>
          <a:p>
            <a:pPr lvl="1"/>
            <a:r>
              <a:rPr lang="en-US" dirty="0">
                <a:latin typeface="Cambria Math"/>
                <a:ea typeface="Cambria Math"/>
              </a:rPr>
              <a:t>2</a:t>
            </a:r>
            <a:r>
              <a:rPr lang="en-US" i="1" dirty="0">
                <a:latin typeface="Cambria Math"/>
                <a:ea typeface="Cambria Math"/>
              </a:rPr>
              <a:t>x</a:t>
            </a:r>
            <a:r>
              <a:rPr lang="en-US" dirty="0">
                <a:latin typeface="Cambria Math"/>
                <a:ea typeface="Cambria Math"/>
              </a:rPr>
              <a:t> = 2</a:t>
            </a:r>
            <a:r>
              <a:rPr lang="en-US" i="1" dirty="0">
                <a:latin typeface="Cambria Math"/>
                <a:ea typeface="Cambria Math"/>
              </a:rPr>
              <a:t>n</a:t>
            </a:r>
            <a:r>
              <a:rPr lang="en-US" dirty="0">
                <a:latin typeface="Cambria Math"/>
                <a:ea typeface="Cambria Math"/>
              </a:rPr>
              <a:t> + 2</a:t>
            </a:r>
            <a:r>
              <a:rPr lang="el-GR" dirty="0">
                <a:latin typeface="Cambria Math"/>
                <a:ea typeface="Cambria Math"/>
              </a:rPr>
              <a:t>ε</a:t>
            </a:r>
            <a:r>
              <a:rPr lang="en-US" dirty="0">
                <a:latin typeface="Cambria Math"/>
                <a:ea typeface="Cambria Math"/>
              </a:rPr>
              <a:t>  and  ⌊2</a:t>
            </a:r>
            <a:r>
              <a:rPr lang="en-US" i="1" dirty="0">
                <a:latin typeface="Cambria Math"/>
                <a:ea typeface="Cambria Math"/>
              </a:rPr>
              <a:t>x</a:t>
            </a:r>
            <a:r>
              <a:rPr lang="en-US" dirty="0">
                <a:latin typeface="Cambria Math"/>
                <a:ea typeface="Cambria Math"/>
              </a:rPr>
              <a:t>⌋ = 2</a:t>
            </a:r>
            <a:r>
              <a:rPr lang="en-US" i="1" dirty="0">
                <a:latin typeface="Cambria Math"/>
                <a:ea typeface="Cambria Math"/>
              </a:rPr>
              <a:t>n,</a:t>
            </a:r>
            <a:r>
              <a:rPr lang="en-US" dirty="0">
                <a:latin typeface="Cambria Math"/>
                <a:ea typeface="Cambria Math"/>
              </a:rPr>
              <a:t> since </a:t>
            </a:r>
            <a:r>
              <a:rPr lang="en-US" dirty="0">
                <a:latin typeface="Cambria Math" pitchFamily="18" charset="0"/>
                <a:ea typeface="Cambria Math" pitchFamily="18" charset="0"/>
              </a:rPr>
              <a:t>0 </a:t>
            </a:r>
            <a:r>
              <a:rPr lang="en-US" dirty="0">
                <a:latin typeface="Cambria Math"/>
                <a:ea typeface="Cambria Math"/>
              </a:rPr>
              <a:t>≤</a:t>
            </a:r>
            <a:r>
              <a:rPr lang="en-US" dirty="0">
                <a:ea typeface="Cambria Math"/>
              </a:rPr>
              <a:t> </a:t>
            </a:r>
            <a:r>
              <a:rPr lang="en-US" dirty="0">
                <a:latin typeface="Cambria Math" pitchFamily="18" charset="0"/>
                <a:ea typeface="Cambria Math" pitchFamily="18" charset="0"/>
              </a:rPr>
              <a:t>2</a:t>
            </a:r>
            <a:r>
              <a:rPr lang="el-GR" dirty="0">
                <a:latin typeface="Cambria Math"/>
                <a:ea typeface="Cambria Math"/>
              </a:rPr>
              <a:t>ε</a:t>
            </a:r>
            <a:r>
              <a:rPr lang="en-US" dirty="0">
                <a:latin typeface="Cambria Math"/>
                <a:ea typeface="Cambria Math"/>
              </a:rPr>
              <a:t>&lt; 1.</a:t>
            </a:r>
          </a:p>
          <a:p>
            <a:pPr lvl="1"/>
            <a:r>
              <a:rPr lang="en-US" dirty="0">
                <a:latin typeface="Cambria Math"/>
                <a:ea typeface="Cambria Math"/>
              </a:rPr>
              <a:t>⌊</a:t>
            </a:r>
            <a:r>
              <a:rPr lang="en-US" i="1" dirty="0">
                <a:latin typeface="Cambria Math"/>
                <a:ea typeface="Cambria Math"/>
              </a:rPr>
              <a:t>x</a:t>
            </a:r>
            <a:r>
              <a:rPr lang="en-US" dirty="0">
                <a:latin typeface="Cambria Math"/>
                <a:ea typeface="Cambria Math"/>
              </a:rPr>
              <a:t> + 1/2⌋ = </a:t>
            </a:r>
            <a:r>
              <a:rPr lang="en-US" i="1" dirty="0">
                <a:latin typeface="Cambria Math"/>
                <a:ea typeface="Cambria Math"/>
              </a:rPr>
              <a:t>n,</a:t>
            </a:r>
            <a:r>
              <a:rPr lang="en-US" dirty="0">
                <a:latin typeface="Cambria Math"/>
                <a:ea typeface="Cambria Math"/>
              </a:rPr>
              <a:t> since</a:t>
            </a:r>
            <a:r>
              <a:rPr lang="en-US" i="1" dirty="0">
                <a:latin typeface="Cambria Math"/>
                <a:ea typeface="Cambria Math"/>
              </a:rPr>
              <a:t> x</a:t>
            </a:r>
            <a:r>
              <a:rPr lang="en-US" dirty="0">
                <a:latin typeface="Cambria Math"/>
                <a:ea typeface="Cambria Math"/>
              </a:rPr>
              <a:t> + ½ = </a:t>
            </a:r>
            <a:r>
              <a:rPr lang="en-US" i="1" dirty="0">
                <a:latin typeface="Cambria Math"/>
                <a:ea typeface="Cambria Math"/>
              </a:rPr>
              <a:t>n</a:t>
            </a:r>
            <a:r>
              <a:rPr lang="en-US" dirty="0">
                <a:latin typeface="Cambria Math"/>
                <a:ea typeface="Cambria Math"/>
              </a:rPr>
              <a:t> + (</a:t>
            </a:r>
            <a:r>
              <a:rPr lang="en-US" dirty="0">
                <a:latin typeface="Cambria Math" pitchFamily="18" charset="0"/>
                <a:ea typeface="Cambria Math" pitchFamily="18" charset="0"/>
              </a:rPr>
              <a:t>1/2</a:t>
            </a:r>
            <a:r>
              <a:rPr lang="en-US" dirty="0">
                <a:latin typeface="Cambria Math"/>
                <a:ea typeface="Cambria Math"/>
              </a:rPr>
              <a:t> +</a:t>
            </a:r>
            <a:r>
              <a:rPr lang="el-GR" dirty="0">
                <a:latin typeface="Cambria Math"/>
                <a:ea typeface="Cambria Math"/>
              </a:rPr>
              <a:t> ε</a:t>
            </a:r>
            <a:r>
              <a:rPr lang="en-US" dirty="0">
                <a:latin typeface="Cambria Math"/>
                <a:ea typeface="Cambria Math"/>
              </a:rPr>
              <a:t> ) and </a:t>
            </a:r>
            <a:r>
              <a:rPr lang="en-US" dirty="0">
                <a:latin typeface="Cambria Math" pitchFamily="18" charset="0"/>
                <a:ea typeface="Cambria Math" pitchFamily="18" charset="0"/>
              </a:rPr>
              <a:t>0 </a:t>
            </a:r>
            <a:r>
              <a:rPr lang="en-US" dirty="0">
                <a:latin typeface="Cambria Math"/>
                <a:ea typeface="Cambria Math"/>
              </a:rPr>
              <a:t>≤</a:t>
            </a:r>
            <a:r>
              <a:rPr lang="en-US" dirty="0">
                <a:ea typeface="Cambria Math"/>
              </a:rPr>
              <a:t> ½ +</a:t>
            </a:r>
            <a:r>
              <a:rPr lang="el-GR" dirty="0">
                <a:latin typeface="Cambria Math"/>
                <a:ea typeface="Cambria Math"/>
              </a:rPr>
              <a:t>ε</a:t>
            </a:r>
            <a:r>
              <a:rPr lang="en-US" dirty="0">
                <a:latin typeface="Cambria Math"/>
                <a:ea typeface="Cambria Math"/>
              </a:rPr>
              <a:t> &lt; 1. </a:t>
            </a:r>
          </a:p>
          <a:p>
            <a:pPr lvl="1"/>
            <a:r>
              <a:rPr lang="en-US" dirty="0">
                <a:latin typeface="Cambria Math"/>
                <a:ea typeface="Cambria Math"/>
              </a:rPr>
              <a:t>Hence, ⌊2</a:t>
            </a:r>
            <a:r>
              <a:rPr lang="en-US" i="1" dirty="0">
                <a:latin typeface="Cambria Math"/>
                <a:ea typeface="Cambria Math"/>
              </a:rPr>
              <a:t>x</a:t>
            </a:r>
            <a:r>
              <a:rPr lang="en-US" dirty="0">
                <a:latin typeface="Cambria Math"/>
                <a:ea typeface="Cambria Math"/>
              </a:rPr>
              <a:t>⌋ = 2</a:t>
            </a:r>
            <a:r>
              <a:rPr lang="en-US" i="1" dirty="0">
                <a:latin typeface="Cambria Math"/>
                <a:ea typeface="Cambria Math"/>
              </a:rPr>
              <a:t>n</a:t>
            </a:r>
            <a:r>
              <a:rPr lang="en-US" dirty="0">
                <a:latin typeface="Cambria Math"/>
                <a:ea typeface="Cambria Math"/>
              </a:rPr>
              <a:t> </a:t>
            </a:r>
            <a:r>
              <a:rPr lang="en-US" dirty="0">
                <a:ea typeface="Cambria Math"/>
              </a:rPr>
              <a:t>and </a:t>
            </a:r>
            <a:r>
              <a:rPr lang="en-US" dirty="0">
                <a:latin typeface="Cambria Math"/>
                <a:ea typeface="Cambria Math"/>
              </a:rPr>
              <a:t>⌊</a:t>
            </a:r>
            <a:r>
              <a:rPr lang="en-US" i="1" dirty="0">
                <a:latin typeface="Cambria Math"/>
                <a:ea typeface="Cambria Math"/>
              </a:rPr>
              <a:t>x</a:t>
            </a:r>
            <a:r>
              <a:rPr lang="en-US" dirty="0">
                <a:latin typeface="Cambria Math"/>
                <a:ea typeface="Cambria Math"/>
              </a:rPr>
              <a:t>⌋ + ⌊</a:t>
            </a:r>
            <a:r>
              <a:rPr lang="en-US" i="1" dirty="0">
                <a:latin typeface="Cambria Math"/>
                <a:ea typeface="Cambria Math"/>
              </a:rPr>
              <a:t>x</a:t>
            </a:r>
            <a:r>
              <a:rPr lang="en-US" dirty="0">
                <a:latin typeface="Cambria Math"/>
                <a:ea typeface="Cambria Math"/>
              </a:rPr>
              <a:t> + 1/2⌋ = </a:t>
            </a:r>
            <a:r>
              <a:rPr lang="en-US" i="1" dirty="0">
                <a:latin typeface="Cambria Math"/>
                <a:ea typeface="Cambria Math"/>
              </a:rPr>
              <a:t>n</a:t>
            </a:r>
            <a:r>
              <a:rPr lang="en-US" dirty="0">
                <a:latin typeface="Cambria Math"/>
                <a:ea typeface="Cambria Math"/>
              </a:rPr>
              <a:t> + </a:t>
            </a:r>
            <a:r>
              <a:rPr lang="en-US" i="1" dirty="0">
                <a:latin typeface="Cambria Math"/>
                <a:ea typeface="Cambria Math"/>
              </a:rPr>
              <a:t>n</a:t>
            </a:r>
            <a:r>
              <a:rPr lang="en-US" dirty="0">
                <a:latin typeface="Cambria Math"/>
                <a:ea typeface="Cambria Math"/>
              </a:rPr>
              <a:t>  = 2</a:t>
            </a:r>
            <a:r>
              <a:rPr lang="en-US" i="1" dirty="0">
                <a:latin typeface="Cambria Math"/>
                <a:ea typeface="Cambria Math"/>
              </a:rPr>
              <a:t>n</a:t>
            </a:r>
            <a:r>
              <a:rPr lang="en-US" dirty="0">
                <a:latin typeface="Cambria Math"/>
                <a:ea typeface="Cambria Math"/>
              </a:rPr>
              <a:t>.</a:t>
            </a:r>
            <a:endParaRPr lang="en-US" dirty="0">
              <a:ea typeface="Cambria Math"/>
            </a:endParaRPr>
          </a:p>
          <a:p>
            <a:pPr>
              <a:buNone/>
            </a:pPr>
            <a:r>
              <a:rPr lang="en-US" dirty="0">
                <a:latin typeface="Cambria Math"/>
                <a:ea typeface="Cambria Math"/>
              </a:rPr>
              <a:t>  </a:t>
            </a:r>
            <a:r>
              <a:rPr lang="en-US" i="1" dirty="0">
                <a:latin typeface="Cambria Math"/>
                <a:ea typeface="Cambria Math"/>
              </a:rPr>
              <a:t>Case 2:     </a:t>
            </a:r>
            <a:r>
              <a:rPr lang="en-US" dirty="0">
                <a:latin typeface="Cambria Math"/>
                <a:ea typeface="Cambria Math"/>
              </a:rPr>
              <a:t> </a:t>
            </a:r>
            <a:r>
              <a:rPr lang="el-GR" dirty="0">
                <a:latin typeface="Cambria Math"/>
                <a:ea typeface="Cambria Math"/>
              </a:rPr>
              <a:t>ε</a:t>
            </a:r>
            <a:r>
              <a:rPr lang="en-US" dirty="0">
                <a:latin typeface="Cambria Math"/>
                <a:ea typeface="Cambria Math"/>
              </a:rPr>
              <a:t> ≥ ½ </a:t>
            </a:r>
          </a:p>
          <a:p>
            <a:pPr lvl="1"/>
            <a:r>
              <a:rPr lang="en-US" dirty="0">
                <a:latin typeface="Cambria Math"/>
                <a:ea typeface="Cambria Math"/>
              </a:rPr>
              <a:t>2</a:t>
            </a:r>
            <a:r>
              <a:rPr lang="en-US" i="1" dirty="0">
                <a:latin typeface="Cambria Math"/>
                <a:ea typeface="Cambria Math"/>
              </a:rPr>
              <a:t>x</a:t>
            </a:r>
            <a:r>
              <a:rPr lang="en-US" dirty="0">
                <a:latin typeface="Cambria Math"/>
                <a:ea typeface="Cambria Math"/>
              </a:rPr>
              <a:t> = 2</a:t>
            </a:r>
            <a:r>
              <a:rPr lang="en-US" i="1" dirty="0">
                <a:latin typeface="Cambria Math"/>
                <a:ea typeface="Cambria Math"/>
              </a:rPr>
              <a:t>n</a:t>
            </a:r>
            <a:r>
              <a:rPr lang="en-US" dirty="0">
                <a:latin typeface="Cambria Math"/>
                <a:ea typeface="Cambria Math"/>
              </a:rPr>
              <a:t> + 2</a:t>
            </a:r>
            <a:r>
              <a:rPr lang="el-GR" dirty="0">
                <a:latin typeface="Cambria Math" pitchFamily="18" charset="0"/>
                <a:ea typeface="Cambria Math" pitchFamily="18" charset="0"/>
              </a:rPr>
              <a:t>ε</a:t>
            </a:r>
            <a:r>
              <a:rPr lang="en-US" dirty="0">
                <a:latin typeface="Cambria Math"/>
                <a:ea typeface="Cambria Math"/>
              </a:rPr>
              <a:t> =  (2</a:t>
            </a:r>
            <a:r>
              <a:rPr lang="en-US" i="1" dirty="0">
                <a:latin typeface="Cambria Math"/>
                <a:ea typeface="Cambria Math"/>
              </a:rPr>
              <a:t>n</a:t>
            </a:r>
            <a:r>
              <a:rPr lang="en-US" dirty="0">
                <a:latin typeface="Cambria Math"/>
                <a:ea typeface="Cambria Math"/>
              </a:rPr>
              <a:t> + 1) +(2</a:t>
            </a:r>
            <a:r>
              <a:rPr lang="el-GR" dirty="0">
                <a:latin typeface="Cambria Math"/>
                <a:ea typeface="Cambria Math"/>
              </a:rPr>
              <a:t>ε</a:t>
            </a:r>
            <a:r>
              <a:rPr lang="en-US" dirty="0">
                <a:latin typeface="Cambria Math"/>
                <a:ea typeface="Cambria Math"/>
              </a:rPr>
              <a:t>  − 1)  and ⌊2</a:t>
            </a:r>
            <a:r>
              <a:rPr lang="en-US" i="1" dirty="0">
                <a:latin typeface="Cambria Math"/>
                <a:ea typeface="Cambria Math"/>
              </a:rPr>
              <a:t>x</a:t>
            </a:r>
            <a:r>
              <a:rPr lang="en-US" dirty="0">
                <a:latin typeface="Cambria Math"/>
                <a:ea typeface="Cambria Math"/>
              </a:rPr>
              <a:t>⌋ =2</a:t>
            </a:r>
            <a:r>
              <a:rPr lang="en-US" i="1" dirty="0">
                <a:latin typeface="Cambria Math"/>
                <a:ea typeface="Cambria Math"/>
              </a:rPr>
              <a:t>n</a:t>
            </a:r>
            <a:r>
              <a:rPr lang="en-US" dirty="0">
                <a:latin typeface="Cambria Math"/>
                <a:ea typeface="Cambria Math"/>
              </a:rPr>
              <a:t> + 1,                     since </a:t>
            </a:r>
            <a:r>
              <a:rPr lang="en-US" dirty="0">
                <a:latin typeface="Cambria Math" pitchFamily="18" charset="0"/>
                <a:ea typeface="Cambria Math" pitchFamily="18" charset="0"/>
              </a:rPr>
              <a:t>0 ≤ 2</a:t>
            </a:r>
            <a:r>
              <a:rPr lang="el-GR" dirty="0">
                <a:latin typeface="Cambria Math" pitchFamily="18" charset="0"/>
                <a:ea typeface="Cambria Math" pitchFamily="18" charset="0"/>
              </a:rPr>
              <a:t> ε</a:t>
            </a:r>
            <a:r>
              <a:rPr lang="en-US" dirty="0">
                <a:latin typeface="Cambria Math" pitchFamily="18" charset="0"/>
                <a:ea typeface="Cambria Math" pitchFamily="18" charset="0"/>
              </a:rPr>
              <a:t> - 1&lt; 1. </a:t>
            </a:r>
            <a:endParaRPr lang="en-US" dirty="0">
              <a:latin typeface="Cambria Math"/>
              <a:ea typeface="Cambria Math"/>
            </a:endParaRPr>
          </a:p>
          <a:p>
            <a:pPr lvl="1"/>
            <a:r>
              <a:rPr lang="en-US" dirty="0">
                <a:latin typeface="Cambria Math"/>
                <a:ea typeface="Cambria Math"/>
              </a:rPr>
              <a:t>⌊</a:t>
            </a:r>
            <a:r>
              <a:rPr lang="en-US" i="1" dirty="0">
                <a:latin typeface="Cambria Math"/>
                <a:ea typeface="Cambria Math"/>
              </a:rPr>
              <a:t>x</a:t>
            </a:r>
            <a:r>
              <a:rPr lang="en-US" dirty="0">
                <a:latin typeface="Cambria Math"/>
                <a:ea typeface="Cambria Math"/>
              </a:rPr>
              <a:t> + 1/2⌋ = ⌊ </a:t>
            </a:r>
            <a:r>
              <a:rPr lang="en-US" i="1" dirty="0">
                <a:latin typeface="Cambria Math"/>
                <a:ea typeface="Cambria Math"/>
              </a:rPr>
              <a:t>n</a:t>
            </a:r>
            <a:r>
              <a:rPr lang="en-US" dirty="0">
                <a:latin typeface="Cambria Math"/>
                <a:ea typeface="Cambria Math"/>
              </a:rPr>
              <a:t> + (1/2 +</a:t>
            </a:r>
            <a:r>
              <a:rPr lang="el-GR" dirty="0">
                <a:latin typeface="Cambria Math" pitchFamily="18" charset="0"/>
                <a:ea typeface="Cambria Math" pitchFamily="18" charset="0"/>
              </a:rPr>
              <a:t> ε</a:t>
            </a:r>
            <a:r>
              <a:rPr lang="en-US" dirty="0">
                <a:latin typeface="Cambria Math" pitchFamily="18" charset="0"/>
                <a:ea typeface="Cambria Math" pitchFamily="18" charset="0"/>
              </a:rPr>
              <a:t>)</a:t>
            </a:r>
            <a:r>
              <a:rPr lang="en-US" dirty="0">
                <a:latin typeface="Cambria Math"/>
                <a:ea typeface="Cambria Math"/>
              </a:rPr>
              <a:t>⌋ = ⌊ </a:t>
            </a:r>
            <a:r>
              <a:rPr lang="en-US" i="1" dirty="0">
                <a:latin typeface="Cambria Math"/>
                <a:ea typeface="Cambria Math"/>
              </a:rPr>
              <a:t>n</a:t>
            </a:r>
            <a:r>
              <a:rPr lang="en-US" dirty="0">
                <a:latin typeface="Cambria Math"/>
                <a:ea typeface="Cambria Math"/>
              </a:rPr>
              <a:t> + 1 +  (</a:t>
            </a:r>
            <a:r>
              <a:rPr lang="el-GR" dirty="0">
                <a:latin typeface="Cambria Math" pitchFamily="18" charset="0"/>
                <a:ea typeface="Cambria Math" pitchFamily="18" charset="0"/>
              </a:rPr>
              <a:t>ε</a:t>
            </a:r>
            <a:r>
              <a:rPr lang="en-US" dirty="0">
                <a:latin typeface="Cambria Math" pitchFamily="18" charset="0"/>
                <a:ea typeface="Cambria Math" pitchFamily="18" charset="0"/>
              </a:rPr>
              <a:t> – 1/2)</a:t>
            </a:r>
            <a:r>
              <a:rPr lang="en-US" dirty="0">
                <a:latin typeface="Cambria Math"/>
                <a:ea typeface="Cambria Math"/>
              </a:rPr>
              <a:t>⌋ = </a:t>
            </a:r>
            <a:r>
              <a:rPr lang="en-US" i="1" dirty="0">
                <a:latin typeface="Cambria Math"/>
                <a:ea typeface="Cambria Math"/>
              </a:rPr>
              <a:t>n</a:t>
            </a:r>
            <a:r>
              <a:rPr lang="en-US" dirty="0">
                <a:latin typeface="Cambria Math"/>
                <a:ea typeface="Cambria Math"/>
              </a:rPr>
              <a:t> + 1 since       </a:t>
            </a:r>
            <a:r>
              <a:rPr lang="en-US" dirty="0">
                <a:latin typeface="Cambria Math" pitchFamily="18" charset="0"/>
                <a:ea typeface="Cambria Math" pitchFamily="18" charset="0"/>
              </a:rPr>
              <a:t>0 ≤ </a:t>
            </a:r>
            <a:r>
              <a:rPr lang="el-GR" dirty="0">
                <a:latin typeface="Cambria Math" pitchFamily="18" charset="0"/>
                <a:ea typeface="Cambria Math" pitchFamily="18" charset="0"/>
              </a:rPr>
              <a:t>ε</a:t>
            </a:r>
            <a:r>
              <a:rPr lang="en-US" dirty="0">
                <a:latin typeface="Cambria Math" pitchFamily="18" charset="0"/>
                <a:ea typeface="Cambria Math" pitchFamily="18" charset="0"/>
              </a:rPr>
              <a:t> – 1/2&lt; 1</a:t>
            </a:r>
            <a:r>
              <a:rPr lang="en-US" dirty="0">
                <a:latin typeface="Cambria Math"/>
                <a:ea typeface="Cambria Math"/>
              </a:rPr>
              <a:t>. </a:t>
            </a:r>
          </a:p>
          <a:p>
            <a:pPr lvl="1"/>
            <a:r>
              <a:rPr lang="en-US" dirty="0">
                <a:latin typeface="Cambria Math"/>
                <a:ea typeface="Cambria Math"/>
              </a:rPr>
              <a:t>Hence,  ⌊2</a:t>
            </a:r>
            <a:r>
              <a:rPr lang="en-US" i="1" dirty="0">
                <a:latin typeface="Cambria Math"/>
                <a:ea typeface="Cambria Math"/>
              </a:rPr>
              <a:t>x</a:t>
            </a:r>
            <a:r>
              <a:rPr lang="en-US" dirty="0">
                <a:latin typeface="Cambria Math"/>
                <a:ea typeface="Cambria Math"/>
              </a:rPr>
              <a:t>⌋ = 2</a:t>
            </a:r>
            <a:r>
              <a:rPr lang="en-US" i="1" dirty="0">
                <a:latin typeface="Cambria Math"/>
                <a:ea typeface="Cambria Math"/>
              </a:rPr>
              <a:t>n</a:t>
            </a:r>
            <a:r>
              <a:rPr lang="en-US" dirty="0">
                <a:latin typeface="Cambria Math"/>
                <a:ea typeface="Cambria Math"/>
              </a:rPr>
              <a:t> + 1 </a:t>
            </a:r>
            <a:r>
              <a:rPr lang="en-US" dirty="0">
                <a:ea typeface="Cambria Math"/>
              </a:rPr>
              <a:t>and </a:t>
            </a:r>
            <a:r>
              <a:rPr lang="en-US" dirty="0">
                <a:latin typeface="Cambria Math"/>
                <a:ea typeface="Cambria Math"/>
              </a:rPr>
              <a:t>⌊</a:t>
            </a:r>
            <a:r>
              <a:rPr lang="en-US" i="1" dirty="0">
                <a:latin typeface="Cambria Math"/>
                <a:ea typeface="Cambria Math"/>
              </a:rPr>
              <a:t>x</a:t>
            </a:r>
            <a:r>
              <a:rPr lang="en-US" dirty="0">
                <a:latin typeface="Cambria Math"/>
                <a:ea typeface="Cambria Math"/>
              </a:rPr>
              <a:t>⌋ + ⌊</a:t>
            </a:r>
            <a:r>
              <a:rPr lang="en-US" i="1" dirty="0">
                <a:latin typeface="Cambria Math"/>
                <a:ea typeface="Cambria Math"/>
              </a:rPr>
              <a:t>x</a:t>
            </a:r>
            <a:r>
              <a:rPr lang="en-US" dirty="0">
                <a:latin typeface="Cambria Math"/>
                <a:ea typeface="Cambria Math"/>
              </a:rPr>
              <a:t> + 1/2⌋ = </a:t>
            </a:r>
            <a:r>
              <a:rPr lang="en-US" i="1" dirty="0">
                <a:latin typeface="Cambria Math"/>
                <a:ea typeface="Cambria Math"/>
              </a:rPr>
              <a:t>n</a:t>
            </a:r>
            <a:r>
              <a:rPr lang="en-US" dirty="0">
                <a:latin typeface="Cambria Math"/>
                <a:ea typeface="Cambria Math"/>
              </a:rPr>
              <a:t> + (</a:t>
            </a:r>
            <a:r>
              <a:rPr lang="en-US" i="1" dirty="0">
                <a:latin typeface="Cambria Math"/>
                <a:ea typeface="Cambria Math"/>
              </a:rPr>
              <a:t>n</a:t>
            </a:r>
            <a:r>
              <a:rPr lang="en-US" dirty="0">
                <a:latin typeface="Cambria Math"/>
                <a:ea typeface="Cambria Math"/>
              </a:rPr>
              <a:t> + 1)  = 2</a:t>
            </a:r>
            <a:r>
              <a:rPr lang="en-US" i="1" dirty="0">
                <a:latin typeface="Cambria Math"/>
                <a:ea typeface="Cambria Math"/>
              </a:rPr>
              <a:t>n</a:t>
            </a:r>
            <a:r>
              <a:rPr lang="en-US" dirty="0">
                <a:latin typeface="Cambria Math"/>
                <a:ea typeface="Cambria Math"/>
              </a:rPr>
              <a:t> + 1.           </a:t>
            </a:r>
            <a:endParaRPr lang="en-US" dirty="0">
              <a:ea typeface="Cambria Math"/>
            </a:endParaRPr>
          </a:p>
        </p:txBody>
      </p:sp>
      <p:sp>
        <p:nvSpPr>
          <p:cNvPr id="4" name="Isosceles Triangle 3"/>
          <p:cNvSpPr/>
          <p:nvPr/>
        </p:nvSpPr>
        <p:spPr>
          <a:xfrm rot="5400000" flipV="1">
            <a:off x="8458200" y="57912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Factorial Function </a:t>
            </a:r>
          </a:p>
        </p:txBody>
      </p:sp>
      <p:sp>
        <p:nvSpPr>
          <p:cNvPr id="3" name="Content Placeholder 2"/>
          <p:cNvSpPr>
            <a:spLocks noGrp="1"/>
          </p:cNvSpPr>
          <p:nvPr>
            <p:ph idx="1"/>
          </p:nvPr>
        </p:nvSpPr>
        <p:spPr/>
        <p:txBody>
          <a:bodyPr>
            <a:normAutofit/>
          </a:bodyPr>
          <a:lstStyle/>
          <a:p>
            <a:pPr>
              <a:buNone/>
            </a:pPr>
            <a:r>
              <a:rPr lang="en-US" b="1" dirty="0"/>
              <a:t>   Definition:  </a:t>
            </a:r>
            <a:r>
              <a:rPr lang="en-US" dirty="0"/>
              <a:t>f:</a:t>
            </a:r>
            <a:r>
              <a:rPr lang="en-US" b="1" dirty="0"/>
              <a:t> N </a:t>
            </a:r>
            <a:r>
              <a:rPr lang="en-US" b="1" dirty="0">
                <a:latin typeface="Cambria Math"/>
                <a:ea typeface="Cambria Math"/>
                <a:sym typeface="Wingdings" pitchFamily="2" charset="2"/>
              </a:rPr>
              <a:t>→</a:t>
            </a:r>
            <a:r>
              <a:rPr lang="en-US" b="1" dirty="0">
                <a:sym typeface="Wingdings" pitchFamily="2" charset="2"/>
              </a:rPr>
              <a:t> Z</a:t>
            </a:r>
            <a:r>
              <a:rPr lang="en-US" b="1" baseline="30000" dirty="0">
                <a:sym typeface="Wingdings" pitchFamily="2" charset="2"/>
              </a:rPr>
              <a:t>+</a:t>
            </a:r>
            <a:r>
              <a:rPr lang="en-US" b="1" dirty="0">
                <a:sym typeface="Wingdings" pitchFamily="2" charset="2"/>
              </a:rPr>
              <a:t> , </a:t>
            </a:r>
            <a:r>
              <a:rPr lang="en-US" dirty="0">
                <a:sym typeface="Wingdings" pitchFamily="2" charset="2"/>
              </a:rPr>
              <a:t>denoted by </a:t>
            </a:r>
            <a:r>
              <a:rPr lang="en-US" i="1" dirty="0">
                <a:sym typeface="Wingdings" pitchFamily="2" charset="2"/>
              </a:rPr>
              <a:t>f</a:t>
            </a:r>
            <a:r>
              <a:rPr lang="en-US" dirty="0">
                <a:sym typeface="Wingdings" pitchFamily="2" charset="2"/>
              </a:rPr>
              <a:t>(</a:t>
            </a:r>
            <a:r>
              <a:rPr lang="en-US" i="1" dirty="0">
                <a:sym typeface="Wingdings" pitchFamily="2" charset="2"/>
              </a:rPr>
              <a:t>n</a:t>
            </a:r>
            <a:r>
              <a:rPr lang="en-US" dirty="0">
                <a:sym typeface="Wingdings" pitchFamily="2" charset="2"/>
              </a:rPr>
              <a:t>) = </a:t>
            </a:r>
            <a:r>
              <a:rPr lang="en-US" i="1" dirty="0">
                <a:sym typeface="Wingdings" pitchFamily="2" charset="2"/>
              </a:rPr>
              <a:t>n</a:t>
            </a:r>
            <a:r>
              <a:rPr lang="en-US" dirty="0">
                <a:sym typeface="Wingdings" pitchFamily="2" charset="2"/>
              </a:rPr>
              <a:t>! is the product of the first </a:t>
            </a:r>
            <a:r>
              <a:rPr lang="en-US" i="1" dirty="0">
                <a:sym typeface="Wingdings" pitchFamily="2" charset="2"/>
              </a:rPr>
              <a:t>n</a:t>
            </a:r>
            <a:r>
              <a:rPr lang="en-US" dirty="0">
                <a:sym typeface="Wingdings" pitchFamily="2" charset="2"/>
              </a:rPr>
              <a:t> positive integers when </a:t>
            </a:r>
            <a:r>
              <a:rPr lang="en-US" i="1" dirty="0">
                <a:sym typeface="Wingdings" pitchFamily="2" charset="2"/>
              </a:rPr>
              <a:t>n</a:t>
            </a:r>
            <a:r>
              <a:rPr lang="en-US" dirty="0">
                <a:sym typeface="Wingdings" pitchFamily="2" charset="2"/>
              </a:rPr>
              <a:t> is a nonnegative integer.</a:t>
            </a:r>
            <a:endParaRPr lang="en-US" baseline="30000" dirty="0">
              <a:sym typeface="Wingdings" pitchFamily="2" charset="2"/>
            </a:endParaRPr>
          </a:p>
          <a:p>
            <a:pPr>
              <a:buNone/>
            </a:pPr>
            <a:endParaRPr lang="en-US" sz="2800" baseline="30000" dirty="0">
              <a:latin typeface="Cambria Math" pitchFamily="18" charset="0"/>
              <a:ea typeface="Cambria Math" pitchFamily="18" charset="0"/>
              <a:sym typeface="Wingdings" pitchFamily="2" charset="2"/>
            </a:endParaRPr>
          </a:p>
          <a:p>
            <a:pPr>
              <a:buNone/>
            </a:pPr>
            <a:r>
              <a:rPr lang="en-US" sz="2800" baseline="30000" dirty="0">
                <a:latin typeface="Cambria Math" pitchFamily="18" charset="0"/>
                <a:ea typeface="Cambria Math" pitchFamily="18" charset="0"/>
                <a:sym typeface="Wingdings" pitchFamily="2" charset="2"/>
              </a:rPr>
              <a:t>        </a:t>
            </a:r>
            <a:r>
              <a:rPr lang="en-US" sz="2800" i="1" baseline="30000" dirty="0">
                <a:ea typeface="Cambria Math" pitchFamily="18" charset="0"/>
                <a:sym typeface="Wingdings" pitchFamily="2" charset="2"/>
              </a:rPr>
              <a:t>f</a:t>
            </a:r>
            <a:r>
              <a:rPr lang="en-US" sz="2800" baseline="30000" dirty="0">
                <a:ea typeface="Cambria Math" pitchFamily="18" charset="0"/>
                <a:sym typeface="Wingdings" pitchFamily="2" charset="2"/>
              </a:rPr>
              <a:t>(</a:t>
            </a:r>
            <a:r>
              <a:rPr lang="en-US" sz="2800" i="1" baseline="30000" dirty="0">
                <a:ea typeface="Cambria Math" pitchFamily="18" charset="0"/>
                <a:sym typeface="Wingdings" pitchFamily="2" charset="2"/>
              </a:rPr>
              <a:t>n</a:t>
            </a:r>
            <a:r>
              <a:rPr lang="en-US" sz="2800" baseline="30000" dirty="0">
                <a:ea typeface="Cambria Math" pitchFamily="18" charset="0"/>
                <a:sym typeface="Wingdings" pitchFamily="2" charset="2"/>
              </a:rPr>
              <a:t>)</a:t>
            </a:r>
            <a:r>
              <a:rPr lang="en-US" sz="2800" baseline="30000" dirty="0">
                <a:latin typeface="Cambria Math" pitchFamily="18" charset="0"/>
                <a:ea typeface="Cambria Math" pitchFamily="18" charset="0"/>
                <a:sym typeface="Wingdings" pitchFamily="2" charset="2"/>
              </a:rPr>
              <a:t> = 1 </a:t>
            </a:r>
            <a:r>
              <a:rPr lang="en-US" sz="2800" baseline="30000" dirty="0">
                <a:latin typeface="Cambria Math"/>
                <a:ea typeface="Cambria Math"/>
                <a:sym typeface="Wingdings" pitchFamily="2" charset="2"/>
              </a:rPr>
              <a:t>∙ 2 ∙∙∙ (</a:t>
            </a:r>
            <a:r>
              <a:rPr lang="en-US" sz="2800" i="1" baseline="30000" dirty="0">
                <a:ea typeface="Cambria Math"/>
                <a:sym typeface="Wingdings" pitchFamily="2" charset="2"/>
              </a:rPr>
              <a:t>n</a:t>
            </a:r>
            <a:r>
              <a:rPr lang="en-US" sz="2800" baseline="30000" dirty="0">
                <a:latin typeface="Cambria Math"/>
                <a:ea typeface="Cambria Math"/>
                <a:sym typeface="Wingdings" pitchFamily="2" charset="2"/>
              </a:rPr>
              <a:t> – 1) ∙ </a:t>
            </a:r>
            <a:r>
              <a:rPr lang="en-US" sz="2800" i="1" baseline="30000" dirty="0">
                <a:ea typeface="Cambria Math"/>
                <a:sym typeface="Wingdings" pitchFamily="2" charset="2"/>
              </a:rPr>
              <a:t>n,</a:t>
            </a:r>
            <a:r>
              <a:rPr lang="en-US" sz="2800" baseline="30000" dirty="0">
                <a:latin typeface="Cambria Math"/>
                <a:ea typeface="Cambria Math"/>
                <a:sym typeface="Wingdings" pitchFamily="2" charset="2"/>
              </a:rPr>
              <a:t>         </a:t>
            </a:r>
            <a:r>
              <a:rPr lang="en-US" sz="2800" i="1" baseline="30000" dirty="0">
                <a:ea typeface="Cambria Math"/>
                <a:sym typeface="Wingdings" pitchFamily="2" charset="2"/>
              </a:rPr>
              <a:t>f</a:t>
            </a:r>
            <a:r>
              <a:rPr lang="en-US" sz="2800" baseline="30000" dirty="0">
                <a:latin typeface="Cambria Math"/>
                <a:ea typeface="Cambria Math"/>
                <a:sym typeface="Wingdings" pitchFamily="2" charset="2"/>
              </a:rPr>
              <a:t>(0)  = 0! = 1</a:t>
            </a:r>
            <a:endParaRPr lang="en-US" sz="2800" baseline="30000" dirty="0">
              <a:latin typeface="Cambria Math" pitchFamily="18" charset="0"/>
              <a:ea typeface="Cambria Math" pitchFamily="18" charset="0"/>
              <a:sym typeface="Wingdings" pitchFamily="2" charset="2"/>
            </a:endParaRPr>
          </a:p>
          <a:p>
            <a:pPr>
              <a:buNone/>
            </a:pPr>
            <a:r>
              <a:rPr lang="en-US" sz="2800" baseline="30000" dirty="0">
                <a:latin typeface="Cambria Math" pitchFamily="18" charset="0"/>
                <a:ea typeface="Cambria Math" pitchFamily="18" charset="0"/>
                <a:sym typeface="Wingdings" pitchFamily="2" charset="2"/>
              </a:rPr>
              <a:t> </a:t>
            </a:r>
            <a:r>
              <a:rPr lang="en-US" sz="2800" dirty="0">
                <a:latin typeface="Cambria Math" pitchFamily="18" charset="0"/>
                <a:ea typeface="Cambria Math" pitchFamily="18" charset="0"/>
                <a:sym typeface="Wingdings" pitchFamily="2" charset="2"/>
              </a:rPr>
              <a:t>  </a:t>
            </a:r>
            <a:r>
              <a:rPr lang="en-US" sz="2800" b="1" dirty="0">
                <a:sym typeface="Wingdings" pitchFamily="2" charset="2"/>
              </a:rPr>
              <a:t>Examples:</a:t>
            </a:r>
          </a:p>
          <a:p>
            <a:pPr>
              <a:buNone/>
            </a:pPr>
            <a:r>
              <a:rPr lang="en-US" sz="2800" b="1" dirty="0">
                <a:latin typeface="Cambria Math" pitchFamily="18" charset="0"/>
                <a:ea typeface="Cambria Math" pitchFamily="18" charset="0"/>
                <a:sym typeface="Wingdings" pitchFamily="2" charset="2"/>
              </a:rPr>
              <a:t>      </a:t>
            </a:r>
            <a:r>
              <a:rPr lang="en-US" sz="2800" i="1" baseline="30000" dirty="0">
                <a:ea typeface="Cambria Math" pitchFamily="18" charset="0"/>
                <a:sym typeface="Wingdings" pitchFamily="2" charset="2"/>
              </a:rPr>
              <a:t>f</a:t>
            </a:r>
            <a:r>
              <a:rPr lang="en-US" sz="2800" baseline="30000" dirty="0">
                <a:latin typeface="Cambria Math" pitchFamily="18" charset="0"/>
                <a:ea typeface="Cambria Math" pitchFamily="18" charset="0"/>
                <a:sym typeface="Wingdings" pitchFamily="2" charset="2"/>
              </a:rPr>
              <a:t>(1) = 1!  = 1</a:t>
            </a:r>
          </a:p>
          <a:p>
            <a:pPr>
              <a:buNone/>
            </a:pPr>
            <a:r>
              <a:rPr lang="en-US" sz="2800" baseline="30000" dirty="0">
                <a:latin typeface="Cambria Math" pitchFamily="18" charset="0"/>
                <a:ea typeface="Cambria Math" pitchFamily="18" charset="0"/>
                <a:sym typeface="Wingdings" pitchFamily="2" charset="2"/>
              </a:rPr>
              <a:t>        </a:t>
            </a:r>
            <a:r>
              <a:rPr lang="en-US" sz="2800" i="1" baseline="30000" dirty="0">
                <a:ea typeface="Cambria Math" pitchFamily="18" charset="0"/>
                <a:sym typeface="Wingdings" pitchFamily="2" charset="2"/>
              </a:rPr>
              <a:t>f</a:t>
            </a:r>
            <a:r>
              <a:rPr lang="en-US" sz="2800" baseline="30000" dirty="0">
                <a:latin typeface="Cambria Math" pitchFamily="18" charset="0"/>
                <a:ea typeface="Cambria Math" pitchFamily="18" charset="0"/>
                <a:sym typeface="Wingdings" pitchFamily="2" charset="2"/>
              </a:rPr>
              <a:t>(2) = 2! =  1 </a:t>
            </a:r>
            <a:r>
              <a:rPr lang="en-US" sz="2800" baseline="30000" dirty="0">
                <a:latin typeface="Cambria Math"/>
                <a:ea typeface="Cambria Math"/>
                <a:sym typeface="Wingdings" pitchFamily="2" charset="2"/>
              </a:rPr>
              <a:t>∙ 2 = 2</a:t>
            </a:r>
            <a:endParaRPr lang="en-US" sz="2800" baseline="30000" dirty="0">
              <a:latin typeface="Cambria Math" pitchFamily="18" charset="0"/>
              <a:ea typeface="Cambria Math" pitchFamily="18" charset="0"/>
              <a:sym typeface="Wingdings" pitchFamily="2" charset="2"/>
            </a:endParaRPr>
          </a:p>
          <a:p>
            <a:pPr>
              <a:buNone/>
            </a:pPr>
            <a:r>
              <a:rPr lang="en-US" sz="2800" baseline="30000" dirty="0">
                <a:latin typeface="Cambria Math" pitchFamily="18" charset="0"/>
                <a:ea typeface="Cambria Math" pitchFamily="18" charset="0"/>
                <a:sym typeface="Wingdings" pitchFamily="2" charset="2"/>
              </a:rPr>
              <a:t>       </a:t>
            </a:r>
            <a:r>
              <a:rPr lang="en-US" sz="2800" i="1" baseline="30000" dirty="0">
                <a:ea typeface="Cambria Math" pitchFamily="18" charset="0"/>
                <a:sym typeface="Wingdings" pitchFamily="2" charset="2"/>
              </a:rPr>
              <a:t>f</a:t>
            </a:r>
            <a:r>
              <a:rPr lang="en-US" sz="2800" baseline="30000" dirty="0">
                <a:latin typeface="Cambria Math" pitchFamily="18" charset="0"/>
                <a:ea typeface="Cambria Math" pitchFamily="18" charset="0"/>
                <a:sym typeface="Wingdings" pitchFamily="2" charset="2"/>
              </a:rPr>
              <a:t>(6)  = 6! =  1 </a:t>
            </a:r>
            <a:r>
              <a:rPr lang="en-US" sz="2800" baseline="30000" dirty="0">
                <a:latin typeface="Cambria Math"/>
                <a:ea typeface="Cambria Math"/>
                <a:sym typeface="Wingdings" pitchFamily="2" charset="2"/>
              </a:rPr>
              <a:t>∙ 2 ∙ 3∙ 4∙ 5</a:t>
            </a:r>
            <a:r>
              <a:rPr lang="en-US" sz="2800" dirty="0">
                <a:latin typeface="Cambria Math"/>
                <a:ea typeface="Cambria Math"/>
                <a:sym typeface="Wingdings" pitchFamily="2" charset="2"/>
              </a:rPr>
              <a:t> </a:t>
            </a:r>
            <a:r>
              <a:rPr lang="en-US" sz="2800" baseline="30000" dirty="0">
                <a:latin typeface="Cambria Math"/>
                <a:ea typeface="Cambria Math"/>
                <a:sym typeface="Wingdings" pitchFamily="2" charset="2"/>
              </a:rPr>
              <a:t>∙ 6 = 720</a:t>
            </a:r>
          </a:p>
          <a:p>
            <a:pPr>
              <a:buNone/>
            </a:pPr>
            <a:r>
              <a:rPr lang="en-US" sz="2800" baseline="30000" dirty="0">
                <a:latin typeface="Cambria Math"/>
                <a:ea typeface="Cambria Math"/>
                <a:sym typeface="Wingdings" pitchFamily="2" charset="2"/>
              </a:rPr>
              <a:t>       </a:t>
            </a:r>
            <a:r>
              <a:rPr lang="en-US" sz="2800" i="1" baseline="30000" dirty="0">
                <a:ea typeface="Cambria Math"/>
                <a:sym typeface="Wingdings" pitchFamily="2" charset="2"/>
              </a:rPr>
              <a:t>f</a:t>
            </a:r>
            <a:r>
              <a:rPr lang="en-US" sz="2800" baseline="30000" dirty="0">
                <a:latin typeface="Cambria Math"/>
                <a:ea typeface="Cambria Math"/>
                <a:sym typeface="Wingdings" pitchFamily="2" charset="2"/>
              </a:rPr>
              <a:t>(20) = 2,432,902,008,176,640,000.</a:t>
            </a:r>
            <a:endParaRPr lang="en-US" sz="2800" dirty="0">
              <a:latin typeface="Cambria Math" pitchFamily="18" charset="0"/>
              <a:ea typeface="Cambria Math" pitchFamily="18" charset="0"/>
            </a:endParaRPr>
          </a:p>
        </p:txBody>
      </p:sp>
      <p:sp>
        <p:nvSpPr>
          <p:cNvPr id="4" name="TextBox 3"/>
          <p:cNvSpPr txBox="1"/>
          <p:nvPr/>
        </p:nvSpPr>
        <p:spPr>
          <a:xfrm>
            <a:off x="5867400" y="4114800"/>
            <a:ext cx="2971800" cy="646331"/>
          </a:xfrm>
          <a:prstGeom prst="rect">
            <a:avLst/>
          </a:prstGeom>
          <a:noFill/>
        </p:spPr>
        <p:txBody>
          <a:bodyPr wrap="square" rtlCol="0">
            <a:spAutoFit/>
          </a:bodyPr>
          <a:lstStyle/>
          <a:p>
            <a:r>
              <a:rPr lang="en-US" dirty="0" err="1"/>
              <a:t>Stirling’s</a:t>
            </a:r>
            <a:r>
              <a:rPr lang="en-US" dirty="0"/>
              <a:t> Formula:</a:t>
            </a:r>
          </a:p>
          <a:p>
            <a:endParaRPr lang="en-US" dirty="0"/>
          </a:p>
        </p:txBody>
      </p:sp>
      <p:pic>
        <p:nvPicPr>
          <p:cNvPr id="8" name="Picture 7" descr="addin_tmp.png"/>
          <p:cNvPicPr>
            <a:picLocks noChangeAspect="1"/>
          </p:cNvPicPr>
          <p:nvPr>
            <p:custDataLst>
              <p:tags r:id="rId1"/>
            </p:custDataLst>
          </p:nvPr>
        </p:nvPicPr>
        <p:blipFill>
          <a:blip r:embed="rId4" cstate="print"/>
          <a:stretch>
            <a:fillRect/>
          </a:stretch>
        </p:blipFill>
        <p:spPr>
          <a:xfrm>
            <a:off x="5791200" y="4572000"/>
            <a:ext cx="1908810" cy="283845"/>
          </a:xfrm>
          <a:prstGeom prst="rect">
            <a:avLst/>
          </a:prstGeom>
        </p:spPr>
      </p:pic>
      <p:pic>
        <p:nvPicPr>
          <p:cNvPr id="7" name="Picture 6" descr="addin_tmp.png"/>
          <p:cNvPicPr>
            <a:picLocks noChangeAspect="1"/>
          </p:cNvPicPr>
          <p:nvPr>
            <p:custDataLst>
              <p:tags r:id="rId2"/>
            </p:custDataLst>
          </p:nvPr>
        </p:nvPicPr>
        <p:blipFill>
          <a:blip r:embed="rId5" cstate="print"/>
          <a:stretch>
            <a:fillRect/>
          </a:stretch>
        </p:blipFill>
        <p:spPr>
          <a:xfrm>
            <a:off x="4876800" y="4953000"/>
            <a:ext cx="4120515" cy="255270"/>
          </a:xfrm>
          <a:prstGeom prst="rect">
            <a:avLst/>
          </a:prstGeom>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Sequences and Summations</a:t>
            </a:r>
          </a:p>
        </p:txBody>
      </p:sp>
      <p:sp>
        <p:nvSpPr>
          <p:cNvPr id="3" name="Subtitle 2"/>
          <p:cNvSpPr>
            <a:spLocks noGrp="1"/>
          </p:cNvSpPr>
          <p:nvPr>
            <p:ph type="subTitle" idx="1"/>
          </p:nvPr>
        </p:nvSpPr>
        <p:spPr/>
        <p:txBody>
          <a:bodyPr/>
          <a:lstStyle/>
          <a:p>
            <a:r>
              <a:rPr lang="en-US" dirty="0"/>
              <a:t>Section 2.4</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a:bodyPr>
          <a:lstStyle/>
          <a:p>
            <a:r>
              <a:rPr lang="en-US" dirty="0"/>
              <a:t>Sequences are ordered lists of elements. </a:t>
            </a:r>
          </a:p>
          <a:p>
            <a:pPr lvl="1"/>
            <a:r>
              <a:rPr lang="en-US" dirty="0"/>
              <a:t>  1, 2, 3, 5, 8</a:t>
            </a:r>
          </a:p>
          <a:p>
            <a:pPr lvl="1"/>
            <a:r>
              <a:rPr lang="en-US" dirty="0"/>
              <a:t>   1, 3,  9, 27, 81, …….</a:t>
            </a:r>
          </a:p>
          <a:p>
            <a:r>
              <a:rPr lang="en-US" dirty="0"/>
              <a:t>Sequences arise throughout mathematics, computer science, and in many other disciplines, ranging from botany to music.</a:t>
            </a:r>
          </a:p>
          <a:p>
            <a:r>
              <a:rPr lang="en-US" dirty="0"/>
              <a:t>We will introduce the  terminology to represent sequences and sums of the terms in the sequences.</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Sequences</a:t>
            </a:r>
          </a:p>
        </p:txBody>
      </p:sp>
      <p:sp>
        <p:nvSpPr>
          <p:cNvPr id="3" name="Content Placeholder 2"/>
          <p:cNvSpPr>
            <a:spLocks noGrp="1"/>
          </p:cNvSpPr>
          <p:nvPr>
            <p:ph idx="1"/>
          </p:nvPr>
        </p:nvSpPr>
        <p:spPr/>
        <p:txBody>
          <a:bodyPr>
            <a:normAutofit/>
          </a:bodyPr>
          <a:lstStyle/>
          <a:p>
            <a:pPr>
              <a:buNone/>
            </a:pPr>
            <a:r>
              <a:rPr lang="en-US" b="1" dirty="0"/>
              <a:t>  Definition</a:t>
            </a:r>
            <a:r>
              <a:rPr lang="en-US" dirty="0"/>
              <a:t>: A </a:t>
            </a:r>
            <a:r>
              <a:rPr lang="en-US" i="1" dirty="0"/>
              <a:t>sequence</a:t>
            </a:r>
            <a:r>
              <a:rPr lang="en-US" dirty="0"/>
              <a:t> is a function from a subset of the integers (usually either the set {</a:t>
            </a:r>
            <a:r>
              <a:rPr lang="en-US" dirty="0">
                <a:latin typeface="Cambria Math" pitchFamily="18" charset="0"/>
                <a:ea typeface="Cambria Math" pitchFamily="18" charset="0"/>
              </a:rPr>
              <a:t>0, 1, 2, 3, 4, </a:t>
            </a:r>
            <a:r>
              <a:rPr lang="en-US" dirty="0"/>
              <a:t>…..} or   {</a:t>
            </a:r>
            <a:r>
              <a:rPr lang="en-US" dirty="0">
                <a:latin typeface="Cambria Math" pitchFamily="18" charset="0"/>
                <a:ea typeface="Cambria Math" pitchFamily="18" charset="0"/>
              </a:rPr>
              <a:t>1, 2, 3, 4, </a:t>
            </a:r>
            <a:r>
              <a:rPr lang="en-US" dirty="0"/>
              <a:t>….} ) to a set </a:t>
            </a:r>
            <a:r>
              <a:rPr lang="en-US" i="1" dirty="0"/>
              <a:t>S</a:t>
            </a:r>
            <a:r>
              <a:rPr lang="en-US" dirty="0"/>
              <a:t>.</a:t>
            </a:r>
          </a:p>
          <a:p>
            <a:r>
              <a:rPr lang="en-US" dirty="0"/>
              <a:t>The notation  </a:t>
            </a:r>
            <a:r>
              <a:rPr lang="en-US" i="1" dirty="0">
                <a:ea typeface="Cambria Math" pitchFamily="18" charset="0"/>
              </a:rPr>
              <a:t>a</a:t>
            </a:r>
            <a:r>
              <a:rPr lang="en-US" i="1" baseline="-25000" dirty="0">
                <a:latin typeface="Cambria Math" pitchFamily="18" charset="0"/>
                <a:ea typeface="Cambria Math" pitchFamily="18" charset="0"/>
              </a:rPr>
              <a:t>n</a:t>
            </a:r>
            <a:r>
              <a:rPr lang="en-US" dirty="0"/>
              <a:t>   is used to denote the image of the integer </a:t>
            </a:r>
            <a:r>
              <a:rPr lang="en-US" i="1" dirty="0"/>
              <a:t>n</a:t>
            </a:r>
            <a:r>
              <a:rPr lang="en-US" dirty="0"/>
              <a:t>.  We can think of </a:t>
            </a:r>
            <a:r>
              <a:rPr lang="en-US" i="1" dirty="0">
                <a:ea typeface="Cambria Math" pitchFamily="18" charset="0"/>
              </a:rPr>
              <a:t>a</a:t>
            </a:r>
            <a:r>
              <a:rPr lang="en-US" i="1" baseline="-25000" dirty="0">
                <a:latin typeface="Cambria Math" pitchFamily="18" charset="0"/>
                <a:ea typeface="Cambria Math" pitchFamily="18" charset="0"/>
              </a:rPr>
              <a:t>n</a:t>
            </a:r>
            <a:r>
              <a:rPr lang="en-US" dirty="0"/>
              <a:t>    as the equivalent of </a:t>
            </a:r>
            <a:r>
              <a:rPr lang="en-US" i="1" dirty="0"/>
              <a:t>f(n)</a:t>
            </a:r>
            <a:r>
              <a:rPr lang="en-US" dirty="0"/>
              <a:t> where </a:t>
            </a:r>
            <a:r>
              <a:rPr lang="en-US" i="1" dirty="0"/>
              <a:t>f</a:t>
            </a:r>
            <a:r>
              <a:rPr lang="en-US" dirty="0"/>
              <a:t> is a function from  {</a:t>
            </a:r>
            <a:r>
              <a:rPr lang="en-US" dirty="0">
                <a:latin typeface="Cambria Math" pitchFamily="18" charset="0"/>
                <a:ea typeface="Cambria Math" pitchFamily="18" charset="0"/>
              </a:rPr>
              <a:t>0,1,2</a:t>
            </a:r>
            <a:r>
              <a:rPr lang="en-US" dirty="0"/>
              <a:t>,…..} to </a:t>
            </a:r>
            <a:r>
              <a:rPr lang="en-US" i="1" dirty="0"/>
              <a:t>S</a:t>
            </a:r>
            <a:r>
              <a:rPr lang="en-US" dirty="0"/>
              <a:t>.  We call </a:t>
            </a:r>
            <a:r>
              <a:rPr lang="en-US" i="1" dirty="0">
                <a:ea typeface="Cambria Math" pitchFamily="18" charset="0"/>
              </a:rPr>
              <a:t>a</a:t>
            </a:r>
            <a:r>
              <a:rPr lang="en-US" i="1" baseline="-25000" dirty="0">
                <a:ea typeface="Cambria Math" pitchFamily="18" charset="0"/>
              </a:rPr>
              <a:t>n</a:t>
            </a:r>
            <a:r>
              <a:rPr lang="en-US" dirty="0"/>
              <a:t>  a </a:t>
            </a:r>
            <a:r>
              <a:rPr lang="en-US" i="1" dirty="0"/>
              <a:t>term</a:t>
            </a:r>
            <a:r>
              <a:rPr lang="en-US" dirty="0"/>
              <a:t> of the sequence.</a:t>
            </a:r>
          </a:p>
          <a:p>
            <a:pPr>
              <a:buNone/>
            </a:pPr>
            <a:r>
              <a:rPr lang="en-US" dirty="0"/>
              <a:t>   </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Sequences </a:t>
            </a:r>
          </a:p>
        </p:txBody>
      </p:sp>
      <p:sp>
        <p:nvSpPr>
          <p:cNvPr id="3" name="Content Placeholder 2"/>
          <p:cNvSpPr>
            <a:spLocks noGrp="1"/>
          </p:cNvSpPr>
          <p:nvPr>
            <p:ph idx="1"/>
          </p:nvPr>
        </p:nvSpPr>
        <p:spPr/>
        <p:txBody>
          <a:bodyPr>
            <a:normAutofit/>
          </a:bodyPr>
          <a:lstStyle/>
          <a:p>
            <a:pPr>
              <a:buNone/>
            </a:pPr>
            <a:r>
              <a:rPr lang="en-US" b="1" dirty="0"/>
              <a:t>Example</a:t>
            </a:r>
            <a:r>
              <a:rPr lang="en-US" dirty="0"/>
              <a:t>:</a:t>
            </a:r>
            <a:r>
              <a:rPr lang="en-US" b="1" dirty="0"/>
              <a:t> </a:t>
            </a:r>
            <a:r>
              <a:rPr lang="en-US" dirty="0"/>
              <a:t>Consider the sequence            where</a:t>
            </a:r>
          </a:p>
          <a:p>
            <a:endParaRPr lang="en-US" dirty="0"/>
          </a:p>
          <a:p>
            <a:pPr>
              <a:buNone/>
            </a:pPr>
            <a:endParaRPr lang="en-US" dirty="0"/>
          </a:p>
          <a:p>
            <a:pPr>
              <a:buNone/>
            </a:pPr>
            <a:r>
              <a:rPr lang="en-US" dirty="0"/>
              <a:t>  </a:t>
            </a:r>
          </a:p>
        </p:txBody>
      </p:sp>
      <p:pic>
        <p:nvPicPr>
          <p:cNvPr id="11" name="Picture 10" descr="addin_tmp.png"/>
          <p:cNvPicPr>
            <a:picLocks noChangeAspect="1"/>
          </p:cNvPicPr>
          <p:nvPr>
            <p:custDataLst>
              <p:tags r:id="rId1"/>
            </p:custDataLst>
          </p:nvPr>
        </p:nvPicPr>
        <p:blipFill>
          <a:blip r:embed="rId6" cstate="print"/>
          <a:stretch>
            <a:fillRect/>
          </a:stretch>
        </p:blipFill>
        <p:spPr>
          <a:xfrm>
            <a:off x="5334000" y="1981200"/>
            <a:ext cx="734378" cy="382905"/>
          </a:xfrm>
          <a:prstGeom prst="rect">
            <a:avLst/>
          </a:prstGeom>
        </p:spPr>
      </p:pic>
      <p:pic>
        <p:nvPicPr>
          <p:cNvPr id="14" name="Picture 13" descr="addin_tmp.png"/>
          <p:cNvPicPr>
            <a:picLocks noChangeAspect="1"/>
          </p:cNvPicPr>
          <p:nvPr>
            <p:custDataLst>
              <p:tags r:id="rId2"/>
            </p:custDataLst>
          </p:nvPr>
        </p:nvPicPr>
        <p:blipFill>
          <a:blip r:embed="rId7" cstate="print"/>
          <a:stretch>
            <a:fillRect/>
          </a:stretch>
        </p:blipFill>
        <p:spPr>
          <a:xfrm>
            <a:off x="1447800" y="3048000"/>
            <a:ext cx="1385888" cy="771525"/>
          </a:xfrm>
          <a:prstGeom prst="rect">
            <a:avLst/>
          </a:prstGeom>
        </p:spPr>
      </p:pic>
      <p:pic>
        <p:nvPicPr>
          <p:cNvPr id="16" name="Picture 15" descr="addin_tmp.png"/>
          <p:cNvPicPr>
            <a:picLocks noChangeAspect="1"/>
          </p:cNvPicPr>
          <p:nvPr>
            <p:custDataLst>
              <p:tags r:id="rId3"/>
            </p:custDataLst>
          </p:nvPr>
        </p:nvPicPr>
        <p:blipFill>
          <a:blip r:embed="rId8" cstate="print"/>
          <a:stretch>
            <a:fillRect/>
          </a:stretch>
        </p:blipFill>
        <p:spPr>
          <a:xfrm>
            <a:off x="3657600" y="3276600"/>
            <a:ext cx="3894773" cy="382905"/>
          </a:xfrm>
          <a:prstGeom prst="rect">
            <a:avLst/>
          </a:prstGeom>
        </p:spPr>
      </p:pic>
      <p:pic>
        <p:nvPicPr>
          <p:cNvPr id="12" name="Picture 11" descr="addin_tmp.png"/>
          <p:cNvPicPr>
            <a:picLocks noChangeAspect="1"/>
          </p:cNvPicPr>
          <p:nvPr>
            <p:custDataLst>
              <p:tags r:id="rId4"/>
            </p:custDataLst>
          </p:nvPr>
        </p:nvPicPr>
        <p:blipFill>
          <a:blip r:embed="rId9" cstate="print"/>
          <a:stretch>
            <a:fillRect/>
          </a:stretch>
        </p:blipFill>
        <p:spPr>
          <a:xfrm>
            <a:off x="3124200" y="4572000"/>
            <a:ext cx="1983105" cy="780098"/>
          </a:xfrm>
          <a:prstGeom prst="rect">
            <a:avLst/>
          </a:prstGeom>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Geometric Progression</a:t>
            </a:r>
          </a:p>
        </p:txBody>
      </p:sp>
      <p:sp>
        <p:nvSpPr>
          <p:cNvPr id="3" name="Content Placeholder 2"/>
          <p:cNvSpPr>
            <a:spLocks noGrp="1"/>
          </p:cNvSpPr>
          <p:nvPr>
            <p:ph idx="1"/>
          </p:nvPr>
        </p:nvSpPr>
        <p:spPr/>
        <p:txBody>
          <a:bodyPr>
            <a:normAutofit fontScale="92500" lnSpcReduction="20000"/>
          </a:bodyPr>
          <a:lstStyle/>
          <a:p>
            <a:pPr>
              <a:buNone/>
            </a:pPr>
            <a:r>
              <a:rPr lang="en-US" b="1" dirty="0"/>
              <a:t>   Definition</a:t>
            </a:r>
            <a:r>
              <a:rPr lang="en-US" dirty="0"/>
              <a:t>: A </a:t>
            </a:r>
            <a:r>
              <a:rPr lang="en-US" i="1" dirty="0"/>
              <a:t>geometric progression </a:t>
            </a:r>
            <a:r>
              <a:rPr lang="en-US" dirty="0"/>
              <a:t>is a sequence of the form:</a:t>
            </a:r>
          </a:p>
          <a:p>
            <a:pPr>
              <a:buNone/>
            </a:pPr>
            <a:r>
              <a:rPr lang="en-US" dirty="0"/>
              <a:t>    where the </a:t>
            </a:r>
            <a:r>
              <a:rPr lang="en-US" i="1" dirty="0"/>
              <a:t>initial term a</a:t>
            </a:r>
            <a:r>
              <a:rPr lang="en-US" dirty="0"/>
              <a:t> and the </a:t>
            </a:r>
            <a:r>
              <a:rPr lang="en-US" i="1" dirty="0"/>
              <a:t>common ratio r </a:t>
            </a:r>
            <a:r>
              <a:rPr lang="en-US" dirty="0"/>
              <a:t>are real numbers.</a:t>
            </a:r>
          </a:p>
          <a:p>
            <a:pPr>
              <a:buNone/>
            </a:pPr>
            <a:r>
              <a:rPr lang="en-US" sz="2800" b="1" dirty="0"/>
              <a:t>   Examples</a:t>
            </a:r>
            <a:r>
              <a:rPr lang="en-US" sz="2800" dirty="0"/>
              <a:t>:</a:t>
            </a:r>
          </a:p>
          <a:p>
            <a:pPr marL="880110" lvl="1" indent="-514350">
              <a:buFont typeface="+mj-lt"/>
              <a:buAutoNum type="arabicPeriod"/>
            </a:pPr>
            <a:r>
              <a:rPr lang="en-US" dirty="0"/>
              <a:t>Let </a:t>
            </a:r>
            <a:r>
              <a:rPr lang="en-US" i="1" dirty="0"/>
              <a:t>a = </a:t>
            </a:r>
            <a:r>
              <a:rPr lang="en-US" dirty="0">
                <a:latin typeface="Cambria Math" pitchFamily="18" charset="0"/>
                <a:ea typeface="Cambria Math" pitchFamily="18" charset="0"/>
              </a:rPr>
              <a:t>1</a:t>
            </a:r>
            <a:r>
              <a:rPr lang="en-US" i="1" dirty="0"/>
              <a:t> </a:t>
            </a:r>
            <a:r>
              <a:rPr lang="en-US" dirty="0"/>
              <a:t>and </a:t>
            </a:r>
            <a:r>
              <a:rPr lang="en-US" i="1" dirty="0"/>
              <a:t>r = </a:t>
            </a:r>
            <a:r>
              <a:rPr lang="en-US" dirty="0">
                <a:latin typeface="Cambria Math" pitchFamily="18" charset="0"/>
                <a:ea typeface="Cambria Math" pitchFamily="18" charset="0"/>
              </a:rPr>
              <a:t>−1</a:t>
            </a:r>
            <a:r>
              <a:rPr lang="en-US" dirty="0"/>
              <a:t>. Then:</a:t>
            </a:r>
          </a:p>
          <a:p>
            <a:pPr marL="880110" lvl="1" indent="-514350">
              <a:buFont typeface="+mj-lt"/>
              <a:buAutoNum type="arabicPeriod"/>
            </a:pPr>
            <a:endParaRPr lang="en-US" dirty="0"/>
          </a:p>
          <a:p>
            <a:pPr marL="880110" lvl="1" indent="-514350">
              <a:buFont typeface="+mj-lt"/>
              <a:buAutoNum type="arabicPeriod"/>
            </a:pPr>
            <a:endParaRPr lang="en-US" dirty="0"/>
          </a:p>
          <a:p>
            <a:pPr marL="880110" lvl="1" indent="-514350">
              <a:buFont typeface="+mj-lt"/>
              <a:buAutoNum type="arabicPeriod"/>
            </a:pPr>
            <a:r>
              <a:rPr lang="en-US" dirty="0"/>
              <a:t>Let  </a:t>
            </a:r>
            <a:r>
              <a:rPr lang="en-US" i="1" dirty="0"/>
              <a:t>a = </a:t>
            </a:r>
            <a:r>
              <a:rPr lang="en-US" dirty="0">
                <a:latin typeface="Cambria Math" pitchFamily="18" charset="0"/>
                <a:ea typeface="Cambria Math" pitchFamily="18" charset="0"/>
              </a:rPr>
              <a:t>2</a:t>
            </a:r>
            <a:r>
              <a:rPr lang="en-US" i="1" dirty="0"/>
              <a:t> </a:t>
            </a:r>
            <a:r>
              <a:rPr lang="en-US" dirty="0"/>
              <a:t>and </a:t>
            </a:r>
            <a:r>
              <a:rPr lang="en-US" i="1" dirty="0"/>
              <a:t>r = </a:t>
            </a:r>
            <a:r>
              <a:rPr lang="en-US" dirty="0">
                <a:latin typeface="Cambria Math" pitchFamily="18" charset="0"/>
                <a:ea typeface="Cambria Math" pitchFamily="18" charset="0"/>
              </a:rPr>
              <a:t>5</a:t>
            </a:r>
            <a:r>
              <a:rPr lang="en-US" dirty="0"/>
              <a:t>. Then:</a:t>
            </a:r>
          </a:p>
          <a:p>
            <a:pPr marL="880110" lvl="1" indent="-514350">
              <a:buFont typeface="+mj-lt"/>
              <a:buAutoNum type="arabicPeriod"/>
            </a:pPr>
            <a:endParaRPr lang="en-US" dirty="0"/>
          </a:p>
          <a:p>
            <a:pPr marL="880110" lvl="1" indent="-514350">
              <a:buFont typeface="+mj-lt"/>
              <a:buAutoNum type="arabicPeriod"/>
            </a:pPr>
            <a:endParaRPr lang="en-US" dirty="0"/>
          </a:p>
          <a:p>
            <a:pPr marL="880110" lvl="1" indent="-514350">
              <a:buFont typeface="+mj-lt"/>
              <a:buAutoNum type="arabicPeriod"/>
            </a:pPr>
            <a:r>
              <a:rPr lang="en-US" dirty="0"/>
              <a:t>Let </a:t>
            </a:r>
            <a:r>
              <a:rPr lang="en-US" i="1" dirty="0"/>
              <a:t>a = </a:t>
            </a:r>
            <a:r>
              <a:rPr lang="en-US" dirty="0"/>
              <a:t>6</a:t>
            </a:r>
            <a:r>
              <a:rPr lang="en-US" i="1" dirty="0"/>
              <a:t> </a:t>
            </a:r>
            <a:r>
              <a:rPr lang="en-US" dirty="0"/>
              <a:t>and </a:t>
            </a:r>
            <a:r>
              <a:rPr lang="en-US" i="1" dirty="0"/>
              <a:t>r = </a:t>
            </a:r>
            <a:r>
              <a:rPr lang="en-US" dirty="0">
                <a:latin typeface="Cambria Math" pitchFamily="18" charset="0"/>
                <a:ea typeface="Cambria Math" pitchFamily="18" charset="0"/>
              </a:rPr>
              <a:t>1/3</a:t>
            </a:r>
            <a:r>
              <a:rPr lang="en-US" dirty="0"/>
              <a:t>. Then:</a:t>
            </a:r>
          </a:p>
          <a:p>
            <a:endParaRPr lang="en-US" dirty="0"/>
          </a:p>
          <a:p>
            <a:pPr>
              <a:buNone/>
            </a:pPr>
            <a:endParaRPr lang="en-US" dirty="0"/>
          </a:p>
        </p:txBody>
      </p:sp>
      <p:pic>
        <p:nvPicPr>
          <p:cNvPr id="14" name="Picture 13" descr="addin_tmp.png"/>
          <p:cNvPicPr>
            <a:picLocks noChangeAspect="1"/>
          </p:cNvPicPr>
          <p:nvPr>
            <p:custDataLst>
              <p:tags r:id="rId1"/>
            </p:custDataLst>
          </p:nvPr>
        </p:nvPicPr>
        <p:blipFill>
          <a:blip r:embed="rId6" cstate="print"/>
          <a:stretch>
            <a:fillRect/>
          </a:stretch>
        </p:blipFill>
        <p:spPr>
          <a:xfrm>
            <a:off x="1600200" y="2286000"/>
            <a:ext cx="2301240" cy="274320"/>
          </a:xfrm>
          <a:prstGeom prst="rect">
            <a:avLst/>
          </a:prstGeom>
        </p:spPr>
      </p:pic>
      <p:pic>
        <p:nvPicPr>
          <p:cNvPr id="13" name="Picture 12" descr="addin_tmp.png"/>
          <p:cNvPicPr>
            <a:picLocks noChangeAspect="1"/>
          </p:cNvPicPr>
          <p:nvPr>
            <p:custDataLst>
              <p:tags r:id="rId2"/>
            </p:custDataLst>
          </p:nvPr>
        </p:nvPicPr>
        <p:blipFill>
          <a:blip r:embed="rId7" cstate="print"/>
          <a:stretch>
            <a:fillRect/>
          </a:stretch>
        </p:blipFill>
        <p:spPr>
          <a:xfrm>
            <a:off x="1524000" y="4191000"/>
            <a:ext cx="5821680" cy="253365"/>
          </a:xfrm>
          <a:prstGeom prst="rect">
            <a:avLst/>
          </a:prstGeom>
        </p:spPr>
      </p:pic>
      <p:pic>
        <p:nvPicPr>
          <p:cNvPr id="11" name="Picture 10" descr="addin_tmp.png"/>
          <p:cNvPicPr>
            <a:picLocks noChangeAspect="1"/>
          </p:cNvPicPr>
          <p:nvPr>
            <p:custDataLst>
              <p:tags r:id="rId3"/>
            </p:custDataLst>
          </p:nvPr>
        </p:nvPicPr>
        <p:blipFill>
          <a:blip r:embed="rId8" cstate="print"/>
          <a:stretch>
            <a:fillRect/>
          </a:stretch>
        </p:blipFill>
        <p:spPr>
          <a:xfrm>
            <a:off x="1524000" y="5105400"/>
            <a:ext cx="6038850" cy="253365"/>
          </a:xfrm>
          <a:prstGeom prst="rect">
            <a:avLst/>
          </a:prstGeom>
        </p:spPr>
      </p:pic>
      <p:pic>
        <p:nvPicPr>
          <p:cNvPr id="10" name="Picture 9" descr="addin_tmp.png"/>
          <p:cNvPicPr>
            <a:picLocks noChangeAspect="1"/>
          </p:cNvPicPr>
          <p:nvPr>
            <p:custDataLst>
              <p:tags r:id="rId4"/>
            </p:custDataLst>
          </p:nvPr>
        </p:nvPicPr>
        <p:blipFill>
          <a:blip r:embed="rId9" cstate="print"/>
          <a:stretch>
            <a:fillRect/>
          </a:stretch>
        </p:blipFill>
        <p:spPr>
          <a:xfrm>
            <a:off x="1524000" y="6019800"/>
            <a:ext cx="5594985" cy="521970"/>
          </a:xfrm>
          <a:prstGeom prst="rect">
            <a:avLst/>
          </a:prstGeom>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Arithmetic Progression</a:t>
            </a:r>
          </a:p>
        </p:txBody>
      </p:sp>
      <p:sp>
        <p:nvSpPr>
          <p:cNvPr id="3" name="Content Placeholder 2"/>
          <p:cNvSpPr>
            <a:spLocks noGrp="1"/>
          </p:cNvSpPr>
          <p:nvPr>
            <p:ph idx="1"/>
          </p:nvPr>
        </p:nvSpPr>
        <p:spPr/>
        <p:txBody>
          <a:bodyPr>
            <a:normAutofit fontScale="92500" lnSpcReduction="20000"/>
          </a:bodyPr>
          <a:lstStyle/>
          <a:p>
            <a:pPr>
              <a:buNone/>
            </a:pPr>
            <a:r>
              <a:rPr lang="en-US" b="1" dirty="0"/>
              <a:t>   Definition</a:t>
            </a:r>
            <a:r>
              <a:rPr lang="en-US" dirty="0"/>
              <a:t>: A </a:t>
            </a:r>
            <a:r>
              <a:rPr lang="en-US" i="1" dirty="0"/>
              <a:t>arithmetic progression </a:t>
            </a:r>
            <a:r>
              <a:rPr lang="en-US" dirty="0"/>
              <a:t>is a sequence of the form:</a:t>
            </a:r>
          </a:p>
          <a:p>
            <a:pPr>
              <a:buNone/>
            </a:pPr>
            <a:r>
              <a:rPr lang="en-US" dirty="0"/>
              <a:t>    where the </a:t>
            </a:r>
            <a:r>
              <a:rPr lang="en-US" i="1" dirty="0"/>
              <a:t>initial term a</a:t>
            </a:r>
            <a:r>
              <a:rPr lang="en-US" dirty="0"/>
              <a:t> and the </a:t>
            </a:r>
            <a:r>
              <a:rPr lang="en-US" i="1" dirty="0"/>
              <a:t>common difference  d </a:t>
            </a:r>
            <a:r>
              <a:rPr lang="en-US" dirty="0"/>
              <a:t>are real numbers.</a:t>
            </a:r>
          </a:p>
          <a:p>
            <a:pPr>
              <a:buNone/>
            </a:pPr>
            <a:r>
              <a:rPr lang="en-US" sz="2400" b="1" dirty="0"/>
              <a:t>    Examples</a:t>
            </a:r>
            <a:r>
              <a:rPr lang="en-US" sz="2400" dirty="0"/>
              <a:t>:</a:t>
            </a:r>
            <a:endParaRPr lang="en-US" dirty="0"/>
          </a:p>
          <a:p>
            <a:pPr marL="880110" lvl="1" indent="-514350">
              <a:buFont typeface="+mj-lt"/>
              <a:buAutoNum type="arabicPeriod"/>
            </a:pPr>
            <a:r>
              <a:rPr lang="en-US" dirty="0"/>
              <a:t>Let </a:t>
            </a:r>
            <a:r>
              <a:rPr lang="en-US" i="1" dirty="0"/>
              <a:t>a = </a:t>
            </a:r>
            <a:r>
              <a:rPr lang="en-US" i="1" dirty="0">
                <a:latin typeface="Cambria Math" pitchFamily="18" charset="0"/>
                <a:ea typeface="Cambria Math" pitchFamily="18" charset="0"/>
              </a:rPr>
              <a:t>−</a:t>
            </a:r>
            <a:r>
              <a:rPr lang="en-US" dirty="0">
                <a:latin typeface="Cambria Math" pitchFamily="18" charset="0"/>
                <a:ea typeface="Cambria Math" pitchFamily="18" charset="0"/>
              </a:rPr>
              <a:t>1</a:t>
            </a:r>
            <a:r>
              <a:rPr lang="en-US" i="1" dirty="0"/>
              <a:t> </a:t>
            </a:r>
            <a:r>
              <a:rPr lang="en-US" dirty="0"/>
              <a:t>and </a:t>
            </a:r>
            <a:r>
              <a:rPr lang="en-US" i="1" dirty="0"/>
              <a:t>d = </a:t>
            </a:r>
            <a:r>
              <a:rPr lang="en-US" dirty="0">
                <a:latin typeface="Cambria Math" pitchFamily="18" charset="0"/>
                <a:ea typeface="Cambria Math" pitchFamily="18" charset="0"/>
              </a:rPr>
              <a:t>4</a:t>
            </a:r>
            <a:r>
              <a:rPr lang="en-US" dirty="0"/>
              <a:t>: </a:t>
            </a:r>
          </a:p>
          <a:p>
            <a:pPr marL="880110" lvl="1" indent="-514350">
              <a:buFont typeface="+mj-lt"/>
              <a:buAutoNum type="arabicPeriod"/>
            </a:pPr>
            <a:endParaRPr lang="en-US" dirty="0"/>
          </a:p>
          <a:p>
            <a:pPr marL="880110" lvl="1" indent="-514350">
              <a:buFont typeface="+mj-lt"/>
              <a:buAutoNum type="arabicPeriod"/>
            </a:pPr>
            <a:endParaRPr lang="en-US" dirty="0"/>
          </a:p>
          <a:p>
            <a:pPr marL="880110" lvl="1" indent="-514350">
              <a:buFont typeface="+mj-lt"/>
              <a:buAutoNum type="arabicPeriod"/>
            </a:pPr>
            <a:r>
              <a:rPr lang="en-US" dirty="0"/>
              <a:t>Let  </a:t>
            </a:r>
            <a:r>
              <a:rPr lang="en-US" i="1" dirty="0"/>
              <a:t>a = </a:t>
            </a:r>
            <a:r>
              <a:rPr lang="en-US" dirty="0">
                <a:latin typeface="Cambria Math" pitchFamily="18" charset="0"/>
                <a:ea typeface="Cambria Math" pitchFamily="18" charset="0"/>
              </a:rPr>
              <a:t>7</a:t>
            </a:r>
            <a:r>
              <a:rPr lang="en-US" i="1" dirty="0"/>
              <a:t> </a:t>
            </a:r>
            <a:r>
              <a:rPr lang="en-US" dirty="0"/>
              <a:t>and </a:t>
            </a:r>
            <a:r>
              <a:rPr lang="en-US" i="1" dirty="0"/>
              <a:t>d = </a:t>
            </a:r>
            <a:r>
              <a:rPr lang="en-US" i="1" dirty="0">
                <a:latin typeface="Cambria Math" pitchFamily="18" charset="0"/>
                <a:ea typeface="Cambria Math" pitchFamily="18" charset="0"/>
              </a:rPr>
              <a:t>−</a:t>
            </a:r>
            <a:r>
              <a:rPr lang="en-US" dirty="0">
                <a:latin typeface="Cambria Math" pitchFamily="18" charset="0"/>
                <a:ea typeface="Cambria Math" pitchFamily="18" charset="0"/>
              </a:rPr>
              <a:t>3</a:t>
            </a:r>
            <a:r>
              <a:rPr lang="en-US" dirty="0"/>
              <a:t>: </a:t>
            </a:r>
          </a:p>
          <a:p>
            <a:pPr marL="880110" lvl="1" indent="-514350">
              <a:buFont typeface="+mj-lt"/>
              <a:buAutoNum type="arabicPeriod"/>
            </a:pPr>
            <a:endParaRPr lang="en-US" dirty="0"/>
          </a:p>
          <a:p>
            <a:pPr marL="880110" lvl="1" indent="-514350">
              <a:buFont typeface="+mj-lt"/>
              <a:buAutoNum type="arabicPeriod"/>
            </a:pPr>
            <a:endParaRPr lang="en-US" dirty="0"/>
          </a:p>
          <a:p>
            <a:pPr marL="880110" lvl="1" indent="-514350">
              <a:buFont typeface="+mj-lt"/>
              <a:buAutoNum type="arabicPeriod"/>
            </a:pPr>
            <a:r>
              <a:rPr lang="en-US" dirty="0"/>
              <a:t>Let </a:t>
            </a:r>
            <a:r>
              <a:rPr lang="en-US" i="1" dirty="0"/>
              <a:t>a</a:t>
            </a:r>
            <a:r>
              <a:rPr lang="en-US" dirty="0"/>
              <a:t> = </a:t>
            </a:r>
            <a:r>
              <a:rPr lang="en-US" dirty="0">
                <a:latin typeface="Cambria Math" pitchFamily="18" charset="0"/>
                <a:ea typeface="Cambria Math" pitchFamily="18" charset="0"/>
              </a:rPr>
              <a:t>1</a:t>
            </a:r>
            <a:r>
              <a:rPr lang="en-US" dirty="0"/>
              <a:t> and d = </a:t>
            </a:r>
            <a:r>
              <a:rPr lang="en-US" dirty="0">
                <a:latin typeface="Cambria Math" pitchFamily="18" charset="0"/>
                <a:ea typeface="Cambria Math" pitchFamily="18" charset="0"/>
              </a:rPr>
              <a:t>2</a:t>
            </a:r>
            <a:r>
              <a:rPr lang="en-US" dirty="0"/>
              <a:t>: </a:t>
            </a:r>
          </a:p>
          <a:p>
            <a:endParaRPr lang="en-US" dirty="0"/>
          </a:p>
          <a:p>
            <a:pPr>
              <a:buNone/>
            </a:pPr>
            <a:endParaRPr lang="en-US" dirty="0"/>
          </a:p>
        </p:txBody>
      </p:sp>
      <p:pic>
        <p:nvPicPr>
          <p:cNvPr id="5" name="Picture 4" descr="addin_tmp.png"/>
          <p:cNvPicPr>
            <a:picLocks noChangeAspect="1"/>
          </p:cNvPicPr>
          <p:nvPr>
            <p:custDataLst>
              <p:tags r:id="rId1"/>
            </p:custDataLst>
          </p:nvPr>
        </p:nvPicPr>
        <p:blipFill>
          <a:blip r:embed="rId6" cstate="print"/>
          <a:stretch>
            <a:fillRect/>
          </a:stretch>
        </p:blipFill>
        <p:spPr>
          <a:xfrm>
            <a:off x="1905000" y="2286000"/>
            <a:ext cx="3303270" cy="226695"/>
          </a:xfrm>
          <a:prstGeom prst="rect">
            <a:avLst/>
          </a:prstGeom>
        </p:spPr>
      </p:pic>
      <p:pic>
        <p:nvPicPr>
          <p:cNvPr id="10" name="Picture 9" descr="addin_tmp.png"/>
          <p:cNvPicPr>
            <a:picLocks noChangeAspect="1"/>
          </p:cNvPicPr>
          <p:nvPr>
            <p:custDataLst>
              <p:tags r:id="rId2"/>
            </p:custDataLst>
          </p:nvPr>
        </p:nvPicPr>
        <p:blipFill>
          <a:blip r:embed="rId7" cstate="print"/>
          <a:stretch>
            <a:fillRect/>
          </a:stretch>
        </p:blipFill>
        <p:spPr>
          <a:xfrm>
            <a:off x="1295400" y="4038600"/>
            <a:ext cx="5939790" cy="253365"/>
          </a:xfrm>
          <a:prstGeom prst="rect">
            <a:avLst/>
          </a:prstGeom>
        </p:spPr>
      </p:pic>
      <p:pic>
        <p:nvPicPr>
          <p:cNvPr id="12" name="Picture 11" descr="addin_tmp.png"/>
          <p:cNvPicPr>
            <a:picLocks noChangeAspect="1"/>
          </p:cNvPicPr>
          <p:nvPr>
            <p:custDataLst>
              <p:tags r:id="rId3"/>
            </p:custDataLst>
          </p:nvPr>
        </p:nvPicPr>
        <p:blipFill>
          <a:blip r:embed="rId8" cstate="print"/>
          <a:stretch>
            <a:fillRect/>
          </a:stretch>
        </p:blipFill>
        <p:spPr>
          <a:xfrm>
            <a:off x="1371600" y="5181600"/>
            <a:ext cx="5436870" cy="253365"/>
          </a:xfrm>
          <a:prstGeom prst="rect">
            <a:avLst/>
          </a:prstGeom>
        </p:spPr>
      </p:pic>
      <p:pic>
        <p:nvPicPr>
          <p:cNvPr id="13" name="Picture 12" descr="addin_tmp.png"/>
          <p:cNvPicPr>
            <a:picLocks noChangeAspect="1"/>
          </p:cNvPicPr>
          <p:nvPr>
            <p:custDataLst>
              <p:tags r:id="rId4"/>
            </p:custDataLst>
          </p:nvPr>
        </p:nvPicPr>
        <p:blipFill>
          <a:blip r:embed="rId9" cstate="print"/>
          <a:stretch>
            <a:fillRect/>
          </a:stretch>
        </p:blipFill>
        <p:spPr>
          <a:xfrm>
            <a:off x="1524000" y="6172200"/>
            <a:ext cx="5364480" cy="25336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Set-Builder Notation</a:t>
            </a:r>
          </a:p>
        </p:txBody>
      </p:sp>
      <p:sp>
        <p:nvSpPr>
          <p:cNvPr id="3" name="Content Placeholder 2"/>
          <p:cNvSpPr>
            <a:spLocks noGrp="1"/>
          </p:cNvSpPr>
          <p:nvPr>
            <p:ph idx="1"/>
          </p:nvPr>
        </p:nvSpPr>
        <p:spPr/>
        <p:txBody>
          <a:bodyPr>
            <a:normAutofit lnSpcReduction="10000"/>
          </a:bodyPr>
          <a:lstStyle/>
          <a:p>
            <a:r>
              <a:rPr lang="en-US" dirty="0"/>
              <a:t>Specify the </a:t>
            </a:r>
            <a:r>
              <a:rPr lang="en-US" dirty="0">
                <a:solidFill>
                  <a:srgbClr val="FF0000"/>
                </a:solidFill>
              </a:rPr>
              <a:t>property or properties </a:t>
            </a:r>
            <a:r>
              <a:rPr lang="en-US" dirty="0"/>
              <a:t>that all members must satisfy:</a:t>
            </a:r>
          </a:p>
          <a:p>
            <a:pPr>
              <a:buNone/>
            </a:pPr>
            <a:r>
              <a:rPr lang="en-US" dirty="0"/>
              <a:t>     </a:t>
            </a:r>
            <a:r>
              <a:rPr lang="en-US" i="1" dirty="0">
                <a:latin typeface="Cambria Math" pitchFamily="18" charset="0"/>
                <a:ea typeface="Cambria Math" pitchFamily="18" charset="0"/>
              </a:rPr>
              <a:t>S</a:t>
            </a:r>
            <a:r>
              <a:rPr lang="en-US" dirty="0">
                <a:latin typeface="Cambria Math" pitchFamily="18" charset="0"/>
                <a:ea typeface="Cambria Math" pitchFamily="18" charset="0"/>
              </a:rPr>
              <a:t> = {</a:t>
            </a:r>
            <a:r>
              <a:rPr lang="en-US" i="1" dirty="0">
                <a:ea typeface="Cambria Math" pitchFamily="18" charset="0"/>
              </a:rPr>
              <a:t>x</a:t>
            </a:r>
            <a:r>
              <a:rPr lang="en-US" i="1" dirty="0">
                <a:latin typeface="Cambria Math" pitchFamily="18" charset="0"/>
                <a:ea typeface="Cambria Math" pitchFamily="18" charset="0"/>
              </a:rPr>
              <a:t> </a:t>
            </a:r>
            <a:r>
              <a:rPr lang="en-US" dirty="0">
                <a:latin typeface="Cambria Math" pitchFamily="18" charset="0"/>
                <a:ea typeface="Cambria Math" pitchFamily="18" charset="0"/>
              </a:rPr>
              <a:t>| </a:t>
            </a:r>
            <a:r>
              <a:rPr lang="en-US" i="1" dirty="0">
                <a:ea typeface="Cambria Math" pitchFamily="18" charset="0"/>
              </a:rPr>
              <a:t>x</a:t>
            </a:r>
            <a:r>
              <a:rPr lang="en-US" dirty="0">
                <a:latin typeface="Cambria Math" pitchFamily="18" charset="0"/>
                <a:ea typeface="Cambria Math" pitchFamily="18" charset="0"/>
              </a:rPr>
              <a:t> is a positive integer less than 100}</a:t>
            </a:r>
          </a:p>
          <a:p>
            <a:pPr>
              <a:buNone/>
            </a:pPr>
            <a:r>
              <a:rPr lang="en-US" dirty="0">
                <a:latin typeface="Cambria Math" pitchFamily="18" charset="0"/>
                <a:ea typeface="Cambria Math" pitchFamily="18" charset="0"/>
              </a:rPr>
              <a:t>     </a:t>
            </a:r>
            <a:r>
              <a:rPr lang="en-US" i="1" dirty="0">
                <a:latin typeface="Cambria Math" pitchFamily="18" charset="0"/>
                <a:ea typeface="Cambria Math" pitchFamily="18" charset="0"/>
              </a:rPr>
              <a:t>O</a:t>
            </a:r>
            <a:r>
              <a:rPr lang="en-US" dirty="0">
                <a:latin typeface="Cambria Math" pitchFamily="18" charset="0"/>
                <a:ea typeface="Cambria Math" pitchFamily="18" charset="0"/>
              </a:rPr>
              <a:t> = {</a:t>
            </a:r>
            <a:r>
              <a:rPr lang="en-US" i="1" dirty="0">
                <a:ea typeface="Cambria Math" pitchFamily="18" charset="0"/>
              </a:rPr>
              <a:t>x</a:t>
            </a:r>
            <a:r>
              <a:rPr lang="en-US" dirty="0">
                <a:latin typeface="Cambria Math" pitchFamily="18" charset="0"/>
                <a:ea typeface="Cambria Math" pitchFamily="18" charset="0"/>
              </a:rPr>
              <a:t> | </a:t>
            </a:r>
            <a:r>
              <a:rPr lang="en-US" i="1" dirty="0">
                <a:ea typeface="Cambria Math" pitchFamily="18" charset="0"/>
              </a:rPr>
              <a:t>x</a:t>
            </a:r>
            <a:r>
              <a:rPr lang="en-US" dirty="0">
                <a:latin typeface="Cambria Math" pitchFamily="18" charset="0"/>
                <a:ea typeface="Cambria Math" pitchFamily="18" charset="0"/>
              </a:rPr>
              <a:t> is an odd positive integer less than 10}</a:t>
            </a:r>
          </a:p>
          <a:p>
            <a:pPr>
              <a:buNone/>
            </a:pPr>
            <a:r>
              <a:rPr lang="en-US" b="1" dirty="0">
                <a:latin typeface="Cambria Math" pitchFamily="18" charset="0"/>
                <a:ea typeface="Cambria Math" pitchFamily="18" charset="0"/>
              </a:rPr>
              <a:t>     </a:t>
            </a:r>
            <a:r>
              <a:rPr lang="en-US" i="1" dirty="0">
                <a:latin typeface="Cambria Math" pitchFamily="18" charset="0"/>
                <a:ea typeface="Cambria Math" pitchFamily="18" charset="0"/>
              </a:rPr>
              <a:t>O</a:t>
            </a:r>
            <a:r>
              <a:rPr lang="en-US" dirty="0">
                <a:latin typeface="Cambria Math" pitchFamily="18" charset="0"/>
                <a:ea typeface="Cambria Math" pitchFamily="18" charset="0"/>
              </a:rPr>
              <a:t> = {</a:t>
            </a:r>
            <a:r>
              <a:rPr lang="en-US" i="1" dirty="0">
                <a:ea typeface="Cambria Math" pitchFamily="18" charset="0"/>
              </a:rPr>
              <a:t>x</a:t>
            </a:r>
            <a:r>
              <a:rPr lang="en-US" dirty="0">
                <a:latin typeface="Cambria Math" pitchFamily="18" charset="0"/>
                <a:ea typeface="Cambria Math" pitchFamily="18" charset="0"/>
              </a:rPr>
              <a:t> ∈</a:t>
            </a:r>
            <a:r>
              <a:rPr lang="en-US" b="1" dirty="0">
                <a:latin typeface="Cambria Math" pitchFamily="18" charset="0"/>
                <a:ea typeface="Cambria Math" pitchFamily="18" charset="0"/>
              </a:rPr>
              <a:t> Z⁺</a:t>
            </a:r>
            <a:r>
              <a:rPr lang="en-US" dirty="0">
                <a:latin typeface="Cambria Math" pitchFamily="18" charset="0"/>
                <a:ea typeface="Cambria Math" pitchFamily="18" charset="0"/>
              </a:rPr>
              <a:t> | </a:t>
            </a:r>
            <a:r>
              <a:rPr lang="en-US" i="1" dirty="0">
                <a:ea typeface="Cambria Math" pitchFamily="18" charset="0"/>
              </a:rPr>
              <a:t>x</a:t>
            </a:r>
            <a:r>
              <a:rPr lang="en-US" i="1" dirty="0">
                <a:latin typeface="Cambria Math" pitchFamily="18" charset="0"/>
                <a:ea typeface="Cambria Math" pitchFamily="18" charset="0"/>
              </a:rPr>
              <a:t> </a:t>
            </a:r>
            <a:r>
              <a:rPr lang="en-US" dirty="0">
                <a:latin typeface="Cambria Math" pitchFamily="18" charset="0"/>
                <a:ea typeface="Cambria Math" pitchFamily="18" charset="0"/>
              </a:rPr>
              <a:t>is odd and </a:t>
            </a:r>
            <a:r>
              <a:rPr lang="en-US" i="1" dirty="0">
                <a:ea typeface="Cambria Math" pitchFamily="18" charset="0"/>
              </a:rPr>
              <a:t>x</a:t>
            </a:r>
            <a:r>
              <a:rPr lang="en-US" dirty="0">
                <a:latin typeface="Cambria Math" pitchFamily="18" charset="0"/>
                <a:ea typeface="Cambria Math" pitchFamily="18" charset="0"/>
              </a:rPr>
              <a:t> &lt; 10}</a:t>
            </a:r>
          </a:p>
          <a:p>
            <a:r>
              <a:rPr lang="en-US" dirty="0"/>
              <a:t>A predicate may be used: </a:t>
            </a:r>
          </a:p>
          <a:p>
            <a:pPr>
              <a:buNone/>
            </a:pPr>
            <a:r>
              <a:rPr lang="en-US" dirty="0"/>
              <a:t>                 </a:t>
            </a:r>
            <a:r>
              <a:rPr lang="en-US" i="1" dirty="0">
                <a:latin typeface="Cambria Math" pitchFamily="18" charset="0"/>
                <a:ea typeface="Cambria Math" pitchFamily="18" charset="0"/>
              </a:rPr>
              <a:t>S</a:t>
            </a:r>
            <a:r>
              <a:rPr lang="en-US" b="1" i="1" dirty="0">
                <a:latin typeface="Cambria Math" pitchFamily="18" charset="0"/>
                <a:ea typeface="Cambria Math" pitchFamily="18" charset="0"/>
              </a:rPr>
              <a:t> </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i="1" dirty="0">
                <a:ea typeface="Cambria Math" pitchFamily="18" charset="0"/>
              </a:rPr>
              <a:t>x</a:t>
            </a:r>
            <a:r>
              <a:rPr lang="en-US" i="1" dirty="0">
                <a:latin typeface="Cambria Math" pitchFamily="18" charset="0"/>
                <a:ea typeface="Cambria Math" pitchFamily="18" charset="0"/>
              </a:rPr>
              <a:t> </a:t>
            </a:r>
            <a:r>
              <a:rPr lang="en-US" dirty="0">
                <a:latin typeface="Cambria Math" pitchFamily="18" charset="0"/>
                <a:ea typeface="Cambria Math" pitchFamily="18" charset="0"/>
              </a:rPr>
              <a:t>| P(</a:t>
            </a:r>
            <a:r>
              <a:rPr lang="en-US" i="1" dirty="0">
                <a:ea typeface="Cambria Math" pitchFamily="18" charset="0"/>
              </a:rPr>
              <a:t>x</a:t>
            </a:r>
            <a:r>
              <a:rPr lang="en-US" dirty="0">
                <a:latin typeface="Cambria Math" pitchFamily="18" charset="0"/>
                <a:ea typeface="Cambria Math" pitchFamily="18" charset="0"/>
              </a:rPr>
              <a:t>)}</a:t>
            </a:r>
          </a:p>
          <a:p>
            <a:r>
              <a:rPr lang="en-US" dirty="0"/>
              <a:t>Example: </a:t>
            </a:r>
            <a:r>
              <a:rPr lang="en-US" i="1" dirty="0">
                <a:latin typeface="Cambria Math" pitchFamily="18" charset="0"/>
                <a:ea typeface="Cambria Math" pitchFamily="18" charset="0"/>
              </a:rPr>
              <a:t>S</a:t>
            </a:r>
            <a:r>
              <a:rPr lang="en-US" b="1" i="1" dirty="0">
                <a:latin typeface="Cambria Math" pitchFamily="18" charset="0"/>
                <a:ea typeface="Cambria Math" pitchFamily="18" charset="0"/>
              </a:rPr>
              <a:t> </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i="1" dirty="0">
                <a:ea typeface="Cambria Math" pitchFamily="18" charset="0"/>
              </a:rPr>
              <a:t>x</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dirty="0">
                <a:latin typeface="Cambria Math" pitchFamily="18" charset="0"/>
                <a:ea typeface="Cambria Math" pitchFamily="18" charset="0"/>
              </a:rPr>
              <a:t>Prime(</a:t>
            </a:r>
            <a:r>
              <a:rPr lang="en-US" i="1" dirty="0">
                <a:ea typeface="Cambria Math" pitchFamily="18" charset="0"/>
              </a:rPr>
              <a:t>x</a:t>
            </a:r>
            <a:r>
              <a:rPr lang="en-US" dirty="0">
                <a:latin typeface="Cambria Math" pitchFamily="18" charset="0"/>
                <a:ea typeface="Cambria Math" pitchFamily="18" charset="0"/>
              </a:rPr>
              <a:t>)}</a:t>
            </a:r>
          </a:p>
          <a:p>
            <a:r>
              <a:rPr lang="en-US" dirty="0">
                <a:ea typeface="Cambria Math" pitchFamily="18" charset="0"/>
              </a:rPr>
              <a:t>Positive rational numbers</a:t>
            </a:r>
            <a:r>
              <a:rPr lang="en-US" i="1" dirty="0">
                <a:ea typeface="Cambria Math" pitchFamily="18" charset="0"/>
              </a:rPr>
              <a:t>:</a:t>
            </a:r>
          </a:p>
          <a:p>
            <a:pPr>
              <a:buNone/>
            </a:pPr>
            <a:r>
              <a:rPr lang="en-US" i="1" dirty="0">
                <a:ea typeface="Cambria Math" pitchFamily="18" charset="0"/>
              </a:rPr>
              <a:t>        </a:t>
            </a:r>
            <a:r>
              <a:rPr lang="en-US" b="1" dirty="0">
                <a:latin typeface="Cambria Math" pitchFamily="18" charset="0"/>
                <a:ea typeface="Cambria Math" pitchFamily="18" charset="0"/>
              </a:rPr>
              <a:t>Q</a:t>
            </a:r>
            <a:r>
              <a:rPr lang="en-US" b="1" baseline="30000" dirty="0">
                <a:latin typeface="Cambria Math" pitchFamily="18" charset="0"/>
                <a:ea typeface="Cambria Math" pitchFamily="18" charset="0"/>
              </a:rPr>
              <a:t>+</a:t>
            </a:r>
            <a:r>
              <a:rPr lang="en-US" baseline="30000" dirty="0">
                <a:latin typeface="Cambria Math" pitchFamily="18" charset="0"/>
                <a:ea typeface="Cambria Math" pitchFamily="18" charset="0"/>
              </a:rPr>
              <a:t> </a:t>
            </a:r>
            <a:r>
              <a:rPr lang="en-US" dirty="0">
                <a:latin typeface="Cambria Math" pitchFamily="18" charset="0"/>
                <a:ea typeface="Cambria Math" pitchFamily="18" charset="0"/>
              </a:rPr>
              <a:t>= {</a:t>
            </a:r>
            <a:r>
              <a:rPr lang="en-US" i="1" dirty="0">
                <a:ea typeface="Cambria Math" pitchFamily="18" charset="0"/>
              </a:rPr>
              <a:t>x</a:t>
            </a:r>
            <a:r>
              <a:rPr lang="en-US" dirty="0">
                <a:latin typeface="Cambria Math" pitchFamily="18" charset="0"/>
                <a:ea typeface="Cambria Math" pitchFamily="18" charset="0"/>
              </a:rPr>
              <a:t> ∈ </a:t>
            </a:r>
            <a:r>
              <a:rPr lang="en-US" b="1" dirty="0">
                <a:ea typeface="Cambria Math" pitchFamily="18" charset="0"/>
              </a:rPr>
              <a:t>R</a:t>
            </a:r>
            <a:r>
              <a:rPr lang="en-US" dirty="0">
                <a:latin typeface="Cambria Math" pitchFamily="18" charset="0"/>
                <a:ea typeface="Cambria Math" pitchFamily="18" charset="0"/>
              </a:rPr>
              <a:t> | </a:t>
            </a:r>
            <a:r>
              <a:rPr lang="en-US" i="1" dirty="0">
                <a:ea typeface="Cambria Math" pitchFamily="18" charset="0"/>
              </a:rPr>
              <a:t>x</a:t>
            </a:r>
            <a:r>
              <a:rPr lang="en-US" dirty="0">
                <a:latin typeface="Cambria Math" pitchFamily="18" charset="0"/>
                <a:ea typeface="Cambria Math" pitchFamily="18" charset="0"/>
              </a:rPr>
              <a:t> = </a:t>
            </a:r>
            <a:r>
              <a:rPr lang="en-US" i="1" dirty="0">
                <a:latin typeface="Cambria Math" pitchFamily="18" charset="0"/>
                <a:ea typeface="Cambria Math" pitchFamily="18" charset="0"/>
              </a:rPr>
              <a:t>p</a:t>
            </a:r>
            <a:r>
              <a:rPr lang="en-US" dirty="0">
                <a:latin typeface="Cambria Math" pitchFamily="18" charset="0"/>
                <a:ea typeface="Cambria Math" pitchFamily="18" charset="0"/>
              </a:rPr>
              <a:t>/</a:t>
            </a:r>
            <a:r>
              <a:rPr lang="en-US" i="1" dirty="0">
                <a:latin typeface="Cambria Math" pitchFamily="18" charset="0"/>
                <a:ea typeface="Cambria Math" pitchFamily="18" charset="0"/>
              </a:rPr>
              <a:t>q</a:t>
            </a:r>
            <a:r>
              <a:rPr lang="en-US" dirty="0">
                <a:latin typeface="Cambria Math" pitchFamily="18" charset="0"/>
                <a:ea typeface="Cambria Math" pitchFamily="18" charset="0"/>
              </a:rPr>
              <a:t>, for some positive integers </a:t>
            </a:r>
            <a:r>
              <a:rPr lang="en-US" i="1" dirty="0" err="1">
                <a:latin typeface="Cambria Math" pitchFamily="18" charset="0"/>
                <a:ea typeface="Cambria Math" pitchFamily="18" charset="0"/>
              </a:rPr>
              <a:t>p</a:t>
            </a:r>
            <a:r>
              <a:rPr lang="en-US" dirty="0" err="1">
                <a:latin typeface="Cambria Math" pitchFamily="18" charset="0"/>
                <a:ea typeface="Cambria Math" pitchFamily="18" charset="0"/>
              </a:rPr>
              <a:t>,</a:t>
            </a:r>
            <a:r>
              <a:rPr lang="en-US" i="1" dirty="0" err="1">
                <a:latin typeface="Cambria Math" pitchFamily="18" charset="0"/>
                <a:ea typeface="Cambria Math" pitchFamily="18" charset="0"/>
              </a:rPr>
              <a:t>q</a:t>
            </a:r>
            <a:r>
              <a:rPr lang="en-US" dirty="0">
                <a:latin typeface="Cambria Math" pitchFamily="18" charset="0"/>
                <a:ea typeface="Cambria Math" pitchFamily="18" charset="0"/>
              </a:rPr>
              <a:t>}</a:t>
            </a:r>
          </a:p>
          <a:p>
            <a:endParaRPr lang="en-US" i="1" dirty="0">
              <a:latin typeface="Cambria Math" pitchFamily="18" charset="0"/>
              <a:ea typeface="Cambria Math" pitchFamily="18" charset="0"/>
            </a:endParaRPr>
          </a:p>
          <a:p>
            <a:pPr>
              <a:buNone/>
            </a:pP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Strings</a:t>
            </a:r>
          </a:p>
        </p:txBody>
      </p:sp>
      <p:sp>
        <p:nvSpPr>
          <p:cNvPr id="3" name="Content Placeholder 2"/>
          <p:cNvSpPr>
            <a:spLocks noGrp="1"/>
          </p:cNvSpPr>
          <p:nvPr>
            <p:ph idx="1"/>
          </p:nvPr>
        </p:nvSpPr>
        <p:spPr/>
        <p:txBody>
          <a:bodyPr/>
          <a:lstStyle/>
          <a:p>
            <a:pPr>
              <a:buNone/>
            </a:pPr>
            <a:r>
              <a:rPr lang="en-US" dirty="0"/>
              <a:t>   </a:t>
            </a:r>
            <a:r>
              <a:rPr lang="en-US" b="1" dirty="0"/>
              <a:t>Definition</a:t>
            </a:r>
            <a:r>
              <a:rPr lang="en-US" dirty="0"/>
              <a:t>: A </a:t>
            </a:r>
            <a:r>
              <a:rPr lang="en-US" i="1" dirty="0"/>
              <a:t>string</a:t>
            </a:r>
            <a:r>
              <a:rPr lang="en-US" dirty="0"/>
              <a:t> is a finite sequence of characters from a finite set (an alphabet).</a:t>
            </a:r>
          </a:p>
          <a:p>
            <a:r>
              <a:rPr lang="en-US" dirty="0"/>
              <a:t>Sequences of characters or bits  are important in computer science.</a:t>
            </a:r>
          </a:p>
          <a:p>
            <a:r>
              <a:rPr lang="en-US" dirty="0"/>
              <a:t>The </a:t>
            </a:r>
            <a:r>
              <a:rPr lang="en-US" i="1" dirty="0"/>
              <a:t>empty string </a:t>
            </a:r>
            <a:r>
              <a:rPr lang="en-US" dirty="0"/>
              <a:t>is represented by </a:t>
            </a:r>
            <a:r>
              <a:rPr lang="el-GR" i="1" dirty="0"/>
              <a:t>λ</a:t>
            </a:r>
            <a:r>
              <a:rPr lang="en-US" dirty="0"/>
              <a:t>.</a:t>
            </a:r>
          </a:p>
          <a:p>
            <a:r>
              <a:rPr lang="en-US" dirty="0"/>
              <a:t>The string  </a:t>
            </a:r>
            <a:r>
              <a:rPr lang="en-US" i="1" dirty="0" err="1"/>
              <a:t>abcde</a:t>
            </a:r>
            <a:r>
              <a:rPr lang="en-US" i="1" dirty="0"/>
              <a:t> </a:t>
            </a:r>
            <a:r>
              <a:rPr lang="en-US" dirty="0"/>
              <a:t>has </a:t>
            </a:r>
            <a:r>
              <a:rPr lang="en-US" i="1" dirty="0"/>
              <a:t>length</a:t>
            </a:r>
            <a:r>
              <a:rPr lang="en-US" dirty="0"/>
              <a:t> </a:t>
            </a:r>
            <a:r>
              <a:rPr lang="en-US" dirty="0">
                <a:latin typeface="Cambria Math" pitchFamily="18" charset="0"/>
                <a:ea typeface="Cambria Math" pitchFamily="18" charset="0"/>
              </a:rPr>
              <a:t>5</a:t>
            </a:r>
            <a:r>
              <a:rPr lang="en-US" dirty="0"/>
              <a:t>.</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Recurrence Relations</a:t>
            </a:r>
          </a:p>
        </p:txBody>
      </p:sp>
      <p:sp>
        <p:nvSpPr>
          <p:cNvPr id="3" name="Content Placeholder 2"/>
          <p:cNvSpPr>
            <a:spLocks noGrp="1"/>
          </p:cNvSpPr>
          <p:nvPr>
            <p:ph idx="1"/>
          </p:nvPr>
        </p:nvSpPr>
        <p:spPr/>
        <p:txBody>
          <a:bodyPr>
            <a:normAutofit/>
          </a:bodyPr>
          <a:lstStyle/>
          <a:p>
            <a:pPr>
              <a:buNone/>
            </a:pPr>
            <a:r>
              <a:rPr lang="en-US" b="1" dirty="0"/>
              <a:t>Definition: </a:t>
            </a:r>
            <a:r>
              <a:rPr lang="en-US" dirty="0"/>
              <a:t>A </a:t>
            </a:r>
            <a:r>
              <a:rPr lang="en-US" i="1" dirty="0"/>
              <a:t>recurrence relation </a:t>
            </a:r>
            <a:r>
              <a:rPr lang="en-US" dirty="0"/>
              <a:t>for the sequence {</a:t>
            </a:r>
            <a:r>
              <a:rPr lang="en-US" i="1" dirty="0"/>
              <a:t>a</a:t>
            </a:r>
            <a:r>
              <a:rPr lang="en-US" i="1" baseline="-25000" dirty="0"/>
              <a:t>n</a:t>
            </a:r>
            <a:r>
              <a:rPr lang="en-US" dirty="0"/>
              <a:t>}</a:t>
            </a:r>
            <a:r>
              <a:rPr lang="en-US" i="1" dirty="0"/>
              <a:t> </a:t>
            </a:r>
            <a:r>
              <a:rPr lang="en-US" dirty="0"/>
              <a:t>is an equation that expresses </a:t>
            </a:r>
            <a:r>
              <a:rPr lang="en-US" i="1" dirty="0"/>
              <a:t>a</a:t>
            </a:r>
            <a:r>
              <a:rPr lang="en-US" i="1" baseline="-25000" dirty="0"/>
              <a:t>n</a:t>
            </a:r>
            <a:r>
              <a:rPr lang="en-US" dirty="0"/>
              <a:t> in terms of one or more of the previous terms of the sequence, namely, </a:t>
            </a:r>
            <a:r>
              <a:rPr lang="en-US" i="1" dirty="0"/>
              <a:t>a</a:t>
            </a:r>
            <a:r>
              <a:rPr lang="en-US" i="1" baseline="-25000" dirty="0"/>
              <a:t>0</a:t>
            </a:r>
            <a:r>
              <a:rPr lang="en-US" i="1" dirty="0"/>
              <a:t>, a</a:t>
            </a:r>
            <a:r>
              <a:rPr lang="en-US" i="1" baseline="-25000" dirty="0"/>
              <a:t>1</a:t>
            </a:r>
            <a:r>
              <a:rPr lang="en-US" i="1" dirty="0"/>
              <a:t>, …, a</a:t>
            </a:r>
            <a:r>
              <a:rPr lang="en-US" i="1" baseline="-25000" dirty="0"/>
              <a:t>n-1</a:t>
            </a:r>
            <a:r>
              <a:rPr lang="en-US" dirty="0"/>
              <a:t>, for all integers </a:t>
            </a:r>
            <a:r>
              <a:rPr lang="en-US" i="1" dirty="0"/>
              <a:t>n</a:t>
            </a:r>
            <a:r>
              <a:rPr lang="en-US" dirty="0"/>
              <a:t> with </a:t>
            </a:r>
            <a:r>
              <a:rPr lang="en-US" i="1" dirty="0"/>
              <a:t>n ≥ n</a:t>
            </a:r>
            <a:r>
              <a:rPr lang="en-US" i="1" baseline="-25000" dirty="0"/>
              <a:t>0</a:t>
            </a:r>
            <a:r>
              <a:rPr lang="en-US" dirty="0"/>
              <a:t>, where </a:t>
            </a:r>
            <a:r>
              <a:rPr lang="en-US" i="1" dirty="0"/>
              <a:t>n</a:t>
            </a:r>
            <a:r>
              <a:rPr lang="en-US" i="1" baseline="-25000" dirty="0"/>
              <a:t>0</a:t>
            </a:r>
            <a:r>
              <a:rPr lang="en-US" dirty="0"/>
              <a:t> is a nonnegative integer. </a:t>
            </a:r>
          </a:p>
          <a:p>
            <a:r>
              <a:rPr lang="en-US" dirty="0"/>
              <a:t>A sequence is called a </a:t>
            </a:r>
            <a:r>
              <a:rPr lang="en-US" i="1" dirty="0"/>
              <a:t>solution</a:t>
            </a:r>
            <a:r>
              <a:rPr lang="en-US" dirty="0"/>
              <a:t> of a recurrence relation if its terms satisfy the recurrence relation.</a:t>
            </a:r>
          </a:p>
          <a:p>
            <a:r>
              <a:rPr lang="en-US" dirty="0"/>
              <a:t>The </a:t>
            </a:r>
            <a:r>
              <a:rPr lang="en-US" i="1" dirty="0"/>
              <a:t>initial conditions </a:t>
            </a:r>
            <a:r>
              <a:rPr lang="en-US" dirty="0"/>
              <a:t>for a sequence specify the terms that precede the first term where the recurrence relation takes effect. </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Questions about Recurrence Relations</a:t>
            </a:r>
          </a:p>
        </p:txBody>
      </p:sp>
      <p:sp>
        <p:nvSpPr>
          <p:cNvPr id="3" name="Content Placeholder 2"/>
          <p:cNvSpPr>
            <a:spLocks noGrp="1"/>
          </p:cNvSpPr>
          <p:nvPr>
            <p:ph idx="1"/>
          </p:nvPr>
        </p:nvSpPr>
        <p:spPr/>
        <p:txBody>
          <a:bodyPr>
            <a:normAutofit fontScale="92500" lnSpcReduction="10000"/>
          </a:bodyPr>
          <a:lstStyle/>
          <a:p>
            <a:pPr>
              <a:buNone/>
            </a:pPr>
            <a:r>
              <a:rPr lang="en-US" b="1" dirty="0"/>
              <a:t>   Example </a:t>
            </a:r>
            <a:r>
              <a:rPr lang="en-US" dirty="0">
                <a:latin typeface="Cambria Math" pitchFamily="18" charset="0"/>
                <a:ea typeface="Cambria Math" pitchFamily="18" charset="0"/>
              </a:rPr>
              <a:t>1</a:t>
            </a:r>
            <a:r>
              <a:rPr lang="en-US" dirty="0"/>
              <a:t>: Let {</a:t>
            </a:r>
            <a:r>
              <a:rPr lang="en-US" i="1" dirty="0"/>
              <a:t>a</a:t>
            </a:r>
            <a:r>
              <a:rPr lang="en-US" i="1" baseline="-25000" dirty="0"/>
              <a:t>n</a:t>
            </a:r>
            <a:r>
              <a:rPr lang="en-US" dirty="0"/>
              <a:t>}</a:t>
            </a:r>
            <a:r>
              <a:rPr lang="en-US" i="1" dirty="0"/>
              <a:t> </a:t>
            </a:r>
            <a:r>
              <a:rPr lang="en-US" dirty="0"/>
              <a:t>be a sequence that satisfies the recurrence relation </a:t>
            </a:r>
            <a:r>
              <a:rPr lang="en-US" i="1" dirty="0"/>
              <a:t>a</a:t>
            </a:r>
            <a:r>
              <a:rPr lang="en-US" i="1" baseline="-25000" dirty="0"/>
              <a:t>n</a:t>
            </a:r>
            <a:r>
              <a:rPr lang="en-US" i="1" dirty="0"/>
              <a:t> = a</a:t>
            </a:r>
            <a:r>
              <a:rPr lang="en-US" i="1" baseline="-25000" dirty="0"/>
              <a:t>n-1</a:t>
            </a:r>
            <a:r>
              <a:rPr lang="en-US" i="1" dirty="0"/>
              <a:t> + </a:t>
            </a:r>
            <a:r>
              <a:rPr lang="en-US" dirty="0">
                <a:latin typeface="Cambria Math" pitchFamily="18" charset="0"/>
                <a:ea typeface="Cambria Math" pitchFamily="18" charset="0"/>
              </a:rPr>
              <a:t>3</a:t>
            </a:r>
            <a:r>
              <a:rPr lang="en-US" i="1" baseline="-25000" dirty="0"/>
              <a:t> </a:t>
            </a:r>
            <a:r>
              <a:rPr lang="en-US" baseline="-25000" dirty="0"/>
              <a:t> </a:t>
            </a:r>
            <a:r>
              <a:rPr lang="en-US" dirty="0"/>
              <a:t>for </a:t>
            </a:r>
            <a:r>
              <a:rPr lang="en-US" i="1" dirty="0"/>
              <a:t>n</a:t>
            </a:r>
            <a:r>
              <a:rPr lang="en-US" dirty="0"/>
              <a:t> = </a:t>
            </a:r>
            <a:r>
              <a:rPr lang="en-US" dirty="0">
                <a:latin typeface="Cambria Math" pitchFamily="18" charset="0"/>
                <a:ea typeface="Cambria Math" pitchFamily="18" charset="0"/>
              </a:rPr>
              <a:t>1,2,3,4,</a:t>
            </a:r>
            <a:r>
              <a:rPr lang="en-US" dirty="0"/>
              <a:t>….  and suppose that </a:t>
            </a:r>
            <a:r>
              <a:rPr lang="en-US" i="1" dirty="0"/>
              <a:t>a</a:t>
            </a:r>
            <a:r>
              <a:rPr lang="en-US" baseline="-25000" dirty="0">
                <a:latin typeface="Cambria Math" pitchFamily="18" charset="0"/>
                <a:ea typeface="Cambria Math" pitchFamily="18" charset="0"/>
              </a:rPr>
              <a:t>0</a:t>
            </a:r>
            <a:r>
              <a:rPr lang="en-US" i="1" dirty="0"/>
              <a:t> = </a:t>
            </a:r>
            <a:r>
              <a:rPr lang="en-US" dirty="0">
                <a:latin typeface="Cambria Math" pitchFamily="18" charset="0"/>
                <a:ea typeface="Cambria Math" pitchFamily="18" charset="0"/>
              </a:rPr>
              <a:t>2</a:t>
            </a:r>
            <a:r>
              <a:rPr lang="en-US" i="1" dirty="0"/>
              <a:t>. </a:t>
            </a:r>
            <a:r>
              <a:rPr lang="en-US" dirty="0"/>
              <a:t> What are </a:t>
            </a:r>
            <a:r>
              <a:rPr lang="en-US" i="1" dirty="0"/>
              <a:t>a</a:t>
            </a:r>
            <a:r>
              <a:rPr lang="en-US" i="1" baseline="-25000" dirty="0"/>
              <a:t>1</a:t>
            </a:r>
            <a:r>
              <a:rPr lang="en-US" baseline="-25000" dirty="0"/>
              <a:t> </a:t>
            </a:r>
            <a:r>
              <a:rPr lang="en-US" dirty="0"/>
              <a:t>,</a:t>
            </a:r>
            <a:r>
              <a:rPr lang="en-US" baseline="-25000" dirty="0"/>
              <a:t> </a:t>
            </a:r>
            <a:r>
              <a:rPr lang="en-US" dirty="0"/>
              <a:t> </a:t>
            </a:r>
            <a:r>
              <a:rPr lang="en-US" i="1" dirty="0"/>
              <a:t>a</a:t>
            </a:r>
            <a:r>
              <a:rPr lang="en-US" i="1" baseline="-25000" dirty="0"/>
              <a:t>2</a:t>
            </a:r>
            <a:r>
              <a:rPr lang="en-US" baseline="-25000" dirty="0"/>
              <a:t> </a:t>
            </a:r>
            <a:r>
              <a:rPr lang="en-US" dirty="0"/>
              <a:t> and </a:t>
            </a:r>
            <a:r>
              <a:rPr lang="en-US" i="1" dirty="0"/>
              <a:t>a</a:t>
            </a:r>
            <a:r>
              <a:rPr lang="en-US" i="1" baseline="-25000" dirty="0"/>
              <a:t>3</a:t>
            </a:r>
            <a:r>
              <a:rPr lang="en-US" dirty="0"/>
              <a:t>? </a:t>
            </a:r>
          </a:p>
          <a:p>
            <a:pPr>
              <a:buNone/>
            </a:pPr>
            <a:r>
              <a:rPr lang="en-US" dirty="0"/>
              <a:t>     [Here </a:t>
            </a:r>
            <a:r>
              <a:rPr lang="en-US" i="1" dirty="0"/>
              <a:t>a</a:t>
            </a:r>
            <a:r>
              <a:rPr lang="en-US" i="1" baseline="-25000" dirty="0"/>
              <a:t>0</a:t>
            </a:r>
            <a:r>
              <a:rPr lang="en-US" i="1" dirty="0"/>
              <a:t> = </a:t>
            </a:r>
            <a:r>
              <a:rPr lang="en-US" dirty="0">
                <a:latin typeface="Cambria Math" pitchFamily="18" charset="0"/>
                <a:ea typeface="Cambria Math" pitchFamily="18" charset="0"/>
              </a:rPr>
              <a:t>2</a:t>
            </a:r>
            <a:r>
              <a:rPr lang="en-US" i="1" dirty="0"/>
              <a:t> </a:t>
            </a:r>
            <a:r>
              <a:rPr lang="en-US" dirty="0"/>
              <a:t>is the initial condition</a:t>
            </a:r>
            <a:r>
              <a:rPr lang="en-US" i="1" dirty="0"/>
              <a:t>.</a:t>
            </a:r>
            <a:r>
              <a:rPr lang="en-US" dirty="0"/>
              <a:t>]</a:t>
            </a:r>
          </a:p>
          <a:p>
            <a:pPr>
              <a:buNone/>
            </a:pPr>
            <a:endParaRPr lang="en-US" dirty="0"/>
          </a:p>
          <a:p>
            <a:pPr lvl="1">
              <a:buNone/>
            </a:pPr>
            <a:r>
              <a:rPr lang="en-US" b="1" dirty="0"/>
              <a:t>Solution</a:t>
            </a:r>
            <a:r>
              <a:rPr lang="en-US" dirty="0"/>
              <a:t>: We see from the recurrence relation that</a:t>
            </a:r>
          </a:p>
          <a:p>
            <a:pPr lvl="1">
              <a:buNone/>
            </a:pPr>
            <a:r>
              <a:rPr lang="en-US" dirty="0"/>
              <a:t>      </a:t>
            </a:r>
            <a:r>
              <a:rPr lang="en-US" i="1" dirty="0"/>
              <a:t>a</a:t>
            </a:r>
            <a:r>
              <a:rPr lang="en-US" baseline="-25000" dirty="0">
                <a:latin typeface="Cambria Math" pitchFamily="18" charset="0"/>
                <a:ea typeface="Cambria Math" pitchFamily="18" charset="0"/>
              </a:rPr>
              <a:t>1</a:t>
            </a:r>
            <a:r>
              <a:rPr lang="en-US" i="1" baseline="-25000" dirty="0"/>
              <a:t> </a:t>
            </a:r>
            <a:r>
              <a:rPr lang="en-US" i="1" dirty="0"/>
              <a:t>  </a:t>
            </a:r>
            <a:r>
              <a:rPr lang="en-US" dirty="0">
                <a:latin typeface="Cambria Math" pitchFamily="18" charset="0"/>
                <a:ea typeface="Cambria Math" pitchFamily="18" charset="0"/>
              </a:rPr>
              <a:t>=</a:t>
            </a:r>
            <a:r>
              <a:rPr lang="en-US" i="1" dirty="0"/>
              <a:t>  a</a:t>
            </a:r>
            <a:r>
              <a:rPr lang="en-US" i="1" baseline="-25000" dirty="0"/>
              <a:t>0  </a:t>
            </a:r>
            <a:r>
              <a:rPr lang="en-US" dirty="0">
                <a:latin typeface="Cambria Math" pitchFamily="18" charset="0"/>
                <a:ea typeface="Cambria Math" pitchFamily="18" charset="0"/>
              </a:rPr>
              <a:t>+ 3 = 2 + 3 = 5</a:t>
            </a:r>
          </a:p>
          <a:p>
            <a:pPr lvl="1">
              <a:buNone/>
            </a:pPr>
            <a:r>
              <a:rPr lang="en-US" i="1" dirty="0"/>
              <a:t>      a</a:t>
            </a:r>
            <a:r>
              <a:rPr lang="en-US" baseline="-25000" dirty="0">
                <a:latin typeface="Cambria Math" pitchFamily="18" charset="0"/>
                <a:ea typeface="Cambria Math" pitchFamily="18" charset="0"/>
              </a:rPr>
              <a:t>2</a:t>
            </a:r>
            <a:r>
              <a:rPr lang="en-US" i="1" baseline="-25000" dirty="0"/>
              <a:t> </a:t>
            </a:r>
            <a:r>
              <a:rPr lang="en-US" i="1" dirty="0"/>
              <a:t>  </a:t>
            </a:r>
            <a:r>
              <a:rPr lang="en-US" dirty="0">
                <a:latin typeface="Cambria Math" pitchFamily="18" charset="0"/>
                <a:ea typeface="Cambria Math" pitchFamily="18" charset="0"/>
              </a:rPr>
              <a:t>=</a:t>
            </a:r>
            <a:r>
              <a:rPr lang="en-US" i="1" dirty="0"/>
              <a:t> </a:t>
            </a:r>
            <a:r>
              <a:rPr lang="en-US" dirty="0">
                <a:latin typeface="Cambria Math" pitchFamily="18" charset="0"/>
                <a:ea typeface="Cambria Math" pitchFamily="18" charset="0"/>
              </a:rPr>
              <a:t>5 + 3 = 8</a:t>
            </a:r>
          </a:p>
          <a:p>
            <a:pPr lvl="1">
              <a:buNone/>
            </a:pPr>
            <a:r>
              <a:rPr lang="en-US" dirty="0"/>
              <a:t>      </a:t>
            </a:r>
            <a:r>
              <a:rPr lang="en-US" i="1" dirty="0"/>
              <a:t>a</a:t>
            </a:r>
            <a:r>
              <a:rPr lang="en-US" baseline="-25000" dirty="0">
                <a:latin typeface="Cambria Math" pitchFamily="18" charset="0"/>
                <a:ea typeface="Cambria Math" pitchFamily="18" charset="0"/>
              </a:rPr>
              <a:t>3</a:t>
            </a:r>
            <a:r>
              <a:rPr lang="en-US" baseline="-25000" dirty="0"/>
              <a:t> </a:t>
            </a:r>
            <a:r>
              <a:rPr lang="en-US" i="1" dirty="0"/>
              <a:t>  </a:t>
            </a:r>
            <a:r>
              <a:rPr lang="en-US" dirty="0">
                <a:latin typeface="Cambria Math" pitchFamily="18" charset="0"/>
                <a:ea typeface="Cambria Math" pitchFamily="18" charset="0"/>
              </a:rPr>
              <a:t>= 8 + 3 = 11</a:t>
            </a:r>
          </a:p>
          <a:p>
            <a:pPr lvl="1">
              <a:buNone/>
            </a:pPr>
            <a:endParaRPr lang="en-US" i="1" dirty="0"/>
          </a:p>
          <a:p>
            <a:pPr lvl="1">
              <a:buNone/>
            </a:pPr>
            <a:r>
              <a:rPr lang="en-US"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Exercise</a:t>
            </a:r>
          </a:p>
        </p:txBody>
      </p:sp>
      <p:sp>
        <p:nvSpPr>
          <p:cNvPr id="3" name="Content Placeholder 2"/>
          <p:cNvSpPr>
            <a:spLocks noGrp="1"/>
          </p:cNvSpPr>
          <p:nvPr>
            <p:ph idx="1"/>
          </p:nvPr>
        </p:nvSpPr>
        <p:spPr/>
        <p:txBody>
          <a:bodyPr/>
          <a:lstStyle/>
          <a:p>
            <a:r>
              <a:rPr lang="en-US" dirty="0"/>
              <a:t>Define a geometric progression that has an initial term </a:t>
            </a:r>
            <a:r>
              <a:rPr lang="en-US" i="1" dirty="0"/>
              <a:t>a</a:t>
            </a:r>
            <a:r>
              <a:rPr lang="en-US" i="1" baseline="-25000" dirty="0"/>
              <a:t>0 </a:t>
            </a:r>
            <a:r>
              <a:rPr lang="en-US" dirty="0"/>
              <a:t> and a </a:t>
            </a:r>
            <a:r>
              <a:rPr lang="en-US"/>
              <a:t>rate </a:t>
            </a:r>
            <a:r>
              <a:rPr lang="en-US" i="1"/>
              <a:t>r </a:t>
            </a:r>
            <a:r>
              <a:rPr lang="en-US"/>
              <a:t>with </a:t>
            </a:r>
            <a:r>
              <a:rPr lang="en-US" dirty="0"/>
              <a:t>a recurrence relation.</a:t>
            </a:r>
          </a:p>
          <a:p>
            <a:r>
              <a:rPr lang="en-US" b="1" dirty="0"/>
              <a:t>Solution</a:t>
            </a:r>
            <a:r>
              <a:rPr lang="en-US" dirty="0"/>
              <a:t>: recurrence formula: </a:t>
            </a:r>
            <a:r>
              <a:rPr lang="en-US" i="1" dirty="0"/>
              <a:t>a</a:t>
            </a:r>
            <a:r>
              <a:rPr lang="en-US" i="1" baseline="-25000" dirty="0"/>
              <a:t>n</a:t>
            </a:r>
            <a:r>
              <a:rPr lang="en-US" i="1" dirty="0"/>
              <a:t> = r a</a:t>
            </a:r>
            <a:r>
              <a:rPr lang="en-US" i="1" baseline="-25000" dirty="0"/>
              <a:t>n-1</a:t>
            </a:r>
            <a:r>
              <a:rPr lang="en-US" i="1" dirty="0"/>
              <a:t> </a:t>
            </a:r>
            <a:r>
              <a:rPr lang="en-US" i="1" baseline="-25000" dirty="0"/>
              <a:t> </a:t>
            </a:r>
            <a:r>
              <a:rPr lang="en-US" dirty="0"/>
              <a:t>, initial condition: </a:t>
            </a:r>
            <a:r>
              <a:rPr lang="en-US" i="1" dirty="0"/>
              <a:t>a</a:t>
            </a:r>
            <a:r>
              <a:rPr lang="en-US" i="1" baseline="-25000" dirty="0"/>
              <a:t>0</a:t>
            </a:r>
            <a:r>
              <a:rPr lang="en-US" i="1" dirty="0"/>
              <a:t> = a.</a:t>
            </a:r>
            <a:endParaRPr lang="en-US" baseline="-25000" dirty="0"/>
          </a:p>
        </p:txBody>
      </p:sp>
    </p:spTree>
    <p:extLst>
      <p:ext uri="{BB962C8B-B14F-4D97-AF65-F5344CB8AC3E}">
        <p14:creationId xmlns:p14="http://schemas.microsoft.com/office/powerpoint/2010/main" val="75299024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Questions about Recurrence Relations</a:t>
            </a:r>
          </a:p>
        </p:txBody>
      </p:sp>
      <p:sp>
        <p:nvSpPr>
          <p:cNvPr id="3" name="Content Placeholder 2"/>
          <p:cNvSpPr>
            <a:spLocks noGrp="1"/>
          </p:cNvSpPr>
          <p:nvPr>
            <p:ph idx="1"/>
          </p:nvPr>
        </p:nvSpPr>
        <p:spPr/>
        <p:txBody>
          <a:bodyPr/>
          <a:lstStyle/>
          <a:p>
            <a:pPr>
              <a:buNone/>
            </a:pPr>
            <a:r>
              <a:rPr lang="en-US" b="1" dirty="0"/>
              <a:t>   Example </a:t>
            </a:r>
            <a:r>
              <a:rPr lang="en-US" dirty="0">
                <a:latin typeface="Cambria Math" pitchFamily="18" charset="0"/>
                <a:ea typeface="Cambria Math" pitchFamily="18" charset="0"/>
              </a:rPr>
              <a:t>2</a:t>
            </a:r>
            <a:r>
              <a:rPr lang="en-US" dirty="0"/>
              <a:t>: Let {</a:t>
            </a:r>
            <a:r>
              <a:rPr lang="en-US" i="1" dirty="0"/>
              <a:t>a</a:t>
            </a:r>
            <a:r>
              <a:rPr lang="en-US" i="1" baseline="-25000" dirty="0"/>
              <a:t>n</a:t>
            </a:r>
            <a:r>
              <a:rPr lang="en-US" dirty="0"/>
              <a:t>} be a sequence that satisfies the recurrence relation </a:t>
            </a:r>
            <a:r>
              <a:rPr lang="en-US" i="1" dirty="0"/>
              <a:t>a</a:t>
            </a:r>
            <a:r>
              <a:rPr lang="en-US" i="1" baseline="-25000" dirty="0"/>
              <a:t>n</a:t>
            </a:r>
            <a:r>
              <a:rPr lang="en-US" i="1" dirty="0"/>
              <a:t> = a</a:t>
            </a:r>
            <a:r>
              <a:rPr lang="en-US" i="1" baseline="-25000" dirty="0"/>
              <a:t>n-</a:t>
            </a:r>
            <a:r>
              <a:rPr lang="en-US" baseline="-25000" dirty="0">
                <a:ea typeface="Cambria Math" pitchFamily="18" charset="0"/>
              </a:rPr>
              <a:t>1</a:t>
            </a:r>
            <a:r>
              <a:rPr lang="en-US" i="1" dirty="0"/>
              <a:t> – a</a:t>
            </a:r>
            <a:r>
              <a:rPr lang="en-US" i="1" baseline="-25000" dirty="0"/>
              <a:t>n-</a:t>
            </a:r>
            <a:r>
              <a:rPr lang="en-US" baseline="-25000" dirty="0"/>
              <a:t>2</a:t>
            </a:r>
            <a:r>
              <a:rPr lang="en-US" i="1" baseline="-25000" dirty="0"/>
              <a:t> </a:t>
            </a:r>
            <a:r>
              <a:rPr lang="en-US" baseline="-25000" dirty="0"/>
              <a:t> </a:t>
            </a:r>
            <a:r>
              <a:rPr lang="en-US" dirty="0"/>
              <a:t>for </a:t>
            </a:r>
            <a:r>
              <a:rPr lang="en-US" i="1" dirty="0"/>
              <a:t>n</a:t>
            </a:r>
            <a:r>
              <a:rPr lang="en-US" dirty="0"/>
              <a:t> = </a:t>
            </a:r>
            <a:r>
              <a:rPr lang="en-US" dirty="0">
                <a:latin typeface="Cambria Math" pitchFamily="18" charset="0"/>
                <a:ea typeface="Cambria Math" pitchFamily="18" charset="0"/>
              </a:rPr>
              <a:t>2,3,4,…. </a:t>
            </a:r>
            <a:r>
              <a:rPr lang="en-US" dirty="0"/>
              <a:t> and suppose that </a:t>
            </a:r>
            <a:r>
              <a:rPr lang="en-US" i="1" dirty="0"/>
              <a:t>a</a:t>
            </a:r>
            <a:r>
              <a:rPr lang="en-US" baseline="-25000" dirty="0">
                <a:latin typeface="Cambria Math" pitchFamily="18" charset="0"/>
                <a:ea typeface="Cambria Math" pitchFamily="18" charset="0"/>
              </a:rPr>
              <a:t>0</a:t>
            </a:r>
            <a:r>
              <a:rPr lang="en-US" i="1" dirty="0"/>
              <a:t> = </a:t>
            </a:r>
            <a:r>
              <a:rPr lang="en-US" dirty="0">
                <a:latin typeface="Cambria Math" pitchFamily="18" charset="0"/>
                <a:ea typeface="Cambria Math" pitchFamily="18" charset="0"/>
              </a:rPr>
              <a:t>3</a:t>
            </a:r>
            <a:r>
              <a:rPr lang="en-US" i="1" dirty="0"/>
              <a:t> </a:t>
            </a:r>
            <a:r>
              <a:rPr lang="en-US" dirty="0"/>
              <a:t>and </a:t>
            </a:r>
            <a:r>
              <a:rPr lang="en-US" i="1" dirty="0"/>
              <a:t>a</a:t>
            </a:r>
            <a:r>
              <a:rPr lang="en-US" i="1" baseline="-25000" dirty="0"/>
              <a:t>1</a:t>
            </a:r>
            <a:r>
              <a:rPr lang="en-US" i="1" dirty="0"/>
              <a:t> = </a:t>
            </a:r>
            <a:r>
              <a:rPr lang="en-US" dirty="0">
                <a:latin typeface="Cambria Math" pitchFamily="18" charset="0"/>
                <a:ea typeface="Cambria Math" pitchFamily="18" charset="0"/>
              </a:rPr>
              <a:t>5</a:t>
            </a:r>
            <a:r>
              <a:rPr lang="en-US" dirty="0"/>
              <a:t>. What are </a:t>
            </a:r>
            <a:r>
              <a:rPr lang="en-US" i="1" dirty="0"/>
              <a:t>a</a:t>
            </a:r>
            <a:r>
              <a:rPr lang="en-US" baseline="-25000" dirty="0">
                <a:latin typeface="Cambria Math" pitchFamily="18" charset="0"/>
                <a:ea typeface="Cambria Math" pitchFamily="18" charset="0"/>
              </a:rPr>
              <a:t>2</a:t>
            </a:r>
            <a:r>
              <a:rPr lang="en-US" dirty="0"/>
              <a:t> and </a:t>
            </a:r>
            <a:r>
              <a:rPr lang="en-US" i="1" dirty="0"/>
              <a:t>a</a:t>
            </a:r>
            <a:r>
              <a:rPr lang="en-US" baseline="-25000" dirty="0">
                <a:latin typeface="Cambria Math" pitchFamily="18" charset="0"/>
                <a:ea typeface="Cambria Math" pitchFamily="18" charset="0"/>
              </a:rPr>
              <a:t>3</a:t>
            </a:r>
            <a:r>
              <a:rPr lang="en-US" dirty="0"/>
              <a:t>? </a:t>
            </a:r>
          </a:p>
          <a:p>
            <a:pPr>
              <a:buNone/>
            </a:pPr>
            <a:r>
              <a:rPr lang="en-US" dirty="0"/>
              <a:t>    [Here the initial conditions are </a:t>
            </a:r>
            <a:r>
              <a:rPr lang="en-US" i="1" dirty="0"/>
              <a:t>a</a:t>
            </a:r>
            <a:r>
              <a:rPr lang="en-US" i="1" baseline="-25000" dirty="0"/>
              <a:t>0</a:t>
            </a:r>
            <a:r>
              <a:rPr lang="en-US" i="1" dirty="0"/>
              <a:t> = </a:t>
            </a:r>
            <a:r>
              <a:rPr lang="en-US" dirty="0">
                <a:latin typeface="Cambria Math" pitchFamily="18" charset="0"/>
                <a:ea typeface="Cambria Math" pitchFamily="18" charset="0"/>
              </a:rPr>
              <a:t>3</a:t>
            </a:r>
            <a:r>
              <a:rPr lang="en-US" i="1" dirty="0"/>
              <a:t> </a:t>
            </a:r>
            <a:r>
              <a:rPr lang="en-US" dirty="0"/>
              <a:t>and </a:t>
            </a:r>
            <a:r>
              <a:rPr lang="en-US" i="1" dirty="0"/>
              <a:t>a</a:t>
            </a:r>
            <a:r>
              <a:rPr lang="en-US" i="1" baseline="-25000" dirty="0"/>
              <a:t>1</a:t>
            </a:r>
            <a:r>
              <a:rPr lang="en-US" i="1" dirty="0"/>
              <a:t> = </a:t>
            </a:r>
            <a:r>
              <a:rPr lang="en-US" dirty="0">
                <a:latin typeface="Cambria Math" pitchFamily="18" charset="0"/>
                <a:ea typeface="Cambria Math" pitchFamily="18" charset="0"/>
              </a:rPr>
              <a:t>5</a:t>
            </a:r>
            <a:r>
              <a:rPr lang="en-US" dirty="0"/>
              <a:t>. ]</a:t>
            </a:r>
          </a:p>
          <a:p>
            <a:pPr>
              <a:buNone/>
            </a:pPr>
            <a:r>
              <a:rPr lang="en-US" dirty="0"/>
              <a:t>        </a:t>
            </a:r>
          </a:p>
          <a:p>
            <a:pPr>
              <a:buNone/>
            </a:pPr>
            <a:r>
              <a:rPr lang="en-US" dirty="0"/>
              <a:t>         </a:t>
            </a:r>
            <a:r>
              <a:rPr lang="en-US" b="1" dirty="0"/>
              <a:t>Solution</a:t>
            </a:r>
            <a:r>
              <a:rPr lang="en-US" dirty="0"/>
              <a:t>: We see from the recurrence relation that</a:t>
            </a:r>
          </a:p>
          <a:p>
            <a:pPr>
              <a:buNone/>
            </a:pPr>
            <a:r>
              <a:rPr lang="en-US" dirty="0"/>
              <a:t>              </a:t>
            </a:r>
            <a:r>
              <a:rPr lang="en-US" i="1" dirty="0"/>
              <a:t>a</a:t>
            </a:r>
            <a:r>
              <a:rPr lang="en-US" i="1" baseline="-25000" dirty="0"/>
              <a:t>2 </a:t>
            </a:r>
            <a:r>
              <a:rPr lang="en-US" i="1" dirty="0"/>
              <a:t> = a</a:t>
            </a:r>
            <a:r>
              <a:rPr lang="en-US" i="1" baseline="-25000" dirty="0"/>
              <a:t>1</a:t>
            </a:r>
            <a:r>
              <a:rPr lang="en-US" i="1" dirty="0"/>
              <a:t> - a</a:t>
            </a:r>
            <a:r>
              <a:rPr lang="en-US" i="1" baseline="-25000" dirty="0"/>
              <a:t>0  </a:t>
            </a:r>
            <a:r>
              <a:rPr lang="en-US" i="1" dirty="0"/>
              <a:t>= </a:t>
            </a:r>
            <a:r>
              <a:rPr lang="en-US" dirty="0">
                <a:latin typeface="Cambria Math" pitchFamily="18" charset="0"/>
                <a:ea typeface="Cambria Math" pitchFamily="18" charset="0"/>
              </a:rPr>
              <a:t>5</a:t>
            </a:r>
            <a:r>
              <a:rPr lang="en-US" i="1" dirty="0"/>
              <a:t> – </a:t>
            </a:r>
            <a:r>
              <a:rPr lang="en-US" dirty="0">
                <a:latin typeface="Cambria Math" pitchFamily="18" charset="0"/>
                <a:ea typeface="Cambria Math" pitchFamily="18" charset="0"/>
              </a:rPr>
              <a:t>3 </a:t>
            </a:r>
            <a:r>
              <a:rPr lang="en-US" i="1" dirty="0"/>
              <a:t>= </a:t>
            </a:r>
            <a:r>
              <a:rPr lang="en-US" dirty="0">
                <a:latin typeface="Cambria Math" pitchFamily="18" charset="0"/>
                <a:ea typeface="Cambria Math" pitchFamily="18" charset="0"/>
              </a:rPr>
              <a:t>2</a:t>
            </a:r>
          </a:p>
          <a:p>
            <a:pPr>
              <a:buNone/>
            </a:pPr>
            <a:r>
              <a:rPr lang="en-US" i="1" dirty="0"/>
              <a:t>               a</a:t>
            </a:r>
            <a:r>
              <a:rPr lang="en-US" i="1" baseline="-25000" dirty="0"/>
              <a:t>3 </a:t>
            </a:r>
            <a:r>
              <a:rPr lang="en-US" i="1" dirty="0"/>
              <a:t> = a</a:t>
            </a:r>
            <a:r>
              <a:rPr lang="en-US" i="1" baseline="-25000" dirty="0"/>
              <a:t>2</a:t>
            </a:r>
            <a:r>
              <a:rPr lang="en-US" i="1" dirty="0"/>
              <a:t> – a</a:t>
            </a:r>
            <a:r>
              <a:rPr lang="en-US" i="1" baseline="-25000" dirty="0"/>
              <a:t>1  </a:t>
            </a:r>
            <a:r>
              <a:rPr lang="en-US" i="1" dirty="0"/>
              <a:t>= </a:t>
            </a:r>
            <a:r>
              <a:rPr lang="en-US" dirty="0">
                <a:latin typeface="Cambria Math" pitchFamily="18" charset="0"/>
                <a:ea typeface="Cambria Math" pitchFamily="18" charset="0"/>
              </a:rPr>
              <a:t>2</a:t>
            </a:r>
            <a:r>
              <a:rPr lang="en-US" i="1" dirty="0">
                <a:latin typeface="Cambria Math" pitchFamily="18" charset="0"/>
                <a:ea typeface="Cambria Math" pitchFamily="18" charset="0"/>
              </a:rPr>
              <a:t> </a:t>
            </a:r>
            <a:r>
              <a:rPr lang="en-US" i="1" dirty="0"/>
              <a:t>– </a:t>
            </a:r>
            <a:r>
              <a:rPr lang="en-US" dirty="0">
                <a:latin typeface="Cambria Math" pitchFamily="18" charset="0"/>
                <a:ea typeface="Cambria Math" pitchFamily="18" charset="0"/>
              </a:rPr>
              <a:t>5</a:t>
            </a:r>
            <a:r>
              <a:rPr lang="en-US" i="1" dirty="0">
                <a:latin typeface="Cambria Math" pitchFamily="18" charset="0"/>
                <a:ea typeface="Cambria Math" pitchFamily="18" charset="0"/>
              </a:rPr>
              <a:t> </a:t>
            </a:r>
            <a:r>
              <a:rPr lang="en-US" dirty="0">
                <a:ea typeface="Cambria Math" pitchFamily="18" charset="0"/>
              </a:rPr>
              <a:t>=</a:t>
            </a:r>
            <a:r>
              <a:rPr lang="en-US" i="1" dirty="0">
                <a:latin typeface="Cambria Math" pitchFamily="18" charset="0"/>
                <a:ea typeface="Cambria Math" pitchFamily="18" charset="0"/>
              </a:rPr>
              <a:t> </a:t>
            </a:r>
            <a:r>
              <a:rPr lang="en-US" i="1" dirty="0"/>
              <a:t>–</a:t>
            </a:r>
            <a:r>
              <a:rPr lang="en-US" dirty="0">
                <a:latin typeface="Cambria Math" pitchFamily="18" charset="0"/>
                <a:ea typeface="Cambria Math" pitchFamily="18" charset="0"/>
              </a:rPr>
              <a:t>3</a:t>
            </a:r>
          </a:p>
          <a:p>
            <a:pPr>
              <a:buNone/>
            </a:pPr>
            <a:r>
              <a:rPr lang="en-US" dirty="0">
                <a:latin typeface="Cambria Math" pitchFamily="18" charset="0"/>
                <a:ea typeface="Cambria Math" pitchFamily="18" charset="0"/>
              </a:rPr>
              <a:t>       </a:t>
            </a:r>
          </a:p>
          <a:p>
            <a:pPr lvl="1">
              <a:buNone/>
            </a:pPr>
            <a:endParaRPr lang="en-US"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Fibonacci Sequence</a:t>
            </a:r>
          </a:p>
        </p:txBody>
      </p:sp>
      <p:sp>
        <p:nvSpPr>
          <p:cNvPr id="3" name="Content Placeholder 2"/>
          <p:cNvSpPr>
            <a:spLocks noGrp="1"/>
          </p:cNvSpPr>
          <p:nvPr>
            <p:ph idx="1"/>
          </p:nvPr>
        </p:nvSpPr>
        <p:spPr/>
        <p:txBody>
          <a:bodyPr>
            <a:normAutofit fontScale="85000" lnSpcReduction="20000"/>
          </a:bodyPr>
          <a:lstStyle/>
          <a:p>
            <a:pPr>
              <a:buNone/>
            </a:pPr>
            <a:r>
              <a:rPr lang="en-US" b="1" dirty="0"/>
              <a:t>  Definition</a:t>
            </a:r>
            <a:r>
              <a:rPr lang="en-US" dirty="0">
                <a:latin typeface="Cambria Math" pitchFamily="18" charset="0"/>
                <a:ea typeface="Cambria Math" pitchFamily="18" charset="0"/>
              </a:rPr>
              <a:t>: </a:t>
            </a:r>
            <a:r>
              <a:rPr lang="en-US" dirty="0">
                <a:ea typeface="Cambria Math" pitchFamily="18" charset="0"/>
              </a:rPr>
              <a:t>Define the  </a:t>
            </a:r>
            <a:r>
              <a:rPr lang="en-US" i="1" dirty="0">
                <a:ea typeface="Cambria Math" pitchFamily="18" charset="0"/>
              </a:rPr>
              <a:t>Fibonacci sequence</a:t>
            </a:r>
            <a:r>
              <a:rPr lang="en-US" dirty="0">
                <a:latin typeface="Cambria Math" pitchFamily="18" charset="0"/>
                <a:ea typeface="Cambria Math" pitchFamily="18" charset="0"/>
              </a:rPr>
              <a:t>, </a:t>
            </a:r>
            <a:r>
              <a:rPr lang="en-US" i="1" dirty="0"/>
              <a:t>f</a:t>
            </a:r>
            <a:r>
              <a:rPr lang="en-US" baseline="-25000" dirty="0">
                <a:latin typeface="Cambria Math" pitchFamily="18" charset="0"/>
                <a:ea typeface="Cambria Math" pitchFamily="18" charset="0"/>
              </a:rPr>
              <a:t>0</a:t>
            </a:r>
            <a:r>
              <a:rPr lang="en-US" i="1" baseline="-25000" dirty="0"/>
              <a:t> </a:t>
            </a:r>
            <a:r>
              <a:rPr lang="en-US" i="1" dirty="0"/>
              <a:t>,f</a:t>
            </a:r>
            <a:r>
              <a:rPr lang="en-US" baseline="-25000" dirty="0"/>
              <a:t>1</a:t>
            </a:r>
            <a:r>
              <a:rPr lang="en-US" i="1" baseline="-25000" dirty="0"/>
              <a:t> </a:t>
            </a:r>
            <a:r>
              <a:rPr lang="en-US" i="1" dirty="0"/>
              <a:t>,f</a:t>
            </a:r>
            <a:r>
              <a:rPr lang="en-US" baseline="-25000" dirty="0"/>
              <a:t>2</a:t>
            </a:r>
            <a:r>
              <a:rPr lang="en-US" i="1" dirty="0"/>
              <a:t>,…,</a:t>
            </a:r>
            <a:r>
              <a:rPr lang="en-US" dirty="0"/>
              <a:t> by</a:t>
            </a:r>
            <a:r>
              <a:rPr lang="en-US" i="1" dirty="0"/>
              <a:t>:</a:t>
            </a:r>
          </a:p>
          <a:p>
            <a:pPr lvl="1"/>
            <a:r>
              <a:rPr lang="en-US" dirty="0"/>
              <a:t>Initial Conditions: </a:t>
            </a:r>
            <a:r>
              <a:rPr lang="en-US" i="1" dirty="0"/>
              <a:t>f</a:t>
            </a:r>
            <a:r>
              <a:rPr lang="en-US" baseline="-25000" dirty="0">
                <a:latin typeface="Cambria Math" pitchFamily="18" charset="0"/>
                <a:ea typeface="Cambria Math" pitchFamily="18" charset="0"/>
              </a:rPr>
              <a:t>0</a:t>
            </a:r>
            <a:r>
              <a:rPr lang="en-US" i="1" baseline="-25000" dirty="0"/>
              <a:t> </a:t>
            </a:r>
            <a:r>
              <a:rPr lang="en-US" i="1" dirty="0"/>
              <a:t>= </a:t>
            </a:r>
            <a:r>
              <a:rPr lang="en-US" dirty="0">
                <a:latin typeface="Cambria Math" pitchFamily="18" charset="0"/>
                <a:ea typeface="Cambria Math" pitchFamily="18" charset="0"/>
              </a:rPr>
              <a:t>0</a:t>
            </a:r>
            <a:r>
              <a:rPr lang="en-US" i="1" dirty="0"/>
              <a:t>, f</a:t>
            </a:r>
            <a:r>
              <a:rPr lang="en-US" baseline="-25000" dirty="0"/>
              <a:t>1</a:t>
            </a:r>
            <a:r>
              <a:rPr lang="en-US" i="1" baseline="-25000" dirty="0"/>
              <a:t>   </a:t>
            </a:r>
            <a:r>
              <a:rPr lang="en-US" dirty="0">
                <a:latin typeface="Cambria Math" pitchFamily="18" charset="0"/>
                <a:ea typeface="Cambria Math" pitchFamily="18" charset="0"/>
              </a:rPr>
              <a:t>= 1</a:t>
            </a:r>
          </a:p>
          <a:p>
            <a:pPr lvl="1"/>
            <a:r>
              <a:rPr lang="en-US" dirty="0"/>
              <a:t>Recurrence Relation: </a:t>
            </a:r>
            <a:r>
              <a:rPr lang="en-US" i="1" dirty="0"/>
              <a:t>f</a:t>
            </a:r>
            <a:r>
              <a:rPr lang="en-US" i="1" baseline="-25000" dirty="0"/>
              <a:t>n </a:t>
            </a:r>
            <a:r>
              <a:rPr lang="en-US" i="1" dirty="0"/>
              <a:t> = f</a:t>
            </a:r>
            <a:r>
              <a:rPr lang="en-US" i="1" baseline="-25000" dirty="0"/>
              <a:t>n-</a:t>
            </a:r>
            <a:r>
              <a:rPr lang="en-US" baseline="-25000" dirty="0"/>
              <a:t>1</a:t>
            </a:r>
            <a:r>
              <a:rPr lang="en-US" i="1" dirty="0"/>
              <a:t> </a:t>
            </a:r>
            <a:r>
              <a:rPr lang="en-US" i="1" baseline="-25000" dirty="0"/>
              <a:t> </a:t>
            </a:r>
            <a:r>
              <a:rPr lang="en-US" i="1" dirty="0"/>
              <a:t>+ f</a:t>
            </a:r>
            <a:r>
              <a:rPr lang="en-US" i="1" baseline="-25000" dirty="0"/>
              <a:t>n-</a:t>
            </a:r>
            <a:r>
              <a:rPr lang="en-US" baseline="-25000" dirty="0"/>
              <a:t>2</a:t>
            </a:r>
          </a:p>
          <a:p>
            <a:pPr lvl="1">
              <a:buNone/>
            </a:pPr>
            <a:endParaRPr lang="en-US" baseline="-25000" dirty="0"/>
          </a:p>
          <a:p>
            <a:pPr>
              <a:buNone/>
            </a:pPr>
            <a:r>
              <a:rPr lang="en-US" dirty="0"/>
              <a:t>  </a:t>
            </a:r>
            <a:r>
              <a:rPr lang="en-US" b="1" dirty="0"/>
              <a:t>Example</a:t>
            </a:r>
            <a:r>
              <a:rPr lang="en-US" dirty="0"/>
              <a:t>: Find  </a:t>
            </a:r>
            <a:r>
              <a:rPr lang="en-US" i="1" dirty="0"/>
              <a:t> f</a:t>
            </a:r>
            <a:r>
              <a:rPr lang="en-US" i="1" baseline="-25000" dirty="0"/>
              <a:t>2 </a:t>
            </a:r>
            <a:r>
              <a:rPr lang="en-US" i="1" dirty="0"/>
              <a:t>,f</a:t>
            </a:r>
            <a:r>
              <a:rPr lang="en-US" i="1" baseline="-25000" dirty="0"/>
              <a:t>3 </a:t>
            </a:r>
            <a:r>
              <a:rPr lang="en-US" i="1" dirty="0"/>
              <a:t>,f</a:t>
            </a:r>
            <a:r>
              <a:rPr lang="en-US" i="1" baseline="-25000" dirty="0"/>
              <a:t>4</a:t>
            </a:r>
            <a:r>
              <a:rPr lang="en-US" i="1" dirty="0"/>
              <a:t> , f</a:t>
            </a:r>
            <a:r>
              <a:rPr lang="en-US" i="1" baseline="-25000" dirty="0"/>
              <a:t>5 </a:t>
            </a:r>
            <a:r>
              <a:rPr lang="en-US" i="1" dirty="0"/>
              <a:t> </a:t>
            </a:r>
            <a:r>
              <a:rPr lang="en-US" dirty="0"/>
              <a:t>and </a:t>
            </a:r>
            <a:r>
              <a:rPr lang="en-US" i="1" dirty="0"/>
              <a:t>f</a:t>
            </a:r>
            <a:r>
              <a:rPr lang="en-US" i="1" baseline="-25000" dirty="0"/>
              <a:t>6</a:t>
            </a:r>
            <a:r>
              <a:rPr lang="en-US" i="1" dirty="0"/>
              <a:t>  .</a:t>
            </a:r>
          </a:p>
          <a:p>
            <a:pPr>
              <a:buNone/>
            </a:pPr>
            <a:r>
              <a:rPr lang="en-US" i="1" dirty="0"/>
              <a:t>     </a:t>
            </a:r>
          </a:p>
          <a:p>
            <a:pPr>
              <a:buNone/>
            </a:pPr>
            <a:r>
              <a:rPr lang="en-US" i="1" dirty="0"/>
              <a:t>     </a:t>
            </a:r>
            <a:r>
              <a:rPr lang="en-US" b="1" dirty="0"/>
              <a:t>Answer:</a:t>
            </a:r>
          </a:p>
          <a:p>
            <a:pPr>
              <a:buNone/>
            </a:pPr>
            <a:r>
              <a:rPr lang="en-US" dirty="0"/>
              <a:t>         </a:t>
            </a:r>
            <a:r>
              <a:rPr lang="en-US" i="1" dirty="0">
                <a:ea typeface="Cambria Math" pitchFamily="18" charset="0"/>
              </a:rPr>
              <a:t>f</a:t>
            </a:r>
            <a:r>
              <a:rPr lang="en-US" baseline="-25000" dirty="0">
                <a:latin typeface="Cambria Math" pitchFamily="18" charset="0"/>
                <a:ea typeface="Cambria Math" pitchFamily="18" charset="0"/>
              </a:rPr>
              <a:t>2 </a:t>
            </a:r>
            <a:r>
              <a:rPr lang="en-US" dirty="0">
                <a:latin typeface="Cambria Math" pitchFamily="18" charset="0"/>
                <a:ea typeface="Cambria Math" pitchFamily="18" charset="0"/>
              </a:rPr>
              <a:t> = </a:t>
            </a:r>
            <a:r>
              <a:rPr lang="en-US" i="1" dirty="0">
                <a:ea typeface="Cambria Math" pitchFamily="18" charset="0"/>
              </a:rPr>
              <a:t>f</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 </a:t>
            </a:r>
            <a:r>
              <a:rPr lang="en-US" i="1" dirty="0">
                <a:ea typeface="Cambria Math" pitchFamily="18" charset="0"/>
              </a:rPr>
              <a:t>f</a:t>
            </a:r>
            <a:r>
              <a:rPr lang="en-US" baseline="-25000" dirty="0">
                <a:latin typeface="Cambria Math" pitchFamily="18" charset="0"/>
                <a:ea typeface="Cambria Math" pitchFamily="18" charset="0"/>
              </a:rPr>
              <a:t>0  </a:t>
            </a:r>
            <a:r>
              <a:rPr lang="en-US" dirty="0">
                <a:latin typeface="Cambria Math" pitchFamily="18" charset="0"/>
                <a:ea typeface="Cambria Math" pitchFamily="18" charset="0"/>
              </a:rPr>
              <a:t> = 1 + 0 = 1</a:t>
            </a:r>
            <a:r>
              <a:rPr lang="en-US" i="1" dirty="0">
                <a:latin typeface="Cambria Math" pitchFamily="18" charset="0"/>
                <a:ea typeface="Cambria Math" pitchFamily="18" charset="0"/>
              </a:rPr>
              <a:t>,</a:t>
            </a:r>
          </a:p>
          <a:p>
            <a:pPr>
              <a:buNone/>
            </a:pPr>
            <a:r>
              <a:rPr lang="en-US" i="1" dirty="0">
                <a:latin typeface="Cambria Math" pitchFamily="18" charset="0"/>
                <a:ea typeface="Cambria Math" pitchFamily="18" charset="0"/>
              </a:rPr>
              <a:t>          </a:t>
            </a:r>
            <a:r>
              <a:rPr lang="en-US" i="1" dirty="0">
                <a:ea typeface="Cambria Math" pitchFamily="18" charset="0"/>
              </a:rPr>
              <a:t>f</a:t>
            </a:r>
            <a:r>
              <a:rPr lang="en-US" baseline="-25000" dirty="0">
                <a:latin typeface="Cambria Math" pitchFamily="18" charset="0"/>
                <a:ea typeface="Cambria Math" pitchFamily="18" charset="0"/>
              </a:rPr>
              <a:t>3 </a:t>
            </a:r>
            <a:r>
              <a:rPr lang="en-US" dirty="0">
                <a:latin typeface="Cambria Math" pitchFamily="18" charset="0"/>
                <a:ea typeface="Cambria Math" pitchFamily="18" charset="0"/>
              </a:rPr>
              <a:t> = </a:t>
            </a:r>
            <a:r>
              <a:rPr lang="en-US" i="1" dirty="0">
                <a:ea typeface="Cambria Math" pitchFamily="18" charset="0"/>
              </a:rPr>
              <a:t>f</a:t>
            </a:r>
            <a:r>
              <a:rPr lang="en-US" baseline="-25000" dirty="0">
                <a:latin typeface="Cambria Math" pitchFamily="18" charset="0"/>
                <a:ea typeface="Cambria Math" pitchFamily="18" charset="0"/>
              </a:rPr>
              <a:t>2</a:t>
            </a:r>
            <a:r>
              <a:rPr lang="en-US" dirty="0">
                <a:latin typeface="Cambria Math" pitchFamily="18" charset="0"/>
                <a:ea typeface="Cambria Math" pitchFamily="18" charset="0"/>
              </a:rPr>
              <a:t>  + </a:t>
            </a:r>
            <a:r>
              <a:rPr lang="en-US" i="1" dirty="0">
                <a:ea typeface="Cambria Math" pitchFamily="18" charset="0"/>
              </a:rPr>
              <a:t>f</a:t>
            </a:r>
            <a:r>
              <a:rPr lang="en-US" baseline="-25000" dirty="0">
                <a:latin typeface="Cambria Math" pitchFamily="18" charset="0"/>
                <a:ea typeface="Cambria Math" pitchFamily="18" charset="0"/>
              </a:rPr>
              <a:t>1  </a:t>
            </a:r>
            <a:r>
              <a:rPr lang="en-US" dirty="0">
                <a:latin typeface="Cambria Math" pitchFamily="18" charset="0"/>
                <a:ea typeface="Cambria Math" pitchFamily="18" charset="0"/>
              </a:rPr>
              <a:t> = 1 + 1 = 2</a:t>
            </a:r>
            <a:r>
              <a:rPr lang="en-US" i="1" dirty="0">
                <a:latin typeface="Cambria Math" pitchFamily="18" charset="0"/>
                <a:ea typeface="Cambria Math" pitchFamily="18" charset="0"/>
              </a:rPr>
              <a:t>,</a:t>
            </a:r>
          </a:p>
          <a:p>
            <a:pPr>
              <a:buNone/>
            </a:pPr>
            <a:r>
              <a:rPr lang="en-US" dirty="0">
                <a:latin typeface="Cambria Math" pitchFamily="18" charset="0"/>
                <a:ea typeface="Cambria Math" pitchFamily="18" charset="0"/>
              </a:rPr>
              <a:t>          </a:t>
            </a:r>
            <a:r>
              <a:rPr lang="en-US" i="1" dirty="0">
                <a:ea typeface="Cambria Math" pitchFamily="18" charset="0"/>
              </a:rPr>
              <a:t>f</a:t>
            </a:r>
            <a:r>
              <a:rPr lang="en-US" baseline="-25000" dirty="0">
                <a:latin typeface="Cambria Math" pitchFamily="18" charset="0"/>
                <a:ea typeface="Cambria Math" pitchFamily="18" charset="0"/>
              </a:rPr>
              <a:t>4 </a:t>
            </a:r>
            <a:r>
              <a:rPr lang="en-US" dirty="0">
                <a:latin typeface="Cambria Math" pitchFamily="18" charset="0"/>
                <a:ea typeface="Cambria Math" pitchFamily="18" charset="0"/>
              </a:rPr>
              <a:t> = </a:t>
            </a:r>
            <a:r>
              <a:rPr lang="en-US" i="1" dirty="0">
                <a:ea typeface="Cambria Math" pitchFamily="18" charset="0"/>
              </a:rPr>
              <a:t>f</a:t>
            </a:r>
            <a:r>
              <a:rPr lang="en-US" baseline="-25000" dirty="0">
                <a:latin typeface="Cambria Math" pitchFamily="18" charset="0"/>
                <a:ea typeface="Cambria Math" pitchFamily="18" charset="0"/>
              </a:rPr>
              <a:t>3</a:t>
            </a:r>
            <a:r>
              <a:rPr lang="en-US" dirty="0">
                <a:latin typeface="Cambria Math" pitchFamily="18" charset="0"/>
                <a:ea typeface="Cambria Math" pitchFamily="18" charset="0"/>
              </a:rPr>
              <a:t> + </a:t>
            </a:r>
            <a:r>
              <a:rPr lang="en-US" i="1" dirty="0">
                <a:ea typeface="Cambria Math" pitchFamily="18" charset="0"/>
              </a:rPr>
              <a:t>f</a:t>
            </a:r>
            <a:r>
              <a:rPr lang="en-US" baseline="-25000" dirty="0">
                <a:latin typeface="Cambria Math" pitchFamily="18" charset="0"/>
                <a:ea typeface="Cambria Math" pitchFamily="18" charset="0"/>
              </a:rPr>
              <a:t>2 </a:t>
            </a:r>
            <a:r>
              <a:rPr lang="en-US" dirty="0">
                <a:latin typeface="Cambria Math" pitchFamily="18" charset="0"/>
                <a:ea typeface="Cambria Math" pitchFamily="18" charset="0"/>
              </a:rPr>
              <a:t> = 2 + 1 = 3</a:t>
            </a:r>
            <a:r>
              <a:rPr lang="en-US" i="1" dirty="0">
                <a:latin typeface="Cambria Math" pitchFamily="18" charset="0"/>
                <a:ea typeface="Cambria Math" pitchFamily="18" charset="0"/>
              </a:rPr>
              <a:t>,</a:t>
            </a:r>
          </a:p>
          <a:p>
            <a:pPr>
              <a:buNone/>
            </a:pPr>
            <a:r>
              <a:rPr lang="en-US" i="1" dirty="0">
                <a:latin typeface="Cambria Math" pitchFamily="18" charset="0"/>
                <a:ea typeface="Cambria Math" pitchFamily="18" charset="0"/>
              </a:rPr>
              <a:t>          </a:t>
            </a:r>
            <a:r>
              <a:rPr lang="en-US" i="1" dirty="0">
                <a:ea typeface="Cambria Math" pitchFamily="18" charset="0"/>
              </a:rPr>
              <a:t>f</a:t>
            </a:r>
            <a:r>
              <a:rPr lang="en-US" baseline="-25000" dirty="0">
                <a:latin typeface="Cambria Math" pitchFamily="18" charset="0"/>
                <a:ea typeface="Cambria Math" pitchFamily="18" charset="0"/>
              </a:rPr>
              <a:t>5 </a:t>
            </a:r>
            <a:r>
              <a:rPr lang="en-US" dirty="0">
                <a:latin typeface="Cambria Math" pitchFamily="18" charset="0"/>
                <a:ea typeface="Cambria Math" pitchFamily="18" charset="0"/>
              </a:rPr>
              <a:t> = </a:t>
            </a:r>
            <a:r>
              <a:rPr lang="en-US" i="1" dirty="0">
                <a:ea typeface="Cambria Math" pitchFamily="18" charset="0"/>
              </a:rPr>
              <a:t>f</a:t>
            </a:r>
            <a:r>
              <a:rPr lang="en-US" baseline="-25000" dirty="0">
                <a:latin typeface="Cambria Math" pitchFamily="18" charset="0"/>
                <a:ea typeface="Cambria Math" pitchFamily="18" charset="0"/>
              </a:rPr>
              <a:t>4</a:t>
            </a:r>
            <a:r>
              <a:rPr lang="en-US" dirty="0">
                <a:latin typeface="Cambria Math" pitchFamily="18" charset="0"/>
                <a:ea typeface="Cambria Math" pitchFamily="18" charset="0"/>
              </a:rPr>
              <a:t> + </a:t>
            </a:r>
            <a:r>
              <a:rPr lang="en-US" i="1" dirty="0">
                <a:ea typeface="Cambria Math" pitchFamily="18" charset="0"/>
              </a:rPr>
              <a:t>f</a:t>
            </a:r>
            <a:r>
              <a:rPr lang="en-US" baseline="-25000" dirty="0">
                <a:latin typeface="Cambria Math" pitchFamily="18" charset="0"/>
                <a:ea typeface="Cambria Math" pitchFamily="18" charset="0"/>
              </a:rPr>
              <a:t>3  </a:t>
            </a:r>
            <a:r>
              <a:rPr lang="en-US" dirty="0">
                <a:latin typeface="Cambria Math" pitchFamily="18" charset="0"/>
                <a:ea typeface="Cambria Math" pitchFamily="18" charset="0"/>
              </a:rPr>
              <a:t> = 3 + 2 = 5</a:t>
            </a:r>
            <a:r>
              <a:rPr lang="en-US" i="1" dirty="0">
                <a:latin typeface="Cambria Math" pitchFamily="18" charset="0"/>
                <a:ea typeface="Cambria Math" pitchFamily="18" charset="0"/>
              </a:rPr>
              <a:t>,</a:t>
            </a:r>
          </a:p>
          <a:p>
            <a:pPr>
              <a:buNone/>
            </a:pPr>
            <a:r>
              <a:rPr lang="en-US" dirty="0">
                <a:latin typeface="Cambria Math" pitchFamily="18" charset="0"/>
                <a:ea typeface="Cambria Math" pitchFamily="18" charset="0"/>
              </a:rPr>
              <a:t>          </a:t>
            </a:r>
            <a:r>
              <a:rPr lang="en-US" i="1" dirty="0">
                <a:ea typeface="Cambria Math" pitchFamily="18" charset="0"/>
              </a:rPr>
              <a:t>f</a:t>
            </a:r>
            <a:r>
              <a:rPr lang="en-US" baseline="-25000" dirty="0">
                <a:latin typeface="Cambria Math" pitchFamily="18" charset="0"/>
                <a:ea typeface="Cambria Math" pitchFamily="18" charset="0"/>
              </a:rPr>
              <a:t>6</a:t>
            </a:r>
            <a:r>
              <a:rPr lang="en-US" dirty="0">
                <a:latin typeface="Cambria Math" pitchFamily="18" charset="0"/>
                <a:ea typeface="Cambria Math" pitchFamily="18" charset="0"/>
              </a:rPr>
              <a:t> = </a:t>
            </a:r>
            <a:r>
              <a:rPr lang="en-US" i="1" dirty="0">
                <a:ea typeface="Cambria Math" pitchFamily="18" charset="0"/>
              </a:rPr>
              <a:t>f</a:t>
            </a:r>
            <a:r>
              <a:rPr lang="en-US" baseline="-25000" dirty="0">
                <a:latin typeface="Cambria Math" pitchFamily="18" charset="0"/>
                <a:ea typeface="Cambria Math" pitchFamily="18" charset="0"/>
              </a:rPr>
              <a:t>5</a:t>
            </a:r>
            <a:r>
              <a:rPr lang="en-US" dirty="0">
                <a:latin typeface="Cambria Math" pitchFamily="18" charset="0"/>
                <a:ea typeface="Cambria Math" pitchFamily="18" charset="0"/>
              </a:rPr>
              <a:t> + </a:t>
            </a:r>
            <a:r>
              <a:rPr lang="en-US" i="1" dirty="0">
                <a:ea typeface="Cambria Math" pitchFamily="18" charset="0"/>
              </a:rPr>
              <a:t>f</a:t>
            </a:r>
            <a:r>
              <a:rPr lang="en-US" baseline="-25000" dirty="0">
                <a:latin typeface="Cambria Math" pitchFamily="18" charset="0"/>
                <a:ea typeface="Cambria Math" pitchFamily="18" charset="0"/>
              </a:rPr>
              <a:t>4  </a:t>
            </a:r>
            <a:r>
              <a:rPr lang="en-US" dirty="0">
                <a:latin typeface="Cambria Math" pitchFamily="18" charset="0"/>
                <a:ea typeface="Cambria Math" pitchFamily="18" charset="0"/>
              </a:rPr>
              <a:t> = 5 + 3 = 8</a:t>
            </a:r>
            <a:r>
              <a:rPr lang="en-US" i="1" dirty="0">
                <a:latin typeface="Cambria Math" pitchFamily="18" charset="0"/>
                <a:ea typeface="Cambria Math" pitchFamily="18" charset="0"/>
              </a:rPr>
              <a:t>.</a:t>
            </a:r>
          </a:p>
          <a:p>
            <a:pPr>
              <a:buNone/>
            </a:pPr>
            <a:r>
              <a:rPr lang="en-US" i="1" dirty="0"/>
              <a:t>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Solving Recurrence Relations</a:t>
            </a:r>
          </a:p>
        </p:txBody>
      </p:sp>
      <p:sp>
        <p:nvSpPr>
          <p:cNvPr id="3" name="Content Placeholder 2"/>
          <p:cNvSpPr>
            <a:spLocks noGrp="1"/>
          </p:cNvSpPr>
          <p:nvPr>
            <p:ph idx="1"/>
          </p:nvPr>
        </p:nvSpPr>
        <p:spPr/>
        <p:txBody>
          <a:bodyPr>
            <a:normAutofit lnSpcReduction="10000"/>
          </a:bodyPr>
          <a:lstStyle/>
          <a:p>
            <a:r>
              <a:rPr lang="en-US" dirty="0"/>
              <a:t>Finding a formula for the </a:t>
            </a:r>
            <a:r>
              <a:rPr lang="en-US" i="1" dirty="0"/>
              <a:t>n</a:t>
            </a:r>
            <a:r>
              <a:rPr lang="en-US" dirty="0"/>
              <a:t>th term of the sequence generated by a recurrence relation is called </a:t>
            </a:r>
            <a:r>
              <a:rPr lang="en-US" i="1" dirty="0"/>
              <a:t>solving the recurrence relation</a:t>
            </a:r>
            <a:r>
              <a:rPr lang="en-US" dirty="0"/>
              <a:t>. </a:t>
            </a:r>
          </a:p>
          <a:p>
            <a:r>
              <a:rPr lang="en-US" dirty="0"/>
              <a:t>Such a formula is called a </a:t>
            </a:r>
            <a:r>
              <a:rPr lang="en-US" i="1" dirty="0"/>
              <a:t>closed formula</a:t>
            </a:r>
            <a:r>
              <a:rPr lang="en-US" dirty="0"/>
              <a:t>.</a:t>
            </a:r>
          </a:p>
          <a:p>
            <a:r>
              <a:rPr lang="en-US" dirty="0"/>
              <a:t>Various methods for solving recurrence relations will be covered in Chapter 8 where recurrence relations will be studied in greater depth.</a:t>
            </a:r>
          </a:p>
          <a:p>
            <a:r>
              <a:rPr lang="en-US" dirty="0"/>
              <a:t>Here we illustrate by example the method of iteration in which we need to guess the formula. The guess can be proved correct by the method of induction (Chapter 5).</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Iterative Solution Example</a:t>
            </a:r>
          </a:p>
        </p:txBody>
      </p:sp>
      <p:sp>
        <p:nvSpPr>
          <p:cNvPr id="3" name="Content Placeholder 2"/>
          <p:cNvSpPr>
            <a:spLocks noGrp="1"/>
          </p:cNvSpPr>
          <p:nvPr>
            <p:ph idx="1"/>
          </p:nvPr>
        </p:nvSpPr>
        <p:spPr/>
        <p:txBody>
          <a:bodyPr>
            <a:normAutofit fontScale="92500" lnSpcReduction="10000"/>
          </a:bodyPr>
          <a:lstStyle/>
          <a:p>
            <a:pPr>
              <a:buNone/>
            </a:pPr>
            <a:r>
              <a:rPr lang="en-US" b="1" dirty="0"/>
              <a:t>   Method </a:t>
            </a:r>
            <a:r>
              <a:rPr lang="en-US" b="1" dirty="0">
                <a:latin typeface="Cambria Math" pitchFamily="18" charset="0"/>
                <a:ea typeface="Cambria Math" pitchFamily="18" charset="0"/>
              </a:rPr>
              <a:t>1</a:t>
            </a:r>
            <a:r>
              <a:rPr lang="en-US" dirty="0"/>
              <a:t>: Working upward, forward substitution</a:t>
            </a:r>
          </a:p>
          <a:p>
            <a:pPr>
              <a:buNone/>
            </a:pPr>
            <a:r>
              <a:rPr lang="en-US" dirty="0"/>
              <a:t>   Let </a:t>
            </a:r>
            <a:r>
              <a:rPr lang="en-US" dirty="0">
                <a:latin typeface="Cambria Math" pitchFamily="18" charset="0"/>
                <a:ea typeface="Cambria Math" pitchFamily="18" charset="0"/>
              </a:rPr>
              <a:t>{</a:t>
            </a:r>
            <a:r>
              <a:rPr lang="en-US" i="1" dirty="0">
                <a:ea typeface="Cambria Math" pitchFamily="18" charset="0"/>
              </a:rPr>
              <a:t>a</a:t>
            </a:r>
            <a:r>
              <a:rPr lang="en-US" i="1" baseline="-25000" dirty="0">
                <a:ea typeface="Cambria Math" pitchFamily="18" charset="0"/>
              </a:rPr>
              <a:t>n</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dirty="0"/>
              <a:t>be a sequence that satisfies the recurrence relation </a:t>
            </a:r>
            <a:r>
              <a:rPr lang="en-US" i="1" dirty="0">
                <a:ea typeface="Cambria Math" pitchFamily="18" charset="0"/>
              </a:rPr>
              <a:t>a</a:t>
            </a:r>
            <a:r>
              <a:rPr lang="en-US" i="1" baseline="-25000" dirty="0">
                <a:ea typeface="Cambria Math" pitchFamily="18" charset="0"/>
              </a:rPr>
              <a:t>n</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i="1" dirty="0">
                <a:ea typeface="Cambria Math" pitchFamily="18" charset="0"/>
              </a:rPr>
              <a:t>a</a:t>
            </a:r>
            <a:r>
              <a:rPr lang="en-US" i="1" baseline="-25000" dirty="0">
                <a:ea typeface="Cambria Math" pitchFamily="18" charset="0"/>
              </a:rPr>
              <a:t>n</a:t>
            </a:r>
            <a:r>
              <a:rPr lang="en-US" i="1" baseline="-25000" dirty="0">
                <a:latin typeface="Cambria Math" pitchFamily="18" charset="0"/>
                <a:ea typeface="Cambria Math" pitchFamily="18" charset="0"/>
              </a:rPr>
              <a:t>-</a:t>
            </a:r>
            <a:r>
              <a:rPr lang="en-US" baseline="-25000" dirty="0">
                <a:ea typeface="Cambria Math" pitchFamily="18" charset="0"/>
              </a:rPr>
              <a:t>1</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dirty="0">
                <a:latin typeface="Cambria Math" pitchFamily="18" charset="0"/>
                <a:ea typeface="Cambria Math" pitchFamily="18" charset="0"/>
              </a:rPr>
              <a:t>3</a:t>
            </a:r>
            <a:r>
              <a:rPr lang="en-US" baseline="-25000" dirty="0">
                <a:latin typeface="Cambria Math" pitchFamily="18" charset="0"/>
                <a:ea typeface="Cambria Math" pitchFamily="18" charset="0"/>
              </a:rPr>
              <a:t> </a:t>
            </a:r>
            <a:r>
              <a:rPr lang="en-US" baseline="-25000" dirty="0"/>
              <a:t> </a:t>
            </a:r>
            <a:r>
              <a:rPr lang="en-US" dirty="0"/>
              <a:t>for </a:t>
            </a:r>
            <a:r>
              <a:rPr lang="en-US" i="1" dirty="0">
                <a:latin typeface="Cambria Math" pitchFamily="18" charset="0"/>
                <a:ea typeface="Cambria Math" pitchFamily="18" charset="0"/>
              </a:rPr>
              <a:t>n</a:t>
            </a:r>
            <a:r>
              <a:rPr lang="en-US" dirty="0">
                <a:latin typeface="Cambria Math" pitchFamily="18" charset="0"/>
                <a:ea typeface="Cambria Math" pitchFamily="18" charset="0"/>
              </a:rPr>
              <a:t> = 2,3,4,….  </a:t>
            </a:r>
            <a:r>
              <a:rPr lang="en-US" dirty="0"/>
              <a:t>and suppose that </a:t>
            </a:r>
            <a:r>
              <a:rPr lang="en-US" i="1" dirty="0">
                <a:ea typeface="Cambria Math" pitchFamily="18" charset="0"/>
              </a:rPr>
              <a:t>a</a:t>
            </a:r>
            <a:r>
              <a:rPr lang="en-US" baseline="-25000" dirty="0">
                <a:latin typeface="Cambria Math" pitchFamily="18" charset="0"/>
                <a:ea typeface="Cambria Math" pitchFamily="18" charset="0"/>
              </a:rPr>
              <a:t>1</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dirty="0">
                <a:latin typeface="Cambria Math" pitchFamily="18" charset="0"/>
                <a:ea typeface="Cambria Math" pitchFamily="18" charset="0"/>
              </a:rPr>
              <a:t>2</a:t>
            </a:r>
            <a:r>
              <a:rPr lang="en-US" i="1" dirty="0"/>
              <a:t>.</a:t>
            </a:r>
          </a:p>
          <a:p>
            <a:pPr lvl="1">
              <a:buNone/>
            </a:pPr>
            <a:r>
              <a:rPr lang="en-US" i="1" dirty="0"/>
              <a:t>      </a:t>
            </a:r>
            <a:r>
              <a:rPr lang="en-US" i="1" dirty="0">
                <a:ea typeface="Cambria Math" pitchFamily="18" charset="0"/>
              </a:rPr>
              <a:t>a</a:t>
            </a:r>
            <a:r>
              <a:rPr lang="en-US" baseline="-25000" dirty="0">
                <a:latin typeface="Cambria Math" pitchFamily="18" charset="0"/>
                <a:ea typeface="Cambria Math" pitchFamily="18" charset="0"/>
              </a:rPr>
              <a:t>2</a:t>
            </a:r>
            <a:r>
              <a:rPr lang="en-US" i="1" baseline="-25000" dirty="0">
                <a:latin typeface="Cambria Math" pitchFamily="18" charset="0"/>
                <a:ea typeface="Cambria Math" pitchFamily="18" charset="0"/>
              </a:rPr>
              <a:t> </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dirty="0">
                <a:latin typeface="Cambria Math" pitchFamily="18" charset="0"/>
                <a:ea typeface="Cambria Math" pitchFamily="18" charset="0"/>
              </a:rPr>
              <a:t>2 + 3</a:t>
            </a:r>
          </a:p>
          <a:p>
            <a:pPr lvl="1">
              <a:buNone/>
            </a:pPr>
            <a:r>
              <a:rPr lang="en-US" dirty="0">
                <a:latin typeface="Cambria Math" pitchFamily="18" charset="0"/>
                <a:ea typeface="Cambria Math" pitchFamily="18" charset="0"/>
              </a:rPr>
              <a:t>      </a:t>
            </a:r>
            <a:r>
              <a:rPr lang="en-US" i="1" dirty="0">
                <a:ea typeface="Cambria Math" pitchFamily="18" charset="0"/>
              </a:rPr>
              <a:t>a</a:t>
            </a:r>
            <a:r>
              <a:rPr lang="en-US" baseline="-25000" dirty="0">
                <a:latin typeface="Cambria Math" pitchFamily="18" charset="0"/>
                <a:ea typeface="Cambria Math" pitchFamily="18" charset="0"/>
              </a:rPr>
              <a:t>3</a:t>
            </a:r>
            <a:r>
              <a:rPr lang="en-US" i="1" baseline="-25000" dirty="0">
                <a:latin typeface="Cambria Math" pitchFamily="18" charset="0"/>
                <a:ea typeface="Cambria Math" pitchFamily="18" charset="0"/>
              </a:rPr>
              <a:t> </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dirty="0">
                <a:latin typeface="Cambria Math" pitchFamily="18" charset="0"/>
                <a:ea typeface="Cambria Math" pitchFamily="18" charset="0"/>
              </a:rPr>
              <a:t>(2 + 3) + 3 = 2 + 3 ∙ 2 </a:t>
            </a:r>
          </a:p>
          <a:p>
            <a:pPr lvl="1">
              <a:buNone/>
            </a:pPr>
            <a:r>
              <a:rPr lang="en-US" dirty="0">
                <a:latin typeface="Cambria Math" pitchFamily="18" charset="0"/>
                <a:ea typeface="Cambria Math" pitchFamily="18" charset="0"/>
              </a:rPr>
              <a:t>      </a:t>
            </a:r>
            <a:r>
              <a:rPr lang="en-US" i="1" dirty="0">
                <a:ea typeface="Cambria Math" pitchFamily="18" charset="0"/>
              </a:rPr>
              <a:t>a</a:t>
            </a:r>
            <a:r>
              <a:rPr lang="en-US" baseline="-25000" dirty="0">
                <a:latin typeface="Cambria Math" pitchFamily="18" charset="0"/>
                <a:ea typeface="Cambria Math" pitchFamily="18" charset="0"/>
              </a:rPr>
              <a:t>4</a:t>
            </a:r>
            <a:r>
              <a:rPr lang="en-US" i="1" baseline="-25000" dirty="0">
                <a:latin typeface="Cambria Math" pitchFamily="18" charset="0"/>
                <a:ea typeface="Cambria Math" pitchFamily="18" charset="0"/>
              </a:rPr>
              <a:t> </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dirty="0">
                <a:latin typeface="Cambria Math" pitchFamily="18" charset="0"/>
                <a:ea typeface="Cambria Math" pitchFamily="18" charset="0"/>
              </a:rPr>
              <a:t>(2 + 2 ∙ 3) + 3 = 2 + 3 ∙ 3</a:t>
            </a:r>
          </a:p>
          <a:p>
            <a:pPr lvl="1">
              <a:buNone/>
            </a:pPr>
            <a:r>
              <a:rPr lang="en-US" i="1" dirty="0">
                <a:latin typeface="Cambria Math" pitchFamily="18" charset="0"/>
                <a:ea typeface="Cambria Math" pitchFamily="18" charset="0"/>
              </a:rPr>
              <a:t>                    .</a:t>
            </a:r>
          </a:p>
          <a:p>
            <a:pPr lvl="1">
              <a:buNone/>
            </a:pPr>
            <a:r>
              <a:rPr lang="en-US" i="1" dirty="0">
                <a:latin typeface="Cambria Math" pitchFamily="18" charset="0"/>
                <a:ea typeface="Cambria Math" pitchFamily="18" charset="0"/>
              </a:rPr>
              <a:t>                    .</a:t>
            </a:r>
          </a:p>
          <a:p>
            <a:pPr lvl="1">
              <a:buNone/>
            </a:pPr>
            <a:r>
              <a:rPr lang="en-US" i="1" dirty="0">
                <a:latin typeface="Cambria Math" pitchFamily="18" charset="0"/>
                <a:ea typeface="Cambria Math" pitchFamily="18" charset="0"/>
              </a:rPr>
              <a:t>                    .</a:t>
            </a:r>
            <a:endParaRPr lang="en-US" dirty="0">
              <a:latin typeface="Cambria Math" pitchFamily="18" charset="0"/>
              <a:ea typeface="Cambria Math" pitchFamily="18" charset="0"/>
            </a:endParaRPr>
          </a:p>
          <a:p>
            <a:pPr>
              <a:buNone/>
            </a:pPr>
            <a:r>
              <a:rPr lang="en-US" dirty="0">
                <a:latin typeface="Cambria Math" pitchFamily="18" charset="0"/>
                <a:ea typeface="Cambria Math" pitchFamily="18" charset="0"/>
              </a:rPr>
              <a:t>            </a:t>
            </a:r>
            <a:r>
              <a:rPr lang="en-US" i="1" dirty="0">
                <a:ea typeface="Cambria Math" pitchFamily="18" charset="0"/>
              </a:rPr>
              <a:t>a</a:t>
            </a:r>
            <a:r>
              <a:rPr lang="en-US" i="1" baseline="-25000" dirty="0">
                <a:latin typeface="Cambria Math" pitchFamily="18" charset="0"/>
                <a:ea typeface="Cambria Math" pitchFamily="18" charset="0"/>
              </a:rPr>
              <a:t>n</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i="1" dirty="0">
                <a:ea typeface="Cambria Math" pitchFamily="18" charset="0"/>
              </a:rPr>
              <a:t>a</a:t>
            </a:r>
            <a:r>
              <a:rPr lang="en-US" i="1" baseline="-25000" dirty="0">
                <a:ea typeface="Cambria Math" pitchFamily="18" charset="0"/>
              </a:rPr>
              <a:t>n-</a:t>
            </a:r>
            <a:r>
              <a:rPr lang="en-US" baseline="-25000" dirty="0">
                <a:ea typeface="Cambria Math" pitchFamily="18" charset="0"/>
              </a:rPr>
              <a:t>1</a:t>
            </a:r>
            <a:r>
              <a:rPr lang="en-US" i="1" dirty="0">
                <a:latin typeface="Cambria Math" pitchFamily="18" charset="0"/>
                <a:ea typeface="Cambria Math" pitchFamily="18" charset="0"/>
              </a:rPr>
              <a:t> </a:t>
            </a:r>
            <a:r>
              <a:rPr lang="en-US" dirty="0">
                <a:latin typeface="Cambria Math" pitchFamily="18" charset="0"/>
                <a:ea typeface="Cambria Math" pitchFamily="18" charset="0"/>
              </a:rPr>
              <a:t>+ 3  </a:t>
            </a:r>
            <a:r>
              <a:rPr lang="en-US" i="1" dirty="0">
                <a:latin typeface="Cambria Math" pitchFamily="18" charset="0"/>
                <a:ea typeface="Cambria Math" pitchFamily="18" charset="0"/>
              </a:rPr>
              <a:t>= </a:t>
            </a:r>
            <a:r>
              <a:rPr lang="en-US" dirty="0">
                <a:latin typeface="Cambria Math" pitchFamily="18" charset="0"/>
                <a:ea typeface="Cambria Math" pitchFamily="18" charset="0"/>
              </a:rPr>
              <a:t>(2 + 3 ∙ (</a:t>
            </a:r>
            <a:r>
              <a:rPr lang="en-US" i="1" dirty="0">
                <a:ea typeface="Cambria Math" pitchFamily="18" charset="0"/>
              </a:rPr>
              <a:t>n</a:t>
            </a:r>
            <a:r>
              <a:rPr lang="en-US" i="1" dirty="0">
                <a:latin typeface="Cambria Math" pitchFamily="18" charset="0"/>
                <a:ea typeface="Cambria Math" pitchFamily="18" charset="0"/>
              </a:rPr>
              <a:t> – </a:t>
            </a:r>
            <a:r>
              <a:rPr lang="en-US" dirty="0">
                <a:latin typeface="Cambria Math" pitchFamily="18" charset="0"/>
                <a:ea typeface="Cambria Math" pitchFamily="18" charset="0"/>
              </a:rPr>
              <a:t>2))</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dirty="0">
                <a:latin typeface="Cambria Math" pitchFamily="18" charset="0"/>
                <a:ea typeface="Cambria Math" pitchFamily="18" charset="0"/>
              </a:rPr>
              <a:t>3</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dirty="0">
                <a:latin typeface="Cambria Math" pitchFamily="18" charset="0"/>
                <a:ea typeface="Cambria Math" pitchFamily="18" charset="0"/>
              </a:rPr>
              <a:t>2 +</a:t>
            </a:r>
            <a:r>
              <a:rPr lang="en-US" i="1" dirty="0">
                <a:latin typeface="Cambria Math" pitchFamily="18" charset="0"/>
                <a:ea typeface="Cambria Math" pitchFamily="18" charset="0"/>
              </a:rPr>
              <a:t> </a:t>
            </a:r>
            <a:r>
              <a:rPr lang="en-US" dirty="0">
                <a:latin typeface="Cambria Math" pitchFamily="18" charset="0"/>
                <a:ea typeface="Cambria Math" pitchFamily="18" charset="0"/>
              </a:rPr>
              <a:t>3(</a:t>
            </a:r>
            <a:r>
              <a:rPr lang="en-US" i="1" dirty="0">
                <a:ea typeface="Cambria Math" pitchFamily="18" charset="0"/>
              </a:rPr>
              <a:t>n</a:t>
            </a:r>
            <a:r>
              <a:rPr lang="en-US" dirty="0">
                <a:latin typeface="Cambria Math" pitchFamily="18" charset="0"/>
                <a:ea typeface="Cambria Math" pitchFamily="18" charset="0"/>
              </a:rPr>
              <a:t> – 1)</a:t>
            </a:r>
          </a:p>
          <a:p>
            <a:pPr lvl="1">
              <a:buNone/>
            </a:pPr>
            <a:r>
              <a:rPr lang="en-US" dirty="0"/>
              <a:t>  </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Iterative Solution Example</a:t>
            </a:r>
          </a:p>
        </p:txBody>
      </p:sp>
      <p:sp>
        <p:nvSpPr>
          <p:cNvPr id="3" name="Content Placeholder 2"/>
          <p:cNvSpPr>
            <a:spLocks noGrp="1"/>
          </p:cNvSpPr>
          <p:nvPr>
            <p:ph idx="1"/>
          </p:nvPr>
        </p:nvSpPr>
        <p:spPr/>
        <p:txBody>
          <a:bodyPr>
            <a:normAutofit fontScale="77500" lnSpcReduction="20000"/>
          </a:bodyPr>
          <a:lstStyle/>
          <a:p>
            <a:pPr>
              <a:buNone/>
            </a:pPr>
            <a:r>
              <a:rPr lang="en-US" b="1" dirty="0"/>
              <a:t>   Method </a:t>
            </a:r>
            <a:r>
              <a:rPr lang="en-US" b="1" dirty="0">
                <a:latin typeface="Cambria Math" pitchFamily="18" charset="0"/>
                <a:ea typeface="Cambria Math" pitchFamily="18" charset="0"/>
              </a:rPr>
              <a:t>2</a:t>
            </a:r>
            <a:r>
              <a:rPr lang="en-US" dirty="0"/>
              <a:t>: Working downward, backward substitution</a:t>
            </a:r>
          </a:p>
          <a:p>
            <a:pPr>
              <a:buNone/>
            </a:pPr>
            <a:r>
              <a:rPr lang="en-US" dirty="0"/>
              <a:t>    Let </a:t>
            </a:r>
            <a:r>
              <a:rPr lang="en-US" dirty="0">
                <a:latin typeface="Cambria Math" pitchFamily="18" charset="0"/>
                <a:ea typeface="Cambria Math" pitchFamily="18" charset="0"/>
              </a:rPr>
              <a:t>{</a:t>
            </a:r>
            <a:r>
              <a:rPr lang="en-US" i="1" dirty="0">
                <a:ea typeface="Cambria Math" pitchFamily="18" charset="0"/>
              </a:rPr>
              <a:t>a</a:t>
            </a:r>
            <a:r>
              <a:rPr lang="en-US" i="1" baseline="-25000" dirty="0">
                <a:ea typeface="Cambria Math" pitchFamily="18" charset="0"/>
              </a:rPr>
              <a:t>n</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dirty="0"/>
              <a:t>be a sequence that satisfies the recurrence relation                    </a:t>
            </a:r>
            <a:r>
              <a:rPr lang="en-US" i="1" dirty="0">
                <a:ea typeface="Cambria Math" pitchFamily="18" charset="0"/>
              </a:rPr>
              <a:t>a</a:t>
            </a:r>
            <a:r>
              <a:rPr lang="en-US" i="1" baseline="-25000" dirty="0">
                <a:ea typeface="Cambria Math" pitchFamily="18" charset="0"/>
              </a:rPr>
              <a:t>n</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i="1" dirty="0">
                <a:ea typeface="Cambria Math" pitchFamily="18" charset="0"/>
              </a:rPr>
              <a:t>a</a:t>
            </a:r>
            <a:r>
              <a:rPr lang="en-US" i="1" baseline="-25000" dirty="0">
                <a:ea typeface="Cambria Math" pitchFamily="18" charset="0"/>
              </a:rPr>
              <a:t>n</a:t>
            </a:r>
            <a:r>
              <a:rPr lang="en-US" i="1" baseline="-25000" dirty="0">
                <a:latin typeface="Cambria Math" pitchFamily="18" charset="0"/>
                <a:ea typeface="Cambria Math" pitchFamily="18" charset="0"/>
              </a:rPr>
              <a:t>-</a:t>
            </a:r>
            <a:r>
              <a:rPr lang="en-US" baseline="-25000" dirty="0">
                <a:latin typeface="Cambria Math" pitchFamily="18" charset="0"/>
                <a:ea typeface="Cambria Math" pitchFamily="18" charset="0"/>
              </a:rPr>
              <a:t>1</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dirty="0">
                <a:latin typeface="Cambria Math" pitchFamily="18" charset="0"/>
                <a:ea typeface="Cambria Math" pitchFamily="18" charset="0"/>
              </a:rPr>
              <a:t>3</a:t>
            </a:r>
            <a:r>
              <a:rPr lang="en-US" baseline="-25000" dirty="0">
                <a:latin typeface="Cambria Math" pitchFamily="18" charset="0"/>
                <a:ea typeface="Cambria Math" pitchFamily="18" charset="0"/>
              </a:rPr>
              <a:t> </a:t>
            </a:r>
            <a:r>
              <a:rPr lang="en-US" baseline="-25000" dirty="0"/>
              <a:t> </a:t>
            </a:r>
            <a:r>
              <a:rPr lang="en-US" dirty="0"/>
              <a:t>for </a:t>
            </a:r>
            <a:r>
              <a:rPr lang="en-US" i="1" dirty="0">
                <a:ea typeface="Cambria Math" pitchFamily="18" charset="0"/>
              </a:rPr>
              <a:t>n</a:t>
            </a:r>
            <a:r>
              <a:rPr lang="en-US" dirty="0">
                <a:latin typeface="Cambria Math" pitchFamily="18" charset="0"/>
                <a:ea typeface="Cambria Math" pitchFamily="18" charset="0"/>
              </a:rPr>
              <a:t> = 2,3,4,….  </a:t>
            </a:r>
            <a:r>
              <a:rPr lang="en-US" dirty="0"/>
              <a:t>and suppose that </a:t>
            </a:r>
            <a:r>
              <a:rPr lang="en-US" i="1" dirty="0">
                <a:ea typeface="Cambria Math" pitchFamily="18" charset="0"/>
              </a:rPr>
              <a:t>a</a:t>
            </a:r>
            <a:r>
              <a:rPr lang="en-US" baseline="-25000" dirty="0">
                <a:latin typeface="Cambria Math" pitchFamily="18" charset="0"/>
                <a:ea typeface="Cambria Math" pitchFamily="18" charset="0"/>
              </a:rPr>
              <a:t>1</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dirty="0">
                <a:latin typeface="Cambria Math" pitchFamily="18" charset="0"/>
                <a:ea typeface="Cambria Math" pitchFamily="18" charset="0"/>
              </a:rPr>
              <a:t>2</a:t>
            </a:r>
            <a:r>
              <a:rPr lang="en-US" i="1" dirty="0"/>
              <a:t>.</a:t>
            </a:r>
            <a:endParaRPr lang="en-US" dirty="0"/>
          </a:p>
          <a:p>
            <a:pPr>
              <a:buNone/>
            </a:pPr>
            <a:endParaRPr lang="en-US" i="1" dirty="0"/>
          </a:p>
          <a:p>
            <a:pPr>
              <a:buNone/>
            </a:pPr>
            <a:r>
              <a:rPr lang="en-US" i="1" dirty="0"/>
              <a:t>           </a:t>
            </a:r>
            <a:r>
              <a:rPr lang="en-US" sz="2800" i="1" dirty="0">
                <a:ea typeface="Cambria Math" pitchFamily="18" charset="0"/>
              </a:rPr>
              <a:t>a</a:t>
            </a:r>
            <a:r>
              <a:rPr lang="en-US" sz="2800" i="1" baseline="-25000" dirty="0">
                <a:latin typeface="Cambria Math" pitchFamily="18" charset="0"/>
                <a:ea typeface="Cambria Math" pitchFamily="18" charset="0"/>
              </a:rPr>
              <a:t>n</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a:t>
            </a:r>
            <a:r>
              <a:rPr lang="en-US" sz="2800" i="1" dirty="0">
                <a:latin typeface="Cambria Math" pitchFamily="18" charset="0"/>
                <a:ea typeface="Cambria Math" pitchFamily="18" charset="0"/>
              </a:rPr>
              <a:t> </a:t>
            </a:r>
            <a:r>
              <a:rPr lang="en-US" sz="2800" i="1" dirty="0">
                <a:ea typeface="Cambria Math" pitchFamily="18" charset="0"/>
              </a:rPr>
              <a:t>a</a:t>
            </a:r>
            <a:r>
              <a:rPr lang="en-US" sz="2800" i="1" baseline="-25000" dirty="0">
                <a:latin typeface="Cambria Math" pitchFamily="18" charset="0"/>
                <a:ea typeface="Cambria Math" pitchFamily="18" charset="0"/>
              </a:rPr>
              <a:t>n-</a:t>
            </a:r>
            <a:r>
              <a:rPr lang="en-US" sz="2800" baseline="-25000" dirty="0">
                <a:latin typeface="Cambria Math" pitchFamily="18" charset="0"/>
                <a:ea typeface="Cambria Math" pitchFamily="18" charset="0"/>
              </a:rPr>
              <a:t>1</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3</a:t>
            </a:r>
          </a:p>
          <a:p>
            <a:pPr>
              <a:buNone/>
            </a:pP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a:t>
            </a:r>
            <a:r>
              <a:rPr lang="en-US" sz="2800" i="1" dirty="0">
                <a:ea typeface="Cambria Math" pitchFamily="18" charset="0"/>
              </a:rPr>
              <a:t>a</a:t>
            </a:r>
            <a:r>
              <a:rPr lang="en-US" sz="2800" i="1" baseline="-25000" dirty="0">
                <a:latin typeface="Cambria Math" pitchFamily="18" charset="0"/>
                <a:ea typeface="Cambria Math" pitchFamily="18" charset="0"/>
              </a:rPr>
              <a:t>n-</a:t>
            </a:r>
            <a:r>
              <a:rPr lang="en-US" sz="2800" baseline="-25000" dirty="0">
                <a:latin typeface="Cambria Math" pitchFamily="18" charset="0"/>
                <a:ea typeface="Cambria Math" pitchFamily="18" charset="0"/>
              </a:rPr>
              <a:t>2</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3)</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3</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a:t>
            </a:r>
            <a:r>
              <a:rPr lang="en-US" sz="2800" i="1" dirty="0">
                <a:latin typeface="Cambria Math" pitchFamily="18" charset="0"/>
                <a:ea typeface="Cambria Math" pitchFamily="18" charset="0"/>
              </a:rPr>
              <a:t> </a:t>
            </a:r>
            <a:r>
              <a:rPr lang="en-US" sz="2800" i="1" dirty="0">
                <a:ea typeface="Cambria Math" pitchFamily="18" charset="0"/>
              </a:rPr>
              <a:t>a</a:t>
            </a:r>
            <a:r>
              <a:rPr lang="en-US" sz="2800" i="1" baseline="-25000" dirty="0">
                <a:latin typeface="Cambria Math" pitchFamily="18" charset="0"/>
                <a:ea typeface="Cambria Math" pitchFamily="18" charset="0"/>
              </a:rPr>
              <a:t>n-</a:t>
            </a:r>
            <a:r>
              <a:rPr lang="en-US" sz="2800" baseline="-25000" dirty="0">
                <a:latin typeface="Cambria Math" pitchFamily="18" charset="0"/>
                <a:ea typeface="Cambria Math" pitchFamily="18" charset="0"/>
              </a:rPr>
              <a:t>2</a:t>
            </a:r>
            <a:r>
              <a:rPr lang="en-US" sz="2800" dirty="0">
                <a:latin typeface="Cambria Math" pitchFamily="18" charset="0"/>
                <a:ea typeface="Cambria Math" pitchFamily="18" charset="0"/>
              </a:rPr>
              <a:t> + 3 ∙ 2 </a:t>
            </a:r>
            <a:endParaRPr lang="en-US" sz="2800" dirty="0"/>
          </a:p>
          <a:p>
            <a:pPr lvl="1">
              <a:buNone/>
            </a:pPr>
            <a:r>
              <a:rPr lang="en-US" sz="2800" i="1" dirty="0"/>
              <a:t>           </a:t>
            </a:r>
            <a:r>
              <a:rPr lang="en-US" sz="2800" dirty="0">
                <a:latin typeface="Cambria Math" pitchFamily="18" charset="0"/>
                <a:ea typeface="Cambria Math" pitchFamily="18" charset="0"/>
              </a:rPr>
              <a:t>=</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a:t>
            </a:r>
            <a:r>
              <a:rPr lang="en-US" sz="2800" i="1" dirty="0">
                <a:ea typeface="Cambria Math" pitchFamily="18" charset="0"/>
              </a:rPr>
              <a:t>a</a:t>
            </a:r>
            <a:r>
              <a:rPr lang="en-US" sz="2800" i="1" baseline="-25000" dirty="0">
                <a:latin typeface="Cambria Math" pitchFamily="18" charset="0"/>
                <a:ea typeface="Cambria Math" pitchFamily="18" charset="0"/>
              </a:rPr>
              <a:t>n-</a:t>
            </a:r>
            <a:r>
              <a:rPr lang="en-US" sz="2800" baseline="-25000" dirty="0">
                <a:latin typeface="Cambria Math" pitchFamily="18" charset="0"/>
                <a:ea typeface="Cambria Math" pitchFamily="18" charset="0"/>
              </a:rPr>
              <a:t>3</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3 )+ 3 ∙ 2  =</a:t>
            </a:r>
            <a:r>
              <a:rPr lang="en-US" sz="2800" i="1" dirty="0">
                <a:latin typeface="Cambria Math" pitchFamily="18" charset="0"/>
                <a:ea typeface="Cambria Math" pitchFamily="18" charset="0"/>
              </a:rPr>
              <a:t> </a:t>
            </a:r>
            <a:r>
              <a:rPr lang="en-US" sz="2800" i="1" dirty="0">
                <a:ea typeface="Cambria Math" pitchFamily="18" charset="0"/>
              </a:rPr>
              <a:t>a</a:t>
            </a:r>
            <a:r>
              <a:rPr lang="en-US" sz="2800" i="1" baseline="-25000" dirty="0">
                <a:latin typeface="Cambria Math" pitchFamily="18" charset="0"/>
                <a:ea typeface="Cambria Math" pitchFamily="18" charset="0"/>
              </a:rPr>
              <a:t>n-</a:t>
            </a:r>
            <a:r>
              <a:rPr lang="en-US" sz="2800" baseline="-25000" dirty="0">
                <a:latin typeface="Cambria Math" pitchFamily="18" charset="0"/>
                <a:ea typeface="Cambria Math" pitchFamily="18" charset="0"/>
              </a:rPr>
              <a:t>3</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+ 3 ∙ 3</a:t>
            </a:r>
          </a:p>
          <a:p>
            <a:pPr lvl="1">
              <a:buNone/>
            </a:pPr>
            <a:r>
              <a:rPr lang="en-US" sz="2800" i="1" dirty="0">
                <a:latin typeface="Cambria Math" pitchFamily="18" charset="0"/>
                <a:ea typeface="Cambria Math" pitchFamily="18" charset="0"/>
              </a:rPr>
              <a:t>                    .</a:t>
            </a:r>
          </a:p>
          <a:p>
            <a:pPr lvl="1">
              <a:buNone/>
            </a:pPr>
            <a:r>
              <a:rPr lang="en-US" sz="2800" i="1" dirty="0">
                <a:latin typeface="Cambria Math" pitchFamily="18" charset="0"/>
                <a:ea typeface="Cambria Math" pitchFamily="18" charset="0"/>
              </a:rPr>
              <a:t>                    .</a:t>
            </a:r>
          </a:p>
          <a:p>
            <a:pPr lvl="1">
              <a:buNone/>
            </a:pPr>
            <a:r>
              <a:rPr lang="en-US" sz="2800" i="1" dirty="0">
                <a:latin typeface="Cambria Math" pitchFamily="18" charset="0"/>
                <a:ea typeface="Cambria Math" pitchFamily="18" charset="0"/>
              </a:rPr>
              <a:t>                    .</a:t>
            </a:r>
          </a:p>
          <a:p>
            <a:pPr lvl="1">
              <a:buNone/>
            </a:pPr>
            <a:r>
              <a:rPr lang="en-US" sz="2800" i="1" dirty="0">
                <a:latin typeface="Cambria Math" pitchFamily="18" charset="0"/>
                <a:ea typeface="Cambria Math" pitchFamily="18" charset="0"/>
              </a:rPr>
              <a:t>       </a:t>
            </a:r>
            <a:endParaRPr lang="en-US" sz="2800" dirty="0">
              <a:latin typeface="Cambria Math" pitchFamily="18" charset="0"/>
              <a:ea typeface="Cambria Math" pitchFamily="18" charset="0"/>
            </a:endParaRPr>
          </a:p>
          <a:p>
            <a:pPr>
              <a:buNone/>
            </a:pPr>
            <a:r>
              <a:rPr lang="en-US" sz="2800" dirty="0">
                <a:latin typeface="Cambria Math" pitchFamily="18" charset="0"/>
                <a:ea typeface="Cambria Math" pitchFamily="18" charset="0"/>
              </a:rPr>
              <a:t>                  = </a:t>
            </a:r>
            <a:r>
              <a:rPr lang="en-US" sz="2800" i="1" dirty="0">
                <a:ea typeface="Cambria Math" pitchFamily="18" charset="0"/>
              </a:rPr>
              <a:t>a</a:t>
            </a:r>
            <a:r>
              <a:rPr lang="en-US" sz="2800" baseline="-25000" dirty="0">
                <a:latin typeface="Cambria Math" pitchFamily="18" charset="0"/>
                <a:ea typeface="Cambria Math" pitchFamily="18" charset="0"/>
              </a:rPr>
              <a:t>2</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3(</a:t>
            </a:r>
            <a:r>
              <a:rPr lang="en-US" sz="2800" i="1" dirty="0">
                <a:latin typeface="Cambria Math" pitchFamily="18" charset="0"/>
                <a:ea typeface="Cambria Math" pitchFamily="18" charset="0"/>
              </a:rPr>
              <a:t>n – </a:t>
            </a:r>
            <a:r>
              <a:rPr lang="en-US" sz="2800" dirty="0">
                <a:latin typeface="Cambria Math" pitchFamily="18" charset="0"/>
                <a:ea typeface="Cambria Math" pitchFamily="18" charset="0"/>
              </a:rPr>
              <a:t>2)   =</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a:t>
            </a:r>
            <a:r>
              <a:rPr lang="en-US" sz="2800" i="1" dirty="0">
                <a:ea typeface="Cambria Math" pitchFamily="18" charset="0"/>
              </a:rPr>
              <a:t>a</a:t>
            </a:r>
            <a:r>
              <a:rPr lang="en-US" sz="2800" i="1" baseline="-25000" dirty="0">
                <a:latin typeface="Cambria Math" pitchFamily="18" charset="0"/>
                <a:ea typeface="Cambria Math" pitchFamily="18" charset="0"/>
              </a:rPr>
              <a:t>1</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+ 3) + 3(</a:t>
            </a:r>
            <a:r>
              <a:rPr lang="en-US" sz="2800" i="1" dirty="0">
                <a:latin typeface="Cambria Math" pitchFamily="18" charset="0"/>
                <a:ea typeface="Cambria Math" pitchFamily="18" charset="0"/>
              </a:rPr>
              <a:t>n – </a:t>
            </a:r>
            <a:r>
              <a:rPr lang="en-US" sz="2800" dirty="0">
                <a:latin typeface="Cambria Math" pitchFamily="18" charset="0"/>
                <a:ea typeface="Cambria Math" pitchFamily="18" charset="0"/>
              </a:rPr>
              <a:t>2) </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2 + 3(</a:t>
            </a:r>
            <a:r>
              <a:rPr lang="en-US" sz="2800" i="1" dirty="0">
                <a:latin typeface="Cambria Math" pitchFamily="18" charset="0"/>
                <a:ea typeface="Cambria Math" pitchFamily="18" charset="0"/>
              </a:rPr>
              <a:t>n</a:t>
            </a:r>
            <a:r>
              <a:rPr lang="en-US" sz="2800" dirty="0">
                <a:latin typeface="Cambria Math" pitchFamily="18" charset="0"/>
                <a:ea typeface="Cambria Math" pitchFamily="18" charset="0"/>
              </a:rPr>
              <a:t> – 1)</a:t>
            </a:r>
          </a:p>
          <a:p>
            <a:pPr lvl="1">
              <a:buNone/>
            </a:pPr>
            <a:r>
              <a:rPr lang="en-US" sz="2800" dirty="0"/>
              <a:t>  </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Financial Application</a:t>
            </a:r>
          </a:p>
        </p:txBody>
      </p:sp>
      <p:sp>
        <p:nvSpPr>
          <p:cNvPr id="3" name="Content Placeholder 2"/>
          <p:cNvSpPr>
            <a:spLocks noGrp="1"/>
          </p:cNvSpPr>
          <p:nvPr>
            <p:ph idx="1"/>
          </p:nvPr>
        </p:nvSpPr>
        <p:spPr/>
        <p:txBody>
          <a:bodyPr>
            <a:normAutofit/>
          </a:bodyPr>
          <a:lstStyle/>
          <a:p>
            <a:pPr>
              <a:buNone/>
            </a:pPr>
            <a:r>
              <a:rPr lang="en-US" b="1" dirty="0"/>
              <a:t>  Example</a:t>
            </a:r>
            <a:r>
              <a:rPr lang="en-US" dirty="0"/>
              <a:t>: Suppose that a person deposits $</a:t>
            </a:r>
            <a:r>
              <a:rPr lang="en-US" dirty="0">
                <a:latin typeface="Cambria Math" pitchFamily="18" charset="0"/>
                <a:ea typeface="Cambria Math" pitchFamily="18" charset="0"/>
              </a:rPr>
              <a:t>10,000.00</a:t>
            </a:r>
            <a:r>
              <a:rPr lang="en-US" dirty="0"/>
              <a:t> in a savings account at a bank yielding </a:t>
            </a:r>
            <a:r>
              <a:rPr lang="en-US" dirty="0">
                <a:latin typeface="Cambria Math" pitchFamily="18" charset="0"/>
                <a:ea typeface="Cambria Math" pitchFamily="18" charset="0"/>
              </a:rPr>
              <a:t>11</a:t>
            </a:r>
            <a:r>
              <a:rPr lang="en-US" dirty="0"/>
              <a:t>% per year with interest compounded annually. How much will be in the account after </a:t>
            </a:r>
            <a:r>
              <a:rPr lang="en-US" dirty="0">
                <a:latin typeface="Cambria Math" pitchFamily="18" charset="0"/>
                <a:ea typeface="Cambria Math" pitchFamily="18" charset="0"/>
              </a:rPr>
              <a:t>30</a:t>
            </a:r>
            <a:r>
              <a:rPr lang="en-US" dirty="0"/>
              <a:t> years?</a:t>
            </a:r>
          </a:p>
          <a:p>
            <a:pPr>
              <a:buNone/>
            </a:pPr>
            <a:r>
              <a:rPr lang="en-US" dirty="0"/>
              <a:t>   Let </a:t>
            </a:r>
            <a:r>
              <a:rPr lang="en-US" i="1" dirty="0" err="1"/>
              <a:t>P</a:t>
            </a:r>
            <a:r>
              <a:rPr lang="en-US" i="1" baseline="-25000" dirty="0" err="1"/>
              <a:t>n</a:t>
            </a:r>
            <a:r>
              <a:rPr lang="en-US" baseline="-25000" dirty="0"/>
              <a:t> </a:t>
            </a:r>
            <a:r>
              <a:rPr lang="en-US" dirty="0"/>
              <a:t> denote the amount in the account after </a:t>
            </a:r>
            <a:r>
              <a:rPr lang="en-US" i="1" dirty="0">
                <a:latin typeface="Cambria Math" pitchFamily="18" charset="0"/>
                <a:ea typeface="Cambria Math" pitchFamily="18" charset="0"/>
              </a:rPr>
              <a:t>n</a:t>
            </a:r>
            <a:r>
              <a:rPr lang="en-US" dirty="0"/>
              <a:t> years. </a:t>
            </a:r>
            <a:r>
              <a:rPr lang="en-US" i="1" dirty="0" err="1"/>
              <a:t>P</a:t>
            </a:r>
            <a:r>
              <a:rPr lang="en-US" i="1" baseline="-25000" dirty="0" err="1"/>
              <a:t>n</a:t>
            </a:r>
            <a:r>
              <a:rPr lang="en-US" baseline="-25000" dirty="0"/>
              <a:t> </a:t>
            </a:r>
            <a:r>
              <a:rPr lang="en-US" dirty="0"/>
              <a:t> satisfies the following recurrence relation:</a:t>
            </a:r>
          </a:p>
          <a:p>
            <a:pPr>
              <a:buNone/>
            </a:pPr>
            <a:r>
              <a:rPr lang="en-US" i="1" dirty="0"/>
              <a:t>              </a:t>
            </a:r>
            <a:r>
              <a:rPr lang="en-US" i="1" dirty="0" err="1"/>
              <a:t>P</a:t>
            </a:r>
            <a:r>
              <a:rPr lang="en-US" i="1" baseline="-25000" dirty="0" err="1"/>
              <a:t>n</a:t>
            </a:r>
            <a:r>
              <a:rPr lang="en-US" i="1" dirty="0"/>
              <a:t> = P</a:t>
            </a:r>
            <a:r>
              <a:rPr lang="en-US" i="1" baseline="-25000" dirty="0"/>
              <a:t>n-1</a:t>
            </a:r>
            <a:r>
              <a:rPr lang="en-US" i="1" dirty="0"/>
              <a:t> + </a:t>
            </a:r>
            <a:r>
              <a:rPr lang="en-US" dirty="0">
                <a:latin typeface="Cambria Math" pitchFamily="18" charset="0"/>
                <a:ea typeface="Cambria Math" pitchFamily="18" charset="0"/>
              </a:rPr>
              <a:t>0.11</a:t>
            </a:r>
            <a:r>
              <a:rPr lang="en-US" i="1" dirty="0"/>
              <a:t>P</a:t>
            </a:r>
            <a:r>
              <a:rPr lang="en-US" i="1" baseline="-25000" dirty="0"/>
              <a:t>n-1</a:t>
            </a:r>
            <a:r>
              <a:rPr lang="en-US" i="1" dirty="0"/>
              <a:t> = </a:t>
            </a:r>
            <a:r>
              <a:rPr lang="en-US" dirty="0"/>
              <a:t>(</a:t>
            </a:r>
            <a:r>
              <a:rPr lang="en-US" dirty="0">
                <a:latin typeface="Cambria Math" pitchFamily="18" charset="0"/>
                <a:ea typeface="Cambria Math" pitchFamily="18" charset="0"/>
              </a:rPr>
              <a:t>1.11</a:t>
            </a:r>
            <a:r>
              <a:rPr lang="en-US" dirty="0"/>
              <a:t>) </a:t>
            </a:r>
            <a:r>
              <a:rPr lang="en-US" i="1" dirty="0"/>
              <a:t>P</a:t>
            </a:r>
            <a:r>
              <a:rPr lang="en-US" i="1" baseline="-25000" dirty="0"/>
              <a:t>n-1</a:t>
            </a:r>
            <a:r>
              <a:rPr lang="en-US" dirty="0"/>
              <a:t> </a:t>
            </a:r>
          </a:p>
          <a:p>
            <a:pPr>
              <a:buNone/>
            </a:pPr>
            <a:r>
              <a:rPr lang="en-US" dirty="0"/>
              <a:t>                         with the initial condition  </a:t>
            </a:r>
            <a:r>
              <a:rPr lang="en-US" i="1" dirty="0"/>
              <a:t>P</a:t>
            </a:r>
            <a:r>
              <a:rPr lang="en-US" baseline="-25000" dirty="0"/>
              <a:t>0  </a:t>
            </a:r>
            <a:r>
              <a:rPr lang="en-US" dirty="0"/>
              <a:t> = </a:t>
            </a:r>
            <a:r>
              <a:rPr lang="en-US" dirty="0">
                <a:latin typeface="Cambria Math" pitchFamily="18" charset="0"/>
                <a:ea typeface="Cambria Math" pitchFamily="18" charset="0"/>
              </a:rPr>
              <a:t>10,000</a:t>
            </a:r>
          </a:p>
          <a:p>
            <a:pPr>
              <a:buNone/>
            </a:pPr>
            <a:endParaRPr lang="en-US" dirty="0"/>
          </a:p>
        </p:txBody>
      </p:sp>
      <p:sp>
        <p:nvSpPr>
          <p:cNvPr id="4" name="TextBox 3"/>
          <p:cNvSpPr txBox="1"/>
          <p:nvPr/>
        </p:nvSpPr>
        <p:spPr>
          <a:xfrm>
            <a:off x="2514600" y="6172200"/>
            <a:ext cx="3276600" cy="369332"/>
          </a:xfrm>
          <a:prstGeom prst="rect">
            <a:avLst/>
          </a:prstGeom>
          <a:noFill/>
        </p:spPr>
        <p:txBody>
          <a:bodyPr wrap="square" rtlCol="0">
            <a:spAutoFit/>
          </a:bodyPr>
          <a:lstStyle/>
          <a:p>
            <a:r>
              <a:rPr lang="en-US" i="1" dirty="0"/>
              <a:t>Continued on next slide</a:t>
            </a:r>
            <a:r>
              <a:rPr lang="en-US" dirty="0"/>
              <a:t> </a:t>
            </a:r>
            <a:r>
              <a:rPr lang="en-US" dirty="0">
                <a:sym typeface="Wingdings" pitchFamily="2" charset="2"/>
              </a:rPr>
              <a:t></a:t>
            </a:r>
            <a:endParaRPr 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10;$\forall x ( x \in A \leftrightarrow x \in B)$&#10;\end{document}"/>
  <p:tag name="IGUANATEXSIZE" val="30"/>
</p:tagLst>
</file>

<file path=ppt/tags/tag1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x |  x\in A \wedge x \in B\}$&#10;&#10;\end{document}"/>
  <p:tag name="IGUANATEXSIZE" val="30"/>
</p:tagLst>
</file>

<file path=ppt/tags/tag10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m, a_{m+1},   \dots, a_n$&#10;&#10;\end{document}"/>
  <p:tag name="IGUANATEXSIZE" val="30"/>
</p:tagLst>
</file>

<file path=ppt/tags/tag10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n\}$&#10;&#10;\end{document}"/>
  <p:tag name="IGUANATEXSIZE" val="30"/>
</p:tagLst>
</file>

<file path=ppt/tags/tag10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m \times a_{m+1} \times \dots \times a_n$&#10;&#10;\end{document}"/>
  <p:tag name="IGUANATEXSIZE" val="30"/>
</p:tagLst>
</file>

<file path=ppt/tags/tag10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prod_{j=m}^{n} a_j   $$&#10;&#10;\end{document}"/>
  <p:tag name="IGUANATEXSIZE" val="30"/>
</p:tagLst>
</file>

<file path=ppt/tags/tag10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prod_{j=m}^{n} a_j   $&#10;&#10;\end{document}"/>
  <p:tag name="IGUANATEXSIZE" val="30"/>
</p:tagLst>
</file>

<file path=ppt/tags/tag10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prod_{m \leq j \leq n} a_j   $&#10;&#10;\end{document}"/>
  <p:tag name="IGUANATEXSIZE" val="30"/>
</p:tagLst>
</file>

<file path=ppt/tags/tag10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j=0}^n ar^j\; =\;  \left\{\begin{array}{ll}\frac{ar^{n+1} -a}{r-1}&amp; r\not= 1\\&#10;(n + 1)a &amp; r = 1\end{array}\right.  $$&#10;\end{document}"/>
  <p:tag name="IGUANATEXSIZE" val="30"/>
</p:tagLst>
</file>

<file path=ppt/tags/tag10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_n = \sum_{j=0}^n ar^j$$&#10;\end{document}"/>
  <p:tag name="IGUANATEXSIZE" val="20"/>
</p:tagLst>
</file>

<file path=ppt/tags/tag10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rS_n = r\sum_{j=0}^n ar^j$$&#10;\end{document}"/>
  <p:tag name="IGUANATEXSIZE" val="20"/>
</p:tagLst>
</file>

<file path=ppt/tags/tag10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sum_{j=0}^n ar^{j+1}$$&#10;\end{document}"/>
  <p:tag name="IGUANATEXSIZE" val="20"/>
</p:tagLst>
</file>

<file path=ppt/tags/tag1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bar{B}} $&#10;&#10;\end{document}"/>
  <p:tag name="IGUANATEXSIZE" val="14"/>
</p:tagLst>
</file>

<file path=ppt/tags/tag11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sum_{j=0}^n ar^{j+1}$$&#10;\end{document}"/>
  <p:tag name="IGUANATEXSIZE" val="20"/>
</p:tagLst>
</file>

<file path=ppt/tags/tag11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sum_{k=1}^{n+1} ar^{k}$$&#10;\end{document}"/>
  <p:tag name="IGUANATEXSIZE" val="20"/>
</p:tagLst>
</file>

<file path=ppt/tags/tag11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left(\sum_{k=0}^n ar^{k}\right) + (ar^{n + 1} -a)$$&#10;\end{document}"/>
  <p:tag name="IGUANATEXSIZE" val="15"/>
</p:tagLst>
</file>

<file path=ppt/tags/tag11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S_n + (ar^{n + 1} -a)$$&#10;\end{document}"/>
  <p:tag name="IGUANATEXSIZE" val="20"/>
</p:tagLst>
</file>

<file path=ppt/tags/tag11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rS_n= S_n + (ar^{n + 1} -a)$$&#10;\end{document}"/>
  <p:tag name="IGUANATEXSIZE" val="20"/>
</p:tagLst>
</file>

<file path=ppt/tags/tag11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_n= \frac{ar^{n + 1} -a}{r -1}$$&#10;\end{document}"/>
  <p:tag name="IGUANATEXSIZE" val="15"/>
</p:tagLst>
</file>

<file path=ppt/tags/tag11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_n = \sum_{j=0}^n ar^{j} = \sum_{j = 0}^{n}a = (n + 1)a$$&#10;\end{document}"/>
  <p:tag name="IGUANATEXSIZE" val="15"/>
</p:tagLst>
</file>

<file path=ppt/tags/tag1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 B) \cup (B - A)$&#10;&#10;\end{document}"/>
  <p:tag name="IGUANATEXSIZE" val="30"/>
</p:tagLst>
</file>

<file path=ppt/tags/tag1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oplus B$&#10;&#10;\end{document}"/>
  <p:tag name="IGUANATEXSIZE" val="30"/>
</p:tagLst>
</file>

<file path=ppt/tags/tag1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oplus B$&#10;&#10;\end{document}"/>
  <p:tag name="IGUANATEXSIZE" val="25"/>
</p:tagLst>
</file>

<file path=ppt/tags/tag1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up \emptyset = A$&#10;&#10;&#10;\end{document}"/>
  <p:tag name="IGUANATEXSIZE" val="30"/>
</p:tagLst>
</file>

<file path=ppt/tags/tag1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ap U = A$&#10;&#10;&#10;\end{document}"/>
  <p:tag name="IGUANATEXSIZE" val="30"/>
</p:tagLst>
</file>

<file path=ppt/tags/tag1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up U = U$&#10;&#10;&#10;\end{document}"/>
  <p:tag name="IGUANATEXSIZE" val="30"/>
</p:tagLst>
</file>

<file path=ppt/tags/tag1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ap \emptyset = \emptyset$&#10;&#10;&#10;\end{document}"/>
  <p:tag name="IGUANATEXSIZE" val="30"/>
</p:tagLst>
</file>

<file path=ppt/tags/tag1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up A = A$&#10;&#10;&#10;\end{document}"/>
  <p:tag name="IGUANATEXSIZE" val="3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forall x (x \in A \rightarrow x \in B)$&#10;&#10;\end{document}"/>
  <p:tag name="IGUANATEXSIZE" val="25"/>
</p:tagLst>
</file>

<file path=ppt/tags/tag2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ap A = A$&#10;&#10;&#10;\end{document}"/>
  <p:tag name="IGUANATEXSIZE" val="30"/>
</p:tagLst>
</file>

<file path=ppt/tags/tag2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overline{(\overline{A})} = A$&#10;&#10;&#10;\end{document}"/>
  <p:tag name="IGUANATEXSIZE" val="30"/>
</p:tagLst>
</file>

<file path=ppt/tags/tag2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up B = B \cup A$&#10;&#10;&#10;\end{document}"/>
  <p:tag name="IGUANATEXSIZE" val="30"/>
</p:tagLst>
</file>

<file path=ppt/tags/tag2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ap B = B \cap A$&#10;&#10;&#10;\end{document}"/>
  <p:tag name="IGUANATEXSIZE" val="30"/>
</p:tagLst>
</file>

<file path=ppt/tags/tag2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up (B \cup C) = (A \cup B) \cup C$&#10;&#10;&#10;\end{document}"/>
  <p:tag name="IGUANATEXSIZE" val="30"/>
</p:tagLst>
</file>

<file path=ppt/tags/tag2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ap (B \cap C) = (A \cap B) \cap C$&#10;&#10;&#10;\end{document}"/>
  <p:tag name="IGUANATEXSIZE" val="30"/>
</p:tagLst>
</file>

<file path=ppt/tags/tag2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ap (B \cup C) = (A \cap B) \cup (A \cap C)$&#10;&#10;&#10;\end{document}"/>
  <p:tag name="IGUANATEXSIZE" val="30"/>
</p:tagLst>
</file>

<file path=ppt/tags/tag2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up (B \cap C) = (A \cup B) \cap (A \cup C)$&#10;&#10;&#10;\end{document}"/>
  <p:tag name="IGUANATEXSIZE" val="30"/>
</p:tagLst>
</file>

<file path=ppt/tags/tag2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overline{A \cup B} = \overline{A} \cap \overline{B}$&#10;&#10;&#10;\end{document}"/>
  <p:tag name="IGUANATEXSIZE" val="30"/>
</p:tagLst>
</file>

<file path=ppt/tags/tag2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overline{A \cap B} = \overline{A} \cup \overline{B}$&#10;&#10;&#10;\end{document}"/>
  <p:tag name="IGUANATEXSIZE" val="3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orall x [ (x\in A \rightarrow  x \in B) \wedge (x \in B \rightarrow x \in A)]$&#10;&#10;\end{document}"/>
  <p:tag name="IGUANATEXSIZE" val="30"/>
</p:tagLst>
</file>

<file path=ppt/tags/tag3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up (A \cap B) = A$&#10;&#10;&#10;\end{document}"/>
  <p:tag name="IGUANATEXSIZE" val="30"/>
</p:tagLst>
</file>

<file path=ppt/tags/tag3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ap (A \cup B) = A$&#10;&#10;&#10;\end{document}"/>
  <p:tag name="IGUANATEXSIZE" val="30"/>
</p:tagLst>
</file>

<file path=ppt/tags/tag3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up \overline{A} = U$&#10;&#10;&#10;\end{document}"/>
  <p:tag name="IGUANATEXSIZE" val="30"/>
</p:tagLst>
</file>

<file path=ppt/tags/tag3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ap \overline{A} = \emptyset$&#10;&#10;&#10;\end{document}"/>
  <p:tag name="IGUANATEXSIZE" val="30"/>
</p:tagLst>
</file>

<file path=ppt/tags/tag3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overline{A \cap B} = \overline{A} \cup \overline{B}$&#10;&#10;\end{document}"/>
  <p:tag name="IGUANATEXSIZE" val="30"/>
</p:tagLst>
</file>

<file path=ppt/tags/tag3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overline{A} \cup \overline{B} \subseteq \overline{A \cap B}$&#10;&#10;\end{document}"/>
  <p:tag name="IGUANATEXSIZE" val="30"/>
</p:tagLst>
</file>

<file path=ppt/tags/tag3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overline{A \cap B} \subseteq \overline{A} \cup \overline{B}$&#10;&#10;\end{document}"/>
  <p:tag name="IGUANATEXSIZE" val="30"/>
</p:tagLst>
</file>

<file path=ppt/tags/tag3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overline{A \cap B} \subseteq \overline{A} \cup \overline{B}$&#10;&#10;\end{document}"/>
  <p:tag name="IGUANATEXSIZE" val="30"/>
</p:tagLst>
</file>

<file path=ppt/tags/tag3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begin{tabular}{ll}&#10;$x \in \overline{A \cap B}$ &amp; by assumption\\&#10;$x \not\in A \cap B$&amp; defn. of complement\\&#10;$\neg((x \in A) \wedge (x \in B))$&amp; defn. of intersection\\&#10;$\neg (x \in A) \vee \neg (x \in B)$ &amp; 1st De Morgan Law for Prop Logic\\&#10;$x \not\in A \vee x \not\in B$ &amp; defn. of negation\\&#10;$x \in \overline{A} \vee x \in \overline{B}$&amp; defn. of complement\\&#10;$x \in \overline{A} \cup \overline{B}$&amp; defn. of union\\&#10;\end{tabular}&#10;\end{document}"/>
  <p:tag name="IGUANATEXSIZE" val="20"/>
</p:tagLst>
</file>

<file path=ppt/tags/tag3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begin{tabular}{ll}&#10;$x \in \overline{A} \cup \overline{B}$ &amp; by assumption\\&#10;$(x \in \overline{A}) \vee (x \in \overline{B})$&amp; defn. of union\\&#10;$(x \not\in A) \vee (x \not\in B)$ &amp; defn. of complement\\&#10;$\neg(x \in A) \vee \neg(x \in B)$ &amp; defn. of negation\\&#10;$\neg(( x \in A) \wedge (x \in B))$&amp; by 1st De Morgan Law for Prop Logic\\&#10;$\neg (x \in A \cap B)$&amp; defn. of intersection\\&#10;$x \in \overline{A \cap B}$ &amp;defn. of complement&#10;\end{tabular}&#10;\end{document}"/>
  <p:tag name="IGUANATEXSIZE" val="20"/>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10;$\forall x ( x \in A \leftrightarrow x \in B)$&#10;\end{document}"/>
  <p:tag name="IGUANATEXSIZE" val="30"/>
</p:tagLst>
</file>

<file path=ppt/tags/tag4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overline{A} \cup \overline{B} \subseteq \overline{A \cap B}$&#10;&#10;\end{document}"/>
  <p:tag name="IGUANATEXSIZE" val="30"/>
</p:tagLst>
</file>

<file path=ppt/tags/tag4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egin{tabular}{llll}&#10;$\overline{A \cap B}$ &amp; = &amp; $\{x| x \not\in A \cap B \}$ &amp; by defn. of complement\\&#10;&amp;=&amp; $\{ x | \neg (x \in (A \cap B))\}$&amp; by defn. of does not belong symbol\\&#10;&amp;=&amp; $\{x | \neg (x \in A \wedge x \in B\}$ &amp; by defn. of intersection\\&#10;&amp;=&amp; $\{x | \neg(x \in A) \vee \neg(x \in B)\}$ &amp;by 1st De Morgan law\\&#10;&amp;&amp;&amp; for Prop Logic\\&#10;&amp;=&amp; $\{x | x \not\in A \vee x \not\in B\}$ &amp; by defn. of not belong symbol\\&#10;&amp;=&amp; $\{x | x \in \overline{A} \vee x \in \overline{B}\}$&amp; by defn. of complement\\&#10;&amp;=&amp; $\{x | x \in \overline{A} \cup \overline{B}\}$&amp; by defn. of union\\&#10;&amp;=&amp; $\overline{A} \cup \overline{B}$&amp; by meaning of notation&#10;\end{tabular}&#10;&#10;\end{document}"/>
  <p:tag name="IGUANATEXSIZE" val="20"/>
</p:tagLst>
</file>

<file path=ppt/tags/tag4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B \cap C$&#10;&#10;\end{document}"/>
  <p:tag name="IGUANATEXSIZE" val="20"/>
</p:tagLst>
</file>

<file path=ppt/tags/tag4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cup (B \cap C)$&#10;&#10;\end{document}"/>
  <p:tag name="IGUANATEXSIZE" val="20"/>
</p:tagLst>
</file>

<file path=ppt/tags/tag4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cup B$&#10;&#10;\end{document}"/>
  <p:tag name="IGUANATEXSIZE" val="20"/>
</p:tagLst>
</file>

<file path=ppt/tags/tag4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cup C$&#10;&#10;\end{document}"/>
  <p:tag name="IGUANATEXSIZE" val="20"/>
</p:tagLst>
</file>

<file path=ppt/tags/tag4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cup B )\cap (A \cup C)$&#10;&#10;\end{document}"/>
  <p:tag name="IGUANATEXSIZE" val="20"/>
</p:tagLst>
</file>

<file path=ppt/tags/tag4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up (B \cap C) = (A \cup B) \cap (A \cup C)$&#10;&#10;&#10;\end{document}"/>
  <p:tag name="IGUANATEXSIZE" val="30"/>
</p:tagLst>
</file>

<file path=ppt/tags/tag4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igcup_{i = 1}^{n}A_i =  A_1 \cup A_2 \cup \ldots \cup A_n\]&#10;&#10;\end{document}"/>
  <p:tag name="IGUANATEXSIZE" val="15"/>
</p:tagLst>
</file>

<file path=ppt/tags/tag4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igcap_{i = 1}^{n}A_i =  A_1 \cap A_2 \cap \ldots\cap A_n\]&#10;&#10;\end{document}"/>
  <p:tag name="IGUANATEXSIZE" val="15"/>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orall x (x \in A \rightarrow x \in  B) \wedge \exists x (x \in B \wedge x \not\in A)$&#10;&#10;\end{document}"/>
  <p:tag name="IGUANATEXSIZE" val="30"/>
</p:tagLst>
</file>

<file path=ppt/tags/tag5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igcup_{i = 1}^{n}A_i =\bigcup_{i = 1}^{n} \{i, i+ 1, i +2,...\} = \{1,2,3,...\}\]&#10;&#10;\end{document}"/>
  <p:tag name="IGUANATEXSIZE" val="15"/>
</p:tagLst>
</file>

<file path=ppt/tags/tag5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igcap_{i = 1}^{n}A_i = \bigcap_{i = 1}^{n} \{i, i + 1, i + 2, ...\} =  \{n, n + 1, n + 2, .....\} = A_n\]&#10;&#10;\end{document}"/>
  <p:tag name="IGUANATEXSIZE" val="15"/>
</p:tagLst>
</file>

<file path=ppt/tags/tag5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orall x [x \in A \rightarrow \exists y[y \in B \wedge (x,y) \in f]]$&#10;&#10;\end{document}"/>
  <p:tag name="IGUANATEXSIZE" val="30"/>
</p:tagLst>
</file>

<file path=ppt/tags/tag5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orall x, y_1, y_2 [[(x,y_1) \in f \wedge (x,y_2)] \rightarrow y_1 = y_2]$&#10;&#10;\end{document}"/>
  <p:tag name="IGUANATEXSIZE" val="30"/>
</p:tagLst>
</file>

<file path=ppt/tags/tag5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S) = \{f(s) | s \in S\}$&#10;&#10;\end{document}"/>
  <p:tag name="IGUANATEXSIZE" val="30"/>
</p:tagLst>
</file>

<file path=ppt/tags/tag5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 A \rightarrow B$&#10;&#10;\end{document}"/>
  <p:tag name="IGUANATEXSIZE" val="30"/>
</p:tagLst>
</file>

<file path=ppt/tags/tag5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b \in B$&#10;&#10;\end{document}"/>
  <p:tag name="IGUANATEXSIZE" val="30"/>
</p:tagLst>
</file>

<file path=ppt/tags/tag5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in A$&#10;&#10;\end{document}"/>
  <p:tag name="IGUANATEXSIZE" val="30"/>
</p:tagLst>
</file>

<file path=ppt/tags/tag5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a) = b$&#10;&#10;\end{document}"/>
  <p:tag name="IGUANATEXSIZE" val="30"/>
</p:tagLst>
</file>

<file path=ppt/tags/tag5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1}$&#10;&#10;&#10;&#10;\end{document}"/>
  <p:tag name="IGUANATEXSIZE" val="30"/>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times B = \{(a,b) | a \in A \wedge b \in B\}$&#10;&#10;&#10;\end{document}"/>
  <p:tag name="IGUANATEXSIZE" val="30"/>
</p:tagLst>
</file>

<file path=ppt/tags/tag6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1}(y) = x\; \mbox{iff}\; f(x) = y$&#10;&#10;&#10;&#10;\end{document}"/>
  <p:tag name="IGUANATEXSIZE" val="30"/>
</p:tagLst>
</file>

<file path=ppt/tags/tag6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1}$&#10;&#10;&#10;&#10;\end{document}"/>
  <p:tag name="IGUANATEXSIZE" val="30"/>
</p:tagLst>
</file>

<file path=ppt/tags/tag6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 f(x) = x^{2}$&#10;&#10;&#10;&#10;\end{document}"/>
  <p:tag name="IGUANATEXSIZE" val="30"/>
</p:tagLst>
</file>

<file path=ppt/tags/tag6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circ g$&#10;&#10;&#10;&#10;\end{document}"/>
  <p:tag name="IGUANATEXSIZE" val="30"/>
</p:tagLst>
</file>

<file path=ppt/tags/tag6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circ g(x)\; = \; f(g(x))$&#10;&#10;&#10;&#10;\end{document}"/>
  <p:tag name="IGUANATEXSIZE" val="30"/>
</p:tagLst>
</file>

<file path=ppt/tags/tag6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circ g$&#10;&#10;&#10;&#10;\end{document}"/>
  <p:tag name="IGUANATEXSIZE" val="30"/>
</p:tagLst>
</file>

<file path=ppt/tags/tag6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x) = x^{2}$&#10;&#10;&#10;&#10;\end{document}"/>
  <p:tag name="IGUANATEXSIZE" val="30"/>
</p:tagLst>
</file>

<file path=ppt/tags/tag6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g(x) = 2x + 1$&#10;&#10;&#10;&#10;\end{document}"/>
  <p:tag name="IGUANATEXSIZE" val="30"/>
</p:tagLst>
</file>

<file path=ppt/tags/tag6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g(x)) = (2x + 1)^{2}$&#10;&#10;&#10;&#10;\end{document}"/>
  <p:tag name="IGUANATEXSIZE" val="30"/>
</p:tagLst>
</file>

<file path=ppt/tags/tag6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g(f(x)) = 2x^{2} + 1$&#10;&#10;&#10;&#10;\end{document}"/>
  <p:tag name="IGUANATEXSIZE" val="30"/>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_1\times  A_2 \times \dots \times A_n =\\&#10;\hspace*{.5in} \{(a_1,a_2,\ldots, a_n) | a_i \in A_i\; \mbox{for}\; i = 1,2, \ldots n \}$&#10;&#10;&#10;\end{document}"/>
  <p:tag name="IGUANATEXSIZE" val="25"/>
</p:tagLst>
</file>

<file path=ppt/tags/tag7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x) = \lfloor x\rfloor$&#10;&#10;&#10;&#10;\end{document}"/>
  <p:tag name="IGUANATEXSIZE" val="30"/>
</p:tagLst>
</file>

<file path=ppt/tags/tag7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x) = \lceil x\rceil$&#10;&#10;&#10;&#10;\end{document}"/>
  <p:tag name="IGUANATEXSIZE" val="30"/>
</p:tagLst>
</file>

<file path=ppt/tags/tag7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lceil 3.5\rceil = 4$&#10;&#10;&#10;&#10;\end{document}"/>
  <p:tag name="IGUANATEXSIZE" val="30"/>
</p:tagLst>
</file>

<file path=ppt/tags/tag7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lfloor 3.5\rfloor = 3$&#10;&#10;&#10;&#10;\end{document}"/>
  <p:tag name="IGUANATEXSIZE" val="30"/>
</p:tagLst>
</file>

<file path=ppt/tags/tag7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lceil -1.5\rceil = -1$&#10;&#10;&#10;&#10;\end{document}"/>
  <p:tag name="IGUANATEXSIZE" val="30"/>
</p:tagLst>
</file>

<file path=ppt/tags/tag7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lfloor -1.5\rfloor = -2$&#10;&#10;&#10;&#10;\end{document}"/>
  <p:tag name="IGUANATEXSIZE" val="30"/>
</p:tagLst>
</file>

<file path=ppt/tags/tag7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n! \sim \sqrt{2\pi n} (n/e)^{n}$&#10;&#10;\end{document}"/>
  <p:tag name="IGUANATEXSIZE" val="20"/>
</p:tagLst>
</file>

<file path=ppt/tags/tag7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n)\sim g(n)\doteq lim_{n\rightarrow \infty}f(n)/g(n) = 1$&#10;&#10;\end{document}"/>
  <p:tag name="IGUANATEXSIZE" val="20"/>
</p:tagLst>
</file>

<file path=ppt/tags/tag7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n\}$&#10;&#10;\end{document}"/>
  <p:tag name="IGUANATEXSIZE" val="30"/>
</p:tagLst>
</file>

<file path=ppt/tags/tag7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n\;=\; \frac{1}{n}$$&#10;&#10;\end{document}"/>
  <p:tag name="IGUANATEXSIZE" val="30"/>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x \in D| P(x)\}$&#10;&#10;&#10;\end{document}"/>
  <p:tag name="IGUANATEXSIZE" val="30"/>
</p:tagLst>
</file>

<file path=ppt/tags/tag8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n\} \;=\; \{a_1, a_2, a_3, \ldots\}$$&#10;&#10;\end{document}"/>
  <p:tag name="IGUANATEXSIZE" val="30"/>
</p:tagLst>
</file>

<file path=ppt/tags/tag8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1, \frac{1}{2}, \frac{1}{3}, \frac{1}{4} \ldots $$&#10;&#10;\end{document}"/>
  <p:tag name="IGUANATEXSIZE" val="30"/>
</p:tagLst>
</file>

<file path=ppt/tags/tag8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a, ar, ar^{2}, \ldots, ar^{n}, \ldots$$&#10;&#10;\end{document}"/>
  <p:tag name="IGUANATEXSIZE" val="20"/>
</p:tagLst>
</file>

<file path=ppt/tags/tag8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b_n\} \; =\; \{b_0, b_1, b_2, b_3, b_4, \dots\} \;=\; &#10;\{1, -1, 1, -1, 1, \ldots\}$$&#10;&#10;\end{document}"/>
  <p:tag name="IGUANATEXSIZE" val="20"/>
</p:tagLst>
</file>

<file path=ppt/tags/tag8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c_n\} = \{c_0, c_1, c_2, c_3, c_4, \dots\} =&#10;\{2, 10, 50, 250, 1250, \ldots\}$$&#10;&#10;\end{document}"/>
  <p:tag name="IGUANATEXSIZE" val="20"/>
</p:tagLst>
</file>

<file path=ppt/tags/tag8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d_n\} = \{d_0, d_1, d_2, d_3, d_4, \dots\} =&#10;\{6, 2, \frac{2}{3}, \frac{2}{9}, \frac{2}{27}, \ldots\}$$&#10;&#10;\end{document}"/>
  <p:tag name="IGUANATEXSIZE" val="20"/>
</p:tagLst>
</file>

<file path=ppt/tags/tag8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a, a + d, a + 2d, \ldots, a + nd, \ldots$$&#10;&#10;\end{document}"/>
  <p:tag name="IGUANATEXSIZE" val="20"/>
</p:tagLst>
</file>

<file path=ppt/tags/tag8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s_n\} \; =\; \{s_0, s_1, s_2, s_3, s_4, \dots\} \;=\; &#10;\{-1, 3, 7, 11, 15, \ldots\}$$&#10;&#10;\end{document}"/>
  <p:tag name="IGUANATEXSIZE" val="20"/>
</p:tagLst>
</file>

<file path=ppt/tags/tag8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t_n\} = \{t_0, t_1, t_2, t_3, t_4, \dots\} =&#10;\{7, 4, 1, -2, -5, \ldots\}$$&#10;&#10;\end{document}"/>
  <p:tag name="IGUANATEXSIZE" val="20"/>
</p:tagLst>
</file>

<file path=ppt/tags/tag8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u_n\} = \{u_0, u_1, u_2, u_3, u_4, \dots\} =&#10;\{1, 3, 5, 7, 9, \ldots\}$$&#10;&#10;\end{document}"/>
  <p:tag name="IGUANATEXSIZE" val="20"/>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x |  x\in A \vee x \in B\}$&#10;&#10;\end{document}"/>
  <p:tag name="IGUANATEXSIZE" val="30"/>
</p:tagLst>
</file>

<file path=ppt/tags/tag9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m, a_{m+1},   \dots, a_n$&#10;&#10;\end{document}"/>
  <p:tag name="IGUANATEXSIZE" val="30"/>
</p:tagLst>
</file>

<file path=ppt/tags/tag9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n\}$&#10;&#10;\end{document}"/>
  <p:tag name="IGUANATEXSIZE" val="25"/>
</p:tagLst>
</file>

<file path=ppt/tags/tag9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sum_{j=m}^{n} a_j   $$&#10;&#10;\end{document}"/>
  <p:tag name="IGUANATEXSIZE" val="30"/>
</p:tagLst>
</file>

<file path=ppt/tags/tag9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sum_{j=m}^{n} a_j   $&#10;&#10;\end{document}"/>
  <p:tag name="IGUANATEXSIZE" val="30"/>
</p:tagLst>
</file>

<file path=ppt/tags/tag9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sum_{m \leq j \leq n} a_j   $&#10;&#10;\end{document}"/>
  <p:tag name="IGUANATEXSIZE" val="30"/>
</p:tagLst>
</file>

<file path=ppt/tags/tag9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m + a_{m+1} +  \dots + a_n$&#10;&#10;\end{document}"/>
  <p:tag name="IGUANATEXSIZE" val="30"/>
</p:tagLst>
</file>

<file path=ppt/tags/tag9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j \in S} a_j$&#10;&#10;\end{document}"/>
  <p:tag name="IGUANATEXSIZE" val="30"/>
</p:tagLst>
</file>

<file path=ppt/tags/tag9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r^{0} + r^{1} + r^{2} + r^{3} + \dots + r^{n} = \sum_{0}^{n} r^j$$&#10;&#10;\end{document}"/>
  <p:tag name="IGUANATEXSIZE" val="20"/>
</p:tagLst>
</file>

<file path=ppt/tags/tag9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1 + \frac{1}{2} + \frac{1}{3} + \frac{1}{4} + \dots = \sum_{1}^{\infty} \frac{1}{i}$$&#10;&#10;\end{document}"/>
  <p:tag name="IGUANATEXSIZE" val="20"/>
</p:tagLst>
</file>

<file path=ppt/tags/tag9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mbox{If}\; S = \{2,5,7,10\}\; \mbox{then}\;\sum_{j \in S} a_j =  a_2 + a_5 + a_7 + a_{10}$$&#10;\;&#10;\end{document}"/>
  <p:tag name="IGUANATEXSIZE" val="2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34674</TotalTime>
  <Words>7174</Words>
  <Application>Microsoft Macintosh PowerPoint</Application>
  <PresentationFormat>On-screen Show (4:3)</PresentationFormat>
  <Paragraphs>925</Paragraphs>
  <Slides>109</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109</vt:i4>
      </vt:variant>
    </vt:vector>
  </HeadingPairs>
  <TitlesOfParts>
    <vt:vector size="118" baseType="lpstr">
      <vt:lpstr>MS Reference Sans Serif</vt:lpstr>
      <vt:lpstr>Brush Script MT</vt:lpstr>
      <vt:lpstr>Lucida Calligraphy</vt:lpstr>
      <vt:lpstr>Calibri</vt:lpstr>
      <vt:lpstr>Cambria Math</vt:lpstr>
      <vt:lpstr>Wingdings 2</vt:lpstr>
      <vt:lpstr>Arial</vt:lpstr>
      <vt:lpstr>Constantia</vt:lpstr>
      <vt:lpstr>Flow</vt:lpstr>
      <vt:lpstr>Basic Structures: Sets, Functions, Sequences, Sums, and Matrices</vt:lpstr>
      <vt:lpstr>Sets</vt:lpstr>
      <vt:lpstr>Introduction</vt:lpstr>
      <vt:lpstr>Sets</vt:lpstr>
      <vt:lpstr>Describing a Set: Roster Method</vt:lpstr>
      <vt:lpstr>Roster Method</vt:lpstr>
      <vt:lpstr>Some Important Sets</vt:lpstr>
      <vt:lpstr>Classroom Exercise</vt:lpstr>
      <vt:lpstr>Set-Builder Notation</vt:lpstr>
      <vt:lpstr>Classroom Exercise</vt:lpstr>
      <vt:lpstr>Interval Notation</vt:lpstr>
      <vt:lpstr>Data Type in Java</vt:lpstr>
      <vt:lpstr>Universal Set and Empty Set</vt:lpstr>
      <vt:lpstr>Russell’s Paradox</vt:lpstr>
      <vt:lpstr>Some things to remember</vt:lpstr>
      <vt:lpstr>Set Equality</vt:lpstr>
      <vt:lpstr>Subsets</vt:lpstr>
      <vt:lpstr>Showing a Set is or is not a Subset of Another Set</vt:lpstr>
      <vt:lpstr>Another look at Equality of Sets</vt:lpstr>
      <vt:lpstr>Proper Subsets</vt:lpstr>
      <vt:lpstr>Classroom Exercise</vt:lpstr>
      <vt:lpstr>Set Cardinality</vt:lpstr>
      <vt:lpstr>Classroom Exercise</vt:lpstr>
      <vt:lpstr>Power Sets</vt:lpstr>
      <vt:lpstr>Power Sets</vt:lpstr>
      <vt:lpstr>Exercise</vt:lpstr>
      <vt:lpstr>Tuples</vt:lpstr>
      <vt:lpstr>Cartesian Product</vt:lpstr>
      <vt:lpstr>Exercise</vt:lpstr>
      <vt:lpstr>Classroom Exercise</vt:lpstr>
      <vt:lpstr>Cartesian Product </vt:lpstr>
      <vt:lpstr>Classroom Exercise</vt:lpstr>
      <vt:lpstr>Relation</vt:lpstr>
      <vt:lpstr>Truth Sets of Quantifiers</vt:lpstr>
      <vt:lpstr>Exercise</vt:lpstr>
      <vt:lpstr>Set Operations</vt:lpstr>
      <vt:lpstr>Boolean Algebra</vt:lpstr>
      <vt:lpstr>Union</vt:lpstr>
      <vt:lpstr>Intersection</vt:lpstr>
      <vt:lpstr>Complement</vt:lpstr>
      <vt:lpstr>Difference</vt:lpstr>
      <vt:lpstr>Classroom Exercise</vt:lpstr>
      <vt:lpstr>The Cardinality of the Union of Two Sets</vt:lpstr>
      <vt:lpstr>Review Questions</vt:lpstr>
      <vt:lpstr>Symmetric Difference (optional)</vt:lpstr>
      <vt:lpstr>Set Identities</vt:lpstr>
      <vt:lpstr>Set Identities</vt:lpstr>
      <vt:lpstr>Set Identities</vt:lpstr>
      <vt:lpstr>Proving Set Identities</vt:lpstr>
      <vt:lpstr>Proof of Second De Morgan Law</vt:lpstr>
      <vt:lpstr>Proof of Second De Morgan Law </vt:lpstr>
      <vt:lpstr>Proof of Second De Morgan Law </vt:lpstr>
      <vt:lpstr>Set-Builder Notation: Second De Morgan Law</vt:lpstr>
      <vt:lpstr>Membership Table</vt:lpstr>
      <vt:lpstr>Generalized Unions and Intersections</vt:lpstr>
      <vt:lpstr>Functions</vt:lpstr>
      <vt:lpstr>Functions</vt:lpstr>
      <vt:lpstr>Functions </vt:lpstr>
      <vt:lpstr>Functions</vt:lpstr>
      <vt:lpstr>Representing Functions</vt:lpstr>
      <vt:lpstr>Questions</vt:lpstr>
      <vt:lpstr>Question on Functions and Sets </vt:lpstr>
      <vt:lpstr>Injections</vt:lpstr>
      <vt:lpstr>Surjections</vt:lpstr>
      <vt:lpstr>Bijections</vt:lpstr>
      <vt:lpstr>Showing that f is one-to-one or onto</vt:lpstr>
      <vt:lpstr>Showing that f is one-to-one or onto</vt:lpstr>
      <vt:lpstr>Inverse Functions</vt:lpstr>
      <vt:lpstr>Inverse Functions </vt:lpstr>
      <vt:lpstr>Questions</vt:lpstr>
      <vt:lpstr>Questions</vt:lpstr>
      <vt:lpstr>Questions</vt:lpstr>
      <vt:lpstr>Composition</vt:lpstr>
      <vt:lpstr>Composition </vt:lpstr>
      <vt:lpstr>Composition</vt:lpstr>
      <vt:lpstr>Composition Questions</vt:lpstr>
      <vt:lpstr>Composition Questions</vt:lpstr>
      <vt:lpstr>Graphs of Functions</vt:lpstr>
      <vt:lpstr>Some Important Functions</vt:lpstr>
      <vt:lpstr>Floor and Ceiling Functions </vt:lpstr>
      <vt:lpstr>Floor and Ceiling Functions </vt:lpstr>
      <vt:lpstr>Proving Properties of Functions </vt:lpstr>
      <vt:lpstr>Factorial Function </vt:lpstr>
      <vt:lpstr>Sequences and Summations</vt:lpstr>
      <vt:lpstr>Introduction</vt:lpstr>
      <vt:lpstr>Sequences</vt:lpstr>
      <vt:lpstr>Sequences </vt:lpstr>
      <vt:lpstr>Geometric Progression</vt:lpstr>
      <vt:lpstr>Arithmetic Progression</vt:lpstr>
      <vt:lpstr>Strings</vt:lpstr>
      <vt:lpstr>Recurrence Relations</vt:lpstr>
      <vt:lpstr>Questions about Recurrence Relations</vt:lpstr>
      <vt:lpstr>Classroom Exercise</vt:lpstr>
      <vt:lpstr>Questions about Recurrence Relations</vt:lpstr>
      <vt:lpstr>Fibonacci Sequence</vt:lpstr>
      <vt:lpstr>Solving Recurrence Relations</vt:lpstr>
      <vt:lpstr>Iterative Solution Example</vt:lpstr>
      <vt:lpstr>Iterative Solution Example</vt:lpstr>
      <vt:lpstr>Financial Application</vt:lpstr>
      <vt:lpstr>Financial Application</vt:lpstr>
      <vt:lpstr>Special Integer Sequences</vt:lpstr>
      <vt:lpstr>Questions on Special Integer Sequences</vt:lpstr>
      <vt:lpstr>Useful Sequences</vt:lpstr>
      <vt:lpstr>Summations</vt:lpstr>
      <vt:lpstr>Summations</vt:lpstr>
      <vt:lpstr>Product Notation</vt:lpstr>
      <vt:lpstr>Geometric Series</vt:lpstr>
      <vt:lpstr>Geometric Series</vt:lpstr>
      <vt:lpstr>Some Useful Summation Formulae </vt:lpstr>
    </vt:vector>
  </TitlesOfParts>
  <Company>Monmouth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Foundations: Logic and Proofs</dc:title>
  <dc:creator>Richard Scherl</dc:creator>
  <cp:lastModifiedBy>Lin  Chen</cp:lastModifiedBy>
  <cp:revision>2029</cp:revision>
  <cp:lastPrinted>2017-06-19T13:28:33Z</cp:lastPrinted>
  <dcterms:created xsi:type="dcterms:W3CDTF">2011-03-27T19:09:13Z</dcterms:created>
  <dcterms:modified xsi:type="dcterms:W3CDTF">2020-09-08T16:45:24Z</dcterms:modified>
</cp:coreProperties>
</file>