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28" r:id="rId1"/>
  </p:sldMasterIdLst>
  <p:notesMasterIdLst>
    <p:notesMasterId r:id="rId78"/>
  </p:notesMasterIdLst>
  <p:sldIdLst>
    <p:sldId id="256" r:id="rId2"/>
    <p:sldId id="258" r:id="rId3"/>
    <p:sldId id="285" r:id="rId4"/>
    <p:sldId id="286" r:id="rId5"/>
    <p:sldId id="259" r:id="rId6"/>
    <p:sldId id="263" r:id="rId7"/>
    <p:sldId id="266" r:id="rId8"/>
    <p:sldId id="270" r:id="rId9"/>
    <p:sldId id="271" r:id="rId10"/>
    <p:sldId id="288" r:id="rId11"/>
    <p:sldId id="287" r:id="rId12"/>
    <p:sldId id="289" r:id="rId13"/>
    <p:sldId id="277" r:id="rId14"/>
    <p:sldId id="275" r:id="rId15"/>
    <p:sldId id="276" r:id="rId16"/>
    <p:sldId id="317" r:id="rId17"/>
    <p:sldId id="278" r:id="rId18"/>
    <p:sldId id="293" r:id="rId19"/>
    <p:sldId id="294" r:id="rId20"/>
    <p:sldId id="292" r:id="rId21"/>
    <p:sldId id="281" r:id="rId22"/>
    <p:sldId id="402" r:id="rId23"/>
    <p:sldId id="295" r:id="rId24"/>
    <p:sldId id="297" r:id="rId25"/>
    <p:sldId id="298" r:id="rId26"/>
    <p:sldId id="300" r:id="rId27"/>
    <p:sldId id="302" r:id="rId28"/>
    <p:sldId id="304" r:id="rId29"/>
    <p:sldId id="305" r:id="rId30"/>
    <p:sldId id="321" r:id="rId31"/>
    <p:sldId id="322" r:id="rId32"/>
    <p:sldId id="325" r:id="rId33"/>
    <p:sldId id="326" r:id="rId34"/>
    <p:sldId id="328" r:id="rId35"/>
    <p:sldId id="332" r:id="rId36"/>
    <p:sldId id="360" r:id="rId37"/>
    <p:sldId id="341" r:id="rId38"/>
    <p:sldId id="342" r:id="rId39"/>
    <p:sldId id="365" r:id="rId40"/>
    <p:sldId id="351" r:id="rId41"/>
    <p:sldId id="352" r:id="rId42"/>
    <p:sldId id="353" r:id="rId43"/>
    <p:sldId id="366" r:id="rId44"/>
    <p:sldId id="368" r:id="rId45"/>
    <p:sldId id="369" r:id="rId46"/>
    <p:sldId id="370" r:id="rId47"/>
    <p:sldId id="371" r:id="rId48"/>
    <p:sldId id="398" r:id="rId49"/>
    <p:sldId id="372" r:id="rId50"/>
    <p:sldId id="373" r:id="rId51"/>
    <p:sldId id="374" r:id="rId52"/>
    <p:sldId id="375" r:id="rId53"/>
    <p:sldId id="376" r:id="rId54"/>
    <p:sldId id="377" r:id="rId55"/>
    <p:sldId id="378" r:id="rId56"/>
    <p:sldId id="379" r:id="rId57"/>
    <p:sldId id="380" r:id="rId58"/>
    <p:sldId id="381" r:id="rId59"/>
    <p:sldId id="401" r:id="rId60"/>
    <p:sldId id="399" r:id="rId61"/>
    <p:sldId id="382" r:id="rId62"/>
    <p:sldId id="383" r:id="rId63"/>
    <p:sldId id="384" r:id="rId64"/>
    <p:sldId id="385" r:id="rId65"/>
    <p:sldId id="386" r:id="rId66"/>
    <p:sldId id="387" r:id="rId67"/>
    <p:sldId id="388" r:id="rId68"/>
    <p:sldId id="389" r:id="rId69"/>
    <p:sldId id="390" r:id="rId70"/>
    <p:sldId id="391" r:id="rId71"/>
    <p:sldId id="392" r:id="rId72"/>
    <p:sldId id="393" r:id="rId73"/>
    <p:sldId id="394" r:id="rId74"/>
    <p:sldId id="400" r:id="rId75"/>
    <p:sldId id="395" r:id="rId76"/>
    <p:sldId id="396" r:id="rId77"/>
  </p:sldIdLst>
  <p:sldSz cx="9144000" cy="6858000" type="screen4x3"/>
  <p:notesSz cx="6858000" cy="9144000"/>
  <p:embeddedFontLst>
    <p:embeddedFont>
      <p:font typeface="Constantia" panose="02030602050306030303" pitchFamily="18" charset="0"/>
      <p:regular r:id="rId79"/>
      <p:bold r:id="rId80"/>
      <p:italic r:id="rId81"/>
      <p:boldItalic r:id="rId82"/>
    </p:embeddedFont>
    <p:embeddedFont>
      <p:font typeface="Calibri" panose="020F0502020204030204" pitchFamily="34" charset="0"/>
      <p:regular r:id="rId83"/>
      <p:bold r:id="rId84"/>
      <p:italic r:id="rId85"/>
      <p:boldItalic r:id="rId86"/>
    </p:embeddedFont>
    <p:embeddedFont>
      <p:font typeface="Cambria Math" panose="02040503050406030204" pitchFamily="18" charset="0"/>
      <p:regular r:id="rId87"/>
    </p:embeddedFont>
    <p:embeddedFont>
      <p:font typeface="Wingdings 2" panose="05020102010507070707" pitchFamily="18" charset="2"/>
      <p:regular r:id="rId8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87" autoAdjust="0"/>
    <p:restoredTop sz="94660"/>
  </p:normalViewPr>
  <p:slideViewPr>
    <p:cSldViewPr>
      <p:cViewPr varScale="1">
        <p:scale>
          <a:sx n="70" d="100"/>
          <a:sy n="70" d="100"/>
        </p:scale>
        <p:origin x="1368" y="6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51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6.fntdata"/><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1.fntdata"/><Relationship Id="rId87"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4.fntdata"/><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2.fntdata"/><Relationship Id="rId85"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5.fntdata"/><Relationship Id="rId88" Type="http://schemas.openxmlformats.org/officeDocument/2006/relationships/font" Target="fonts/font10.fnt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font" Target="fonts/font3.fntdata"/><Relationship Id="rId86"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90B0A5-93DE-4B15-9E69-883C19A9E61E}" type="datetimeFigureOut">
              <a:rPr lang="en-US" smtClean="0"/>
              <a:t>8/17/2018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411BEF-686D-4A01-922E-789F4905E59F}" type="slidenum">
              <a:rPr lang="en-US" smtClean="0"/>
              <a:t>‹#›</a:t>
            </a:fld>
            <a:endParaRPr lang="en-US"/>
          </a:p>
        </p:txBody>
      </p:sp>
    </p:spTree>
    <p:extLst>
      <p:ext uri="{BB962C8B-B14F-4D97-AF65-F5344CB8AC3E}">
        <p14:creationId xmlns:p14="http://schemas.microsoft.com/office/powerpoint/2010/main" val="24502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62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63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15220D-0BB5-4C71-B862-812B075D02FE}" type="datetimeFigureOut">
              <a:rPr lang="en-US" smtClean="0"/>
              <a:pPr/>
              <a:t>8/17/2018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8/17/2018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15220D-0BB5-4C71-B862-812B075D02FE}" type="datetimeFigureOut">
              <a:rPr lang="en-US" smtClean="0"/>
              <a:pPr/>
              <a:t>8/17/2018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8/17/2018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8/17/2018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tags" Target="../tags/tag6.xml"/><Relationship Id="rId16" Type="http://schemas.openxmlformats.org/officeDocument/2006/relationships/image" Target="../media/image15.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10.png"/><Relationship Id="rId5" Type="http://schemas.openxmlformats.org/officeDocument/2006/relationships/tags" Target="../tags/tag9.xml"/><Relationship Id="rId15" Type="http://schemas.openxmlformats.org/officeDocument/2006/relationships/image" Target="../media/image14.png"/><Relationship Id="rId10" Type="http://schemas.openxmlformats.org/officeDocument/2006/relationships/slideLayout" Target="../slideLayouts/slideLayout2.xml"/><Relationship Id="rId19" Type="http://schemas.openxmlformats.org/officeDocument/2006/relationships/image" Target="../media/image18.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13.png"/></Relationships>
</file>

<file path=ppt/slides/_rels/slide35.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22.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tags" Target="../tags/tag15.xml"/><Relationship Id="rId16" Type="http://schemas.openxmlformats.org/officeDocument/2006/relationships/image" Target="../media/image25.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20.png"/><Relationship Id="rId5" Type="http://schemas.openxmlformats.org/officeDocument/2006/relationships/tags" Target="../tags/tag18.xml"/><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tags" Target="../tags/tag17.xml"/><Relationship Id="rId9" Type="http://schemas.openxmlformats.org/officeDocument/2006/relationships/slideLayout" Target="../slideLayouts/slideLayout2.xml"/><Relationship Id="rId1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24.xml"/><Relationship Id="rId7" Type="http://schemas.openxmlformats.org/officeDocument/2006/relationships/image" Target="../media/image30.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9.png"/><Relationship Id="rId5" Type="http://schemas.openxmlformats.org/officeDocument/2006/relationships/slideLayout" Target="../slideLayouts/slideLayout2.xml"/><Relationship Id="rId4" Type="http://schemas.openxmlformats.org/officeDocument/2006/relationships/tags" Target="../tags/tag25.xml"/><Relationship Id="rId9"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35.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37.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0.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42.png"/><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46.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notesSlide" Target="../notesSlides/notesSlide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53.png"/><Relationship Id="rId4" Type="http://schemas.openxmlformats.org/officeDocument/2006/relationships/image" Target="../media/image52.png"/></Relationships>
</file>

<file path=ppt/slides/_rels/slide76.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Foundations: Logic</a:t>
            </a:r>
          </a:p>
        </p:txBody>
      </p:sp>
      <p:sp>
        <p:nvSpPr>
          <p:cNvPr id="3" name="Subtitle 2"/>
          <p:cNvSpPr>
            <a:spLocks noGrp="1"/>
          </p:cNvSpPr>
          <p:nvPr>
            <p:ph type="subTitle" idx="1"/>
          </p:nvPr>
        </p:nvSpPr>
        <p:spPr/>
        <p:txBody>
          <a:bodyPr/>
          <a:lstStyle/>
          <a:p>
            <a:r>
              <a:rPr lang="en-US" dirty="0"/>
              <a:t>Chapter </a:t>
            </a:r>
            <a:r>
              <a:rPr lang="en-US" dirty="0">
                <a:latin typeface="Cambria Math" pitchFamily="18" charset="0"/>
                <a:ea typeface="Cambria Math" pitchFamily="18" charset="0"/>
              </a:rPr>
              <a:t>1</a:t>
            </a:r>
            <a:r>
              <a:rPr lang="en-US" dirty="0"/>
              <a:t>, Part I: Propositional Logic</a:t>
            </a:r>
          </a:p>
        </p:txBody>
      </p:sp>
      <p:sp>
        <p:nvSpPr>
          <p:cNvPr id="5" name="TextBox 4"/>
          <p:cNvSpPr txBox="1"/>
          <p:nvPr/>
        </p:nvSpPr>
        <p:spPr>
          <a:xfrm>
            <a:off x="2286000" y="4953000"/>
            <a:ext cx="4191000" cy="369332"/>
          </a:xfrm>
          <a:prstGeom prst="rect">
            <a:avLst/>
          </a:prstGeom>
          <a:noFill/>
        </p:spPr>
        <p:txBody>
          <a:bodyPr wrap="square" rtlCol="0">
            <a:spAutoFit/>
          </a:bodyPr>
          <a:lstStyle/>
          <a:p>
            <a:r>
              <a:rPr lang="en-US" dirty="0"/>
              <a:t>With Question/Answer Animations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Understanding Implication</a:t>
            </a:r>
          </a:p>
        </p:txBody>
      </p:sp>
      <p:sp>
        <p:nvSpPr>
          <p:cNvPr id="3" name="Content Placeholder 2"/>
          <p:cNvSpPr>
            <a:spLocks noGrp="1"/>
          </p:cNvSpPr>
          <p:nvPr>
            <p:ph idx="1"/>
          </p:nvPr>
        </p:nvSpPr>
        <p:spPr/>
        <p:txBody>
          <a:bodyPr>
            <a:normAutofit lnSpcReduction="10000"/>
          </a:bodyPr>
          <a:lstStyle/>
          <a:p>
            <a:pPr marL="274320" lvl="1" indent="-274320">
              <a:buClr>
                <a:schemeClr val="accent3"/>
              </a:buClr>
              <a:buSzPct val="95000"/>
            </a:pPr>
            <a:r>
              <a:rPr lang="en-US" sz="2600" dirty="0"/>
              <a:t>In </a:t>
            </a:r>
            <a:r>
              <a:rPr lang="en-US" sz="2600" i="1" dirty="0">
                <a:latin typeface="Cambria Math" pitchFamily="18" charset="0"/>
                <a:ea typeface="Cambria Math" pitchFamily="18" charset="0"/>
              </a:rPr>
              <a:t>p </a:t>
            </a:r>
            <a:r>
              <a:rPr lang="en-US" sz="2600" dirty="0">
                <a:latin typeface="Cambria Math"/>
                <a:ea typeface="Cambria Math"/>
              </a:rPr>
              <a:t>→</a:t>
            </a:r>
            <a:r>
              <a:rPr lang="en-US" sz="2600" i="1" dirty="0">
                <a:latin typeface="Cambria Math" pitchFamily="18" charset="0"/>
                <a:ea typeface="Cambria Math" pitchFamily="18" charset="0"/>
              </a:rPr>
              <a:t>q </a:t>
            </a:r>
            <a:r>
              <a:rPr lang="en-US" sz="2600" dirty="0">
                <a:ea typeface="Cambria Math" pitchFamily="18" charset="0"/>
              </a:rPr>
              <a:t>there does not need to be any connection between the antecedent or the consequent</a:t>
            </a:r>
            <a:r>
              <a:rPr lang="en-US" sz="2600" dirty="0">
                <a:latin typeface="Cambria Math" pitchFamily="18" charset="0"/>
                <a:ea typeface="Cambria Math" pitchFamily="18" charset="0"/>
              </a:rPr>
              <a:t>. The “meaning” of </a:t>
            </a:r>
            <a:r>
              <a:rPr lang="en-US" sz="2600" i="1" dirty="0">
                <a:latin typeface="Cambria Math" pitchFamily="18" charset="0"/>
                <a:ea typeface="Cambria Math" pitchFamily="18" charset="0"/>
              </a:rPr>
              <a:t>p </a:t>
            </a:r>
            <a:r>
              <a:rPr lang="en-US" sz="2600" dirty="0">
                <a:latin typeface="Cambria Math"/>
                <a:ea typeface="Cambria Math"/>
              </a:rPr>
              <a:t>→</a:t>
            </a:r>
            <a:r>
              <a:rPr lang="en-US" sz="2600" i="1" dirty="0">
                <a:latin typeface="Cambria Math" pitchFamily="18" charset="0"/>
                <a:ea typeface="Cambria Math" pitchFamily="18" charset="0"/>
              </a:rPr>
              <a:t>q </a:t>
            </a:r>
            <a:r>
              <a:rPr lang="en-US" sz="2600" dirty="0">
                <a:ea typeface="Cambria Math" pitchFamily="18" charset="0"/>
              </a:rPr>
              <a:t>depends only on the truth values of </a:t>
            </a:r>
            <a:r>
              <a:rPr lang="en-US" sz="2600" i="1" dirty="0">
                <a:latin typeface="Cambria Math" pitchFamily="18" charset="0"/>
                <a:ea typeface="Cambria Math" pitchFamily="18" charset="0"/>
              </a:rPr>
              <a:t>p</a:t>
            </a:r>
            <a:r>
              <a:rPr lang="en-US" sz="2600" dirty="0">
                <a:ea typeface="Cambria Math" pitchFamily="18" charset="0"/>
              </a:rPr>
              <a:t> and </a:t>
            </a:r>
            <a:r>
              <a:rPr lang="en-US" sz="2600" i="1" dirty="0">
                <a:latin typeface="Cambria Math" pitchFamily="18" charset="0"/>
                <a:ea typeface="Cambria Math" pitchFamily="18" charset="0"/>
              </a:rPr>
              <a:t>q</a:t>
            </a:r>
            <a:r>
              <a:rPr lang="en-US" sz="2600" dirty="0">
                <a:ea typeface="Cambria Math" pitchFamily="18" charset="0"/>
              </a:rPr>
              <a:t>. </a:t>
            </a:r>
            <a:endParaRPr lang="en-US" sz="2600" dirty="0"/>
          </a:p>
          <a:p>
            <a:r>
              <a:rPr lang="en-US" dirty="0"/>
              <a:t>These implications are perfectly fine, but would not be used in ordinary English.</a:t>
            </a:r>
          </a:p>
          <a:p>
            <a:pPr lvl="1"/>
            <a:r>
              <a:rPr lang="en-US" dirty="0"/>
              <a:t>“If the moon is made of green cheese, then I have more money than Bill Gates. ”</a:t>
            </a:r>
          </a:p>
          <a:p>
            <a:pPr lvl="1"/>
            <a:r>
              <a:rPr lang="en-US" dirty="0"/>
              <a:t> “If the moon is made of green cheese then I’m on welfare.”</a:t>
            </a:r>
          </a:p>
          <a:p>
            <a:pPr lvl="1"/>
            <a:r>
              <a:rPr lang="en-US" dirty="0"/>
              <a:t>“If 1 + 1 = 3, then your grandma wears combat boots.”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Implication (cont)</a:t>
            </a:r>
          </a:p>
        </p:txBody>
      </p:sp>
      <p:sp>
        <p:nvSpPr>
          <p:cNvPr id="3" name="Content Placeholder 2"/>
          <p:cNvSpPr>
            <a:spLocks noGrp="1"/>
          </p:cNvSpPr>
          <p:nvPr>
            <p:ph idx="1"/>
          </p:nvPr>
        </p:nvSpPr>
        <p:spPr/>
        <p:txBody>
          <a:bodyPr>
            <a:normAutofit lnSpcReduction="10000"/>
          </a:bodyPr>
          <a:lstStyle/>
          <a:p>
            <a:r>
              <a:rPr lang="en-US" dirty="0"/>
              <a:t>One way to view the logical conditional is to think of an obligation or contract.</a:t>
            </a:r>
          </a:p>
          <a:p>
            <a:pPr lvl="1"/>
            <a:r>
              <a:rPr lang="en-US" dirty="0"/>
              <a:t>“If I am elected, then I will lower taxes.”</a:t>
            </a:r>
          </a:p>
          <a:p>
            <a:pPr lvl="1"/>
            <a:r>
              <a:rPr lang="en-US" dirty="0"/>
              <a:t>“If you get 100% on the final, then you will get an A.”</a:t>
            </a:r>
          </a:p>
          <a:p>
            <a:r>
              <a:rPr lang="en-US" dirty="0"/>
              <a:t>If the politician is elected and does not lower taxes, then the voters can say that he or she has broken the campaign pledge. Something similar holds for the professor. This corresponds to the case where </a:t>
            </a:r>
            <a:r>
              <a:rPr lang="en-US" i="1" dirty="0">
                <a:latin typeface="Cambria Math" pitchFamily="18" charset="0"/>
                <a:ea typeface="Cambria Math" pitchFamily="18" charset="0"/>
              </a:rPr>
              <a:t>p</a:t>
            </a:r>
            <a:r>
              <a:rPr lang="en-US" dirty="0"/>
              <a:t> is true and </a:t>
            </a:r>
            <a:r>
              <a:rPr lang="en-US" i="1" dirty="0">
                <a:latin typeface="Cambria Math" pitchFamily="18" charset="0"/>
                <a:ea typeface="Cambria Math" pitchFamily="18" charset="0"/>
              </a:rPr>
              <a:t>q</a:t>
            </a:r>
            <a:r>
              <a:rPr lang="en-US" dirty="0"/>
              <a:t> is false. </a:t>
            </a:r>
          </a:p>
          <a:p>
            <a:pPr>
              <a:buNone/>
            </a:pPr>
            <a:endParaRPr lang="en-US" dirty="0"/>
          </a:p>
          <a:p>
            <a:pPr>
              <a:buNone/>
            </a:pPr>
            <a:r>
              <a:rPr lang="en-US"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Different Ways of Expressing </a:t>
            </a:r>
            <a:r>
              <a:rPr lang="en-US" sz="5400" i="1" dirty="0">
                <a:latin typeface="Cambria Math" pitchFamily="18" charset="0"/>
                <a:ea typeface="Cambria Math" pitchFamily="18" charset="0"/>
              </a:rPr>
              <a:t>p </a:t>
            </a:r>
            <a:r>
              <a:rPr lang="en-US" sz="5400" dirty="0">
                <a:latin typeface="Cambria Math"/>
                <a:ea typeface="Cambria Math"/>
              </a:rPr>
              <a:t>→</a:t>
            </a:r>
            <a:r>
              <a:rPr lang="en-US" sz="5400" i="1" dirty="0">
                <a:latin typeface="Cambria Math" pitchFamily="18" charset="0"/>
                <a:ea typeface="Cambria Math" pitchFamily="18" charset="0"/>
              </a:rPr>
              <a:t>q</a:t>
            </a:r>
            <a:r>
              <a:rPr lang="en-US" dirty="0"/>
              <a:t>  </a:t>
            </a:r>
          </a:p>
        </p:txBody>
      </p:sp>
      <p:sp>
        <p:nvSpPr>
          <p:cNvPr id="3" name="Content Placeholder 2"/>
          <p:cNvSpPr>
            <a:spLocks noGrp="1"/>
          </p:cNvSpPr>
          <p:nvPr>
            <p:ph idx="1"/>
          </p:nvPr>
        </p:nvSpPr>
        <p:spPr/>
        <p:txBody>
          <a:bodyPr>
            <a:normAutofit fontScale="92500" lnSpcReduction="10000"/>
          </a:bodyPr>
          <a:lstStyle/>
          <a:p>
            <a:pPr>
              <a:buNone/>
            </a:pPr>
            <a:r>
              <a:rPr lang="en-US" dirty="0"/>
              <a:t>    </a:t>
            </a:r>
          </a:p>
          <a:p>
            <a:pPr>
              <a:buNone/>
            </a:pPr>
            <a:r>
              <a:rPr lang="en-US" b="1" dirty="0"/>
              <a:t>    if</a:t>
            </a:r>
            <a:r>
              <a:rPr lang="en-US" dirty="0"/>
              <a:t> </a:t>
            </a:r>
            <a:r>
              <a:rPr lang="en-US" i="1" dirty="0">
                <a:latin typeface="Cambria Math" pitchFamily="18" charset="0"/>
                <a:ea typeface="Cambria Math" pitchFamily="18" charset="0"/>
              </a:rPr>
              <a:t>p</a:t>
            </a:r>
            <a:r>
              <a:rPr lang="en-US" dirty="0"/>
              <a:t>, </a:t>
            </a:r>
            <a:r>
              <a:rPr lang="en-US" b="1" dirty="0"/>
              <a:t>then</a:t>
            </a:r>
            <a:r>
              <a:rPr lang="en-US" dirty="0"/>
              <a:t> </a:t>
            </a:r>
            <a:r>
              <a:rPr lang="en-US" i="1" dirty="0">
                <a:latin typeface="Cambria Math" pitchFamily="18" charset="0"/>
                <a:ea typeface="Cambria Math" pitchFamily="18" charset="0"/>
              </a:rPr>
              <a:t>q</a:t>
            </a:r>
            <a:r>
              <a:rPr lang="en-US" dirty="0"/>
              <a:t>                     </a:t>
            </a:r>
            <a:r>
              <a:rPr lang="en-US" i="1" dirty="0">
                <a:latin typeface="Cambria Math" pitchFamily="18" charset="0"/>
                <a:ea typeface="Cambria Math" pitchFamily="18" charset="0"/>
              </a:rPr>
              <a:t>p</a:t>
            </a:r>
            <a:r>
              <a:rPr lang="en-US" dirty="0"/>
              <a:t> </a:t>
            </a:r>
            <a:r>
              <a:rPr lang="en-US" b="1" dirty="0"/>
              <a:t>implies</a:t>
            </a:r>
            <a:r>
              <a:rPr lang="en-US" dirty="0"/>
              <a:t> </a:t>
            </a:r>
            <a:r>
              <a:rPr lang="en-US" i="1" dirty="0">
                <a:latin typeface="Cambria Math" pitchFamily="18" charset="0"/>
                <a:ea typeface="Cambria Math" pitchFamily="18" charset="0"/>
              </a:rPr>
              <a:t>q</a:t>
            </a:r>
            <a:r>
              <a:rPr lang="en-US" dirty="0"/>
              <a:t> </a:t>
            </a:r>
          </a:p>
          <a:p>
            <a:pPr>
              <a:buNone/>
            </a:pPr>
            <a:r>
              <a:rPr lang="en-US" dirty="0"/>
              <a:t>    </a:t>
            </a:r>
            <a:r>
              <a:rPr lang="en-US" b="1" dirty="0"/>
              <a:t>if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i="1" dirty="0">
                <a:latin typeface="Cambria Math" pitchFamily="18" charset="0"/>
                <a:ea typeface="Cambria Math" pitchFamily="18" charset="0"/>
              </a:rPr>
              <a:t>p</a:t>
            </a:r>
            <a:r>
              <a:rPr lang="en-US" dirty="0"/>
              <a:t> </a:t>
            </a:r>
            <a:r>
              <a:rPr lang="en-US" b="1" dirty="0"/>
              <a:t>only if </a:t>
            </a:r>
            <a:r>
              <a:rPr lang="en-US" i="1" dirty="0">
                <a:latin typeface="Cambria Math" pitchFamily="18" charset="0"/>
                <a:ea typeface="Cambria Math" pitchFamily="18" charset="0"/>
              </a:rPr>
              <a:t>q</a:t>
            </a:r>
            <a:r>
              <a:rPr lang="en-US" dirty="0"/>
              <a:t>         </a:t>
            </a:r>
          </a:p>
          <a:p>
            <a:pPr>
              <a:buNone/>
            </a:pPr>
            <a:r>
              <a:rPr lang="en-US" dirty="0">
                <a:latin typeface="Cambria Math" pitchFamily="18" charset="0"/>
                <a:ea typeface="Cambria Math" pitchFamily="18" charset="0"/>
              </a:rPr>
              <a:t>     q</a:t>
            </a:r>
            <a:r>
              <a:rPr lang="en-US" dirty="0"/>
              <a:t> </a:t>
            </a:r>
            <a:r>
              <a:rPr lang="en-US" b="1" dirty="0"/>
              <a:t>unless </a:t>
            </a:r>
            <a:r>
              <a:rPr lang="en-US" dirty="0"/>
              <a:t>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b="1" dirty="0"/>
              <a:t>when</a:t>
            </a:r>
            <a:r>
              <a:rPr lang="en-US" dirty="0"/>
              <a:t> </a:t>
            </a:r>
            <a:r>
              <a:rPr lang="en-US" i="1" dirty="0">
                <a:latin typeface="Cambria Math" pitchFamily="18" charset="0"/>
                <a:ea typeface="Cambria Math" pitchFamily="18" charset="0"/>
              </a:rPr>
              <a:t>p</a:t>
            </a:r>
            <a:endParaRPr lang="en-US" dirty="0"/>
          </a:p>
          <a:p>
            <a:pPr>
              <a:buNone/>
            </a:pPr>
            <a:r>
              <a:rPr lang="en-US" dirty="0"/>
              <a:t>    </a:t>
            </a:r>
            <a:r>
              <a:rPr lang="en-US" i="1" dirty="0">
                <a:latin typeface="Cambria Math" pitchFamily="18" charset="0"/>
                <a:ea typeface="Cambria Math" pitchFamily="18" charset="0"/>
              </a:rPr>
              <a:t>q</a:t>
            </a:r>
            <a:r>
              <a:rPr lang="en-US" dirty="0"/>
              <a:t> </a:t>
            </a:r>
            <a:r>
              <a:rPr lang="en-US" b="1" dirty="0"/>
              <a:t>if</a:t>
            </a:r>
            <a:r>
              <a:rPr lang="en-US" dirty="0"/>
              <a:t> </a:t>
            </a:r>
            <a:r>
              <a:rPr lang="en-US" i="1" dirty="0">
                <a:latin typeface="Cambria Math" pitchFamily="18" charset="0"/>
                <a:ea typeface="Cambria Math" pitchFamily="18" charset="0"/>
              </a:rPr>
              <a:t>p                                   q</a:t>
            </a:r>
            <a:r>
              <a:rPr lang="en-US" dirty="0"/>
              <a:t> </a:t>
            </a:r>
            <a:r>
              <a:rPr lang="en-US" b="1" dirty="0"/>
              <a:t>when</a:t>
            </a:r>
            <a:r>
              <a:rPr lang="en-US" dirty="0"/>
              <a:t> </a:t>
            </a:r>
            <a:r>
              <a:rPr lang="en-US" i="1" dirty="0">
                <a:latin typeface="Cambria Math" pitchFamily="18" charset="0"/>
                <a:ea typeface="Cambria Math" pitchFamily="18" charset="0"/>
              </a:rPr>
              <a:t>p  </a:t>
            </a:r>
            <a:endParaRPr lang="en-US" dirty="0"/>
          </a:p>
          <a:p>
            <a:pPr>
              <a:buNone/>
            </a:pPr>
            <a:r>
              <a:rPr lang="en-US" dirty="0"/>
              <a:t>    </a:t>
            </a:r>
            <a:r>
              <a:rPr lang="en-US" i="1" dirty="0">
                <a:latin typeface="Cambria Math" pitchFamily="18" charset="0"/>
                <a:ea typeface="Cambria Math" pitchFamily="18" charset="0"/>
              </a:rPr>
              <a:t>q</a:t>
            </a:r>
            <a:r>
              <a:rPr lang="en-US" dirty="0"/>
              <a:t> </a:t>
            </a:r>
            <a:r>
              <a:rPr lang="en-US" b="1" dirty="0"/>
              <a:t>whenever</a:t>
            </a:r>
            <a:r>
              <a:rPr lang="en-US" dirty="0"/>
              <a:t>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        </a:t>
            </a:r>
            <a:r>
              <a:rPr lang="en-US" i="1" dirty="0" err="1">
                <a:latin typeface="Cambria Math" pitchFamily="18" charset="0"/>
                <a:ea typeface="Cambria Math" pitchFamily="18" charset="0"/>
              </a:rPr>
              <a:t>p</a:t>
            </a:r>
            <a:r>
              <a:rPr lang="en-US" dirty="0"/>
              <a:t> </a:t>
            </a:r>
            <a:r>
              <a:rPr lang="en-US" b="1" dirty="0"/>
              <a:t>is sufficient for </a:t>
            </a:r>
            <a:r>
              <a:rPr lang="en-US" i="1" dirty="0">
                <a:latin typeface="Cambria Math" pitchFamily="18" charset="0"/>
                <a:ea typeface="Cambria Math" pitchFamily="18" charset="0"/>
              </a:rPr>
              <a:t>q</a:t>
            </a:r>
            <a:r>
              <a:rPr lang="en-US" dirty="0"/>
              <a:t> </a:t>
            </a:r>
          </a:p>
          <a:p>
            <a:pPr>
              <a:buNone/>
            </a:pPr>
            <a:r>
              <a:rPr lang="en-US" dirty="0"/>
              <a:t>    </a:t>
            </a:r>
            <a:r>
              <a:rPr lang="en-US" i="1" dirty="0">
                <a:latin typeface="Cambria Math" pitchFamily="18" charset="0"/>
                <a:ea typeface="Cambria Math" pitchFamily="18" charset="0"/>
              </a:rPr>
              <a:t>q</a:t>
            </a:r>
            <a:r>
              <a:rPr lang="en-US" dirty="0"/>
              <a:t> </a:t>
            </a:r>
            <a:r>
              <a:rPr lang="en-US" b="1" dirty="0"/>
              <a:t>follows from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b="1" dirty="0"/>
              <a:t>is necessary for </a:t>
            </a:r>
            <a:r>
              <a:rPr lang="en-US" i="1" dirty="0">
                <a:latin typeface="Cambria Math" pitchFamily="18" charset="0"/>
                <a:ea typeface="Cambria Math" pitchFamily="18" charset="0"/>
              </a:rPr>
              <a:t>p</a:t>
            </a:r>
          </a:p>
          <a:p>
            <a:pPr>
              <a:buNone/>
            </a:pPr>
            <a:endParaRPr lang="en-US" dirty="0"/>
          </a:p>
          <a:p>
            <a:pPr>
              <a:buNone/>
            </a:pPr>
            <a:r>
              <a:rPr lang="en-US" dirty="0"/>
              <a:t>     </a:t>
            </a:r>
            <a:r>
              <a:rPr lang="en-US" b="1" dirty="0"/>
              <a:t>a necessary condition for </a:t>
            </a:r>
            <a:r>
              <a:rPr lang="en-US" i="1" dirty="0">
                <a:latin typeface="Cambria Math" pitchFamily="18" charset="0"/>
                <a:ea typeface="Cambria Math" pitchFamily="18" charset="0"/>
              </a:rPr>
              <a:t>p</a:t>
            </a:r>
            <a:r>
              <a:rPr lang="en-US" dirty="0"/>
              <a:t> </a:t>
            </a:r>
            <a:r>
              <a:rPr lang="en-US" b="1" dirty="0"/>
              <a:t>is</a:t>
            </a:r>
            <a:r>
              <a:rPr lang="en-US" dirty="0"/>
              <a:t> </a:t>
            </a:r>
            <a:r>
              <a:rPr lang="en-US" i="1" dirty="0"/>
              <a:t>q</a:t>
            </a:r>
            <a:endParaRPr lang="en-US" dirty="0"/>
          </a:p>
          <a:p>
            <a:pPr>
              <a:buNone/>
            </a:pPr>
            <a:r>
              <a:rPr lang="en-US" dirty="0"/>
              <a:t>     </a:t>
            </a:r>
            <a:r>
              <a:rPr lang="en-US" b="1" dirty="0"/>
              <a:t>a sufficient condition for </a:t>
            </a:r>
            <a:r>
              <a:rPr lang="en-US" i="1" dirty="0">
                <a:latin typeface="Cambria Math" pitchFamily="18" charset="0"/>
                <a:ea typeface="Cambria Math" pitchFamily="18" charset="0"/>
              </a:rPr>
              <a:t>q</a:t>
            </a:r>
            <a:r>
              <a:rPr lang="en-US" dirty="0"/>
              <a:t> </a:t>
            </a:r>
            <a:r>
              <a:rPr lang="en-US" b="1" dirty="0"/>
              <a:t>is</a:t>
            </a:r>
            <a:r>
              <a:rPr lang="en-US" dirty="0"/>
              <a:t> </a:t>
            </a:r>
            <a:r>
              <a:rPr lang="en-US" i="1" dirty="0">
                <a:latin typeface="Cambria Math" pitchFamily="18" charset="0"/>
                <a:ea typeface="Cambria Math" pitchFamily="18" charset="0"/>
              </a:rPr>
              <a:t>p</a:t>
            </a:r>
            <a:endParaRPr lang="en-US" dirty="0"/>
          </a:p>
          <a:p>
            <a:pPr>
              <a:buNone/>
            </a:pPr>
            <a:endParaRPr lang="en-US" dirty="0"/>
          </a:p>
        </p:txBody>
      </p:sp>
      <p:sp>
        <p:nvSpPr>
          <p:cNvPr id="6" name="Oval 5"/>
          <p:cNvSpPr/>
          <p:nvPr/>
        </p:nvSpPr>
        <p:spPr>
          <a:xfrm>
            <a:off x="533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3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3400" y="3352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33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33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33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3400" y="5334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3400" y="5715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81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581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581400" y="3276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581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81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581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Converse, </a:t>
            </a:r>
            <a:r>
              <a:rPr lang="en-US" sz="4000" dirty="0" err="1"/>
              <a:t>Contrapositive</a:t>
            </a:r>
            <a:r>
              <a:rPr lang="en-US" sz="4000" dirty="0"/>
              <a:t>, and Inverse</a:t>
            </a:r>
          </a:p>
        </p:txBody>
      </p:sp>
      <p:sp>
        <p:nvSpPr>
          <p:cNvPr id="3" name="Content Placeholder 2"/>
          <p:cNvSpPr>
            <a:spLocks noGrp="1"/>
          </p:cNvSpPr>
          <p:nvPr>
            <p:ph idx="1"/>
          </p:nvPr>
        </p:nvSpPr>
        <p:spPr/>
        <p:txBody>
          <a:bodyPr>
            <a:normAutofit fontScale="92500" lnSpcReduction="10000"/>
          </a:bodyPr>
          <a:lstStyle/>
          <a:p>
            <a:r>
              <a:rPr lang="en-US" dirty="0"/>
              <a:t>From </a:t>
            </a:r>
            <a:r>
              <a:rPr lang="en-US" sz="2400" i="1" dirty="0">
                <a:latin typeface="Cambria Math" pitchFamily="18" charset="0"/>
                <a:ea typeface="Cambria Math" pitchFamily="18" charset="0"/>
              </a:rPr>
              <a:t>p </a:t>
            </a:r>
            <a:r>
              <a:rPr lang="en-US" sz="2400" dirty="0">
                <a:latin typeface="Cambria Math"/>
                <a:ea typeface="Cambria Math"/>
              </a:rPr>
              <a:t>→</a:t>
            </a:r>
            <a:r>
              <a:rPr lang="en-US" sz="2400" i="1" dirty="0">
                <a:latin typeface="Cambria Math" pitchFamily="18" charset="0"/>
                <a:ea typeface="Cambria Math" pitchFamily="18" charset="0"/>
              </a:rPr>
              <a:t>q</a:t>
            </a:r>
            <a:r>
              <a:rPr lang="en-US" dirty="0"/>
              <a:t>  we can form new conditional statements .</a:t>
            </a:r>
          </a:p>
          <a:p>
            <a:pPr lvl="1"/>
            <a:r>
              <a:rPr lang="en-US" dirty="0"/>
              <a:t> </a:t>
            </a:r>
            <a:r>
              <a:rPr lang="en-US" i="1" dirty="0">
                <a:latin typeface="Cambria Math" pitchFamily="18" charset="0"/>
                <a:ea typeface="Cambria Math" pitchFamily="18" charset="0"/>
              </a:rPr>
              <a:t>q </a:t>
            </a:r>
            <a:r>
              <a:rPr lang="en-US" dirty="0">
                <a:latin typeface="Cambria Math"/>
                <a:ea typeface="Cambria Math"/>
              </a:rPr>
              <a:t>→</a:t>
            </a:r>
            <a:r>
              <a:rPr lang="en-US" i="1" dirty="0">
                <a:latin typeface="Cambria Math" pitchFamily="18" charset="0"/>
                <a:ea typeface="Cambria Math" pitchFamily="18" charset="0"/>
              </a:rPr>
              <a:t>p</a:t>
            </a:r>
            <a:r>
              <a:rPr lang="en-US" dirty="0"/>
              <a:t>            is the </a:t>
            </a:r>
            <a:r>
              <a:rPr lang="en-US" b="1" dirty="0"/>
              <a:t>converse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r>
              <a:rPr lang="en-US" dirty="0"/>
              <a:t> </a:t>
            </a:r>
          </a:p>
          <a:p>
            <a:pPr lvl="1"/>
            <a:r>
              <a:rPr lang="en-US" dirty="0"/>
              <a:t> </a:t>
            </a:r>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is the </a:t>
            </a:r>
            <a:r>
              <a:rPr lang="en-US" b="1" dirty="0" err="1"/>
              <a:t>contrapositive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endParaRPr lang="en-US" dirty="0"/>
          </a:p>
          <a:p>
            <a:pPr lvl="1"/>
            <a:r>
              <a:rPr lang="en-US" dirty="0">
                <a:latin typeface="Cambria Math"/>
                <a:ea typeface="Cambria Math"/>
              </a:rPr>
              <a:t>¬ </a:t>
            </a:r>
            <a:r>
              <a:rPr lang="en-US" i="1" dirty="0">
                <a:latin typeface="Cambria Math" pitchFamily="18" charset="0"/>
                <a:ea typeface="Cambria Math" pitchFamily="18" charset="0"/>
              </a:rPr>
              <a:t>p </a:t>
            </a:r>
            <a:r>
              <a:rPr lang="en-US" dirty="0">
                <a:latin typeface="Cambria Math"/>
                <a:ea typeface="Cambria Math"/>
              </a:rPr>
              <a:t>→ ¬ </a:t>
            </a:r>
            <a:r>
              <a:rPr lang="en-US" i="1" dirty="0">
                <a:latin typeface="Cambria Math" pitchFamily="18" charset="0"/>
                <a:ea typeface="Cambria Math" pitchFamily="18" charset="0"/>
              </a:rPr>
              <a:t>q</a:t>
            </a:r>
            <a:r>
              <a:rPr lang="en-US" dirty="0"/>
              <a:t>     is the </a:t>
            </a:r>
            <a:r>
              <a:rPr lang="en-US" b="1" dirty="0"/>
              <a:t>inverse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endParaRPr lang="en-US" dirty="0"/>
          </a:p>
          <a:p>
            <a:pPr>
              <a:buNone/>
            </a:pPr>
            <a:r>
              <a:rPr lang="en-US" b="1" dirty="0"/>
              <a:t>   Example</a:t>
            </a:r>
            <a:r>
              <a:rPr lang="en-US" dirty="0"/>
              <a:t>: Find the converse, inverse, and </a:t>
            </a:r>
            <a:r>
              <a:rPr lang="en-US" dirty="0" err="1"/>
              <a:t>contrapositive</a:t>
            </a:r>
            <a:r>
              <a:rPr lang="en-US" dirty="0"/>
              <a:t> of “It raining is a sufficient condition for my not going to town.”</a:t>
            </a:r>
          </a:p>
          <a:p>
            <a:pPr>
              <a:buNone/>
            </a:pPr>
            <a:r>
              <a:rPr lang="en-US" b="1" dirty="0"/>
              <a:t>    Solution:</a:t>
            </a:r>
            <a:r>
              <a:rPr lang="en-US" dirty="0"/>
              <a:t> </a:t>
            </a:r>
          </a:p>
          <a:p>
            <a:pPr lvl="1">
              <a:buNone/>
            </a:pPr>
            <a:r>
              <a:rPr lang="en-US" b="1" dirty="0"/>
              <a:t>converse</a:t>
            </a:r>
            <a:r>
              <a:rPr lang="en-US" dirty="0"/>
              <a:t>: If I do not go to town, then it is  raining.</a:t>
            </a:r>
          </a:p>
          <a:p>
            <a:pPr lvl="1">
              <a:buNone/>
            </a:pPr>
            <a:r>
              <a:rPr lang="en-US" b="1" dirty="0"/>
              <a:t>inverse</a:t>
            </a:r>
            <a:r>
              <a:rPr lang="en-US" dirty="0"/>
              <a:t>:  If it is not raining, then I will go to town.</a:t>
            </a:r>
          </a:p>
          <a:p>
            <a:pPr lvl="1">
              <a:buNone/>
            </a:pPr>
            <a:r>
              <a:rPr lang="en-US" b="1" dirty="0" err="1"/>
              <a:t>contrapositive</a:t>
            </a:r>
            <a:r>
              <a:rPr lang="en-US" dirty="0"/>
              <a:t>: If I go to town, then it is not raining.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Biconditional</a:t>
            </a:r>
            <a:endParaRPr lang="en-US" dirty="0"/>
          </a:p>
        </p:txBody>
      </p:sp>
      <p:sp>
        <p:nvSpPr>
          <p:cNvPr id="3" name="Content Placeholder 2"/>
          <p:cNvSpPr>
            <a:spLocks noGrp="1"/>
          </p:cNvSpPr>
          <p:nvPr>
            <p:ph idx="1"/>
          </p:nvPr>
        </p:nvSpPr>
        <p:spPr/>
        <p:txBody>
          <a:bodyPr/>
          <a:lstStyle/>
          <a:p>
            <a:r>
              <a:rPr lang="en-US" sz="2000" dirty="0"/>
              <a:t>If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propositions, then  we can form the </a:t>
            </a:r>
            <a:r>
              <a:rPr lang="en-US" sz="2000" i="1" dirty="0" err="1"/>
              <a:t>biconditional</a:t>
            </a:r>
            <a:r>
              <a:rPr lang="en-US" sz="2000" i="1" dirty="0"/>
              <a:t> </a:t>
            </a:r>
            <a:r>
              <a:rPr lang="en-US" sz="2000" dirty="0"/>
              <a:t>proposition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 read as “</a:t>
            </a:r>
            <a:r>
              <a:rPr lang="en-US" sz="2000" i="1" dirty="0">
                <a:latin typeface="Cambria Math" pitchFamily="18" charset="0"/>
                <a:ea typeface="Cambria Math" pitchFamily="18" charset="0"/>
              </a:rPr>
              <a:t>p</a:t>
            </a:r>
            <a:r>
              <a:rPr lang="en-US" sz="2000" dirty="0"/>
              <a:t>  if and only if </a:t>
            </a:r>
            <a:r>
              <a:rPr lang="en-US" sz="2000" i="1" dirty="0">
                <a:latin typeface="Cambria Math" pitchFamily="18" charset="0"/>
                <a:ea typeface="Cambria Math" pitchFamily="18" charset="0"/>
              </a:rPr>
              <a:t>q</a:t>
            </a:r>
            <a:r>
              <a:rPr lang="en-US" sz="2000" dirty="0"/>
              <a:t> .” The  </a:t>
            </a:r>
            <a:r>
              <a:rPr lang="en-US" sz="2000" dirty="0" err="1"/>
              <a:t>biconditional</a:t>
            </a:r>
            <a:r>
              <a:rPr lang="en-US" sz="2000" dirty="0"/>
              <a:t>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denotes the proposition with this truth table:</a:t>
            </a:r>
          </a:p>
          <a:p>
            <a:endParaRPr lang="en-US" sz="2000" dirty="0"/>
          </a:p>
          <a:p>
            <a:endParaRPr lang="en-US" sz="2000" dirty="0"/>
          </a:p>
          <a:p>
            <a:endParaRPr lang="en-US" sz="2000" dirty="0"/>
          </a:p>
          <a:p>
            <a:endParaRPr lang="en-US" sz="2000" dirty="0"/>
          </a:p>
          <a:p>
            <a:endParaRPr lang="en-US" sz="2000" dirty="0"/>
          </a:p>
          <a:p>
            <a:endParaRPr lang="en-US" sz="2000" dirty="0"/>
          </a:p>
          <a:p>
            <a:r>
              <a:rPr lang="en-US" sz="2200" dirty="0"/>
              <a:t> If </a:t>
            </a:r>
            <a:r>
              <a:rPr lang="en-US" sz="2200" i="1" dirty="0">
                <a:latin typeface="Cambria Math" pitchFamily="18" charset="0"/>
                <a:ea typeface="Cambria Math" pitchFamily="18" charset="0"/>
              </a:rPr>
              <a:t>p</a:t>
            </a:r>
            <a:r>
              <a:rPr lang="en-US" sz="2200" dirty="0"/>
              <a:t>  denotes “I am at home.” and </a:t>
            </a:r>
            <a:r>
              <a:rPr lang="en-US" sz="2200" i="1" dirty="0">
                <a:latin typeface="Cambria Math" pitchFamily="18" charset="0"/>
                <a:ea typeface="Cambria Math" pitchFamily="18" charset="0"/>
              </a:rPr>
              <a:t>q</a:t>
            </a:r>
            <a:r>
              <a:rPr lang="en-US" sz="2200" dirty="0"/>
              <a:t>   denotes “It is raining.” then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denotes “I am at home if and only if it is raining.”</a:t>
            </a:r>
          </a:p>
        </p:txBody>
      </p:sp>
      <p:graphicFrame>
        <p:nvGraphicFramePr>
          <p:cNvPr id="13" name="Content Placeholder 3"/>
          <p:cNvGraphicFramePr>
            <a:graphicFrameLocks/>
          </p:cNvGraphicFramePr>
          <p:nvPr/>
        </p:nvGraphicFramePr>
        <p:xfrm>
          <a:off x="1600200" y="3124200"/>
          <a:ext cx="5791200" cy="1828800"/>
        </p:xfrm>
        <a:graphic>
          <a:graphicData uri="http://schemas.openxmlformats.org/drawingml/2006/table">
            <a:tbl>
              <a:tblPr firstRow="1" bandRow="1">
                <a:tableStyleId>{5C22544A-7EE6-4342-B048-85BDC9FD1C3A}</a:tableStyleId>
              </a:tblPr>
              <a:tblGrid>
                <a:gridCol w="1930400">
                  <a:extLst>
                    <a:ext uri="{9D8B030D-6E8A-4147-A177-3AD203B41FA5}">
                      <a16:colId xmlns:a16="http://schemas.microsoft.com/office/drawing/2014/main" val="20000"/>
                    </a:ext>
                  </a:extLst>
                </a:gridCol>
                <a:gridCol w="1930400">
                  <a:extLst>
                    <a:ext uri="{9D8B030D-6E8A-4147-A177-3AD203B41FA5}">
                      <a16:colId xmlns:a16="http://schemas.microsoft.com/office/drawing/2014/main" val="20001"/>
                    </a:ext>
                  </a:extLst>
                </a:gridCol>
                <a:gridCol w="1930400">
                  <a:extLst>
                    <a:ext uri="{9D8B030D-6E8A-4147-A177-3AD203B41FA5}">
                      <a16:colId xmlns:a16="http://schemas.microsoft.com/office/drawing/2014/main" val="20002"/>
                    </a:ext>
                  </a:extLst>
                </a:gridCol>
              </a:tblGrid>
              <a:tr h="299720">
                <a:tc>
                  <a:txBody>
                    <a:bodyPr/>
                    <a:lstStyle/>
                    <a:p>
                      <a:r>
                        <a:rPr lang="en-US" sz="1800" i="1" dirty="0">
                          <a:latin typeface="Cambria Math" pitchFamily="18" charset="0"/>
                          <a:ea typeface="Cambria Math" pitchFamily="18" charset="0"/>
                        </a:rPr>
                        <a:t>p</a:t>
                      </a:r>
                      <a:endParaRPr lang="en-US" dirty="0"/>
                    </a:p>
                  </a:txBody>
                  <a:tcPr marL="91441" marR="91441"/>
                </a:tc>
                <a:tc>
                  <a:txBody>
                    <a:bodyPr/>
                    <a:lstStyle/>
                    <a:p>
                      <a:r>
                        <a:rPr lang="en-US" sz="1800" i="1" dirty="0">
                          <a:latin typeface="Cambria Math" pitchFamily="18" charset="0"/>
                          <a:ea typeface="Cambria Math" pitchFamily="18" charset="0"/>
                        </a:rPr>
                        <a:t>q</a:t>
                      </a:r>
                      <a:endParaRPr lang="en-US" dirty="0"/>
                    </a:p>
                  </a:txBody>
                  <a:tcPr marL="91441" marR="91441"/>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sz="1800" dirty="0"/>
                        <a:t> </a:t>
                      </a:r>
                      <a:endParaRPr lang="en-US" dirty="0"/>
                    </a:p>
                  </a:txBody>
                  <a:tcPr marL="91441" marR="91441"/>
                </a:tc>
                <a:extLst>
                  <a:ext uri="{0D108BD9-81ED-4DB2-BD59-A6C34878D82A}">
                    <a16:rowId xmlns:a16="http://schemas.microsoft.com/office/drawing/2014/main" val="10000"/>
                  </a:ext>
                </a:extLst>
              </a:tr>
              <a:tr h="29972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29972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299720">
                <a:tc>
                  <a:txBody>
                    <a:bodyPr/>
                    <a:lstStyle/>
                    <a:p>
                      <a:r>
                        <a:rPr lang="en-US" dirty="0"/>
                        <a:t>F</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3"/>
                  </a:ext>
                </a:extLst>
              </a:tr>
              <a:tr h="299720">
                <a:tc>
                  <a:txBody>
                    <a:bodyPr/>
                    <a:lstStyle/>
                    <a:p>
                      <a:r>
                        <a:rPr lang="en-US" dirty="0"/>
                        <a:t>F</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Expressing the </a:t>
            </a:r>
            <a:r>
              <a:rPr lang="en-US" dirty="0" err="1"/>
              <a:t>Biconditional</a:t>
            </a:r>
            <a:endParaRPr lang="en-US" dirty="0"/>
          </a:p>
        </p:txBody>
      </p:sp>
      <p:sp>
        <p:nvSpPr>
          <p:cNvPr id="3" name="Content Placeholder 2"/>
          <p:cNvSpPr>
            <a:spLocks noGrp="1"/>
          </p:cNvSpPr>
          <p:nvPr>
            <p:ph idx="1"/>
          </p:nvPr>
        </p:nvSpPr>
        <p:spPr/>
        <p:txBody>
          <a:bodyPr/>
          <a:lstStyle/>
          <a:p>
            <a:r>
              <a:rPr lang="en-US" dirty="0"/>
              <a:t>Some alternative ways “</a:t>
            </a:r>
            <a:r>
              <a:rPr lang="en-US" i="1" dirty="0"/>
              <a:t>p</a:t>
            </a:r>
            <a:r>
              <a:rPr lang="en-US" dirty="0"/>
              <a:t> if and only if </a:t>
            </a:r>
            <a:r>
              <a:rPr lang="en-US" i="1" dirty="0"/>
              <a:t>q</a:t>
            </a:r>
            <a:r>
              <a:rPr lang="en-US" dirty="0"/>
              <a:t>” is expressed in English:</a:t>
            </a:r>
          </a:p>
          <a:p>
            <a:pPr>
              <a:buNone/>
            </a:pPr>
            <a:endParaRPr lang="en-US" dirty="0"/>
          </a:p>
          <a:p>
            <a:pPr lvl="1"/>
            <a:r>
              <a:rPr lang="en-US" dirty="0"/>
              <a:t>  </a:t>
            </a:r>
            <a:r>
              <a:rPr lang="en-US" i="1" dirty="0"/>
              <a:t>p</a:t>
            </a:r>
            <a:r>
              <a:rPr lang="en-US" dirty="0"/>
              <a:t> </a:t>
            </a:r>
            <a:r>
              <a:rPr lang="en-US" b="1" dirty="0"/>
              <a:t>is necessary and sufficient for </a:t>
            </a:r>
            <a:r>
              <a:rPr lang="en-US" i="1" dirty="0"/>
              <a:t>q</a:t>
            </a:r>
            <a:endParaRPr lang="en-US" dirty="0"/>
          </a:p>
          <a:p>
            <a:pPr lvl="1"/>
            <a:r>
              <a:rPr lang="en-US" dirty="0"/>
              <a:t>  </a:t>
            </a:r>
            <a:r>
              <a:rPr lang="en-US" b="1" dirty="0"/>
              <a:t>if</a:t>
            </a:r>
            <a:r>
              <a:rPr lang="en-US" dirty="0"/>
              <a:t> </a:t>
            </a:r>
            <a:r>
              <a:rPr lang="en-US" i="1" dirty="0"/>
              <a:t>p</a:t>
            </a:r>
            <a:r>
              <a:rPr lang="en-US" dirty="0"/>
              <a:t> </a:t>
            </a:r>
            <a:r>
              <a:rPr lang="en-US" b="1" dirty="0"/>
              <a:t>then</a:t>
            </a:r>
            <a:r>
              <a:rPr lang="en-US" dirty="0"/>
              <a:t> </a:t>
            </a:r>
            <a:r>
              <a:rPr lang="en-US" i="1" dirty="0"/>
              <a:t>q</a:t>
            </a:r>
            <a:r>
              <a:rPr lang="en-US" dirty="0"/>
              <a:t> , </a:t>
            </a:r>
            <a:r>
              <a:rPr lang="en-US" b="1" dirty="0"/>
              <a:t>and conversely</a:t>
            </a:r>
          </a:p>
          <a:p>
            <a:pPr lvl="1"/>
            <a:r>
              <a:rPr lang="en-US" dirty="0"/>
              <a:t>  </a:t>
            </a:r>
            <a:r>
              <a:rPr lang="en-US" i="1" dirty="0"/>
              <a:t>p</a:t>
            </a:r>
            <a:r>
              <a:rPr lang="en-US" dirty="0"/>
              <a:t> </a:t>
            </a:r>
            <a:r>
              <a:rPr lang="en-US" b="1" dirty="0" err="1"/>
              <a:t>iff</a:t>
            </a:r>
            <a:r>
              <a:rPr lang="en-US" dirty="0"/>
              <a:t> </a:t>
            </a:r>
            <a:r>
              <a:rPr lang="en-US" i="1" dirty="0"/>
              <a:t>q</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Truth Tables For Compound Propositions</a:t>
            </a:r>
          </a:p>
        </p:txBody>
      </p:sp>
      <p:sp>
        <p:nvSpPr>
          <p:cNvPr id="3" name="Content Placeholder 2"/>
          <p:cNvSpPr>
            <a:spLocks noGrp="1"/>
          </p:cNvSpPr>
          <p:nvPr>
            <p:ph idx="1"/>
          </p:nvPr>
        </p:nvSpPr>
        <p:spPr/>
        <p:txBody>
          <a:bodyPr>
            <a:normAutofit lnSpcReduction="10000"/>
          </a:bodyPr>
          <a:lstStyle/>
          <a:p>
            <a:r>
              <a:rPr lang="en-US" dirty="0"/>
              <a:t>Construction of a truth table:</a:t>
            </a:r>
          </a:p>
          <a:p>
            <a:r>
              <a:rPr lang="en-US" dirty="0"/>
              <a:t>Rows</a:t>
            </a:r>
          </a:p>
          <a:p>
            <a:pPr lvl="1"/>
            <a:r>
              <a:rPr lang="en-US" dirty="0"/>
              <a:t> Need a row for every possible combination of values  for the  atomic propositions.</a:t>
            </a:r>
          </a:p>
          <a:p>
            <a:r>
              <a:rPr lang="en-US" dirty="0"/>
              <a:t>Columns</a:t>
            </a:r>
          </a:p>
          <a:p>
            <a:pPr lvl="1"/>
            <a:r>
              <a:rPr lang="en-US" dirty="0"/>
              <a:t>Need a column for the compound proposition (usually at far right)</a:t>
            </a:r>
          </a:p>
          <a:p>
            <a:pPr lvl="1"/>
            <a:r>
              <a:rPr lang="en-US" dirty="0"/>
              <a:t>Need a column for the truth value of each expression that occurs in the compound proposition as it is built up.</a:t>
            </a:r>
          </a:p>
          <a:p>
            <a:pPr lvl="2"/>
            <a:r>
              <a:rPr lang="en-US" dirty="0"/>
              <a:t>This includes the atomic propositions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Truth Table</a:t>
            </a:r>
          </a:p>
        </p:txBody>
      </p:sp>
      <p:sp>
        <p:nvSpPr>
          <p:cNvPr id="3" name="Content Placeholder 2"/>
          <p:cNvSpPr>
            <a:spLocks noGrp="1"/>
          </p:cNvSpPr>
          <p:nvPr>
            <p:ph idx="1"/>
          </p:nvPr>
        </p:nvSpPr>
        <p:spPr/>
        <p:txBody>
          <a:bodyPr/>
          <a:lstStyle/>
          <a:p>
            <a:r>
              <a:rPr lang="en-US" dirty="0"/>
              <a:t>Construct a truth table for  </a:t>
            </a:r>
          </a:p>
        </p:txBody>
      </p:sp>
      <p:pic>
        <p:nvPicPr>
          <p:cNvPr id="4" name="Picture 3" descr="addin_tmp.png"/>
          <p:cNvPicPr>
            <a:picLocks noChangeAspect="1"/>
          </p:cNvPicPr>
          <p:nvPr>
            <p:custDataLst>
              <p:tags r:id="rId1"/>
            </p:custDataLst>
          </p:nvPr>
        </p:nvPicPr>
        <p:blipFill>
          <a:blip r:embed="rId3" cstate="print"/>
          <a:stretch>
            <a:fillRect/>
          </a:stretch>
        </p:blipFill>
        <p:spPr>
          <a:xfrm>
            <a:off x="5105400" y="2057400"/>
            <a:ext cx="1820228" cy="302895"/>
          </a:xfrm>
          <a:prstGeom prst="rect">
            <a:avLst/>
          </a:prstGeom>
        </p:spPr>
      </p:pic>
      <p:graphicFrame>
        <p:nvGraphicFramePr>
          <p:cNvPr id="9" name="Table 8"/>
          <p:cNvGraphicFramePr>
            <a:graphicFrameLocks noGrp="1"/>
          </p:cNvGraphicFramePr>
          <p:nvPr/>
        </p:nvGraphicFramePr>
        <p:xfrm>
          <a:off x="914400" y="2590800"/>
          <a:ext cx="7467600" cy="333756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gridCol w="1244600">
                  <a:extLst>
                    <a:ext uri="{9D8B030D-6E8A-4147-A177-3AD203B41FA5}">
                      <a16:colId xmlns:a16="http://schemas.microsoft.com/office/drawing/2014/main" val="20004"/>
                    </a:ext>
                  </a:extLst>
                </a:gridCol>
                <a:gridCol w="1244600">
                  <a:extLst>
                    <a:ext uri="{9D8B030D-6E8A-4147-A177-3AD203B41FA5}">
                      <a16:colId xmlns:a16="http://schemas.microsoft.com/office/drawing/2014/main" val="20005"/>
                    </a:ext>
                  </a:extLst>
                </a:gridCol>
              </a:tblGrid>
              <a:tr h="370840">
                <a:tc>
                  <a:txBody>
                    <a:bodyPr/>
                    <a:lstStyle/>
                    <a:p>
                      <a:r>
                        <a:rPr lang="en-US" dirty="0"/>
                        <a:t>p</a:t>
                      </a:r>
                    </a:p>
                  </a:txBody>
                  <a:tcPr/>
                </a:tc>
                <a:tc>
                  <a:txBody>
                    <a:bodyPr/>
                    <a:lstStyle/>
                    <a:p>
                      <a:r>
                        <a:rPr lang="en-US" dirty="0"/>
                        <a:t>q</a:t>
                      </a:r>
                    </a:p>
                  </a:txBody>
                  <a:tcPr/>
                </a:tc>
                <a:tc>
                  <a:txBody>
                    <a:bodyPr/>
                    <a:lstStyle/>
                    <a:p>
                      <a:r>
                        <a:rPr lang="en-US" dirty="0"/>
                        <a:t>r</a:t>
                      </a:r>
                    </a:p>
                  </a:txBody>
                  <a:tcPr/>
                </a:tc>
                <a:tc>
                  <a:txBody>
                    <a:bodyPr/>
                    <a:lstStyle/>
                    <a:p>
                      <a:r>
                        <a:rPr lang="en-US" dirty="0">
                          <a:latin typeface="Cambria Math"/>
                          <a:ea typeface="Cambria Math"/>
                          <a:sym typeface="Symbol"/>
                        </a:rPr>
                        <a:t></a:t>
                      </a:r>
                      <a:r>
                        <a:rPr lang="en-US" dirty="0">
                          <a:latin typeface="Cambria Math"/>
                          <a:ea typeface="Cambria Math"/>
                        </a:rPr>
                        <a:t>r</a:t>
                      </a:r>
                      <a:endParaRPr lang="en-US" dirty="0"/>
                    </a:p>
                  </a:txBody>
                  <a:tcPr/>
                </a:tc>
                <a:tc>
                  <a:txBody>
                    <a:bodyPr/>
                    <a:lstStyle/>
                    <a:p>
                      <a:r>
                        <a:rPr lang="en-US" dirty="0">
                          <a:latin typeface="+mn-lt"/>
                          <a:ea typeface="+mn-ea"/>
                        </a:rPr>
                        <a:t>p </a:t>
                      </a:r>
                      <a:r>
                        <a:rPr lang="en-US" dirty="0">
                          <a:latin typeface="Cambria Math"/>
                          <a:ea typeface="Cambria Math"/>
                          <a:sym typeface="Symbol"/>
                        </a:rPr>
                        <a:t> </a:t>
                      </a:r>
                      <a:r>
                        <a:rPr lang="en-US" dirty="0">
                          <a:latin typeface="Cambria Math"/>
                          <a:ea typeface="Cambria Math"/>
                        </a:rPr>
                        <a:t>q</a:t>
                      </a:r>
                      <a:endParaRPr lang="en-US" dirty="0"/>
                    </a:p>
                  </a:txBody>
                  <a:tcPr/>
                </a:tc>
                <a:tc>
                  <a:txBody>
                    <a:bodyPr/>
                    <a:lstStyle/>
                    <a:p>
                      <a:r>
                        <a:rPr lang="en-US" dirty="0">
                          <a:latin typeface="+mn-lt"/>
                          <a:ea typeface="+mn-ea"/>
                        </a:rPr>
                        <a:t>p </a:t>
                      </a:r>
                      <a:r>
                        <a:rPr lang="en-US" dirty="0">
                          <a:latin typeface="Cambria Math"/>
                          <a:ea typeface="Cambria Math"/>
                          <a:sym typeface="Symbol"/>
                        </a:rPr>
                        <a:t> </a:t>
                      </a:r>
                      <a:r>
                        <a:rPr lang="en-US" dirty="0">
                          <a:latin typeface="Cambria Math"/>
                          <a:ea typeface="Cambria Math"/>
                        </a:rPr>
                        <a:t>q → </a:t>
                      </a:r>
                      <a:r>
                        <a:rPr lang="en-US" dirty="0">
                          <a:latin typeface="Cambria Math"/>
                          <a:ea typeface="Cambria Math"/>
                          <a:sym typeface="Symbol"/>
                        </a:rPr>
                        <a:t></a:t>
                      </a:r>
                      <a:r>
                        <a:rPr lang="en-US" dirty="0">
                          <a:latin typeface="Cambria Math"/>
                          <a:ea typeface="Cambria Math"/>
                        </a:rPr>
                        <a:t>r</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2"/>
                  </a:ext>
                </a:extLst>
              </a:tr>
              <a:tr h="370840">
                <a:tc>
                  <a:txBody>
                    <a:bodyPr/>
                    <a:lstStyle/>
                    <a:p>
                      <a:r>
                        <a:rPr lang="en-US" dirty="0"/>
                        <a:t>T </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3"/>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6"/>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7"/>
                  </a:ext>
                </a:extLst>
              </a:tr>
              <a:tr h="370840">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Propositions</a:t>
            </a:r>
          </a:p>
        </p:txBody>
      </p:sp>
      <p:sp>
        <p:nvSpPr>
          <p:cNvPr id="3" name="Content Placeholder 2"/>
          <p:cNvSpPr>
            <a:spLocks noGrp="1"/>
          </p:cNvSpPr>
          <p:nvPr>
            <p:ph idx="1"/>
          </p:nvPr>
        </p:nvSpPr>
        <p:spPr/>
        <p:txBody>
          <a:bodyPr/>
          <a:lstStyle/>
          <a:p>
            <a:r>
              <a:rPr lang="en-US" dirty="0"/>
              <a:t>Two propositions are </a:t>
            </a:r>
            <a:r>
              <a:rPr lang="en-US" b="1" dirty="0"/>
              <a:t>e</a:t>
            </a:r>
            <a:r>
              <a:rPr lang="en-US" i="1" dirty="0"/>
              <a:t>quivalent</a:t>
            </a:r>
            <a:r>
              <a:rPr lang="en-US" b="1" dirty="0"/>
              <a:t> </a:t>
            </a:r>
            <a:r>
              <a:rPr lang="en-US" dirty="0"/>
              <a:t>if they always have the same truth value.</a:t>
            </a:r>
            <a:endParaRPr lang="en-US" b="1" dirty="0"/>
          </a:p>
          <a:p>
            <a:r>
              <a:rPr lang="en-US" b="1" dirty="0"/>
              <a:t>Example</a:t>
            </a:r>
            <a:r>
              <a:rPr lang="en-US" dirty="0"/>
              <a:t>: Show using a truth table that the </a:t>
            </a:r>
            <a:r>
              <a:rPr lang="en-US" dirty="0" err="1"/>
              <a:t>biconditional</a:t>
            </a:r>
            <a:r>
              <a:rPr lang="en-US" dirty="0"/>
              <a:t> is equivalent to the </a:t>
            </a:r>
            <a:r>
              <a:rPr lang="en-US" dirty="0" err="1"/>
              <a:t>contrapositive</a:t>
            </a:r>
            <a:r>
              <a:rPr lang="en-US" dirty="0"/>
              <a:t>.</a:t>
            </a:r>
          </a:p>
          <a:p>
            <a:pPr>
              <a:buNone/>
            </a:pPr>
            <a:r>
              <a:rPr lang="en-US" dirty="0"/>
              <a:t>   </a:t>
            </a:r>
            <a:r>
              <a:rPr lang="en-US" b="1" dirty="0"/>
              <a:t>Solution:</a:t>
            </a: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2297629330"/>
              </p:ext>
            </p:extLst>
          </p:nvPr>
        </p:nvGraphicFramePr>
        <p:xfrm>
          <a:off x="838200" y="4343400"/>
          <a:ext cx="7315200" cy="18491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dirty="0"/>
                        <a:t> </a:t>
                      </a:r>
                    </a:p>
                  </a:txBody>
                  <a:tcPr/>
                </a:tc>
                <a:tc>
                  <a:txBody>
                    <a:bodyPr/>
                    <a:lstStyle/>
                    <a:p>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a Truth Table to Show  Non-Equivalence</a:t>
            </a:r>
          </a:p>
        </p:txBody>
      </p:sp>
      <p:sp>
        <p:nvSpPr>
          <p:cNvPr id="3" name="Content Placeholder 2"/>
          <p:cNvSpPr>
            <a:spLocks noGrp="1"/>
          </p:cNvSpPr>
          <p:nvPr>
            <p:ph idx="1"/>
          </p:nvPr>
        </p:nvSpPr>
        <p:spPr/>
        <p:txBody>
          <a:bodyPr/>
          <a:lstStyle/>
          <a:p>
            <a:pPr>
              <a:buNone/>
            </a:pPr>
            <a:r>
              <a:rPr lang="en-US" b="1" dirty="0"/>
              <a:t>  Example</a:t>
            </a:r>
            <a:r>
              <a:rPr lang="en-US" dirty="0"/>
              <a:t>: Show using truth tables that neither  the converse nor inverse of an implication are not equivalent to the implication.</a:t>
            </a:r>
          </a:p>
          <a:p>
            <a:pPr>
              <a:buNone/>
            </a:pPr>
            <a:r>
              <a:rPr lang="en-US" dirty="0"/>
              <a:t>   </a:t>
            </a:r>
            <a:r>
              <a:rPr lang="en-US" b="1" dirty="0"/>
              <a:t>Solution:</a:t>
            </a: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1931607482"/>
              </p:ext>
            </p:extLst>
          </p:nvPr>
        </p:nvGraphicFramePr>
        <p:xfrm>
          <a:off x="533401" y="3733800"/>
          <a:ext cx="8458198" cy="1940560"/>
        </p:xfrm>
        <a:graphic>
          <a:graphicData uri="http://schemas.openxmlformats.org/drawingml/2006/table">
            <a:tbl>
              <a:tblPr firstRow="1" bandRow="1">
                <a:tableStyleId>{5C22544A-7EE6-4342-B048-85BDC9FD1C3A}</a:tableStyleId>
              </a:tblPr>
              <a:tblGrid>
                <a:gridCol w="1208314">
                  <a:extLst>
                    <a:ext uri="{9D8B030D-6E8A-4147-A177-3AD203B41FA5}">
                      <a16:colId xmlns:a16="http://schemas.microsoft.com/office/drawing/2014/main" val="20000"/>
                    </a:ext>
                  </a:extLst>
                </a:gridCol>
                <a:gridCol w="1208314">
                  <a:extLst>
                    <a:ext uri="{9D8B030D-6E8A-4147-A177-3AD203B41FA5}">
                      <a16:colId xmlns:a16="http://schemas.microsoft.com/office/drawing/2014/main" val="20001"/>
                    </a:ext>
                  </a:extLst>
                </a:gridCol>
                <a:gridCol w="1208314">
                  <a:extLst>
                    <a:ext uri="{9D8B030D-6E8A-4147-A177-3AD203B41FA5}">
                      <a16:colId xmlns:a16="http://schemas.microsoft.com/office/drawing/2014/main" val="20002"/>
                    </a:ext>
                  </a:extLst>
                </a:gridCol>
                <a:gridCol w="1208314">
                  <a:extLst>
                    <a:ext uri="{9D8B030D-6E8A-4147-A177-3AD203B41FA5}">
                      <a16:colId xmlns:a16="http://schemas.microsoft.com/office/drawing/2014/main" val="20003"/>
                    </a:ext>
                  </a:extLst>
                </a:gridCol>
                <a:gridCol w="1208314">
                  <a:extLst>
                    <a:ext uri="{9D8B030D-6E8A-4147-A177-3AD203B41FA5}">
                      <a16:colId xmlns:a16="http://schemas.microsoft.com/office/drawing/2014/main" val="20004"/>
                    </a:ext>
                  </a:extLst>
                </a:gridCol>
                <a:gridCol w="1208314">
                  <a:extLst>
                    <a:ext uri="{9D8B030D-6E8A-4147-A177-3AD203B41FA5}">
                      <a16:colId xmlns:a16="http://schemas.microsoft.com/office/drawing/2014/main" val="20005"/>
                    </a:ext>
                  </a:extLst>
                </a:gridCol>
                <a:gridCol w="1208314">
                  <a:extLst>
                    <a:ext uri="{9D8B030D-6E8A-4147-A177-3AD203B41FA5}">
                      <a16:colId xmlns:a16="http://schemas.microsoft.com/office/drawing/2014/main" val="20006"/>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 </a:t>
                      </a:r>
                      <a:r>
                        <a:rPr lang="en-US" i="1" dirty="0">
                          <a:latin typeface="Cambria Math" pitchFamily="18" charset="0"/>
                          <a:ea typeface="Cambria Math" pitchFamily="18" charset="0"/>
                        </a:rPr>
                        <a:t>p </a:t>
                      </a:r>
                      <a:r>
                        <a:rPr lang="en-US" sz="1800" dirty="0">
                          <a:latin typeface="Cambria Math"/>
                          <a:ea typeface="Cambria Math"/>
                        </a:rPr>
                        <a:t>→</a:t>
                      </a:r>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tc>
                  <a:txBody>
                    <a:bodyPr/>
                    <a:lstStyle/>
                    <a:p>
                      <a:r>
                        <a:rPr lang="en-US" i="1" dirty="0">
                          <a:latin typeface="Cambria Math" pitchFamily="18" charset="0"/>
                          <a:ea typeface="Cambria Math" pitchFamily="18" charset="0"/>
                        </a:rPr>
                        <a:t>q </a:t>
                      </a:r>
                      <a:r>
                        <a:rPr lang="en-US" dirty="0">
                          <a:latin typeface="Cambria Math"/>
                          <a:ea typeface="Cambria Math"/>
                        </a:rPr>
                        <a:t>→ </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
        <p:nvSpPr>
          <p:cNvPr id="5" name="Rectangle 4"/>
          <p:cNvSpPr/>
          <p:nvPr/>
        </p:nvSpPr>
        <p:spPr>
          <a:xfrm>
            <a:off x="5410200" y="4572000"/>
            <a:ext cx="3581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Propositional Logic</a:t>
            </a:r>
          </a:p>
        </p:txBody>
      </p:sp>
      <p:sp>
        <p:nvSpPr>
          <p:cNvPr id="3" name="Subtitle 2"/>
          <p:cNvSpPr>
            <a:spLocks noGrp="1"/>
          </p:cNvSpPr>
          <p:nvPr>
            <p:ph type="subTitle" idx="1"/>
          </p:nvPr>
        </p:nvSpPr>
        <p:spPr/>
        <p:txBody>
          <a:bodyPr/>
          <a:lstStyle/>
          <a:p>
            <a:r>
              <a:rPr lang="en-US" dirty="0"/>
              <a:t>Section 1.1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normAutofit/>
          </a:bodyPr>
          <a:lstStyle/>
          <a:p>
            <a:r>
              <a:rPr lang="en-US" dirty="0"/>
              <a:t>How many rows are there in a truth table with </a:t>
            </a:r>
            <a:r>
              <a:rPr lang="en-US" i="1" dirty="0"/>
              <a:t>n</a:t>
            </a:r>
            <a:r>
              <a:rPr lang="en-US" dirty="0"/>
              <a:t> propositional variables?</a:t>
            </a:r>
          </a:p>
          <a:p>
            <a:pPr>
              <a:buNone/>
            </a:pPr>
            <a:endParaRPr lang="en-US" b="1" dirty="0"/>
          </a:p>
          <a:p>
            <a:pPr>
              <a:buNone/>
            </a:pPr>
            <a:r>
              <a:rPr lang="en-US" b="1" dirty="0"/>
              <a:t>    Solution</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n  </a:t>
            </a:r>
            <a:r>
              <a:rPr lang="en-US" dirty="0">
                <a:latin typeface="Cambria Math" pitchFamily="18" charset="0"/>
                <a:ea typeface="Cambria Math" pitchFamily="18" charset="0"/>
              </a:rPr>
              <a:t> We will see how to do this in Chapter 6.</a:t>
            </a:r>
          </a:p>
          <a:p>
            <a:endParaRPr lang="en-US" dirty="0"/>
          </a:p>
          <a:p>
            <a:r>
              <a:rPr lang="en-US" dirty="0"/>
              <a:t>Note that this means that with n propositional variables, we can construct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n    </a:t>
            </a:r>
            <a:r>
              <a:rPr lang="en-US" dirty="0">
                <a:latin typeface="Cambria Math" pitchFamily="18" charset="0"/>
                <a:ea typeface="Cambria Math" pitchFamily="18" charset="0"/>
              </a:rPr>
              <a:t> distinct (i.e., not equivalent) propositions. </a:t>
            </a:r>
            <a:endParaRPr lang="en-US" dirty="0"/>
          </a:p>
          <a:p>
            <a:pPr>
              <a:buNone/>
            </a:pP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Precedence of Logical Operators</a:t>
            </a:r>
          </a:p>
        </p:txBody>
      </p:sp>
      <p:graphicFrame>
        <p:nvGraphicFramePr>
          <p:cNvPr id="4" name="Content Placeholder 3"/>
          <p:cNvGraphicFramePr>
            <a:graphicFrameLocks noGrp="1"/>
          </p:cNvGraphicFramePr>
          <p:nvPr>
            <p:ph idx="1"/>
          </p:nvPr>
        </p:nvGraphicFramePr>
        <p:xfrm>
          <a:off x="2590800" y="2057400"/>
          <a:ext cx="4038600" cy="201168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360218">
                <a:tc>
                  <a:txBody>
                    <a:bodyPr/>
                    <a:lstStyle/>
                    <a:p>
                      <a:r>
                        <a:rPr lang="en-US" dirty="0"/>
                        <a:t>Operator</a:t>
                      </a:r>
                    </a:p>
                  </a:txBody>
                  <a:tcPr marL="91441" marR="91441"/>
                </a:tc>
                <a:tc>
                  <a:txBody>
                    <a:bodyPr/>
                    <a:lstStyle/>
                    <a:p>
                      <a:r>
                        <a:rPr lang="en-US" dirty="0"/>
                        <a:t>Precedence</a:t>
                      </a:r>
                    </a:p>
                  </a:txBody>
                  <a:tcPr marL="91441" marR="91441"/>
                </a:tc>
                <a:extLst>
                  <a:ext uri="{0D108BD9-81ED-4DB2-BD59-A6C34878D82A}">
                    <a16:rowId xmlns:a16="http://schemas.microsoft.com/office/drawing/2014/main" val="10000"/>
                  </a:ext>
                </a:extLst>
              </a:tr>
              <a:tr h="3602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ym typeface="Symbol"/>
                        </a:rPr>
                        <a:t></a:t>
                      </a:r>
                      <a:endParaRPr lang="en-US" b="1" dirty="0"/>
                    </a:p>
                  </a:txBody>
                  <a:tcPr marL="91441" marR="91441"/>
                </a:tc>
                <a:tc>
                  <a:txBody>
                    <a:bodyPr/>
                    <a:lstStyle/>
                    <a:p>
                      <a:r>
                        <a:rPr lang="en-US" dirty="0"/>
                        <a:t>1</a:t>
                      </a:r>
                    </a:p>
                  </a:txBody>
                  <a:tcPr marL="91441" marR="91441"/>
                </a:tc>
                <a:extLst>
                  <a:ext uri="{0D108BD9-81ED-4DB2-BD59-A6C34878D82A}">
                    <a16:rowId xmlns:a16="http://schemas.microsoft.com/office/drawing/2014/main" val="10001"/>
                  </a:ext>
                </a:extLst>
              </a:tr>
              <a:tr h="630382">
                <a:tc>
                  <a:txBody>
                    <a:bodyPr/>
                    <a:lstStyle/>
                    <a:p>
                      <a:r>
                        <a:rPr lang="en-US" b="1" dirty="0">
                          <a:sym typeface="Symbol"/>
                        </a:rPr>
                        <a:t>   </a:t>
                      </a:r>
                    </a:p>
                    <a:p>
                      <a:r>
                        <a:rPr lang="en-US" b="1" dirty="0">
                          <a:sym typeface="Symbol"/>
                        </a:rPr>
                        <a:t> </a:t>
                      </a:r>
                      <a:endParaRPr lang="en-US" b="1" dirty="0"/>
                    </a:p>
                  </a:txBody>
                  <a:tcPr marL="91441" marR="91441"/>
                </a:tc>
                <a:tc>
                  <a:txBody>
                    <a:bodyPr/>
                    <a:lstStyle/>
                    <a:p>
                      <a:r>
                        <a:rPr lang="en-US" dirty="0"/>
                        <a:t>2</a:t>
                      </a:r>
                    </a:p>
                    <a:p>
                      <a:r>
                        <a:rPr lang="en-US" dirty="0"/>
                        <a:t>3</a:t>
                      </a:r>
                    </a:p>
                  </a:txBody>
                  <a:tcPr marL="91441" marR="91441"/>
                </a:tc>
                <a:extLst>
                  <a:ext uri="{0D108BD9-81ED-4DB2-BD59-A6C34878D82A}">
                    <a16:rowId xmlns:a16="http://schemas.microsoft.com/office/drawing/2014/main" val="10002"/>
                  </a:ext>
                </a:extLst>
              </a:tr>
              <a:tr h="630382">
                <a:tc>
                  <a:txBody>
                    <a:bodyPr/>
                    <a:lstStyle/>
                    <a:p>
                      <a:r>
                        <a:rPr lang="en-US" b="1" dirty="0">
                          <a:sym typeface="Symbol"/>
                        </a:rPr>
                        <a:t> </a:t>
                      </a:r>
                    </a:p>
                    <a:p>
                      <a:r>
                        <a:rPr lang="en-US" dirty="0">
                          <a:sym typeface="Symbol"/>
                        </a:rPr>
                        <a:t> </a:t>
                      </a:r>
                      <a:endParaRPr lang="en-US" dirty="0"/>
                    </a:p>
                  </a:txBody>
                  <a:tcPr marL="91441" marR="91441"/>
                </a:tc>
                <a:tc>
                  <a:txBody>
                    <a:bodyPr/>
                    <a:lstStyle/>
                    <a:p>
                      <a:r>
                        <a:rPr lang="en-US" dirty="0"/>
                        <a:t>4</a:t>
                      </a:r>
                    </a:p>
                    <a:p>
                      <a:r>
                        <a:rPr lang="en-US" dirty="0"/>
                        <a:t>5</a:t>
                      </a:r>
                    </a:p>
                  </a:txBody>
                  <a:tcPr marL="91441" marR="91441"/>
                </a:tc>
                <a:extLst>
                  <a:ext uri="{0D108BD9-81ED-4DB2-BD59-A6C34878D82A}">
                    <a16:rowId xmlns:a16="http://schemas.microsoft.com/office/drawing/2014/main" val="10003"/>
                  </a:ext>
                </a:extLst>
              </a:tr>
            </a:tbl>
          </a:graphicData>
        </a:graphic>
      </p:graphicFrame>
      <p:sp>
        <p:nvSpPr>
          <p:cNvPr id="5" name="TextBox 4"/>
          <p:cNvSpPr txBox="1"/>
          <p:nvPr/>
        </p:nvSpPr>
        <p:spPr>
          <a:xfrm>
            <a:off x="3505200" y="4800600"/>
            <a:ext cx="4343400" cy="369332"/>
          </a:xfrm>
          <a:prstGeom prst="rect">
            <a:avLst/>
          </a:prstGeom>
          <a:noFill/>
        </p:spPr>
        <p:txBody>
          <a:bodyPr wrap="square" rtlCol="0">
            <a:spAutoFit/>
          </a:bodyPr>
          <a:lstStyle/>
          <a:p>
            <a:endParaRPr lang="en-US" dirty="0"/>
          </a:p>
        </p:txBody>
      </p:sp>
      <p:sp>
        <p:nvSpPr>
          <p:cNvPr id="6" name="TextBox 5"/>
          <p:cNvSpPr txBox="1"/>
          <p:nvPr/>
        </p:nvSpPr>
        <p:spPr>
          <a:xfrm>
            <a:off x="1828800" y="4343400"/>
            <a:ext cx="5715000" cy="1938992"/>
          </a:xfrm>
          <a:prstGeom prst="rect">
            <a:avLst/>
          </a:prstGeom>
          <a:noFill/>
        </p:spPr>
        <p:txBody>
          <a:bodyPr wrap="square" rtlCol="0">
            <a:spAutoFit/>
          </a:bodyPr>
          <a:lstStyle/>
          <a:p>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 </a:t>
            </a:r>
            <a:r>
              <a:rPr lang="en-US" sz="2400" b="1" i="1" dirty="0">
                <a:latin typeface="Cambria Math" pitchFamily="18" charset="0"/>
                <a:ea typeface="Cambria Math" pitchFamily="18" charset="0"/>
                <a:sym typeface="Symbol"/>
              </a:rPr>
              <a:t>  </a:t>
            </a:r>
            <a:r>
              <a:rPr lang="en-US" sz="2400" i="1" dirty="0">
                <a:latin typeface="Cambria Math" pitchFamily="18" charset="0"/>
                <a:ea typeface="Cambria Math" pitchFamily="18" charset="0"/>
                <a:sym typeface="Symbol"/>
              </a:rPr>
              <a:t>r   </a:t>
            </a:r>
            <a:r>
              <a:rPr lang="en-US" sz="2400" dirty="0">
                <a:ea typeface="Cambria Math" pitchFamily="18" charset="0"/>
                <a:sym typeface="Symbol"/>
              </a:rPr>
              <a:t>is equivalent to</a:t>
            </a:r>
            <a:r>
              <a:rPr lang="en-US" sz="2400" dirty="0">
                <a:ea typeface="Cambria Math" pitchFamily="18" charset="0"/>
              </a:rPr>
              <a:t> </a:t>
            </a:r>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a:t>
            </a:r>
            <a:r>
              <a:rPr lang="en-US" sz="2400" b="1" i="1" dirty="0">
                <a:latin typeface="Cambria Math" pitchFamily="18" charset="0"/>
                <a:ea typeface="Cambria Math" pitchFamily="18" charset="0"/>
                <a:sym typeface="Symbol"/>
              </a:rPr>
              <a:t>   </a:t>
            </a:r>
            <a:r>
              <a:rPr lang="en-US" sz="2400" i="1" dirty="0">
                <a:latin typeface="Cambria Math" pitchFamily="18" charset="0"/>
                <a:ea typeface="Cambria Math" pitchFamily="18" charset="0"/>
                <a:sym typeface="Symbol"/>
              </a:rPr>
              <a:t>r</a:t>
            </a:r>
          </a:p>
          <a:p>
            <a:r>
              <a:rPr lang="en-US" sz="2400" dirty="0">
                <a:ea typeface="Cambria Math" pitchFamily="18" charset="0"/>
                <a:sym typeface="Symbol"/>
              </a:rPr>
              <a:t>If the intended meaning is </a:t>
            </a:r>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 </a:t>
            </a:r>
            <a:r>
              <a:rPr lang="en-US" sz="2400" b="1" i="1" dirty="0">
                <a:latin typeface="Cambria Math" pitchFamily="18" charset="0"/>
                <a:ea typeface="Cambria Math" pitchFamily="18" charset="0"/>
                <a:sym typeface="Symbol"/>
              </a:rPr>
              <a:t>  </a:t>
            </a:r>
            <a:r>
              <a:rPr lang="en-US" sz="2400" i="1" dirty="0">
                <a:latin typeface="Cambria Math" pitchFamily="18" charset="0"/>
                <a:ea typeface="Cambria Math" pitchFamily="18" charset="0"/>
                <a:sym typeface="Symbol"/>
              </a:rPr>
              <a:t>r )</a:t>
            </a:r>
          </a:p>
          <a:p>
            <a:r>
              <a:rPr lang="en-US" sz="2400" dirty="0">
                <a:ea typeface="Cambria Math" pitchFamily="18" charset="0"/>
                <a:sym typeface="Symbol"/>
              </a:rPr>
              <a:t>then parentheses must be used.</a:t>
            </a:r>
          </a:p>
          <a:p>
            <a:endParaRPr lang="en-US" sz="2400" i="1" dirty="0">
              <a:ea typeface="Cambria Math" pitchFamily="18" charset="0"/>
              <a:sym typeface="Symbol"/>
            </a:endParaRPr>
          </a:p>
          <a:p>
            <a:r>
              <a:rPr lang="en-US" sz="2400" i="1" dirty="0">
                <a:ea typeface="Cambria Math" pitchFamily="18" charset="0"/>
                <a:sym typeface="Symbol"/>
              </a:rPr>
              <a:t>    </a:t>
            </a:r>
            <a:endParaRPr lang="en-US" sz="2400" i="1" dirty="0">
              <a:ea typeface="Cambria Math"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8197-063D-4AC8-A637-F2E182236631}"/>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767A0A1D-BED7-4C00-83E2-4963B0262E0B}"/>
              </a:ext>
            </a:extLst>
          </p:cNvPr>
          <p:cNvSpPr>
            <a:spLocks noGrp="1"/>
          </p:cNvSpPr>
          <p:nvPr>
            <p:ph idx="1"/>
          </p:nvPr>
        </p:nvSpPr>
        <p:spPr/>
        <p:txBody>
          <a:bodyPr/>
          <a:lstStyle/>
          <a:p>
            <a:r>
              <a:rPr lang="en-US" dirty="0"/>
              <a:t>Construct a truth table for the composite proposition</a:t>
            </a:r>
          </a:p>
          <a:p>
            <a:pPr marL="0" indent="0">
              <a:buNone/>
            </a:pPr>
            <a:r>
              <a:rPr lang="en-US" dirty="0"/>
              <a:t>                                      </a:t>
            </a:r>
            <a:r>
              <a:rPr lang="en-US" sz="2200" i="1" dirty="0">
                <a:latin typeface="Cambria Math" pitchFamily="18" charset="0"/>
                <a:ea typeface="Cambria Math" pitchFamily="18" charset="0"/>
              </a:rPr>
              <a:t>p  </a:t>
            </a:r>
            <a:r>
              <a:rPr lang="en-US" sz="2200" b="1" dirty="0">
                <a:latin typeface="Cambria Math" pitchFamily="18" charset="0"/>
                <a:ea typeface="Cambria Math" pitchFamily="18" charset="0"/>
                <a:sym typeface="Symbol"/>
              </a:rPr>
              <a:t></a:t>
            </a:r>
            <a:r>
              <a:rPr lang="en-US" sz="2200" b="1" i="1" dirty="0">
                <a:latin typeface="Cambria Math" pitchFamily="18" charset="0"/>
                <a:ea typeface="Cambria Math" pitchFamily="18" charset="0"/>
                <a:sym typeface="Symbol"/>
              </a:rPr>
              <a:t> </a:t>
            </a:r>
            <a:r>
              <a:rPr lang="en-US" sz="2200" i="1" dirty="0">
                <a:latin typeface="Cambria Math" pitchFamily="18" charset="0"/>
                <a:ea typeface="Cambria Math" pitchFamily="18" charset="0"/>
                <a:sym typeface="Symbol"/>
              </a:rPr>
              <a:t>q </a:t>
            </a:r>
          </a:p>
          <a:p>
            <a:endParaRPr lang="en-US" dirty="0"/>
          </a:p>
        </p:txBody>
      </p:sp>
    </p:spTree>
    <p:extLst>
      <p:ext uri="{BB962C8B-B14F-4D97-AF65-F5344CB8AC3E}">
        <p14:creationId xmlns:p14="http://schemas.microsoft.com/office/powerpoint/2010/main" val="2786321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Propositional Logic</a:t>
            </a:r>
          </a:p>
        </p:txBody>
      </p:sp>
      <p:sp>
        <p:nvSpPr>
          <p:cNvPr id="3" name="Subtitle 2"/>
          <p:cNvSpPr>
            <a:spLocks noGrp="1"/>
          </p:cNvSpPr>
          <p:nvPr>
            <p:ph type="subTitle" idx="1"/>
          </p:nvPr>
        </p:nvSpPr>
        <p:spPr/>
        <p:txBody>
          <a:bodyPr/>
          <a:lstStyle/>
          <a:p>
            <a:r>
              <a:rPr lang="en-US" dirty="0"/>
              <a:t>Section 1.2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Translating English Sentences</a:t>
            </a:r>
          </a:p>
        </p:txBody>
      </p:sp>
      <p:sp>
        <p:nvSpPr>
          <p:cNvPr id="3" name="Content Placeholder 2"/>
          <p:cNvSpPr>
            <a:spLocks noGrp="1"/>
          </p:cNvSpPr>
          <p:nvPr>
            <p:ph idx="1"/>
          </p:nvPr>
        </p:nvSpPr>
        <p:spPr/>
        <p:txBody>
          <a:bodyPr>
            <a:normAutofit/>
          </a:bodyPr>
          <a:lstStyle/>
          <a:p>
            <a:r>
              <a:rPr lang="en-US" dirty="0"/>
              <a:t>Steps to convert an English sentence to a statement in propositional logic</a:t>
            </a:r>
          </a:p>
          <a:p>
            <a:pPr lvl="1"/>
            <a:r>
              <a:rPr lang="en-US" dirty="0"/>
              <a:t>Identify atomic propositions and represent using propositional variables.</a:t>
            </a:r>
          </a:p>
          <a:p>
            <a:pPr lvl="1"/>
            <a:r>
              <a:rPr lang="en-US" dirty="0"/>
              <a:t>Determine appropriate logical connectives</a:t>
            </a:r>
          </a:p>
          <a:p>
            <a:r>
              <a:rPr lang="en-US" dirty="0"/>
              <a:t>“If I go to </a:t>
            </a:r>
            <a:r>
              <a:rPr lang="en-US" dirty="0" err="1"/>
              <a:t>Harry’s</a:t>
            </a:r>
            <a:r>
              <a:rPr lang="en-US" dirty="0"/>
              <a:t> or to the country, I will not go shopping.”</a:t>
            </a:r>
          </a:p>
          <a:p>
            <a:pPr lvl="1"/>
            <a:r>
              <a:rPr lang="en-US" i="1" dirty="0"/>
              <a:t>p</a:t>
            </a:r>
            <a:r>
              <a:rPr lang="en-US" dirty="0"/>
              <a:t>: I go to </a:t>
            </a:r>
            <a:r>
              <a:rPr lang="en-US" dirty="0" err="1"/>
              <a:t>Harry’s</a:t>
            </a:r>
            <a:endParaRPr lang="en-US" dirty="0"/>
          </a:p>
          <a:p>
            <a:pPr lvl="1"/>
            <a:r>
              <a:rPr lang="en-US" dirty="0"/>
              <a:t>q: I go to the country.</a:t>
            </a:r>
          </a:p>
          <a:p>
            <a:pPr lvl="1"/>
            <a:r>
              <a:rPr lang="en-US" i="1" dirty="0"/>
              <a:t>r</a:t>
            </a:r>
            <a:r>
              <a:rPr lang="en-US" dirty="0"/>
              <a:t>:  I will go shopping.</a:t>
            </a:r>
          </a:p>
          <a:p>
            <a:pPr lvl="1"/>
            <a:endParaRPr lang="en-US" b="1" dirty="0"/>
          </a:p>
          <a:p>
            <a:pPr lvl="1">
              <a:buNone/>
            </a:pPr>
            <a:endParaRPr lang="en-US" b="1"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5562600" y="5562600"/>
            <a:ext cx="2065973" cy="382905"/>
          </a:xfrm>
          <a:prstGeom prst="rect">
            <a:avLst/>
          </a:prstGeom>
        </p:spPr>
      </p:pic>
      <p:sp>
        <p:nvSpPr>
          <p:cNvPr id="7" name="TextBox 6"/>
          <p:cNvSpPr txBox="1"/>
          <p:nvPr/>
        </p:nvSpPr>
        <p:spPr>
          <a:xfrm>
            <a:off x="4876800" y="4419600"/>
            <a:ext cx="1676400" cy="381000"/>
          </a:xfrm>
          <a:prstGeom prst="rect">
            <a:avLst/>
          </a:prstGeom>
          <a:noFill/>
        </p:spPr>
        <p:txBody>
          <a:bodyPr wrap="square" rtlCol="0">
            <a:spAutoFit/>
          </a:bodyPr>
          <a:lstStyle/>
          <a:p>
            <a:endParaRPr lang="en-US" dirty="0"/>
          </a:p>
        </p:txBody>
      </p:sp>
      <p:sp>
        <p:nvSpPr>
          <p:cNvPr id="8" name="TextBox 7"/>
          <p:cNvSpPr txBox="1"/>
          <p:nvPr/>
        </p:nvSpPr>
        <p:spPr>
          <a:xfrm>
            <a:off x="5029200" y="4876800"/>
            <a:ext cx="3200400" cy="523220"/>
          </a:xfrm>
          <a:prstGeom prst="rect">
            <a:avLst/>
          </a:prstGeom>
          <a:noFill/>
        </p:spPr>
        <p:txBody>
          <a:bodyPr wrap="square" rtlCol="0">
            <a:spAutoFit/>
          </a:bodyPr>
          <a:lstStyle/>
          <a:p>
            <a:r>
              <a:rPr lang="en-US" sz="2800" dirty="0"/>
              <a:t>If </a:t>
            </a:r>
            <a:r>
              <a:rPr lang="en-US" sz="2800" i="1" dirty="0"/>
              <a:t>p</a:t>
            </a:r>
            <a:r>
              <a:rPr lang="en-US" sz="2800" dirty="0"/>
              <a:t> or </a:t>
            </a:r>
            <a:r>
              <a:rPr lang="en-US" sz="2800" i="1" dirty="0"/>
              <a:t>q</a:t>
            </a:r>
            <a:r>
              <a:rPr lang="en-US" sz="2800" dirty="0"/>
              <a:t> then not </a:t>
            </a:r>
            <a:r>
              <a:rPr lang="en-US" sz="2800" i="1" dirty="0"/>
              <a:t>r</a:t>
            </a:r>
            <a:r>
              <a:rPr lang="en-US" sz="2800"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3" name="Content Placeholder 2"/>
          <p:cNvSpPr>
            <a:spLocks noGrp="1"/>
          </p:cNvSpPr>
          <p:nvPr>
            <p:ph idx="1"/>
          </p:nvPr>
        </p:nvSpPr>
        <p:spPr/>
        <p:txBody>
          <a:bodyPr/>
          <a:lstStyle/>
          <a:p>
            <a:pPr>
              <a:buNone/>
            </a:pPr>
            <a:r>
              <a:rPr lang="en-US" b="1" dirty="0"/>
              <a:t>  Problem:</a:t>
            </a:r>
            <a:r>
              <a:rPr lang="en-US" dirty="0"/>
              <a:t> Translate the following sentence into propositional logic:</a:t>
            </a:r>
          </a:p>
          <a:p>
            <a:pPr>
              <a:buNone/>
            </a:pPr>
            <a:r>
              <a:rPr lang="en-US" dirty="0"/>
              <a:t> “You can access the Internet from campus only if you are a computer science major or you are not a freshman.”</a:t>
            </a:r>
          </a:p>
          <a:p>
            <a:pPr>
              <a:buNone/>
            </a:pPr>
            <a:r>
              <a:rPr lang="en-US" b="1" dirty="0"/>
              <a:t>  One Solution</a:t>
            </a:r>
            <a:r>
              <a:rPr lang="en-US" dirty="0"/>
              <a:t>: Let </a:t>
            </a:r>
            <a:r>
              <a:rPr lang="en-US" i="1" dirty="0">
                <a:latin typeface="Cambria Math" pitchFamily="18" charset="0"/>
                <a:ea typeface="Cambria Math" pitchFamily="18" charset="0"/>
              </a:rPr>
              <a:t>a</a:t>
            </a:r>
            <a:r>
              <a:rPr lang="en-US" dirty="0"/>
              <a:t>, </a:t>
            </a:r>
            <a:r>
              <a:rPr lang="en-US" i="1" dirty="0">
                <a:latin typeface="Cambria Math" pitchFamily="18" charset="0"/>
                <a:ea typeface="Cambria Math" pitchFamily="18" charset="0"/>
              </a:rPr>
              <a:t>c</a:t>
            </a:r>
            <a:r>
              <a:rPr lang="en-US" dirty="0"/>
              <a:t>, and </a:t>
            </a:r>
            <a:r>
              <a:rPr lang="en-US" i="1" dirty="0">
                <a:latin typeface="Cambria Math" pitchFamily="18" charset="0"/>
                <a:ea typeface="Cambria Math" pitchFamily="18" charset="0"/>
              </a:rPr>
              <a:t>f</a:t>
            </a:r>
            <a:r>
              <a:rPr lang="en-US" dirty="0"/>
              <a:t>  represent respectively “You can access the internet from campus,” “You are a computer science major,” and “You are a freshman.”</a:t>
            </a:r>
          </a:p>
          <a:p>
            <a:pPr>
              <a:buNone/>
            </a:pPr>
            <a:r>
              <a:rPr lang="en-US" dirty="0"/>
              <a:t>                  </a:t>
            </a:r>
            <a:r>
              <a:rPr lang="en-US" dirty="0">
                <a:latin typeface="Cambria Math"/>
                <a:ea typeface="Cambria Math"/>
              </a:rPr>
              <a:t>a→ (c ∨ ¬ </a:t>
            </a:r>
            <a:r>
              <a:rPr lang="en-US" i="1" dirty="0">
                <a:latin typeface="Cambria Math" pitchFamily="18" charset="0"/>
                <a:ea typeface="Cambria Math" pitchFamily="18" charset="0"/>
              </a:rPr>
              <a:t>f</a:t>
            </a:r>
            <a:r>
              <a:rPr lang="en-US" dirty="0"/>
              <a:t> )</a:t>
            </a:r>
          </a:p>
          <a:p>
            <a:endParaRPr lang="en-US" dirty="0"/>
          </a:p>
          <a:p>
            <a:pPr>
              <a:buNone/>
            </a:pPr>
            <a:endParaRPr lang="en-US" dirty="0"/>
          </a:p>
          <a:p>
            <a:endParaRPr lang="en-US"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Specifications</a:t>
            </a:r>
          </a:p>
        </p:txBody>
      </p:sp>
      <p:sp>
        <p:nvSpPr>
          <p:cNvPr id="3" name="Content Placeholder 2"/>
          <p:cNvSpPr>
            <a:spLocks noGrp="1"/>
          </p:cNvSpPr>
          <p:nvPr>
            <p:ph idx="1"/>
          </p:nvPr>
        </p:nvSpPr>
        <p:spPr/>
        <p:txBody>
          <a:bodyPr/>
          <a:lstStyle/>
          <a:p>
            <a:r>
              <a:rPr lang="en-US" dirty="0"/>
              <a:t>System and Software engineers take requirements in English and express them in a precise specification language based on logic.</a:t>
            </a:r>
          </a:p>
          <a:p>
            <a:pPr>
              <a:buNone/>
            </a:pPr>
            <a:r>
              <a:rPr lang="en-US" b="1" dirty="0"/>
              <a:t>   Example</a:t>
            </a:r>
            <a:r>
              <a:rPr lang="en-US" dirty="0"/>
              <a:t>: Express in propositional logic:</a:t>
            </a:r>
          </a:p>
          <a:p>
            <a:pPr>
              <a:buNone/>
            </a:pPr>
            <a:r>
              <a:rPr lang="en-US" dirty="0"/>
              <a:t>  “The automated reply cannot be sent when the file system is full”</a:t>
            </a:r>
          </a:p>
          <a:p>
            <a:pPr>
              <a:buNone/>
            </a:pPr>
            <a:r>
              <a:rPr lang="en-US" dirty="0"/>
              <a:t>    </a:t>
            </a:r>
            <a:r>
              <a:rPr lang="en-US" b="1" dirty="0"/>
              <a:t>Solution</a:t>
            </a:r>
            <a:r>
              <a:rPr lang="en-US" dirty="0"/>
              <a:t>: One possible solution: Let </a:t>
            </a:r>
            <a:r>
              <a:rPr lang="en-US" i="1" dirty="0"/>
              <a:t>p</a:t>
            </a:r>
            <a:r>
              <a:rPr lang="en-US" dirty="0"/>
              <a:t> denote “The automated reply can be sent” and </a:t>
            </a:r>
            <a:r>
              <a:rPr lang="en-US" i="1" dirty="0"/>
              <a:t>q</a:t>
            </a:r>
            <a:r>
              <a:rPr lang="en-US" dirty="0"/>
              <a:t> denote “The file system is full.”</a:t>
            </a:r>
            <a:r>
              <a:rPr lang="en-US" dirty="0">
                <a:latin typeface="Cambria Math"/>
                <a:ea typeface="Cambria Math"/>
              </a:rPr>
              <a:t> </a:t>
            </a:r>
          </a:p>
          <a:p>
            <a:pPr>
              <a:buNone/>
            </a:pPr>
            <a:r>
              <a:rPr lang="en-US" dirty="0">
                <a:latin typeface="Cambria Math"/>
                <a:ea typeface="Cambria Math"/>
              </a:rPr>
              <a:t>                              q→ ¬ </a:t>
            </a:r>
            <a:r>
              <a:rPr lang="en-US" i="1" dirty="0">
                <a:latin typeface="Cambria Math" pitchFamily="18" charset="0"/>
                <a:ea typeface="Cambria Math" pitchFamily="18" charset="0"/>
              </a:rPr>
              <a:t>p</a:t>
            </a:r>
            <a:endParaRPr lang="en-US" dirty="0"/>
          </a:p>
          <a:p>
            <a:pPr>
              <a:buNone/>
            </a:pPr>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Consistent System Specifications</a:t>
            </a:r>
          </a:p>
        </p:txBody>
      </p:sp>
      <p:sp>
        <p:nvSpPr>
          <p:cNvPr id="3" name="Content Placeholder 2"/>
          <p:cNvSpPr>
            <a:spLocks noGrp="1"/>
          </p:cNvSpPr>
          <p:nvPr>
            <p:ph idx="1"/>
          </p:nvPr>
        </p:nvSpPr>
        <p:spPr/>
        <p:txBody>
          <a:bodyPr>
            <a:normAutofit fontScale="92500" lnSpcReduction="10000"/>
          </a:bodyPr>
          <a:lstStyle/>
          <a:p>
            <a:pPr>
              <a:buNone/>
            </a:pPr>
            <a:r>
              <a:rPr lang="en-US" dirty="0"/>
              <a:t>   </a:t>
            </a:r>
            <a:r>
              <a:rPr lang="en-US" b="1" dirty="0"/>
              <a:t>Definition</a:t>
            </a:r>
            <a:r>
              <a:rPr lang="en-US" dirty="0"/>
              <a:t>: A list of propositions is </a:t>
            </a:r>
            <a:r>
              <a:rPr lang="en-US" i="1" dirty="0"/>
              <a:t>consistent</a:t>
            </a:r>
            <a:r>
              <a:rPr lang="en-US" dirty="0"/>
              <a:t> if it is possible to assign truth values to the proposition variables so that each proposition is true.</a:t>
            </a:r>
          </a:p>
          <a:p>
            <a:pPr>
              <a:buNone/>
            </a:pPr>
            <a:r>
              <a:rPr lang="en-US" b="1" dirty="0"/>
              <a:t>   Exercise</a:t>
            </a:r>
            <a:r>
              <a:rPr lang="en-US" dirty="0"/>
              <a:t>: Are these specifications consistent?</a:t>
            </a:r>
          </a:p>
          <a:p>
            <a:pPr lvl="1"/>
            <a:r>
              <a:rPr lang="en-US" sz="1800" dirty="0"/>
              <a:t>“The diagnostic message is  stored in the buffer or it is retransmitted.”</a:t>
            </a:r>
          </a:p>
          <a:p>
            <a:pPr lvl="1"/>
            <a:r>
              <a:rPr lang="en-US" sz="1800" dirty="0"/>
              <a:t>“The diagnostic message is not stored in the buffer.”</a:t>
            </a:r>
          </a:p>
          <a:p>
            <a:pPr lvl="1"/>
            <a:r>
              <a:rPr lang="en-US" sz="1800" dirty="0"/>
              <a:t>“If the diagnostic message is stored in the buffer, then it is retransmitted.”</a:t>
            </a:r>
          </a:p>
          <a:p>
            <a:pPr>
              <a:buNone/>
            </a:pPr>
            <a:r>
              <a:rPr lang="en-US" sz="2000" b="1" dirty="0"/>
              <a:t>    Solution</a:t>
            </a:r>
            <a:r>
              <a:rPr lang="en-US" sz="2000" dirty="0"/>
              <a:t>: Let p denote “The diagnostic message is stored in the buffer.” Let q denote “The diagnostic message is retransmitted” The specification can be written as:</a:t>
            </a:r>
            <a:r>
              <a:rPr lang="en-US" sz="2000" dirty="0">
                <a:latin typeface="Cambria Math"/>
                <a:ea typeface="Cambria Math"/>
              </a:rPr>
              <a:t> p ∨ </a:t>
            </a:r>
            <a:r>
              <a:rPr lang="en-US" sz="2000" i="1" dirty="0">
                <a:latin typeface="Cambria Math" pitchFamily="18" charset="0"/>
                <a:ea typeface="Cambria Math" pitchFamily="18" charset="0"/>
              </a:rPr>
              <a:t>q,</a:t>
            </a:r>
            <a:r>
              <a:rPr lang="en-US" sz="2000" dirty="0"/>
              <a:t> </a:t>
            </a:r>
            <a:r>
              <a:rPr lang="en-US" sz="2000" dirty="0">
                <a:latin typeface="Cambria Math"/>
                <a:ea typeface="Cambria Math"/>
              </a:rPr>
              <a:t>¬</a:t>
            </a:r>
            <a:r>
              <a:rPr lang="en-US" sz="2000" i="1" dirty="0">
                <a:latin typeface="Cambria Math" pitchFamily="18" charset="0"/>
                <a:ea typeface="Cambria Math" pitchFamily="18" charset="0"/>
              </a:rPr>
              <a:t>p, </a:t>
            </a:r>
            <a:r>
              <a:rPr lang="en-US" sz="2000" i="1" dirty="0">
                <a:latin typeface="Cambria Math"/>
                <a:ea typeface="Cambria Math"/>
              </a:rPr>
              <a:t>p→ q</a:t>
            </a:r>
            <a:r>
              <a:rPr lang="en-US" sz="2000" dirty="0"/>
              <a:t>.   When p is false and q is true all three statements are true. So the specification is consistent.</a:t>
            </a:r>
            <a:endParaRPr lang="en-US" dirty="0"/>
          </a:p>
          <a:p>
            <a:pPr lvl="1"/>
            <a:r>
              <a:rPr lang="en-US" sz="1800" dirty="0"/>
              <a:t>What if “The diagnostic message is not retransmitted” is added. </a:t>
            </a:r>
          </a:p>
          <a:p>
            <a:pPr lvl="1">
              <a:buNone/>
            </a:pPr>
            <a:r>
              <a:rPr lang="en-US" sz="1800" dirty="0"/>
              <a:t>     </a:t>
            </a:r>
            <a:r>
              <a:rPr lang="en-US" sz="1800" b="1" dirty="0"/>
              <a:t>Solution</a:t>
            </a:r>
            <a:r>
              <a:rPr lang="en-US" sz="1800" dirty="0"/>
              <a:t>: Now we are adding </a:t>
            </a:r>
            <a:r>
              <a:rPr lang="en-US" sz="1800" dirty="0">
                <a:latin typeface="Cambria Math"/>
                <a:ea typeface="Cambria Math"/>
              </a:rPr>
              <a:t>¬</a:t>
            </a:r>
            <a:r>
              <a:rPr lang="en-US" sz="1800" i="1" dirty="0">
                <a:latin typeface="Cambria Math" pitchFamily="18" charset="0"/>
                <a:ea typeface="Cambria Math" pitchFamily="18" charset="0"/>
              </a:rPr>
              <a:t>q</a:t>
            </a:r>
            <a:r>
              <a:rPr lang="en-US" sz="1800" dirty="0"/>
              <a:t> and there is no satisfying assignment. So the specification is not consistent. </a:t>
            </a: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Logic Puzzles</a:t>
            </a:r>
          </a:p>
        </p:txBody>
      </p:sp>
      <p:sp>
        <p:nvSpPr>
          <p:cNvPr id="3" name="Content Placeholder 2"/>
          <p:cNvSpPr>
            <a:spLocks noGrp="1"/>
          </p:cNvSpPr>
          <p:nvPr>
            <p:ph idx="1"/>
          </p:nvPr>
        </p:nvSpPr>
        <p:spPr/>
        <p:txBody>
          <a:bodyPr>
            <a:normAutofit lnSpcReduction="10000"/>
          </a:bodyPr>
          <a:lstStyle/>
          <a:p>
            <a:r>
              <a:rPr lang="en-US" sz="2000" dirty="0"/>
              <a:t>An island has two kinds of inhabitants, </a:t>
            </a:r>
            <a:r>
              <a:rPr lang="en-US" sz="2000" i="1" dirty="0"/>
              <a:t>knights</a:t>
            </a:r>
            <a:r>
              <a:rPr lang="en-US" sz="2000" dirty="0"/>
              <a:t>, who always tell the truth, and </a:t>
            </a:r>
            <a:r>
              <a:rPr lang="en-US" sz="2000" i="1" dirty="0"/>
              <a:t>knaves</a:t>
            </a:r>
            <a:r>
              <a:rPr lang="en-US" sz="2000" dirty="0"/>
              <a:t>, who always lie. </a:t>
            </a:r>
          </a:p>
          <a:p>
            <a:r>
              <a:rPr lang="en-US" sz="2000" dirty="0"/>
              <a:t>You go to the island and meet A and B. </a:t>
            </a:r>
          </a:p>
          <a:p>
            <a:pPr lvl="1"/>
            <a:r>
              <a:rPr lang="en-US" sz="2000" dirty="0"/>
              <a:t>A says “B is a knight.”</a:t>
            </a:r>
          </a:p>
          <a:p>
            <a:pPr lvl="1"/>
            <a:r>
              <a:rPr lang="en-US" sz="2000" dirty="0"/>
              <a:t>B says “The two of us are of opposite types.”</a:t>
            </a:r>
          </a:p>
          <a:p>
            <a:pPr>
              <a:buNone/>
            </a:pPr>
            <a:r>
              <a:rPr lang="en-US" sz="2000" b="1" dirty="0"/>
              <a:t>    Example</a:t>
            </a:r>
            <a:r>
              <a:rPr lang="en-US" sz="2000" dirty="0"/>
              <a:t>: What are the types of A and B?</a:t>
            </a:r>
          </a:p>
          <a:p>
            <a:pPr>
              <a:buNone/>
            </a:pPr>
            <a:r>
              <a:rPr lang="en-US" sz="2000" b="1" dirty="0"/>
              <a:t>    Solution: </a:t>
            </a:r>
            <a:r>
              <a:rPr lang="en-US" sz="2000" dirty="0"/>
              <a:t>Let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be the statements that A is a knight and B is a knight, respectively. So, then </a:t>
            </a:r>
            <a:r>
              <a:rPr lang="en-US" sz="2000" i="1" dirty="0">
                <a:sym typeface="Symbol"/>
              </a:rPr>
              <a:t>p</a:t>
            </a:r>
            <a:r>
              <a:rPr lang="en-US" sz="2000" dirty="0">
                <a:sym typeface="Symbol"/>
              </a:rPr>
              <a:t> represents the proposition that A is a knave and </a:t>
            </a:r>
            <a:r>
              <a:rPr lang="en-US" sz="2000" i="1" dirty="0">
                <a:sym typeface="Symbol"/>
              </a:rPr>
              <a:t>q</a:t>
            </a:r>
            <a:r>
              <a:rPr lang="en-US" sz="2000" dirty="0">
                <a:sym typeface="Symbol"/>
              </a:rPr>
              <a:t> that B is a knave.</a:t>
            </a:r>
          </a:p>
          <a:p>
            <a:pPr lvl="1"/>
            <a:r>
              <a:rPr lang="en-US" sz="1800" dirty="0">
                <a:sym typeface="Symbol"/>
              </a:rPr>
              <a:t>If A is a knight, then </a:t>
            </a:r>
            <a:r>
              <a:rPr lang="en-US" sz="1800" i="1" dirty="0">
                <a:latin typeface="Cambria Math" pitchFamily="18" charset="0"/>
                <a:ea typeface="Cambria Math" pitchFamily="18" charset="0"/>
                <a:sym typeface="Symbol"/>
              </a:rPr>
              <a:t>p</a:t>
            </a:r>
            <a:r>
              <a:rPr lang="en-US" sz="1800" dirty="0">
                <a:sym typeface="Symbol"/>
              </a:rPr>
              <a:t>  is  true. Since knights tell the truth, </a:t>
            </a:r>
            <a:r>
              <a:rPr lang="en-US" sz="1800" i="1" dirty="0">
                <a:sym typeface="Symbol"/>
              </a:rPr>
              <a:t>q </a:t>
            </a:r>
            <a:r>
              <a:rPr lang="en-US" sz="1800" dirty="0">
                <a:sym typeface="Symbol"/>
              </a:rPr>
              <a:t>must also be true. Then (</a:t>
            </a:r>
            <a:r>
              <a:rPr lang="en-US" sz="1800" dirty="0">
                <a:latin typeface="Cambria Math"/>
                <a:ea typeface="Cambria Math"/>
              </a:rPr>
              <a:t>p ∧</a:t>
            </a:r>
            <a:r>
              <a:rPr lang="en-US" sz="1800" i="1" dirty="0">
                <a:sym typeface="Symbol"/>
              </a:rPr>
              <a:t>  </a:t>
            </a:r>
            <a:r>
              <a:rPr lang="en-US" sz="1800" dirty="0">
                <a:latin typeface="Cambria Math"/>
                <a:ea typeface="Cambria Math"/>
              </a:rPr>
              <a:t>q)∨ (</a:t>
            </a:r>
            <a:r>
              <a:rPr lang="en-US" sz="1800" i="1" dirty="0">
                <a:sym typeface="Symbol"/>
              </a:rPr>
              <a:t></a:t>
            </a:r>
            <a:r>
              <a:rPr lang="en-US" sz="1800" dirty="0">
                <a:latin typeface="Cambria Math"/>
                <a:ea typeface="Cambria Math"/>
              </a:rPr>
              <a:t> p ∧</a:t>
            </a:r>
            <a:r>
              <a:rPr lang="en-US" sz="1800" i="1" dirty="0">
                <a:sym typeface="Symbol"/>
              </a:rPr>
              <a:t> </a:t>
            </a:r>
            <a:r>
              <a:rPr lang="en-US" sz="1800" i="1" dirty="0">
                <a:latin typeface="Cambria Math" pitchFamily="18" charset="0"/>
                <a:ea typeface="Cambria Math" pitchFamily="18" charset="0"/>
              </a:rPr>
              <a:t>q) </a:t>
            </a:r>
            <a:r>
              <a:rPr lang="en-US" sz="1800" dirty="0">
                <a:ea typeface="Cambria Math" pitchFamily="18" charset="0"/>
              </a:rPr>
              <a:t>would have to be true, but it is not. So, A is not a knight and therefore </a:t>
            </a:r>
            <a:r>
              <a:rPr lang="en-US" sz="1800" i="1" dirty="0">
                <a:sym typeface="Symbol"/>
              </a:rPr>
              <a:t>p </a:t>
            </a:r>
            <a:r>
              <a:rPr lang="en-US" sz="1800" dirty="0">
                <a:sym typeface="Symbol"/>
              </a:rPr>
              <a:t>must be true</a:t>
            </a:r>
            <a:r>
              <a:rPr lang="en-US" sz="1800" i="1" dirty="0">
                <a:sym typeface="Symbol"/>
              </a:rPr>
              <a:t>.</a:t>
            </a:r>
          </a:p>
          <a:p>
            <a:pPr lvl="1"/>
            <a:r>
              <a:rPr lang="en-US" sz="1800" dirty="0">
                <a:sym typeface="Symbol"/>
              </a:rPr>
              <a:t>If A is a knave, then B must not be a knight since knaves always lie. So, then both </a:t>
            </a:r>
            <a:r>
              <a:rPr lang="en-US" sz="1800" i="1" dirty="0">
                <a:sym typeface="Symbol"/>
              </a:rPr>
              <a:t>p </a:t>
            </a:r>
            <a:r>
              <a:rPr lang="en-US" sz="1800" dirty="0">
                <a:sym typeface="Symbol"/>
              </a:rPr>
              <a:t>and</a:t>
            </a:r>
            <a:r>
              <a:rPr lang="en-US" sz="1800" i="1" dirty="0">
                <a:sym typeface="Symbol"/>
              </a:rPr>
              <a:t> q </a:t>
            </a:r>
            <a:r>
              <a:rPr lang="en-US" sz="1800" dirty="0">
                <a:sym typeface="Symbol"/>
              </a:rPr>
              <a:t>hold since both are knaves</a:t>
            </a:r>
            <a:r>
              <a:rPr lang="en-US" sz="1800" i="1" dirty="0">
                <a:sym typeface="Symbol"/>
              </a:rPr>
              <a:t>.</a:t>
            </a:r>
            <a:endParaRPr lang="en-US" sz="1800" dirty="0">
              <a:sym typeface="Symbol"/>
            </a:endParaRPr>
          </a:p>
          <a:p>
            <a:endParaRPr lang="en-US" dirty="0"/>
          </a:p>
        </p:txBody>
      </p:sp>
      <p:pic>
        <p:nvPicPr>
          <p:cNvPr id="4" name="Picture 3" descr="0104.jpg"/>
          <p:cNvPicPr>
            <a:picLocks noChangeAspect="1"/>
          </p:cNvPicPr>
          <p:nvPr/>
        </p:nvPicPr>
        <p:blipFill>
          <a:blip r:embed="rId2" cstate="print"/>
          <a:stretch>
            <a:fillRect/>
          </a:stretch>
        </p:blipFill>
        <p:spPr>
          <a:xfrm>
            <a:off x="5867400" y="914400"/>
            <a:ext cx="874014" cy="1029462"/>
          </a:xfrm>
          <a:prstGeom prst="rect">
            <a:avLst/>
          </a:prstGeom>
        </p:spPr>
      </p:pic>
      <p:sp>
        <p:nvSpPr>
          <p:cNvPr id="6" name="TextBox 5"/>
          <p:cNvSpPr txBox="1"/>
          <p:nvPr/>
        </p:nvSpPr>
        <p:spPr>
          <a:xfrm>
            <a:off x="6934200" y="1143000"/>
            <a:ext cx="1371600" cy="923330"/>
          </a:xfrm>
          <a:prstGeom prst="rect">
            <a:avLst/>
          </a:prstGeom>
          <a:noFill/>
        </p:spPr>
        <p:txBody>
          <a:bodyPr wrap="square" rtlCol="0">
            <a:spAutoFit/>
          </a:bodyPr>
          <a:lstStyle/>
          <a:p>
            <a:r>
              <a:rPr lang="en-US" dirty="0"/>
              <a:t>Raymond </a:t>
            </a:r>
            <a:r>
              <a:rPr lang="en-US" dirty="0" err="1"/>
              <a:t>Smullyan</a:t>
            </a:r>
            <a:endParaRPr lang="en-US" dirty="0"/>
          </a:p>
          <a:p>
            <a:r>
              <a:rPr lang="en-US" dirty="0"/>
              <a:t>(Born 1919)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Logic Circuits </a:t>
            </a:r>
            <a:br>
              <a:rPr lang="en-US" dirty="0"/>
            </a:br>
            <a:r>
              <a:rPr lang="en-US" dirty="0"/>
              <a:t>(Studied in depth in Chapter 12)</a:t>
            </a:r>
          </a:p>
        </p:txBody>
      </p:sp>
      <p:sp>
        <p:nvSpPr>
          <p:cNvPr id="3" name="Content Placeholder 2"/>
          <p:cNvSpPr>
            <a:spLocks noGrp="1"/>
          </p:cNvSpPr>
          <p:nvPr>
            <p:ph idx="1"/>
          </p:nvPr>
        </p:nvSpPr>
        <p:spPr/>
        <p:txBody>
          <a:bodyPr>
            <a:normAutofit/>
          </a:bodyPr>
          <a:lstStyle/>
          <a:p>
            <a:r>
              <a:rPr lang="en-US" sz="1600" dirty="0"/>
              <a:t>Electronic circuits; each input/output signal  can be viewed as a 0 or 1. </a:t>
            </a:r>
          </a:p>
          <a:p>
            <a:pPr lvl="1"/>
            <a:r>
              <a:rPr lang="en-US" sz="1600" dirty="0"/>
              <a:t>0    represents </a:t>
            </a:r>
            <a:r>
              <a:rPr lang="en-US" sz="1600" b="1" dirty="0"/>
              <a:t>False</a:t>
            </a:r>
          </a:p>
          <a:p>
            <a:pPr lvl="1"/>
            <a:r>
              <a:rPr lang="en-US" sz="1600" dirty="0"/>
              <a:t>1    represents </a:t>
            </a:r>
            <a:r>
              <a:rPr lang="en-US" sz="1600" b="1" dirty="0"/>
              <a:t>True</a:t>
            </a:r>
          </a:p>
          <a:p>
            <a:r>
              <a:rPr lang="en-US" sz="1600" dirty="0"/>
              <a:t>Complicated circuits are constructed from three basic circuits called gates.</a:t>
            </a:r>
          </a:p>
          <a:p>
            <a:pPr>
              <a:buNone/>
            </a:pPr>
            <a:endParaRPr lang="en-US" sz="1600" dirty="0"/>
          </a:p>
          <a:p>
            <a:pPr>
              <a:buNone/>
            </a:pPr>
            <a:endParaRPr lang="en-US" sz="1600" dirty="0"/>
          </a:p>
          <a:p>
            <a:pPr lvl="1"/>
            <a:r>
              <a:rPr lang="en-US" sz="1400" dirty="0"/>
              <a:t>The inverter  (</a:t>
            </a:r>
            <a:r>
              <a:rPr lang="en-US" sz="1400" b="1" dirty="0"/>
              <a:t>NOT gate</a:t>
            </a:r>
            <a:r>
              <a:rPr lang="en-US" sz="1400" dirty="0"/>
              <a:t>)takes an input bit and produces the negation of that bit.</a:t>
            </a:r>
          </a:p>
          <a:p>
            <a:pPr lvl="1"/>
            <a:r>
              <a:rPr lang="en-US" sz="1400" dirty="0"/>
              <a:t>The </a:t>
            </a:r>
            <a:r>
              <a:rPr lang="en-US" sz="1400" b="1" dirty="0"/>
              <a:t>OR gate </a:t>
            </a:r>
            <a:r>
              <a:rPr lang="en-US" sz="1400" dirty="0"/>
              <a:t>takes two input bits and produces the value equivalent to the disjunction of the two bits.</a:t>
            </a:r>
          </a:p>
          <a:p>
            <a:pPr lvl="1"/>
            <a:r>
              <a:rPr lang="en-US" sz="1400" dirty="0"/>
              <a:t>The </a:t>
            </a:r>
            <a:r>
              <a:rPr lang="en-US" sz="1400" b="1" dirty="0"/>
              <a:t>AND gate </a:t>
            </a:r>
            <a:r>
              <a:rPr lang="en-US" sz="1400" dirty="0"/>
              <a:t>takes two input bits and produces the value equivalent to the conjunction of the two bits.</a:t>
            </a:r>
          </a:p>
          <a:p>
            <a:r>
              <a:rPr lang="en-US" sz="1600" dirty="0"/>
              <a:t>More complicated digital circuits can be constructed by combining these basic circuits  to produce the desired output given the input signals by building a circuit for each piece of the output expression and then combining them. For example:</a:t>
            </a:r>
          </a:p>
        </p:txBody>
      </p:sp>
      <p:pic>
        <p:nvPicPr>
          <p:cNvPr id="4" name="Picture 3" descr="new_figure_2_1.jpg"/>
          <p:cNvPicPr>
            <a:picLocks noChangeAspect="1"/>
          </p:cNvPicPr>
          <p:nvPr/>
        </p:nvPicPr>
        <p:blipFill>
          <a:blip r:embed="rId2" cstate="print"/>
          <a:stretch>
            <a:fillRect/>
          </a:stretch>
        </p:blipFill>
        <p:spPr>
          <a:xfrm>
            <a:off x="1828800" y="3200400"/>
            <a:ext cx="4210812" cy="543306"/>
          </a:xfrm>
          <a:prstGeom prst="rect">
            <a:avLst/>
          </a:prstGeom>
        </p:spPr>
      </p:pic>
      <p:pic>
        <p:nvPicPr>
          <p:cNvPr id="5" name="Picture 4" descr="new_figure_2_2.jpg"/>
          <p:cNvPicPr>
            <a:picLocks noChangeAspect="1"/>
          </p:cNvPicPr>
          <p:nvPr/>
        </p:nvPicPr>
        <p:blipFill>
          <a:blip r:embed="rId3" cstate="print"/>
          <a:stretch>
            <a:fillRect/>
          </a:stretch>
        </p:blipFill>
        <p:spPr>
          <a:xfrm>
            <a:off x="3276600" y="5715000"/>
            <a:ext cx="3016758" cy="68808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Propositions</a:t>
            </a:r>
          </a:p>
        </p:txBody>
      </p:sp>
      <p:sp>
        <p:nvSpPr>
          <p:cNvPr id="3" name="Content Placeholder 2"/>
          <p:cNvSpPr>
            <a:spLocks noGrp="1"/>
          </p:cNvSpPr>
          <p:nvPr>
            <p:ph idx="1"/>
          </p:nvPr>
        </p:nvSpPr>
        <p:spPr/>
        <p:txBody>
          <a:bodyPr>
            <a:normAutofit fontScale="85000" lnSpcReduction="10000"/>
          </a:bodyPr>
          <a:lstStyle/>
          <a:p>
            <a:r>
              <a:rPr lang="en-US" dirty="0"/>
              <a:t>A </a:t>
            </a:r>
            <a:r>
              <a:rPr lang="en-US" i="1" dirty="0"/>
              <a:t>proposition</a:t>
            </a:r>
            <a:r>
              <a:rPr lang="en-US" dirty="0"/>
              <a:t> is a declarative sentence that is either true or false.</a:t>
            </a:r>
          </a:p>
          <a:p>
            <a:r>
              <a:rPr lang="en-US" dirty="0"/>
              <a:t>Examples of propositions:</a:t>
            </a:r>
          </a:p>
          <a:p>
            <a:pPr marL="880110" lvl="1" indent="-514350">
              <a:buFont typeface="+mj-lt"/>
              <a:buAutoNum type="alphaLcParenR"/>
            </a:pPr>
            <a:r>
              <a:rPr lang="en-US" dirty="0"/>
              <a:t>The Moon is made of green cheese.</a:t>
            </a:r>
          </a:p>
          <a:p>
            <a:pPr marL="880110" lvl="1" indent="-514350">
              <a:buFont typeface="+mj-lt"/>
              <a:buAutoNum type="alphaLcParenR"/>
            </a:pPr>
            <a:r>
              <a:rPr lang="en-US" dirty="0"/>
              <a:t>Trenton is the capital of New Jersey.</a:t>
            </a:r>
          </a:p>
          <a:p>
            <a:pPr marL="880110" lvl="1" indent="-514350">
              <a:buFont typeface="+mj-lt"/>
              <a:buAutoNum type="alphaLcParenR"/>
            </a:pPr>
            <a:r>
              <a:rPr lang="en-US" dirty="0"/>
              <a:t>Toronto is the capital of Canada.</a:t>
            </a:r>
          </a:p>
          <a:p>
            <a:pPr marL="880110" lvl="1" indent="-514350">
              <a:buFont typeface="+mj-lt"/>
              <a:buAutoNum type="alphaLcParenR"/>
            </a:pP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p>
          <a:p>
            <a:pPr marL="880110" lvl="1" indent="-514350">
              <a:buFont typeface="+mj-lt"/>
              <a:buAutoNum type="alphaLcParenR"/>
            </a:pP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2</a:t>
            </a:r>
          </a:p>
          <a:p>
            <a:r>
              <a:rPr lang="en-US" dirty="0"/>
              <a:t>Examples that are not propositions.</a:t>
            </a:r>
          </a:p>
          <a:p>
            <a:pPr marL="880110" lvl="1" indent="-514350">
              <a:buFont typeface="+mj-lt"/>
              <a:buAutoNum type="alphaLcParenR"/>
            </a:pPr>
            <a:r>
              <a:rPr lang="en-US" dirty="0"/>
              <a:t>Sit down!</a:t>
            </a:r>
          </a:p>
          <a:p>
            <a:pPr marL="880110" lvl="1" indent="-514350">
              <a:buFont typeface="+mj-lt"/>
              <a:buAutoNum type="alphaLcParenR"/>
            </a:pPr>
            <a:r>
              <a:rPr lang="en-US" dirty="0"/>
              <a:t>What time is it?</a:t>
            </a:r>
          </a:p>
          <a:p>
            <a:pPr marL="880110" lvl="1" indent="-514350">
              <a:buFont typeface="+mj-lt"/>
              <a:buAutoNum type="alphaLcParenR"/>
            </a:pPr>
            <a:r>
              <a:rPr lang="en-US" i="1" dirty="0"/>
              <a:t>x</a:t>
            </a:r>
            <a:r>
              <a:rPr lang="en-US" dirty="0"/>
              <a:t> + 1 = 2</a:t>
            </a:r>
          </a:p>
          <a:p>
            <a:pPr marL="880110" lvl="1" indent="-514350">
              <a:buFont typeface="+mj-lt"/>
              <a:buAutoNum type="alphaLcParenR"/>
            </a:pPr>
            <a:r>
              <a:rPr lang="en-US" i="1" dirty="0"/>
              <a:t>x</a:t>
            </a:r>
            <a:r>
              <a:rPr lang="en-US" dirty="0"/>
              <a:t> + </a:t>
            </a:r>
            <a:r>
              <a:rPr lang="en-US" i="1" dirty="0"/>
              <a:t>y </a:t>
            </a:r>
            <a:r>
              <a:rPr lang="en-US" dirty="0"/>
              <a:t>= </a:t>
            </a:r>
            <a:r>
              <a:rPr lang="en-US" i="1" dirty="0"/>
              <a:t>z</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Propositional Equivalences</a:t>
            </a:r>
            <a:endParaRPr lang="en-US" dirty="0"/>
          </a:p>
        </p:txBody>
      </p:sp>
      <p:sp>
        <p:nvSpPr>
          <p:cNvPr id="3" name="Subtitle 2"/>
          <p:cNvSpPr>
            <a:spLocks noGrp="1"/>
          </p:cNvSpPr>
          <p:nvPr>
            <p:ph type="subTitle" idx="1"/>
          </p:nvPr>
        </p:nvSpPr>
        <p:spPr/>
        <p:txBody>
          <a:bodyPr/>
          <a:lstStyle/>
          <a:p>
            <a:r>
              <a:rPr lang="en-US" dirty="0"/>
              <a:t>Section 1.3</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Tautologies, Contradictions, and Contingencies</a:t>
            </a:r>
          </a:p>
        </p:txBody>
      </p:sp>
      <p:sp>
        <p:nvSpPr>
          <p:cNvPr id="3" name="Content Placeholder 2"/>
          <p:cNvSpPr>
            <a:spLocks noGrp="1"/>
          </p:cNvSpPr>
          <p:nvPr>
            <p:ph idx="1"/>
          </p:nvPr>
        </p:nvSpPr>
        <p:spPr/>
        <p:txBody>
          <a:bodyPr/>
          <a:lstStyle/>
          <a:p>
            <a:r>
              <a:rPr lang="en-US" dirty="0"/>
              <a:t>A  </a:t>
            </a:r>
            <a:r>
              <a:rPr lang="en-US" i="1" dirty="0"/>
              <a:t>tautology</a:t>
            </a:r>
            <a:r>
              <a:rPr lang="en-US" dirty="0"/>
              <a:t> is a proposition which is always true.</a:t>
            </a:r>
          </a:p>
          <a:p>
            <a:pPr lvl="1"/>
            <a:r>
              <a:rPr lang="en-US" dirty="0"/>
              <a:t>Example: </a:t>
            </a: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p>
            <a:r>
              <a:rPr lang="en-US" dirty="0"/>
              <a:t>A  </a:t>
            </a:r>
            <a:r>
              <a:rPr lang="en-US" i="1" dirty="0"/>
              <a:t>contradiction</a:t>
            </a:r>
            <a:r>
              <a:rPr lang="en-US" dirty="0"/>
              <a:t> is a proposition which is always false.</a:t>
            </a:r>
          </a:p>
          <a:p>
            <a:pPr lvl="1"/>
            <a:r>
              <a:rPr lang="en-US" dirty="0"/>
              <a:t>Example: </a:t>
            </a: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p>
            <a:r>
              <a:rPr lang="en-US" dirty="0"/>
              <a:t>A  </a:t>
            </a:r>
            <a:r>
              <a:rPr lang="en-US" i="1" dirty="0"/>
              <a:t>contingency</a:t>
            </a:r>
            <a:r>
              <a:rPr lang="en-US" dirty="0"/>
              <a:t> is a proposition which is neither a tautology nor a contradiction, such as  </a:t>
            </a:r>
            <a:r>
              <a:rPr lang="en-US" i="1" dirty="0"/>
              <a:t>p</a:t>
            </a:r>
          </a:p>
          <a:p>
            <a:pPr>
              <a:buNone/>
            </a:pPr>
            <a:r>
              <a:rPr lang="en-US" dirty="0"/>
              <a:t>                   </a:t>
            </a:r>
          </a:p>
        </p:txBody>
      </p:sp>
      <p:sp>
        <p:nvSpPr>
          <p:cNvPr id="4" name="TextBox 3"/>
          <p:cNvSpPr txBox="1"/>
          <p:nvPr/>
        </p:nvSpPr>
        <p:spPr>
          <a:xfrm>
            <a:off x="5997889" y="954882"/>
            <a:ext cx="184666" cy="369332"/>
          </a:xfrm>
          <a:prstGeom prst="rect">
            <a:avLst/>
          </a:prstGeom>
          <a:noFill/>
        </p:spPr>
        <p:txBody>
          <a:bodyPr wrap="none" rtlCol="0">
            <a:spAutoFit/>
          </a:bodyPr>
          <a:lstStyle/>
          <a:p>
            <a:endParaRPr lang="en-US" dirty="0"/>
          </a:p>
        </p:txBody>
      </p:sp>
      <p:graphicFrame>
        <p:nvGraphicFramePr>
          <p:cNvPr id="7" name="Table 6"/>
          <p:cNvGraphicFramePr>
            <a:graphicFrameLocks noGrp="1"/>
          </p:cNvGraphicFramePr>
          <p:nvPr/>
        </p:nvGraphicFramePr>
        <p:xfrm>
          <a:off x="1676400" y="4953000"/>
          <a:ext cx="6096000" cy="1097280"/>
        </p:xfrm>
        <a:graphic>
          <a:graphicData uri="http://schemas.openxmlformats.org/drawingml/2006/table">
            <a:tbl>
              <a:tblPr firstRow="1" bandRow="1">
                <a:tableStyleId>{5C22544A-7EE6-4342-B048-85BDC9FD1C3A}</a:tableStyleId>
              </a:tblPr>
              <a:tblGrid>
                <a:gridCol w="1543050">
                  <a:extLst>
                    <a:ext uri="{9D8B030D-6E8A-4147-A177-3AD203B41FA5}">
                      <a16:colId xmlns:a16="http://schemas.microsoft.com/office/drawing/2014/main" val="20000"/>
                    </a:ext>
                  </a:extLst>
                </a:gridCol>
                <a:gridCol w="150495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137160">
                <a:tc>
                  <a:txBody>
                    <a:bodyPr/>
                    <a:lstStyle/>
                    <a:p>
                      <a:r>
                        <a:rPr lang="en-US" i="1" dirty="0">
                          <a:latin typeface="Cambria Math" pitchFamily="18" charset="0"/>
                          <a:ea typeface="Cambria Math" pitchFamily="18" charset="0"/>
                        </a:rPr>
                        <a:t>P</a:t>
                      </a:r>
                      <a:endParaRPr lang="en-US" b="0" i="1" dirty="0">
                        <a:solidFill>
                          <a:schemeClr val="tx1"/>
                        </a:solidFill>
                      </a:endParaRPr>
                    </a:p>
                  </a:txBody>
                  <a:tcPr/>
                </a:tc>
                <a:tc>
                  <a:txBody>
                    <a:bodyPr/>
                    <a:lstStyle/>
                    <a:p>
                      <a:r>
                        <a:rPr lang="en-US" dirty="0">
                          <a:latin typeface="Cambria Math"/>
                          <a:ea typeface="Cambria Math"/>
                        </a:rPr>
                        <a:t>¬</a:t>
                      </a:r>
                      <a:r>
                        <a:rPr lang="en-US" i="1" dirty="0">
                          <a:latin typeface="Cambria Math" pitchFamily="18" charset="0"/>
                          <a:ea typeface="Cambria Math" pitchFamily="18" charset="0"/>
                        </a:rPr>
                        <a:t>p</a:t>
                      </a:r>
                      <a:endParaRPr lang="en-US" dirty="0"/>
                    </a:p>
                  </a:txBody>
                  <a:tcPr/>
                </a:tc>
                <a:tc>
                  <a:txBody>
                    <a:bodyPr/>
                    <a:lstStyle/>
                    <a:p>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268612">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213137">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Logically Equivalent</a:t>
            </a:r>
          </a:p>
        </p:txBody>
      </p:sp>
      <p:sp>
        <p:nvSpPr>
          <p:cNvPr id="3" name="Content Placeholder 2"/>
          <p:cNvSpPr>
            <a:spLocks noGrp="1"/>
          </p:cNvSpPr>
          <p:nvPr>
            <p:ph idx="1"/>
          </p:nvPr>
        </p:nvSpPr>
        <p:spPr/>
        <p:txBody>
          <a:bodyPr>
            <a:normAutofit/>
          </a:bodyPr>
          <a:lstStyle/>
          <a:p>
            <a:pPr marL="514350" indent="-514350"/>
            <a:r>
              <a:rPr lang="en-US" sz="2000" dirty="0"/>
              <a:t>Two compound propositions p and q are logically equivalent if  </a:t>
            </a:r>
            <a:r>
              <a:rPr lang="en-US" sz="2000" i="1" dirty="0" err="1">
                <a:latin typeface="Cambria Math" pitchFamily="18" charset="0"/>
                <a:ea typeface="Cambria Math" pitchFamily="18" charset="0"/>
              </a:rPr>
              <a:t>p↔q</a:t>
            </a:r>
            <a:r>
              <a:rPr lang="en-US" sz="2000" dirty="0"/>
              <a:t>  is a tautology.</a:t>
            </a:r>
          </a:p>
          <a:p>
            <a:pPr marL="514350" indent="-514350"/>
            <a:r>
              <a:rPr lang="en-US" sz="2000" dirty="0"/>
              <a:t>We write this as </a:t>
            </a:r>
            <a:r>
              <a:rPr lang="en-US" sz="2000" i="1" dirty="0" err="1">
                <a:latin typeface="Cambria Math" pitchFamily="18" charset="0"/>
                <a:ea typeface="Cambria Math" pitchFamily="18" charset="0"/>
              </a:rPr>
              <a:t>p</a:t>
            </a:r>
            <a:r>
              <a:rPr lang="en-US" sz="2000" i="1" dirty="0" err="1">
                <a:latin typeface="Cambria Math"/>
                <a:ea typeface="Cambria Math"/>
              </a:rPr>
              <a:t>⇔</a:t>
            </a:r>
            <a:r>
              <a:rPr lang="en-US" sz="2000" i="1" dirty="0" err="1">
                <a:latin typeface="Cambria Math" pitchFamily="18" charset="0"/>
                <a:ea typeface="Cambria Math" pitchFamily="18" charset="0"/>
              </a:rPr>
              <a:t>q</a:t>
            </a:r>
            <a:r>
              <a:rPr lang="en-US" sz="2000" dirty="0"/>
              <a:t>   or as </a:t>
            </a:r>
            <a:r>
              <a:rPr lang="en-US" sz="2000" i="1" dirty="0" err="1">
                <a:latin typeface="Cambria Math" pitchFamily="18" charset="0"/>
                <a:ea typeface="Cambria Math" pitchFamily="18" charset="0"/>
              </a:rPr>
              <a:t>p</a:t>
            </a:r>
            <a:r>
              <a:rPr lang="en-US" sz="2000" i="1" dirty="0" err="1">
                <a:latin typeface="Cambria Math"/>
                <a:ea typeface="Cambria Math"/>
              </a:rPr>
              <a:t>≡</a:t>
            </a:r>
            <a:r>
              <a:rPr lang="en-US" sz="2000" i="1" dirty="0" err="1">
                <a:latin typeface="Cambria Math" pitchFamily="18" charset="0"/>
                <a:ea typeface="Cambria Math" pitchFamily="18" charset="0"/>
              </a:rPr>
              <a:t>q</a:t>
            </a:r>
            <a:r>
              <a:rPr lang="en-US" sz="2000" dirty="0"/>
              <a:t> where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compound propositions.</a:t>
            </a:r>
          </a:p>
          <a:p>
            <a:pPr marL="514350" indent="-514350"/>
            <a:r>
              <a:rPr lang="en-US" sz="2000" dirty="0"/>
              <a:t>Two compound propositions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equivalent if and only if the columns in a truth table giving their truth values agree.</a:t>
            </a:r>
          </a:p>
          <a:p>
            <a:pPr marL="514350" indent="-514350"/>
            <a:r>
              <a:rPr lang="en-US" sz="2000" dirty="0"/>
              <a:t>This truth table show </a:t>
            </a:r>
            <a:r>
              <a:rPr lang="en-US" sz="2000" dirty="0">
                <a:latin typeface="Cambria Math"/>
                <a:ea typeface="Cambria Math"/>
              </a:rPr>
              <a:t>¬</a:t>
            </a:r>
            <a:r>
              <a:rPr lang="en-US" sz="2000" i="1" dirty="0">
                <a:latin typeface="Cambria Math" pitchFamily="18" charset="0"/>
                <a:ea typeface="Cambria Math" pitchFamily="18" charset="0"/>
              </a:rPr>
              <a:t>p </a:t>
            </a:r>
            <a:r>
              <a:rPr lang="en-US" sz="2000" dirty="0">
                <a:latin typeface="Cambria Math"/>
                <a:ea typeface="Cambria Math"/>
              </a:rPr>
              <a:t>∨ </a:t>
            </a:r>
            <a:r>
              <a:rPr lang="en-US" sz="2000" i="1" dirty="0">
                <a:latin typeface="Cambria Math" pitchFamily="18" charset="0"/>
                <a:ea typeface="Cambria Math" pitchFamily="18" charset="0"/>
              </a:rPr>
              <a:t>q  </a:t>
            </a:r>
            <a:r>
              <a:rPr lang="en-US" sz="2000" dirty="0">
                <a:ea typeface="Cambria Math" pitchFamily="18" charset="0"/>
              </a:rPr>
              <a:t>is equivalent to </a:t>
            </a:r>
            <a:r>
              <a:rPr lang="en-US" sz="2000" i="1" dirty="0">
                <a:latin typeface="Cambria Math" pitchFamily="18" charset="0"/>
                <a:ea typeface="Cambria Math" pitchFamily="18" charset="0"/>
              </a:rPr>
              <a:t>p </a:t>
            </a:r>
            <a:r>
              <a:rPr lang="en-US" sz="2000" i="1" dirty="0">
                <a:latin typeface="Cambria Math"/>
                <a:ea typeface="Cambria Math"/>
              </a:rPr>
              <a:t>→ </a:t>
            </a:r>
            <a:r>
              <a:rPr lang="en-US" sz="2000" i="1" dirty="0">
                <a:latin typeface="Cambria Math" pitchFamily="18" charset="0"/>
                <a:ea typeface="Cambria Math" pitchFamily="18" charset="0"/>
              </a:rPr>
              <a:t>q.</a:t>
            </a:r>
            <a:endParaRPr lang="en-US" sz="2000" dirty="0"/>
          </a:p>
          <a:p>
            <a:pPr marL="514350" indent="-514350"/>
            <a:endParaRPr lang="en-US" sz="2000" dirty="0"/>
          </a:p>
          <a:p>
            <a:pPr marL="514350" indent="-514350"/>
            <a:endParaRPr lang="en-US" sz="2000" dirty="0"/>
          </a:p>
        </p:txBody>
      </p:sp>
      <p:graphicFrame>
        <p:nvGraphicFramePr>
          <p:cNvPr id="9" name="Content Placeholder 3"/>
          <p:cNvGraphicFramePr>
            <a:graphicFrameLocks/>
          </p:cNvGraphicFramePr>
          <p:nvPr/>
        </p:nvGraphicFramePr>
        <p:xfrm>
          <a:off x="1447800" y="4495800"/>
          <a:ext cx="6248401" cy="1854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752601">
                  <a:extLst>
                    <a:ext uri="{9D8B030D-6E8A-4147-A177-3AD203B41FA5}">
                      <a16:colId xmlns:a16="http://schemas.microsoft.com/office/drawing/2014/main" val="20004"/>
                    </a:ext>
                  </a:extLst>
                </a:gridCol>
              </a:tblGrid>
              <a:tr h="370840">
                <a:tc>
                  <a:txBody>
                    <a:bodyPr/>
                    <a:lstStyle/>
                    <a:p>
                      <a:r>
                        <a:rPr lang="en-US" sz="1800" i="1" dirty="0">
                          <a:latin typeface="Cambria Math" pitchFamily="18" charset="0"/>
                          <a:ea typeface="Cambria Math" pitchFamily="18" charset="0"/>
                        </a:rPr>
                        <a:t>p</a:t>
                      </a:r>
                      <a:endParaRPr lang="en-US" dirty="0"/>
                    </a:p>
                  </a:txBody>
                  <a:tcPr/>
                </a:tc>
                <a:tc>
                  <a:txBody>
                    <a:bodyPr/>
                    <a:lstStyle/>
                    <a:p>
                      <a:r>
                        <a:rPr lang="en-US" sz="1800" i="1" dirty="0">
                          <a:latin typeface="Cambria Math" pitchFamily="18" charset="0"/>
                          <a:ea typeface="Cambria Math" pitchFamily="18" charset="0"/>
                        </a:rPr>
                        <a:t>q</a:t>
                      </a:r>
                      <a:r>
                        <a:rPr lang="en-US" sz="1800" dirty="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sz="1800" i="1" dirty="0">
                          <a:latin typeface="Cambria Math" pitchFamily="18" charset="0"/>
                          <a:ea typeface="Cambria Math" pitchFamily="18" charset="0"/>
                        </a:rPr>
                        <a:t>p </a:t>
                      </a:r>
                      <a:r>
                        <a:rPr lang="en-US" sz="1800" i="0" dirty="0">
                          <a:latin typeface="Cambria Math"/>
                          <a:ea typeface="Cambria Math"/>
                        </a:rPr>
                        <a:t>∨ </a:t>
                      </a:r>
                      <a:r>
                        <a:rPr lang="en-US" sz="1800" i="1" dirty="0">
                          <a:latin typeface="Cambria Math" pitchFamily="18" charset="0"/>
                          <a:ea typeface="Cambria Math" pitchFamily="18" charset="0"/>
                        </a:rPr>
                        <a:t>q</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r>
                        <a:rPr lang="en-US" sz="1800" i="1" dirty="0">
                          <a:latin typeface="Cambria Math"/>
                          <a:ea typeface="Cambria Math"/>
                        </a:rPr>
                        <a:t>→ </a:t>
                      </a:r>
                      <a:r>
                        <a:rPr lang="en-US" sz="1800" i="1" dirty="0">
                          <a:latin typeface="Cambria Math" pitchFamily="18" charset="0"/>
                          <a:ea typeface="Cambria Math" pitchFamily="18" charset="0"/>
                        </a:rPr>
                        <a:t>q</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 Morgan’s Laws</a:t>
            </a:r>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2286000" y="1905000"/>
            <a:ext cx="3123248" cy="382905"/>
          </a:xfr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2590800"/>
            <a:ext cx="3123248" cy="382905"/>
          </a:xfrm>
          <a:prstGeom prst="rect">
            <a:avLst/>
          </a:prstGeom>
        </p:spPr>
      </p:pic>
      <p:graphicFrame>
        <p:nvGraphicFramePr>
          <p:cNvPr id="9" name="Content Placeholder 3"/>
          <p:cNvGraphicFramePr>
            <a:graphicFrameLocks/>
          </p:cNvGraphicFramePr>
          <p:nvPr/>
        </p:nvGraphicFramePr>
        <p:xfrm>
          <a:off x="228600" y="4419600"/>
          <a:ext cx="8610601" cy="20066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gridCol w="1752601">
                  <a:extLst>
                    <a:ext uri="{9D8B030D-6E8A-4147-A177-3AD203B41FA5}">
                      <a16:colId xmlns:a16="http://schemas.microsoft.com/office/drawing/2014/main" val="20006"/>
                    </a:ext>
                  </a:extLst>
                </a:gridCol>
              </a:tblGrid>
              <a:tr h="401320">
                <a:tc>
                  <a:txBody>
                    <a:bodyPr/>
                    <a:lstStyle/>
                    <a:p>
                      <a:r>
                        <a:rPr lang="en-US" b="0" i="1" dirty="0">
                          <a:latin typeface="Cambria Math" pitchFamily="18" charset="0"/>
                          <a:ea typeface="Cambria Math" pitchFamily="18" charset="0"/>
                        </a:rPr>
                        <a:t>p</a:t>
                      </a:r>
                    </a:p>
                  </a:txBody>
                  <a:tcPr/>
                </a:tc>
                <a:tc>
                  <a:txBody>
                    <a:bodyPr/>
                    <a:lstStyle/>
                    <a:p>
                      <a:r>
                        <a:rPr lang="en-US" b="0" i="1" dirty="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Cambria Math" pitchFamily="18" charset="0"/>
                          <a:ea typeface="Cambria Math" pitchFamily="18" charset="0"/>
                        </a:rPr>
                        <a:t>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i="1" dirty="0" err="1">
                          <a:latin typeface="Cambria Math" pitchFamily="18" charset="0"/>
                          <a:ea typeface="Cambria Math" pitchFamily="18" charset="0"/>
                        </a:rPr>
                        <a:t>p</a:t>
                      </a:r>
                      <a:r>
                        <a:rPr lang="en-US" b="0" i="1" dirty="0" err="1">
                          <a:latin typeface="Cambria Math"/>
                          <a:ea typeface="Cambria Math"/>
                        </a:rPr>
                        <a:t>∨q</a:t>
                      </a:r>
                      <a:r>
                        <a:rPr lang="en-US" b="0" i="1" dirty="0">
                          <a:latin typeface="Cambria Math"/>
                          <a:ea typeface="Cambria Math"/>
                        </a:rPr>
                        <a:t>)</a:t>
                      </a:r>
                      <a:endParaRPr lang="en-US" b="0" i="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dirty="0"/>
                        <a:t>(</a:t>
                      </a:r>
                      <a:r>
                        <a:rPr lang="en-US" b="0" i="1" dirty="0" err="1">
                          <a:latin typeface="Cambria Math" pitchFamily="18" charset="0"/>
                          <a:ea typeface="Cambria Math" pitchFamily="18" charset="0"/>
                        </a:rPr>
                        <a:t>p</a:t>
                      </a:r>
                      <a:r>
                        <a:rPr lang="en-US" b="0" i="1" dirty="0" err="1">
                          <a:latin typeface="Cambria Math"/>
                          <a:ea typeface="Cambria Math"/>
                        </a:rPr>
                        <a:t>∨q</a:t>
                      </a:r>
                      <a:r>
                        <a:rPr lang="en-US" b="0" i="1" dirty="0">
                          <a:latin typeface="Cambria Math"/>
                          <a:ea typeface="Cambria Math"/>
                        </a:rPr>
                        <a:t>)</a:t>
                      </a:r>
                      <a:endParaRPr lang="en-US" b="0" i="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Cambria Math" pitchFamily="18" charset="0"/>
                          <a:ea typeface="Cambria Math" pitchFamily="18" charset="0"/>
                        </a:rPr>
                        <a:t>p</a:t>
                      </a:r>
                      <a:r>
                        <a:rPr lang="en-US" b="0" i="1" dirty="0">
                          <a:latin typeface="Cambria Math"/>
                          <a:ea typeface="Cambria Math"/>
                        </a:rPr>
                        <a:t>∧¬</a:t>
                      </a:r>
                      <a:r>
                        <a:rPr lang="en-US" b="0" i="1" dirty="0">
                          <a:latin typeface="Cambria Math" pitchFamily="18" charset="0"/>
                          <a:ea typeface="Cambria Math" pitchFamily="18" charset="0"/>
                        </a:rPr>
                        <a:t>q</a:t>
                      </a:r>
                    </a:p>
                  </a:txBody>
                  <a:tcPr/>
                </a:tc>
                <a:extLst>
                  <a:ext uri="{0D108BD9-81ED-4DB2-BD59-A6C34878D82A}">
                    <a16:rowId xmlns:a16="http://schemas.microsoft.com/office/drawing/2014/main" val="10000"/>
                  </a:ext>
                </a:extLst>
              </a:tr>
              <a:tr h="40132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1"/>
                  </a:ext>
                </a:extLst>
              </a:tr>
              <a:tr h="40132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40132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3"/>
                  </a:ext>
                </a:extLst>
              </a:tr>
              <a:tr h="40132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
        <p:nvSpPr>
          <p:cNvPr id="10" name="TextBox 9"/>
          <p:cNvSpPr txBox="1"/>
          <p:nvPr/>
        </p:nvSpPr>
        <p:spPr>
          <a:xfrm>
            <a:off x="457200" y="3581400"/>
            <a:ext cx="7239000" cy="369332"/>
          </a:xfrm>
          <a:prstGeom prst="rect">
            <a:avLst/>
          </a:prstGeom>
          <a:noFill/>
        </p:spPr>
        <p:txBody>
          <a:bodyPr wrap="square" rtlCol="0">
            <a:spAutoFit/>
          </a:bodyPr>
          <a:lstStyle/>
          <a:p>
            <a:r>
              <a:rPr lang="en-US" dirty="0"/>
              <a:t>This truth table shows that De Morgan’s Second Law holds.</a:t>
            </a:r>
          </a:p>
        </p:txBody>
      </p:sp>
      <p:pic>
        <p:nvPicPr>
          <p:cNvPr id="11" name="Picture 10" descr="0106.jpg"/>
          <p:cNvPicPr>
            <a:picLocks noChangeAspect="1"/>
          </p:cNvPicPr>
          <p:nvPr/>
        </p:nvPicPr>
        <p:blipFill>
          <a:blip r:embed="rId6" cstate="print"/>
          <a:stretch>
            <a:fillRect/>
          </a:stretch>
        </p:blipFill>
        <p:spPr>
          <a:xfrm>
            <a:off x="6934200" y="914400"/>
            <a:ext cx="874014" cy="1021080"/>
          </a:xfrm>
          <a:prstGeom prst="rect">
            <a:avLst/>
          </a:prstGeom>
        </p:spPr>
      </p:pic>
      <p:sp>
        <p:nvSpPr>
          <p:cNvPr id="12" name="TextBox 11"/>
          <p:cNvSpPr txBox="1"/>
          <p:nvPr/>
        </p:nvSpPr>
        <p:spPr>
          <a:xfrm>
            <a:off x="6324600" y="2209800"/>
            <a:ext cx="2438400" cy="369332"/>
          </a:xfrm>
          <a:prstGeom prst="rect">
            <a:avLst/>
          </a:prstGeom>
          <a:noFill/>
        </p:spPr>
        <p:txBody>
          <a:bodyPr wrap="square" rtlCol="0">
            <a:spAutoFit/>
          </a:bodyPr>
          <a:lstStyle/>
          <a:p>
            <a:r>
              <a:rPr lang="en-US" dirty="0"/>
              <a:t>Augustus De Morgan</a:t>
            </a:r>
          </a:p>
        </p:txBody>
      </p:sp>
      <p:sp>
        <p:nvSpPr>
          <p:cNvPr id="13" name="TextBox 12"/>
          <p:cNvSpPr txBox="1"/>
          <p:nvPr/>
        </p:nvSpPr>
        <p:spPr>
          <a:xfrm>
            <a:off x="6934200" y="2667000"/>
            <a:ext cx="1371600" cy="369332"/>
          </a:xfrm>
          <a:prstGeom prst="rect">
            <a:avLst/>
          </a:prstGeom>
          <a:noFill/>
        </p:spPr>
        <p:txBody>
          <a:bodyPr wrap="square" rtlCol="0">
            <a:spAutoFit/>
          </a:bodyPr>
          <a:lstStyle/>
          <a:p>
            <a:r>
              <a:rPr lang="en-US" dirty="0"/>
              <a:t>1806-1871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Logical Equivalences</a:t>
            </a:r>
          </a:p>
        </p:txBody>
      </p:sp>
      <p:sp>
        <p:nvSpPr>
          <p:cNvPr id="3" name="Content Placeholder 2"/>
          <p:cNvSpPr>
            <a:spLocks noGrp="1"/>
          </p:cNvSpPr>
          <p:nvPr>
            <p:ph idx="1"/>
          </p:nvPr>
        </p:nvSpPr>
        <p:spPr/>
        <p:txBody>
          <a:bodyPr/>
          <a:lstStyle/>
          <a:p>
            <a:r>
              <a:rPr lang="en-US" dirty="0"/>
              <a:t>Identity Laws:                                  ,</a:t>
            </a:r>
          </a:p>
          <a:p>
            <a:endParaRPr lang="en-US" dirty="0"/>
          </a:p>
          <a:p>
            <a:r>
              <a:rPr lang="en-US" dirty="0"/>
              <a:t>Domination Laws:                           ,</a:t>
            </a:r>
          </a:p>
          <a:p>
            <a:endParaRPr lang="en-US" dirty="0"/>
          </a:p>
          <a:p>
            <a:r>
              <a:rPr lang="en-US" dirty="0"/>
              <a:t>Idempotent laws:                              ,  </a:t>
            </a:r>
          </a:p>
          <a:p>
            <a:pPr>
              <a:buNone/>
            </a:pPr>
            <a:endParaRPr lang="en-US" dirty="0"/>
          </a:p>
          <a:p>
            <a:r>
              <a:rPr lang="en-US" dirty="0"/>
              <a:t>Double Negation Law:</a:t>
            </a:r>
          </a:p>
          <a:p>
            <a:pPr>
              <a:buNone/>
            </a:pPr>
            <a:endParaRPr lang="en-US" dirty="0"/>
          </a:p>
          <a:p>
            <a:r>
              <a:rPr lang="en-US" dirty="0"/>
              <a:t>Negation Laws:                                   ,</a:t>
            </a:r>
          </a:p>
          <a:p>
            <a:endParaRPr lang="en-US" dirty="0"/>
          </a:p>
          <a:p>
            <a:pPr>
              <a:buNone/>
            </a:pPr>
            <a:endParaRPr lang="en-US" dirty="0"/>
          </a:p>
          <a:p>
            <a:endParaRPr lang="en-US" dirty="0"/>
          </a:p>
          <a:p>
            <a:pPr>
              <a:buNone/>
            </a:pPr>
            <a:endParaRPr lang="en-US" dirty="0"/>
          </a:p>
        </p:txBody>
      </p:sp>
      <p:pic>
        <p:nvPicPr>
          <p:cNvPr id="4" name="Picture 3" descr="addin_tmp.png"/>
          <p:cNvPicPr>
            <a:picLocks noChangeAspect="1"/>
          </p:cNvPicPr>
          <p:nvPr>
            <p:custDataLst>
              <p:tags r:id="rId1"/>
            </p:custDataLst>
          </p:nvPr>
        </p:nvPicPr>
        <p:blipFill>
          <a:blip r:embed="rId11" cstate="print"/>
          <a:stretch>
            <a:fillRect/>
          </a:stretch>
        </p:blipFill>
        <p:spPr>
          <a:xfrm>
            <a:off x="3886200" y="2057400"/>
            <a:ext cx="1591628" cy="331470"/>
          </a:xfrm>
          <a:prstGeom prst="rect">
            <a:avLst/>
          </a:prstGeom>
        </p:spPr>
      </p:pic>
      <p:pic>
        <p:nvPicPr>
          <p:cNvPr id="6" name="Picture 5" descr="addin_tmp.png"/>
          <p:cNvPicPr>
            <a:picLocks noChangeAspect="1"/>
          </p:cNvPicPr>
          <p:nvPr>
            <p:custDataLst>
              <p:tags r:id="rId2"/>
            </p:custDataLst>
          </p:nvPr>
        </p:nvPicPr>
        <p:blipFill>
          <a:blip r:embed="rId12" cstate="print"/>
          <a:stretch>
            <a:fillRect/>
          </a:stretch>
        </p:blipFill>
        <p:spPr>
          <a:xfrm>
            <a:off x="6172200" y="2057400"/>
            <a:ext cx="1614488" cy="334328"/>
          </a:xfrm>
          <a:prstGeom prst="rect">
            <a:avLst/>
          </a:prstGeom>
        </p:spPr>
      </p:pic>
      <p:pic>
        <p:nvPicPr>
          <p:cNvPr id="8" name="Picture 7" descr="addin_tmp.png"/>
          <p:cNvPicPr>
            <a:picLocks noChangeAspect="1"/>
          </p:cNvPicPr>
          <p:nvPr>
            <p:custDataLst>
              <p:tags r:id="rId3"/>
            </p:custDataLst>
          </p:nvPr>
        </p:nvPicPr>
        <p:blipFill>
          <a:blip r:embed="rId13" cstate="print"/>
          <a:stretch>
            <a:fillRect/>
          </a:stretch>
        </p:blipFill>
        <p:spPr>
          <a:xfrm>
            <a:off x="3810000" y="2971800"/>
            <a:ext cx="1674495" cy="331470"/>
          </a:xfrm>
          <a:prstGeom prst="rect">
            <a:avLst/>
          </a:prstGeom>
        </p:spPr>
      </p:pic>
      <p:pic>
        <p:nvPicPr>
          <p:cNvPr id="9" name="Picture 8" descr="addin_tmp.png"/>
          <p:cNvPicPr>
            <a:picLocks noChangeAspect="1"/>
          </p:cNvPicPr>
          <p:nvPr>
            <p:custDataLst>
              <p:tags r:id="rId4"/>
            </p:custDataLst>
          </p:nvPr>
        </p:nvPicPr>
        <p:blipFill>
          <a:blip r:embed="rId14" cstate="print"/>
          <a:stretch>
            <a:fillRect/>
          </a:stretch>
        </p:blipFill>
        <p:spPr>
          <a:xfrm>
            <a:off x="6172200" y="2895600"/>
            <a:ext cx="1714500" cy="334328"/>
          </a:xfrm>
          <a:prstGeom prst="rect">
            <a:avLst/>
          </a:prstGeom>
        </p:spPr>
      </p:pic>
      <p:pic>
        <p:nvPicPr>
          <p:cNvPr id="10" name="Picture 9" descr="addin_tmp.png"/>
          <p:cNvPicPr>
            <a:picLocks noChangeAspect="1"/>
          </p:cNvPicPr>
          <p:nvPr>
            <p:custDataLst>
              <p:tags r:id="rId5"/>
            </p:custDataLst>
          </p:nvPr>
        </p:nvPicPr>
        <p:blipFill>
          <a:blip r:embed="rId15" cstate="print"/>
          <a:stretch>
            <a:fillRect/>
          </a:stretch>
        </p:blipFill>
        <p:spPr>
          <a:xfrm>
            <a:off x="3962400" y="3886200"/>
            <a:ext cx="1508760" cy="300038"/>
          </a:xfrm>
          <a:prstGeom prst="rect">
            <a:avLst/>
          </a:prstGeom>
        </p:spPr>
      </p:pic>
      <p:pic>
        <p:nvPicPr>
          <p:cNvPr id="11" name="Picture 10" descr="addin_tmp.png"/>
          <p:cNvPicPr>
            <a:picLocks noChangeAspect="1"/>
          </p:cNvPicPr>
          <p:nvPr>
            <p:custDataLst>
              <p:tags r:id="rId6"/>
            </p:custDataLst>
          </p:nvPr>
        </p:nvPicPr>
        <p:blipFill>
          <a:blip r:embed="rId16" cstate="print"/>
          <a:stretch>
            <a:fillRect/>
          </a:stretch>
        </p:blipFill>
        <p:spPr>
          <a:xfrm>
            <a:off x="6248400" y="3886200"/>
            <a:ext cx="1508760" cy="300038"/>
          </a:xfrm>
          <a:prstGeom prst="rect">
            <a:avLst/>
          </a:prstGeom>
        </p:spPr>
      </p:pic>
      <p:pic>
        <p:nvPicPr>
          <p:cNvPr id="12" name="Picture 11" descr="addin_tmp.png"/>
          <p:cNvPicPr>
            <a:picLocks noChangeAspect="1"/>
          </p:cNvPicPr>
          <p:nvPr>
            <p:custDataLst>
              <p:tags r:id="rId7"/>
            </p:custDataLst>
          </p:nvPr>
        </p:nvPicPr>
        <p:blipFill>
          <a:blip r:embed="rId17" cstate="print"/>
          <a:stretch>
            <a:fillRect/>
          </a:stretch>
        </p:blipFill>
        <p:spPr>
          <a:xfrm>
            <a:off x="5029200" y="4724400"/>
            <a:ext cx="1665923" cy="382905"/>
          </a:xfrm>
          <a:prstGeom prst="rect">
            <a:avLst/>
          </a:prstGeom>
        </p:spPr>
      </p:pic>
      <p:pic>
        <p:nvPicPr>
          <p:cNvPr id="13" name="Picture 12" descr="addin_tmp.png"/>
          <p:cNvPicPr>
            <a:picLocks noChangeAspect="1"/>
          </p:cNvPicPr>
          <p:nvPr>
            <p:custDataLst>
              <p:tags r:id="rId8"/>
            </p:custDataLst>
          </p:nvPr>
        </p:nvPicPr>
        <p:blipFill>
          <a:blip r:embed="rId18" cstate="print"/>
          <a:stretch>
            <a:fillRect/>
          </a:stretch>
        </p:blipFill>
        <p:spPr>
          <a:xfrm>
            <a:off x="3962400" y="5791200"/>
            <a:ext cx="1843088" cy="331470"/>
          </a:xfrm>
          <a:prstGeom prst="rect">
            <a:avLst/>
          </a:prstGeom>
        </p:spPr>
      </p:pic>
      <p:pic>
        <p:nvPicPr>
          <p:cNvPr id="14" name="Picture 13" descr="addin_tmp.png"/>
          <p:cNvPicPr>
            <a:picLocks noChangeAspect="1"/>
          </p:cNvPicPr>
          <p:nvPr>
            <p:custDataLst>
              <p:tags r:id="rId9"/>
            </p:custDataLst>
          </p:nvPr>
        </p:nvPicPr>
        <p:blipFill>
          <a:blip r:embed="rId19" cstate="print"/>
          <a:stretch>
            <a:fillRect/>
          </a:stretch>
        </p:blipFill>
        <p:spPr>
          <a:xfrm>
            <a:off x="6553200" y="5791200"/>
            <a:ext cx="1860233" cy="33432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Logical Equivalences (</a:t>
            </a:r>
            <a:r>
              <a:rPr lang="en-US" i="1" dirty="0"/>
              <a:t>cont</a:t>
            </a:r>
            <a:r>
              <a:rPr lang="en-US" dirty="0"/>
              <a:t>)</a:t>
            </a:r>
          </a:p>
        </p:txBody>
      </p:sp>
      <p:sp>
        <p:nvSpPr>
          <p:cNvPr id="3" name="Content Placeholder 2"/>
          <p:cNvSpPr>
            <a:spLocks noGrp="1"/>
          </p:cNvSpPr>
          <p:nvPr>
            <p:ph idx="1"/>
          </p:nvPr>
        </p:nvSpPr>
        <p:spPr/>
        <p:txBody>
          <a:bodyPr/>
          <a:lstStyle/>
          <a:p>
            <a:r>
              <a:rPr lang="en-US" dirty="0"/>
              <a:t>Commutative Laws:                              ,</a:t>
            </a:r>
          </a:p>
          <a:p>
            <a:pPr>
              <a:buNone/>
            </a:pPr>
            <a:endParaRPr lang="en-US" dirty="0"/>
          </a:p>
          <a:p>
            <a:r>
              <a:rPr lang="en-US" dirty="0"/>
              <a:t>Associative Laws:</a:t>
            </a:r>
          </a:p>
          <a:p>
            <a:pPr>
              <a:buNone/>
            </a:pPr>
            <a:endParaRPr lang="en-US" dirty="0"/>
          </a:p>
          <a:p>
            <a:r>
              <a:rPr lang="en-US" dirty="0"/>
              <a:t>Distributive Laws:</a:t>
            </a:r>
          </a:p>
          <a:p>
            <a:endParaRPr lang="en-US" dirty="0"/>
          </a:p>
          <a:p>
            <a:endParaRPr lang="en-US" dirty="0"/>
          </a:p>
          <a:p>
            <a:r>
              <a:rPr lang="en-US" dirty="0"/>
              <a:t>Absorption Laws:</a:t>
            </a:r>
          </a:p>
          <a:p>
            <a:endParaRPr lang="en-US" dirty="0"/>
          </a:p>
          <a:p>
            <a:endParaRPr lang="en-US" dirty="0"/>
          </a:p>
          <a:p>
            <a:endParaRPr lang="en-US" dirty="0"/>
          </a:p>
          <a:p>
            <a:pPr>
              <a:buNone/>
            </a:pPr>
            <a:endParaRPr lang="en-US" dirty="0"/>
          </a:p>
        </p:txBody>
      </p:sp>
      <p:pic>
        <p:nvPicPr>
          <p:cNvPr id="8" name="Picture 7" descr="addin_tmp.png"/>
          <p:cNvPicPr>
            <a:picLocks noChangeAspect="1"/>
          </p:cNvPicPr>
          <p:nvPr>
            <p:custDataLst>
              <p:tags r:id="rId1"/>
            </p:custDataLst>
          </p:nvPr>
        </p:nvPicPr>
        <p:blipFill>
          <a:blip r:embed="rId10" cstate="print"/>
          <a:stretch>
            <a:fillRect/>
          </a:stretch>
        </p:blipFill>
        <p:spPr>
          <a:xfrm>
            <a:off x="3886200" y="2057400"/>
            <a:ext cx="2105978" cy="300038"/>
          </a:xfrm>
          <a:prstGeom prst="rect">
            <a:avLst/>
          </a:prstGeom>
        </p:spPr>
      </p:pic>
      <p:pic>
        <p:nvPicPr>
          <p:cNvPr id="12" name="Picture 11" descr="addin_tmp.png"/>
          <p:cNvPicPr>
            <a:picLocks noChangeAspect="1"/>
          </p:cNvPicPr>
          <p:nvPr>
            <p:custDataLst>
              <p:tags r:id="rId2"/>
            </p:custDataLst>
          </p:nvPr>
        </p:nvPicPr>
        <p:blipFill>
          <a:blip r:embed="rId11" cstate="print"/>
          <a:stretch>
            <a:fillRect/>
          </a:stretch>
        </p:blipFill>
        <p:spPr>
          <a:xfrm>
            <a:off x="6477000" y="2057400"/>
            <a:ext cx="2105978" cy="300038"/>
          </a:xfrm>
          <a:prstGeom prst="rect">
            <a:avLst/>
          </a:prstGeom>
        </p:spPr>
      </p:pic>
      <p:pic>
        <p:nvPicPr>
          <p:cNvPr id="9" name="Picture 8" descr="addin_tmp.png"/>
          <p:cNvPicPr>
            <a:picLocks noChangeAspect="1"/>
          </p:cNvPicPr>
          <p:nvPr>
            <p:custDataLst>
              <p:tags r:id="rId3"/>
            </p:custDataLst>
          </p:nvPr>
        </p:nvPicPr>
        <p:blipFill>
          <a:blip r:embed="rId12" cstate="print"/>
          <a:stretch>
            <a:fillRect/>
          </a:stretch>
        </p:blipFill>
        <p:spPr>
          <a:xfrm>
            <a:off x="3810000" y="3352800"/>
            <a:ext cx="3823335" cy="382905"/>
          </a:xfrm>
          <a:prstGeom prst="rect">
            <a:avLst/>
          </a:prstGeom>
        </p:spPr>
      </p:pic>
      <p:pic>
        <p:nvPicPr>
          <p:cNvPr id="10" name="Picture 9" descr="addin_tmp.png"/>
          <p:cNvPicPr>
            <a:picLocks noChangeAspect="1"/>
          </p:cNvPicPr>
          <p:nvPr>
            <p:custDataLst>
              <p:tags r:id="rId4"/>
            </p:custDataLst>
          </p:nvPr>
        </p:nvPicPr>
        <p:blipFill>
          <a:blip r:embed="rId13" cstate="print"/>
          <a:stretch>
            <a:fillRect/>
          </a:stretch>
        </p:blipFill>
        <p:spPr>
          <a:xfrm>
            <a:off x="3810000" y="2895600"/>
            <a:ext cx="3823335" cy="382905"/>
          </a:xfrm>
          <a:prstGeom prst="rect">
            <a:avLst/>
          </a:prstGeom>
        </p:spPr>
      </p:pic>
      <p:pic>
        <p:nvPicPr>
          <p:cNvPr id="13" name="Picture 12" descr="addin_tmp.png"/>
          <p:cNvPicPr>
            <a:picLocks noChangeAspect="1"/>
          </p:cNvPicPr>
          <p:nvPr>
            <p:custDataLst>
              <p:tags r:id="rId5"/>
            </p:custDataLst>
          </p:nvPr>
        </p:nvPicPr>
        <p:blipFill>
          <a:blip r:embed="rId14" cstate="print"/>
          <a:stretch>
            <a:fillRect/>
          </a:stretch>
        </p:blipFill>
        <p:spPr>
          <a:xfrm>
            <a:off x="3733800" y="4038600"/>
            <a:ext cx="5026343" cy="382905"/>
          </a:xfrm>
          <a:prstGeom prst="rect">
            <a:avLst/>
          </a:prstGeom>
        </p:spPr>
      </p:pic>
      <p:pic>
        <p:nvPicPr>
          <p:cNvPr id="14" name="Picture 13" descr="addin_tmp.png"/>
          <p:cNvPicPr>
            <a:picLocks noChangeAspect="1"/>
          </p:cNvPicPr>
          <p:nvPr>
            <p:custDataLst>
              <p:tags r:id="rId6"/>
            </p:custDataLst>
          </p:nvPr>
        </p:nvPicPr>
        <p:blipFill>
          <a:blip r:embed="rId15" cstate="print"/>
          <a:stretch>
            <a:fillRect/>
          </a:stretch>
        </p:blipFill>
        <p:spPr>
          <a:xfrm>
            <a:off x="3733800" y="4648200"/>
            <a:ext cx="5026343" cy="382905"/>
          </a:xfrm>
          <a:prstGeom prst="rect">
            <a:avLst/>
          </a:prstGeom>
        </p:spPr>
      </p:pic>
      <p:pic>
        <p:nvPicPr>
          <p:cNvPr id="15" name="Picture 14" descr="addin_tmp.png"/>
          <p:cNvPicPr>
            <a:picLocks noChangeAspect="1"/>
          </p:cNvPicPr>
          <p:nvPr>
            <p:custDataLst>
              <p:tags r:id="rId7"/>
            </p:custDataLst>
          </p:nvPr>
        </p:nvPicPr>
        <p:blipFill>
          <a:blip r:embed="rId16" cstate="print"/>
          <a:stretch>
            <a:fillRect/>
          </a:stretch>
        </p:blipFill>
        <p:spPr>
          <a:xfrm>
            <a:off x="3733800" y="5334000"/>
            <a:ext cx="2408873" cy="382905"/>
          </a:xfrm>
          <a:prstGeom prst="rect">
            <a:avLst/>
          </a:prstGeom>
        </p:spPr>
      </p:pic>
      <p:pic>
        <p:nvPicPr>
          <p:cNvPr id="16" name="Picture 15" descr="addin_tmp.png"/>
          <p:cNvPicPr>
            <a:picLocks noChangeAspect="1"/>
          </p:cNvPicPr>
          <p:nvPr>
            <p:custDataLst>
              <p:tags r:id="rId8"/>
            </p:custDataLst>
          </p:nvPr>
        </p:nvPicPr>
        <p:blipFill>
          <a:blip r:embed="rId17" cstate="print"/>
          <a:stretch>
            <a:fillRect/>
          </a:stretch>
        </p:blipFill>
        <p:spPr>
          <a:xfrm>
            <a:off x="6400800" y="5334000"/>
            <a:ext cx="2408873" cy="38290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Logical Equivalences</a:t>
            </a:r>
          </a:p>
        </p:txBody>
      </p:sp>
      <p:pic>
        <p:nvPicPr>
          <p:cNvPr id="4" name="Content Placeholder 3" descr="table17.jpg"/>
          <p:cNvPicPr>
            <a:picLocks noGrp="1" noChangeAspect="1"/>
          </p:cNvPicPr>
          <p:nvPr>
            <p:ph idx="1"/>
          </p:nvPr>
        </p:nvPicPr>
        <p:blipFill>
          <a:blip r:embed="rId2" cstate="print"/>
          <a:stretch>
            <a:fillRect/>
          </a:stretch>
        </p:blipFill>
        <p:spPr>
          <a:xfrm>
            <a:off x="533400" y="2039620"/>
            <a:ext cx="4088606" cy="4361180"/>
          </a:xfrm>
        </p:spPr>
      </p:pic>
      <p:pic>
        <p:nvPicPr>
          <p:cNvPr id="5" name="Picture 4" descr="table18.jpg"/>
          <p:cNvPicPr>
            <a:picLocks noChangeAspect="1"/>
          </p:cNvPicPr>
          <p:nvPr/>
        </p:nvPicPr>
        <p:blipFill>
          <a:blip r:embed="rId3" cstate="print"/>
          <a:stretch>
            <a:fillRect/>
          </a:stretch>
        </p:blipFill>
        <p:spPr>
          <a:xfrm>
            <a:off x="4696691" y="2057400"/>
            <a:ext cx="4142509" cy="35052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Constructing New Logical Equivalences</a:t>
            </a:r>
          </a:p>
        </p:txBody>
      </p:sp>
      <p:sp>
        <p:nvSpPr>
          <p:cNvPr id="3" name="Content Placeholder 2"/>
          <p:cNvSpPr>
            <a:spLocks noGrp="1"/>
          </p:cNvSpPr>
          <p:nvPr>
            <p:ph idx="1"/>
          </p:nvPr>
        </p:nvSpPr>
        <p:spPr/>
        <p:txBody>
          <a:bodyPr>
            <a:normAutofit fontScale="92500" lnSpcReduction="10000"/>
          </a:bodyPr>
          <a:lstStyle/>
          <a:p>
            <a:r>
              <a:rPr lang="en-US" dirty="0"/>
              <a:t>We can show that two expressions are logically equivalent by developing a series of logically equivalent statements.</a:t>
            </a:r>
          </a:p>
          <a:p>
            <a:r>
              <a:rPr lang="en-US" dirty="0"/>
              <a:t>To prove that                 we produce a series of equivalences beginning with A and ending with B.</a:t>
            </a:r>
          </a:p>
          <a:p>
            <a:endParaRPr lang="en-US" dirty="0"/>
          </a:p>
          <a:p>
            <a:endParaRPr lang="en-US" dirty="0"/>
          </a:p>
          <a:p>
            <a:endParaRPr lang="en-US" dirty="0"/>
          </a:p>
          <a:p>
            <a:r>
              <a:rPr lang="en-US" dirty="0"/>
              <a:t>Keep in mind that whenever a proposition (represented by a propositional variable) occurs in the equivalences listed earlier, it may be replaced by an arbitrarily complex compound proposition.</a:t>
            </a:r>
          </a:p>
        </p:txBody>
      </p:sp>
      <p:pic>
        <p:nvPicPr>
          <p:cNvPr id="8" name="Picture 7" descr="addin_tmp.png"/>
          <p:cNvPicPr>
            <a:picLocks noChangeAspect="1"/>
          </p:cNvPicPr>
          <p:nvPr>
            <p:custDataLst>
              <p:tags r:id="rId1"/>
            </p:custDataLst>
          </p:nvPr>
        </p:nvPicPr>
        <p:blipFill>
          <a:blip r:embed="rId6" cstate="print"/>
          <a:stretch>
            <a:fillRect/>
          </a:stretch>
        </p:blipFill>
        <p:spPr>
          <a:xfrm>
            <a:off x="2667000" y="2743200"/>
            <a:ext cx="890588" cy="228600"/>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3429000" y="3429001"/>
            <a:ext cx="992981" cy="27622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3429000" y="4114800"/>
            <a:ext cx="1062038" cy="278606"/>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3886200" y="3733800"/>
            <a:ext cx="35719" cy="288131"/>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Proofs</a:t>
            </a:r>
          </a:p>
        </p:txBody>
      </p:sp>
      <p:sp>
        <p:nvSpPr>
          <p:cNvPr id="8" name="Content Placeholder 7"/>
          <p:cNvSpPr>
            <a:spLocks noGrp="1"/>
          </p:cNvSpPr>
          <p:nvPr>
            <p:ph idx="1"/>
          </p:nvPr>
        </p:nvSpPr>
        <p:spPr/>
        <p:txBody>
          <a:bodyPr/>
          <a:lstStyle/>
          <a:p>
            <a:pPr>
              <a:buNone/>
            </a:pPr>
            <a:r>
              <a:rPr lang="en-US" b="1" dirty="0"/>
              <a:t>Example</a:t>
            </a:r>
            <a:r>
              <a:rPr lang="en-US" dirty="0"/>
              <a:t>: Show that                               </a:t>
            </a:r>
          </a:p>
          <a:p>
            <a:pPr>
              <a:buNone/>
            </a:pPr>
            <a:r>
              <a:rPr lang="en-US" dirty="0"/>
              <a:t>            is logically equivalent to </a:t>
            </a:r>
          </a:p>
          <a:p>
            <a:pPr>
              <a:buNone/>
            </a:pPr>
            <a:r>
              <a:rPr lang="en-US" b="1" dirty="0"/>
              <a:t>Solution</a:t>
            </a:r>
            <a:r>
              <a:rPr lang="en-US" dirty="0"/>
              <a:t>:</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533401" y="3429000"/>
            <a:ext cx="8338185" cy="2381250"/>
          </a:xfrm>
          <a:prstGeom prst="rect">
            <a:avLst/>
          </a:prstGeom>
        </p:spPr>
      </p:pic>
      <p:pic>
        <p:nvPicPr>
          <p:cNvPr id="12" name="Picture 11" descr="addin_tmp.png"/>
          <p:cNvPicPr>
            <a:picLocks noChangeAspect="1"/>
          </p:cNvPicPr>
          <p:nvPr>
            <p:custDataLst>
              <p:tags r:id="rId2"/>
            </p:custDataLst>
          </p:nvPr>
        </p:nvPicPr>
        <p:blipFill>
          <a:blip r:embed="rId6" cstate="print"/>
          <a:stretch>
            <a:fillRect/>
          </a:stretch>
        </p:blipFill>
        <p:spPr>
          <a:xfrm>
            <a:off x="3657600" y="1981200"/>
            <a:ext cx="2451735" cy="382905"/>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5257800" y="2514600"/>
            <a:ext cx="1271588" cy="30289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Equivalence Proofs</a:t>
            </a:r>
          </a:p>
        </p:txBody>
      </p:sp>
      <p:sp>
        <p:nvSpPr>
          <p:cNvPr id="8" name="Content Placeholder 7"/>
          <p:cNvSpPr>
            <a:spLocks noGrp="1"/>
          </p:cNvSpPr>
          <p:nvPr>
            <p:ph idx="1"/>
          </p:nvPr>
        </p:nvSpPr>
        <p:spPr/>
        <p:txBody>
          <a:bodyPr/>
          <a:lstStyle/>
          <a:p>
            <a:pPr>
              <a:buNone/>
            </a:pPr>
            <a:r>
              <a:rPr lang="en-US" b="1" dirty="0"/>
              <a:t>Example</a:t>
            </a:r>
            <a:r>
              <a:rPr lang="en-US" dirty="0"/>
              <a:t>: Show that                               </a:t>
            </a:r>
          </a:p>
          <a:p>
            <a:pPr>
              <a:buNone/>
            </a:pPr>
            <a:r>
              <a:rPr lang="en-US" dirty="0"/>
              <a:t>            is a tautology. </a:t>
            </a:r>
          </a:p>
          <a:p>
            <a:pPr>
              <a:buNone/>
            </a:pPr>
            <a:r>
              <a:rPr lang="en-US" b="1" dirty="0"/>
              <a:t>Solution</a:t>
            </a:r>
            <a:r>
              <a:rPr lang="en-US" dirty="0"/>
              <a:t>:</a:t>
            </a:r>
          </a:p>
          <a:p>
            <a:pPr>
              <a:buNone/>
            </a:pPr>
            <a:endParaRPr lang="en-US" dirty="0"/>
          </a:p>
        </p:txBody>
      </p:sp>
      <p:pic>
        <p:nvPicPr>
          <p:cNvPr id="16" name="Picture 15" descr="addin_tmp.png"/>
          <p:cNvPicPr>
            <a:picLocks noChangeAspect="1"/>
          </p:cNvPicPr>
          <p:nvPr>
            <p:custDataLst>
              <p:tags r:id="rId1"/>
            </p:custDataLst>
          </p:nvPr>
        </p:nvPicPr>
        <p:blipFill>
          <a:blip r:embed="rId4" cstate="print"/>
          <a:stretch>
            <a:fillRect/>
          </a:stretch>
        </p:blipFill>
        <p:spPr>
          <a:xfrm>
            <a:off x="533402" y="3428999"/>
            <a:ext cx="8185785" cy="2066925"/>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657600" y="1981200"/>
            <a:ext cx="2700338" cy="3829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Propositional Logic</a:t>
            </a:r>
          </a:p>
        </p:txBody>
      </p:sp>
      <p:sp>
        <p:nvSpPr>
          <p:cNvPr id="3" name="Content Placeholder 2"/>
          <p:cNvSpPr>
            <a:spLocks noGrp="1"/>
          </p:cNvSpPr>
          <p:nvPr>
            <p:ph idx="1"/>
          </p:nvPr>
        </p:nvSpPr>
        <p:spPr/>
        <p:txBody>
          <a:bodyPr>
            <a:normAutofit lnSpcReduction="10000"/>
          </a:bodyPr>
          <a:lstStyle/>
          <a:p>
            <a:r>
              <a:rPr lang="en-US" dirty="0"/>
              <a:t>Constructing Propositions</a:t>
            </a:r>
          </a:p>
          <a:p>
            <a:pPr lvl="1"/>
            <a:r>
              <a:rPr lang="en-US" dirty="0"/>
              <a:t>Propositional Variables: </a:t>
            </a:r>
            <a:r>
              <a:rPr lang="en-US" i="1" dirty="0"/>
              <a:t>p</a:t>
            </a:r>
            <a:r>
              <a:rPr lang="en-US" dirty="0"/>
              <a:t>, </a:t>
            </a:r>
            <a:r>
              <a:rPr lang="en-US" i="1" dirty="0"/>
              <a:t>q, r</a:t>
            </a:r>
            <a:r>
              <a:rPr lang="en-US" dirty="0"/>
              <a:t>, </a:t>
            </a:r>
            <a:r>
              <a:rPr lang="en-US" i="1" dirty="0"/>
              <a:t>s</a:t>
            </a:r>
            <a:r>
              <a:rPr lang="en-US" dirty="0"/>
              <a:t>, …</a:t>
            </a:r>
          </a:p>
          <a:p>
            <a:pPr lvl="1"/>
            <a:r>
              <a:rPr lang="en-US" dirty="0"/>
              <a:t>The proposition that is always true is denoted by </a:t>
            </a:r>
            <a:r>
              <a:rPr lang="en-US" b="1" dirty="0"/>
              <a:t>T</a:t>
            </a:r>
            <a:r>
              <a:rPr lang="en-US" dirty="0"/>
              <a:t> and the proposition that is always false is denoted by </a:t>
            </a:r>
            <a:r>
              <a:rPr lang="en-US" b="1" dirty="0"/>
              <a:t>F</a:t>
            </a:r>
            <a:r>
              <a:rPr lang="en-US" dirty="0"/>
              <a:t>.</a:t>
            </a:r>
          </a:p>
          <a:p>
            <a:pPr lvl="1"/>
            <a:r>
              <a:rPr lang="en-US" dirty="0"/>
              <a:t>Compound Propositions; constructed from logical connectives and other propositions</a:t>
            </a:r>
          </a:p>
          <a:p>
            <a:pPr lvl="2"/>
            <a:r>
              <a:rPr lang="en-US" dirty="0"/>
              <a:t>Negation </a:t>
            </a:r>
            <a:r>
              <a:rPr lang="en-US" dirty="0">
                <a:latin typeface="Cambria Math"/>
                <a:ea typeface="Cambria Math"/>
              </a:rPr>
              <a:t>¬</a:t>
            </a:r>
            <a:endParaRPr lang="en-US" dirty="0"/>
          </a:p>
          <a:p>
            <a:pPr lvl="2"/>
            <a:r>
              <a:rPr lang="en-US" dirty="0"/>
              <a:t>Conjunction </a:t>
            </a:r>
            <a:r>
              <a:rPr lang="en-US" dirty="0">
                <a:latin typeface="Cambria Math" pitchFamily="18" charset="0"/>
                <a:ea typeface="Cambria Math" pitchFamily="18" charset="0"/>
              </a:rPr>
              <a:t>∧</a:t>
            </a:r>
            <a:endParaRPr lang="en-US" dirty="0"/>
          </a:p>
          <a:p>
            <a:pPr lvl="2"/>
            <a:r>
              <a:rPr lang="en-US" dirty="0"/>
              <a:t>Disjunction </a:t>
            </a:r>
            <a:r>
              <a:rPr lang="en-US" dirty="0">
                <a:latin typeface="Cambria Math" pitchFamily="18" charset="0"/>
                <a:ea typeface="Cambria Math" pitchFamily="18" charset="0"/>
              </a:rPr>
              <a:t>∨</a:t>
            </a:r>
            <a:endParaRPr lang="en-US" dirty="0"/>
          </a:p>
          <a:p>
            <a:pPr lvl="2"/>
            <a:r>
              <a:rPr lang="en-US" dirty="0"/>
              <a:t>Implication </a:t>
            </a:r>
            <a:r>
              <a:rPr lang="en-US" sz="2400" dirty="0">
                <a:latin typeface="Cambria Math"/>
                <a:ea typeface="Cambria Math"/>
              </a:rPr>
              <a:t>→</a:t>
            </a:r>
            <a:endParaRPr lang="en-US" dirty="0"/>
          </a:p>
          <a:p>
            <a:pPr lvl="2"/>
            <a:r>
              <a:rPr lang="en-US" dirty="0" err="1"/>
              <a:t>Biconditional</a:t>
            </a:r>
            <a:r>
              <a:rPr lang="en-US" dirty="0"/>
              <a:t> </a:t>
            </a:r>
            <a:r>
              <a:rPr lang="en-US" sz="2400" dirty="0">
                <a:latin typeface="Cambria Math"/>
                <a:ea typeface="Cambria Math"/>
              </a:rPr>
              <a:t>↔</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a:t>
            </a:r>
            <a:r>
              <a:rPr lang="en-US" dirty="0" err="1"/>
              <a:t>Satisfiability</a:t>
            </a:r>
            <a:endParaRPr lang="en-US" dirty="0"/>
          </a:p>
        </p:txBody>
      </p:sp>
      <p:sp>
        <p:nvSpPr>
          <p:cNvPr id="3" name="Content Placeholder 2"/>
          <p:cNvSpPr>
            <a:spLocks noGrp="1"/>
          </p:cNvSpPr>
          <p:nvPr>
            <p:ph idx="1"/>
          </p:nvPr>
        </p:nvSpPr>
        <p:spPr/>
        <p:txBody>
          <a:bodyPr/>
          <a:lstStyle/>
          <a:p>
            <a:r>
              <a:rPr lang="en-US" dirty="0"/>
              <a:t>A compound proposition is </a:t>
            </a:r>
            <a:r>
              <a:rPr lang="en-US" i="1" dirty="0" err="1"/>
              <a:t>satisfiable</a:t>
            </a:r>
            <a:r>
              <a:rPr lang="en-US" b="1" dirty="0"/>
              <a:t> </a:t>
            </a:r>
            <a:r>
              <a:rPr lang="en-US" dirty="0"/>
              <a:t>if there is an assignment of truth values to its variables that make it true. When no such assignments exist, the compound proposition is </a:t>
            </a:r>
            <a:r>
              <a:rPr lang="en-US" i="1" dirty="0" err="1"/>
              <a:t>unsatisfiable</a:t>
            </a:r>
            <a:r>
              <a:rPr lang="en-US" dirty="0"/>
              <a:t>.</a:t>
            </a:r>
          </a:p>
          <a:p>
            <a:r>
              <a:rPr lang="en-US" dirty="0"/>
              <a:t>A compound proposition is </a:t>
            </a:r>
            <a:r>
              <a:rPr lang="en-US" dirty="0" err="1"/>
              <a:t>unsatisfiable</a:t>
            </a:r>
            <a:r>
              <a:rPr lang="en-US" dirty="0"/>
              <a:t> if and only if its negation is a tautology.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Questions on Propositional </a:t>
            </a:r>
            <a:r>
              <a:rPr lang="en-US" dirty="0" err="1"/>
              <a:t>Satisfiability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a:t>   Example</a:t>
            </a:r>
            <a:r>
              <a:rPr lang="en-US" dirty="0"/>
              <a:t>: Determine the </a:t>
            </a:r>
            <a:r>
              <a:rPr lang="en-US" dirty="0" err="1"/>
              <a:t>satisfiability</a:t>
            </a:r>
            <a:r>
              <a:rPr lang="en-US" dirty="0"/>
              <a:t> of the following compound propositions:</a:t>
            </a:r>
          </a:p>
          <a:p>
            <a:endParaRPr lang="en-US" dirty="0"/>
          </a:p>
          <a:p>
            <a:pPr>
              <a:buNone/>
            </a:pPr>
            <a:r>
              <a:rPr lang="en-US" b="1" dirty="0"/>
              <a:t>   Solution</a:t>
            </a:r>
            <a:r>
              <a:rPr lang="en-US" dirty="0"/>
              <a:t>: </a:t>
            </a:r>
            <a:r>
              <a:rPr lang="en-US" dirty="0" err="1"/>
              <a:t>Satisfiable</a:t>
            </a:r>
            <a:r>
              <a:rPr lang="en-US" dirty="0"/>
              <a:t>. Assign </a:t>
            </a:r>
            <a:r>
              <a:rPr lang="en-US" b="1" dirty="0"/>
              <a:t>T</a:t>
            </a:r>
            <a:r>
              <a:rPr lang="en-US" dirty="0"/>
              <a:t> to </a:t>
            </a:r>
            <a:r>
              <a:rPr lang="en-US" i="1" dirty="0">
                <a:latin typeface="Cambria Math" pitchFamily="18" charset="0"/>
                <a:ea typeface="Cambria Math" pitchFamily="18" charset="0"/>
              </a:rPr>
              <a:t>p, q, </a:t>
            </a:r>
            <a:r>
              <a:rPr lang="en-US" dirty="0"/>
              <a:t>and </a:t>
            </a:r>
            <a:r>
              <a:rPr lang="en-US" i="1" dirty="0">
                <a:latin typeface="Cambria Math" pitchFamily="18" charset="0"/>
                <a:ea typeface="Cambria Math" pitchFamily="18" charset="0"/>
              </a:rPr>
              <a:t>r</a:t>
            </a:r>
            <a:r>
              <a:rPr lang="en-US" dirty="0"/>
              <a:t>.</a:t>
            </a:r>
          </a:p>
          <a:p>
            <a:endParaRPr lang="en-US" dirty="0"/>
          </a:p>
          <a:p>
            <a:pPr>
              <a:buNone/>
            </a:pPr>
            <a:endParaRPr lang="en-US" dirty="0"/>
          </a:p>
          <a:p>
            <a:pPr>
              <a:buNone/>
            </a:pPr>
            <a:r>
              <a:rPr lang="en-US" b="1" dirty="0"/>
              <a:t>   Solution:</a:t>
            </a:r>
            <a:r>
              <a:rPr lang="en-US" dirty="0"/>
              <a:t> </a:t>
            </a:r>
            <a:r>
              <a:rPr lang="en-US" dirty="0" err="1"/>
              <a:t>Satisfiable</a:t>
            </a:r>
            <a:r>
              <a:rPr lang="en-US" dirty="0"/>
              <a:t>. Assign </a:t>
            </a:r>
            <a:r>
              <a:rPr lang="en-US" b="1" dirty="0"/>
              <a:t>T</a:t>
            </a:r>
            <a:r>
              <a:rPr lang="en-US" dirty="0"/>
              <a:t> to </a:t>
            </a:r>
            <a:r>
              <a:rPr lang="en-US" i="1" dirty="0">
                <a:latin typeface="Cambria Math" pitchFamily="18" charset="0"/>
                <a:ea typeface="Cambria Math" pitchFamily="18" charset="0"/>
              </a:rPr>
              <a:t>p </a:t>
            </a:r>
            <a:r>
              <a:rPr lang="en-US" dirty="0">
                <a:latin typeface="Cambria Math" pitchFamily="18" charset="0"/>
                <a:ea typeface="Cambria Math" pitchFamily="18" charset="0"/>
              </a:rPr>
              <a:t>and</a:t>
            </a:r>
            <a:r>
              <a:rPr lang="en-US" i="1" dirty="0">
                <a:latin typeface="Cambria Math" pitchFamily="18" charset="0"/>
                <a:ea typeface="Cambria Math" pitchFamily="18" charset="0"/>
              </a:rPr>
              <a:t> </a:t>
            </a:r>
            <a:r>
              <a:rPr lang="en-US" b="1" i="1" dirty="0">
                <a:latin typeface="Cambria Math" pitchFamily="18" charset="0"/>
                <a:ea typeface="Cambria Math" pitchFamily="18" charset="0"/>
              </a:rPr>
              <a:t>F </a:t>
            </a:r>
            <a:r>
              <a:rPr lang="en-US" i="1" dirty="0">
                <a:latin typeface="Cambria Math" pitchFamily="18" charset="0"/>
                <a:ea typeface="Cambria Math" pitchFamily="18" charset="0"/>
              </a:rPr>
              <a:t> </a:t>
            </a:r>
            <a:r>
              <a:rPr lang="en-US" dirty="0">
                <a:latin typeface="Cambria Math" pitchFamily="18" charset="0"/>
                <a:ea typeface="Cambria Math" pitchFamily="18" charset="0"/>
              </a:rPr>
              <a:t>to</a:t>
            </a:r>
            <a:r>
              <a:rPr lang="en-US" i="1" dirty="0">
                <a:latin typeface="Cambria Math" pitchFamily="18" charset="0"/>
                <a:ea typeface="Cambria Math" pitchFamily="18" charset="0"/>
              </a:rPr>
              <a:t> q</a:t>
            </a:r>
            <a:r>
              <a:rPr lang="en-US" dirty="0"/>
              <a:t>.</a:t>
            </a:r>
          </a:p>
          <a:p>
            <a:endParaRPr lang="en-US" b="1" dirty="0"/>
          </a:p>
          <a:p>
            <a:pPr>
              <a:buNone/>
            </a:pPr>
            <a:endParaRPr lang="en-US" b="1" dirty="0"/>
          </a:p>
          <a:p>
            <a:pPr>
              <a:buNone/>
            </a:pPr>
            <a:r>
              <a:rPr lang="en-US" b="1"/>
              <a:t>   Solution</a:t>
            </a:r>
            <a:r>
              <a:rPr lang="en-US" b="1" dirty="0"/>
              <a:t>:  </a:t>
            </a:r>
            <a:r>
              <a:rPr lang="en-US" dirty="0"/>
              <a:t>Not </a:t>
            </a:r>
            <a:r>
              <a:rPr lang="en-US" dirty="0" err="1"/>
              <a:t>satisfiable</a:t>
            </a:r>
            <a:r>
              <a:rPr lang="en-US" dirty="0"/>
              <a:t>. Check each possible assignment of truth values to the propositional variables and none will make the proposition true.</a:t>
            </a:r>
            <a:endParaRPr lang="en-US" b="1" dirty="0"/>
          </a:p>
          <a:p>
            <a:pPr algn="ctr">
              <a:buNone/>
            </a:pPr>
            <a:endParaRPr lang="en-US" dirty="0"/>
          </a:p>
          <a:p>
            <a:pPr algn="ctr">
              <a:buNone/>
            </a:pPr>
            <a:endParaRPr lang="en-US" b="1" dirty="0"/>
          </a:p>
          <a:p>
            <a:pPr>
              <a:buNone/>
            </a:pPr>
            <a:endParaRPr lang="en-US" dirty="0"/>
          </a:p>
        </p:txBody>
      </p:sp>
      <p:pic>
        <p:nvPicPr>
          <p:cNvPr id="4" name="Picture 3" descr="addin_tmp.png"/>
          <p:cNvPicPr>
            <a:picLocks noChangeAspect="1"/>
          </p:cNvPicPr>
          <p:nvPr>
            <p:custDataLst>
              <p:tags r:id="rId1"/>
            </p:custDataLst>
          </p:nvPr>
        </p:nvPicPr>
        <p:blipFill>
          <a:blip r:embed="rId5" cstate="print"/>
          <a:stretch>
            <a:fillRect/>
          </a:stretch>
        </p:blipFill>
        <p:spPr>
          <a:xfrm>
            <a:off x="1905000" y="2590800"/>
            <a:ext cx="4794885" cy="382905"/>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1905000" y="3505200"/>
            <a:ext cx="4497705" cy="382905"/>
          </a:xfrm>
          <a:prstGeom prst="rect">
            <a:avLst/>
          </a:prstGeom>
        </p:spPr>
      </p:pic>
      <p:pic>
        <p:nvPicPr>
          <p:cNvPr id="7" name="Picture 6" descr="addin_tmp.png"/>
          <p:cNvPicPr>
            <a:picLocks noChangeAspect="1"/>
          </p:cNvPicPr>
          <p:nvPr>
            <p:custDataLst>
              <p:tags r:id="rId3"/>
            </p:custDataLst>
          </p:nvPr>
        </p:nvPicPr>
        <p:blipFill>
          <a:blip r:embed="rId7" cstate="print"/>
          <a:stretch>
            <a:fillRect/>
          </a:stretch>
        </p:blipFill>
        <p:spPr>
          <a:xfrm>
            <a:off x="609600" y="4648200"/>
            <a:ext cx="8155781" cy="3190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a:t>
            </a:r>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1828800" y="2209800"/>
            <a:ext cx="5969318" cy="477203"/>
          </a:xfrm>
        </p:spPr>
      </p:pic>
      <p:pic>
        <p:nvPicPr>
          <p:cNvPr id="5" name="Picture 4" descr="addin_tmp.png"/>
          <p:cNvPicPr>
            <a:picLocks noChangeAspect="1"/>
          </p:cNvPicPr>
          <p:nvPr>
            <p:custDataLst>
              <p:tags r:id="rId2"/>
            </p:custDataLst>
          </p:nvPr>
        </p:nvPicPr>
        <p:blipFill>
          <a:blip r:embed="rId5" cstate="print"/>
          <a:stretch>
            <a:fillRect/>
          </a:stretch>
        </p:blipFill>
        <p:spPr>
          <a:xfrm>
            <a:off x="1905000" y="3276600"/>
            <a:ext cx="5969318" cy="477203"/>
          </a:xfrm>
          <a:prstGeom prst="rect">
            <a:avLst/>
          </a:prstGeom>
        </p:spPr>
      </p:pic>
      <p:sp>
        <p:nvSpPr>
          <p:cNvPr id="6" name="TextBox 5"/>
          <p:cNvSpPr txBox="1"/>
          <p:nvPr/>
        </p:nvSpPr>
        <p:spPr>
          <a:xfrm>
            <a:off x="2209800" y="4495800"/>
            <a:ext cx="3505200" cy="369332"/>
          </a:xfrm>
          <a:prstGeom prst="rect">
            <a:avLst/>
          </a:prstGeom>
          <a:noFill/>
        </p:spPr>
        <p:txBody>
          <a:bodyPr wrap="square" rtlCol="0">
            <a:spAutoFit/>
          </a:bodyPr>
          <a:lstStyle/>
          <a:p>
            <a:r>
              <a:rPr lang="en-US" dirty="0"/>
              <a:t>Needed for the next example.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Predicates and Quantifiers</a:t>
            </a:r>
          </a:p>
        </p:txBody>
      </p:sp>
      <p:sp>
        <p:nvSpPr>
          <p:cNvPr id="3" name="Subtitle 2"/>
          <p:cNvSpPr>
            <a:spLocks noGrp="1"/>
          </p:cNvSpPr>
          <p:nvPr>
            <p:ph type="subTitle" idx="1"/>
          </p:nvPr>
        </p:nvSpPr>
        <p:spPr/>
        <p:txBody>
          <a:bodyPr/>
          <a:lstStyle/>
          <a:p>
            <a:r>
              <a:rPr lang="en-US" dirty="0"/>
              <a:t>Section 1.4</a:t>
            </a:r>
          </a:p>
        </p:txBody>
      </p:sp>
    </p:spTree>
    <p:extLst>
      <p:ext uri="{BB962C8B-B14F-4D97-AF65-F5344CB8AC3E}">
        <p14:creationId xmlns:p14="http://schemas.microsoft.com/office/powerpoint/2010/main" val="1868225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Propositional Logic Not Enough</a:t>
            </a:r>
          </a:p>
        </p:txBody>
      </p:sp>
      <p:sp>
        <p:nvSpPr>
          <p:cNvPr id="3" name="Content Placeholder 2"/>
          <p:cNvSpPr>
            <a:spLocks noGrp="1"/>
          </p:cNvSpPr>
          <p:nvPr>
            <p:ph idx="1"/>
          </p:nvPr>
        </p:nvSpPr>
        <p:spPr/>
        <p:txBody>
          <a:bodyPr>
            <a:normAutofit/>
          </a:bodyPr>
          <a:lstStyle/>
          <a:p>
            <a:r>
              <a:rPr lang="en-US" dirty="0"/>
              <a:t>If we have: </a:t>
            </a:r>
          </a:p>
          <a:p>
            <a:pPr lvl="1">
              <a:buNone/>
            </a:pPr>
            <a:r>
              <a:rPr lang="en-US" dirty="0"/>
              <a:t>“All men are mortal.”</a:t>
            </a:r>
          </a:p>
          <a:p>
            <a:pPr lvl="1">
              <a:buNone/>
            </a:pPr>
            <a:r>
              <a:rPr lang="en-US" dirty="0"/>
              <a:t>“Socrates is a man.”</a:t>
            </a:r>
          </a:p>
          <a:p>
            <a:r>
              <a:rPr lang="en-US" dirty="0"/>
              <a:t>Does it follow that “Socrates is mortal?”</a:t>
            </a:r>
          </a:p>
          <a:p>
            <a:r>
              <a:rPr lang="en-US" dirty="0"/>
              <a:t>Can’t  be represented in propositional logic. Need a language that talks about objects, their properties, and their relations. </a:t>
            </a:r>
          </a:p>
          <a:p>
            <a:r>
              <a:rPr lang="en-US" dirty="0"/>
              <a:t>Later we’ll see how to draw inferences. </a:t>
            </a:r>
          </a:p>
        </p:txBody>
      </p:sp>
    </p:spTree>
    <p:extLst>
      <p:ext uri="{BB962C8B-B14F-4D97-AF65-F5344CB8AC3E}">
        <p14:creationId xmlns:p14="http://schemas.microsoft.com/office/powerpoint/2010/main" val="26853074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Introducing Predicate Logic</a:t>
            </a:r>
          </a:p>
        </p:txBody>
      </p:sp>
      <p:sp>
        <p:nvSpPr>
          <p:cNvPr id="3" name="Content Placeholder 2"/>
          <p:cNvSpPr>
            <a:spLocks noGrp="1"/>
          </p:cNvSpPr>
          <p:nvPr>
            <p:ph idx="1"/>
          </p:nvPr>
        </p:nvSpPr>
        <p:spPr/>
        <p:txBody>
          <a:bodyPr>
            <a:normAutofit/>
          </a:bodyPr>
          <a:lstStyle/>
          <a:p>
            <a:r>
              <a:rPr lang="en-US" dirty="0"/>
              <a:t>Predicate logic uses the following new features:</a:t>
            </a:r>
          </a:p>
          <a:p>
            <a:pPr lvl="1"/>
            <a:r>
              <a:rPr lang="en-US" dirty="0"/>
              <a:t>Variables:   </a:t>
            </a:r>
            <a:r>
              <a:rPr lang="en-US" i="1" dirty="0"/>
              <a:t>x</a:t>
            </a:r>
            <a:r>
              <a:rPr lang="en-US" dirty="0"/>
              <a:t>, </a:t>
            </a:r>
            <a:r>
              <a:rPr lang="en-US" i="1" dirty="0"/>
              <a:t>y</a:t>
            </a:r>
            <a:r>
              <a:rPr lang="en-US" dirty="0"/>
              <a:t>, </a:t>
            </a:r>
            <a:r>
              <a:rPr lang="en-US" i="1" dirty="0"/>
              <a:t>z</a:t>
            </a:r>
          </a:p>
          <a:p>
            <a:pPr lvl="1"/>
            <a:r>
              <a:rPr lang="en-US" dirty="0"/>
              <a:t>Predicates:</a:t>
            </a:r>
            <a:r>
              <a:rPr lang="en-US" i="1" dirty="0"/>
              <a:t>  </a:t>
            </a:r>
            <a:r>
              <a:rPr lang="en-US" dirty="0"/>
              <a:t> </a:t>
            </a:r>
            <a:r>
              <a:rPr lang="en-US" i="1" dirty="0"/>
              <a:t>P</a:t>
            </a:r>
            <a:r>
              <a:rPr lang="en-US" dirty="0"/>
              <a:t>(</a:t>
            </a:r>
            <a:r>
              <a:rPr lang="en-US" i="1" dirty="0"/>
              <a:t>x</a:t>
            </a:r>
            <a:r>
              <a:rPr lang="en-US" dirty="0"/>
              <a:t>), </a:t>
            </a:r>
            <a:r>
              <a:rPr lang="en-US" i="1" dirty="0"/>
              <a:t>M</a:t>
            </a:r>
            <a:r>
              <a:rPr lang="en-US" dirty="0"/>
              <a:t>(</a:t>
            </a:r>
            <a:r>
              <a:rPr lang="en-US" i="1" dirty="0"/>
              <a:t>x</a:t>
            </a:r>
            <a:r>
              <a:rPr lang="en-US" dirty="0"/>
              <a:t>)</a:t>
            </a:r>
          </a:p>
          <a:p>
            <a:pPr lvl="1"/>
            <a:r>
              <a:rPr lang="en-US" dirty="0"/>
              <a:t>Quantifiers (</a:t>
            </a:r>
            <a:r>
              <a:rPr lang="en-US" i="1" dirty="0"/>
              <a:t>to be covered in a few slides</a:t>
            </a:r>
            <a:r>
              <a:rPr lang="en-US" dirty="0"/>
              <a:t>):</a:t>
            </a:r>
          </a:p>
          <a:p>
            <a:r>
              <a:rPr lang="en-US" i="1" dirty="0"/>
              <a:t>Propositional functions</a:t>
            </a:r>
            <a:r>
              <a:rPr lang="en-US" dirty="0"/>
              <a:t> are a generalization of propositions. </a:t>
            </a:r>
          </a:p>
          <a:p>
            <a:pPr lvl="1"/>
            <a:r>
              <a:rPr lang="en-US" dirty="0"/>
              <a:t>They contain variables and a predicate, e.g., </a:t>
            </a:r>
            <a:r>
              <a:rPr lang="en-US" i="1" dirty="0"/>
              <a:t>P</a:t>
            </a:r>
            <a:r>
              <a:rPr lang="en-US" dirty="0"/>
              <a:t>(</a:t>
            </a:r>
            <a:r>
              <a:rPr lang="en-US" i="1" dirty="0"/>
              <a:t>x</a:t>
            </a:r>
            <a:r>
              <a:rPr lang="en-US" dirty="0"/>
              <a:t>)</a:t>
            </a:r>
          </a:p>
          <a:p>
            <a:pPr lvl="1"/>
            <a:r>
              <a:rPr lang="en-US" dirty="0"/>
              <a:t>Variables can be replaced by elements from their </a:t>
            </a:r>
            <a:r>
              <a:rPr lang="en-US" i="1" dirty="0"/>
              <a:t>domain</a:t>
            </a:r>
            <a:r>
              <a:rPr lang="en-US" dirty="0"/>
              <a:t>.</a:t>
            </a:r>
          </a:p>
          <a:p>
            <a:pPr lvl="1"/>
            <a:endParaRPr lang="en-US" dirty="0"/>
          </a:p>
        </p:txBody>
      </p:sp>
    </p:spTree>
    <p:extLst>
      <p:ext uri="{BB962C8B-B14F-4D97-AF65-F5344CB8AC3E}">
        <p14:creationId xmlns:p14="http://schemas.microsoft.com/office/powerpoint/2010/main" val="36576698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Functions</a:t>
            </a:r>
          </a:p>
        </p:txBody>
      </p:sp>
      <p:sp>
        <p:nvSpPr>
          <p:cNvPr id="3" name="Content Placeholder 2"/>
          <p:cNvSpPr>
            <a:spLocks noGrp="1"/>
          </p:cNvSpPr>
          <p:nvPr>
            <p:ph idx="1"/>
          </p:nvPr>
        </p:nvSpPr>
        <p:spPr/>
        <p:txBody>
          <a:bodyPr>
            <a:normAutofit fontScale="92500" lnSpcReduction="20000"/>
          </a:bodyPr>
          <a:lstStyle/>
          <a:p>
            <a:r>
              <a:rPr lang="en-US" dirty="0"/>
              <a:t>Propositional functions become propositions (and have truth values) when their variables are each replaced by a value from the </a:t>
            </a:r>
            <a:r>
              <a:rPr lang="en-US" i="1" dirty="0"/>
              <a:t>domain </a:t>
            </a:r>
            <a:r>
              <a:rPr lang="en-US" dirty="0"/>
              <a:t>(or  </a:t>
            </a:r>
            <a:r>
              <a:rPr lang="en-US" i="1" dirty="0"/>
              <a:t>bound</a:t>
            </a:r>
            <a:r>
              <a:rPr lang="en-US" dirty="0"/>
              <a:t> by a quantifier, as we will see later).</a:t>
            </a:r>
          </a:p>
          <a:p>
            <a:r>
              <a:rPr lang="en-US" dirty="0"/>
              <a:t>The statement </a:t>
            </a:r>
            <a:r>
              <a:rPr lang="en-US" i="1" dirty="0"/>
              <a:t>P(x) </a:t>
            </a:r>
            <a:r>
              <a:rPr lang="en-US" dirty="0"/>
              <a:t>is said to be the value of the propositional function </a:t>
            </a:r>
            <a:r>
              <a:rPr lang="en-US" i="1" dirty="0"/>
              <a:t>P</a:t>
            </a:r>
            <a:r>
              <a:rPr lang="en-US" dirty="0"/>
              <a:t> at </a:t>
            </a:r>
            <a:r>
              <a:rPr lang="en-US" i="1" dirty="0"/>
              <a:t>x</a:t>
            </a:r>
            <a:r>
              <a:rPr lang="en-US" dirty="0"/>
              <a:t>. </a:t>
            </a:r>
          </a:p>
          <a:p>
            <a:r>
              <a:rPr lang="en-US" dirty="0"/>
              <a:t>For example, let</a:t>
            </a:r>
            <a:r>
              <a:rPr lang="en-US" i="1" dirty="0"/>
              <a:t> P(x)</a:t>
            </a:r>
            <a:r>
              <a:rPr lang="en-US" dirty="0"/>
              <a:t> denote  “</a:t>
            </a:r>
            <a:r>
              <a:rPr lang="en-US" i="1" dirty="0"/>
              <a:t>x</a:t>
            </a:r>
            <a:r>
              <a:rPr lang="en-US" dirty="0"/>
              <a:t> &gt; </a:t>
            </a:r>
            <a:r>
              <a:rPr lang="en-US" dirty="0">
                <a:latin typeface="Cambria Math" pitchFamily="18" charset="0"/>
                <a:ea typeface="Cambria Math" pitchFamily="18" charset="0"/>
              </a:rPr>
              <a:t>0”</a:t>
            </a:r>
            <a:r>
              <a:rPr lang="en-US" dirty="0"/>
              <a:t> and the domain be the integers. Then:</a:t>
            </a:r>
          </a:p>
          <a:p>
            <a:pPr marL="850392" lvl="1" indent="-457200">
              <a:buNone/>
            </a:pPr>
            <a:r>
              <a:rPr lang="en-US" dirty="0"/>
              <a:t>P(-</a:t>
            </a:r>
            <a:r>
              <a:rPr lang="en-US" dirty="0">
                <a:latin typeface="Cambria Math" pitchFamily="18" charset="0"/>
                <a:ea typeface="Cambria Math" pitchFamily="18" charset="0"/>
              </a:rPr>
              <a:t>3</a:t>
            </a:r>
            <a:r>
              <a:rPr lang="en-US" dirty="0"/>
              <a:t>)   is false.</a:t>
            </a:r>
          </a:p>
          <a:p>
            <a:pPr marL="850392" lvl="1" indent="-457200">
              <a:buNone/>
            </a:pPr>
            <a:r>
              <a:rPr lang="en-US" dirty="0"/>
              <a:t>P(</a:t>
            </a:r>
            <a:r>
              <a:rPr lang="en-US" dirty="0">
                <a:latin typeface="Cambria Math" pitchFamily="18" charset="0"/>
                <a:ea typeface="Cambria Math" pitchFamily="18" charset="0"/>
              </a:rPr>
              <a:t>0</a:t>
            </a:r>
            <a:r>
              <a:rPr lang="en-US" dirty="0"/>
              <a:t>)   is false.</a:t>
            </a:r>
          </a:p>
          <a:p>
            <a:pPr marL="850392" lvl="1" indent="-457200">
              <a:buNone/>
            </a:pPr>
            <a:r>
              <a:rPr lang="en-US" dirty="0"/>
              <a:t>P(</a:t>
            </a:r>
            <a:r>
              <a:rPr lang="en-US" dirty="0">
                <a:latin typeface="Cambria Math" pitchFamily="18" charset="0"/>
                <a:ea typeface="Cambria Math" pitchFamily="18" charset="0"/>
              </a:rPr>
              <a:t>3</a:t>
            </a:r>
            <a:r>
              <a:rPr lang="en-US" dirty="0"/>
              <a:t>)  is true. </a:t>
            </a:r>
          </a:p>
          <a:p>
            <a:r>
              <a:rPr lang="en-US" dirty="0"/>
              <a:t>Often the domain is denoted by </a:t>
            </a:r>
            <a:r>
              <a:rPr lang="en-US" i="1" dirty="0"/>
              <a:t>U</a:t>
            </a:r>
            <a:r>
              <a:rPr lang="en-US" dirty="0"/>
              <a:t>. So in this example </a:t>
            </a:r>
            <a:r>
              <a:rPr lang="en-US" i="1" dirty="0"/>
              <a:t>U</a:t>
            </a:r>
            <a:r>
              <a:rPr lang="en-US" dirty="0"/>
              <a:t> is the integers.</a:t>
            </a:r>
          </a:p>
          <a:p>
            <a:endParaRPr lang="en-US" dirty="0"/>
          </a:p>
        </p:txBody>
      </p:sp>
    </p:spTree>
    <p:extLst>
      <p:ext uri="{BB962C8B-B14F-4D97-AF65-F5344CB8AC3E}">
        <p14:creationId xmlns:p14="http://schemas.microsoft.com/office/powerpoint/2010/main" val="3923612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Propositional Functions</a:t>
            </a:r>
          </a:p>
        </p:txBody>
      </p:sp>
      <p:sp>
        <p:nvSpPr>
          <p:cNvPr id="3" name="Content Placeholder 2"/>
          <p:cNvSpPr>
            <a:spLocks noGrp="1"/>
          </p:cNvSpPr>
          <p:nvPr>
            <p:ph idx="1"/>
          </p:nvPr>
        </p:nvSpPr>
        <p:spPr/>
        <p:txBody>
          <a:bodyPr>
            <a:normAutofit fontScale="77500" lnSpcReduction="20000"/>
          </a:bodyPr>
          <a:lstStyle/>
          <a:p>
            <a:r>
              <a:rPr lang="en-US" dirty="0"/>
              <a:t>Let “</a:t>
            </a:r>
            <a:r>
              <a:rPr lang="en-US" i="1" dirty="0"/>
              <a:t>x</a:t>
            </a:r>
            <a:r>
              <a:rPr lang="en-US" dirty="0"/>
              <a:t> + </a:t>
            </a:r>
            <a:r>
              <a:rPr lang="en-US" i="1" dirty="0"/>
              <a:t>y</a:t>
            </a:r>
            <a:r>
              <a:rPr lang="en-US" dirty="0"/>
              <a:t> = </a:t>
            </a:r>
            <a:r>
              <a:rPr lang="en-US" i="1" dirty="0"/>
              <a:t>z” </a:t>
            </a:r>
            <a:r>
              <a:rPr lang="en-US" dirty="0"/>
              <a:t>be denoted by  </a:t>
            </a:r>
            <a:r>
              <a:rPr lang="en-US" i="1" dirty="0"/>
              <a:t>R</a:t>
            </a:r>
            <a:r>
              <a:rPr lang="en-US" dirty="0"/>
              <a:t>(</a:t>
            </a:r>
            <a:r>
              <a:rPr lang="en-US" i="1" dirty="0"/>
              <a:t>x, y, z</a:t>
            </a:r>
            <a:r>
              <a:rPr lang="en-US" dirty="0"/>
              <a:t>)</a:t>
            </a:r>
            <a:r>
              <a:rPr lang="en-US" i="1" dirty="0"/>
              <a:t> </a:t>
            </a:r>
            <a:r>
              <a:rPr lang="en-US" dirty="0"/>
              <a:t>and </a:t>
            </a:r>
            <a:r>
              <a:rPr lang="en-US" i="1" dirty="0"/>
              <a:t>U</a:t>
            </a:r>
            <a:r>
              <a:rPr lang="en-US" dirty="0"/>
              <a:t> (for all three variables) be the integers. Find these truth values:</a:t>
            </a:r>
            <a:r>
              <a:rPr lang="en-US" i="1" dirty="0"/>
              <a:t> </a:t>
            </a:r>
            <a:endParaRPr lang="en-US" dirty="0"/>
          </a:p>
          <a:p>
            <a:pPr lvl="1">
              <a:buNone/>
            </a:pPr>
            <a:r>
              <a:rPr lang="en-US" dirty="0"/>
              <a:t>R(</a:t>
            </a:r>
            <a:r>
              <a:rPr lang="en-US" dirty="0">
                <a:latin typeface="Cambria Math" pitchFamily="18" charset="0"/>
                <a:ea typeface="Cambria Math" pitchFamily="18" charset="0"/>
              </a:rPr>
              <a:t>2,-1</a:t>
            </a:r>
            <a:r>
              <a:rPr lang="en-US" dirty="0"/>
              <a:t>,</a:t>
            </a:r>
            <a:r>
              <a:rPr lang="en-US" dirty="0">
                <a:latin typeface="Cambria Math" pitchFamily="18" charset="0"/>
                <a:ea typeface="Cambria Math" pitchFamily="18" charset="0"/>
              </a:rPr>
              <a:t>5</a:t>
            </a:r>
            <a:r>
              <a:rPr lang="en-US" dirty="0"/>
              <a:t>)</a:t>
            </a:r>
          </a:p>
          <a:p>
            <a:pPr lvl="2">
              <a:buNone/>
            </a:pPr>
            <a:r>
              <a:rPr lang="en-US" b="1" dirty="0"/>
              <a:t>Solution:  F</a:t>
            </a:r>
          </a:p>
          <a:p>
            <a:pPr lvl="1">
              <a:buNone/>
            </a:pPr>
            <a:r>
              <a:rPr lang="en-US" dirty="0"/>
              <a:t>R(</a:t>
            </a:r>
            <a:r>
              <a:rPr lang="en-US" dirty="0">
                <a:latin typeface="Cambria Math" pitchFamily="18" charset="0"/>
                <a:ea typeface="Cambria Math" pitchFamily="18" charset="0"/>
              </a:rPr>
              <a:t>3,4,7</a:t>
            </a:r>
            <a:r>
              <a:rPr lang="en-US" dirty="0"/>
              <a:t>)</a:t>
            </a:r>
          </a:p>
          <a:p>
            <a:pPr lvl="2">
              <a:buNone/>
            </a:pPr>
            <a:r>
              <a:rPr lang="en-US" b="1" dirty="0"/>
              <a:t>Solution: T</a:t>
            </a:r>
            <a:endParaRPr lang="en-US" dirty="0"/>
          </a:p>
          <a:p>
            <a:pPr lvl="1">
              <a:buNone/>
            </a:pPr>
            <a:r>
              <a:rPr lang="en-US" dirty="0"/>
              <a:t>R(</a:t>
            </a:r>
            <a:r>
              <a:rPr lang="en-US" i="1" dirty="0"/>
              <a:t>x</a:t>
            </a:r>
            <a:r>
              <a:rPr lang="en-US" dirty="0"/>
              <a:t>, </a:t>
            </a:r>
            <a:r>
              <a:rPr lang="en-US" dirty="0">
                <a:latin typeface="Cambria Math" pitchFamily="18" charset="0"/>
                <a:ea typeface="Cambria Math" pitchFamily="18" charset="0"/>
              </a:rPr>
              <a:t>3</a:t>
            </a:r>
            <a:r>
              <a:rPr lang="en-US" dirty="0"/>
              <a:t>, </a:t>
            </a:r>
            <a:r>
              <a:rPr lang="en-US" i="1" dirty="0"/>
              <a:t>z</a:t>
            </a:r>
            <a:r>
              <a:rPr lang="en-US" dirty="0"/>
              <a:t>)</a:t>
            </a:r>
          </a:p>
          <a:p>
            <a:pPr lvl="2">
              <a:buNone/>
            </a:pPr>
            <a:r>
              <a:rPr lang="en-US" b="1" dirty="0"/>
              <a:t>Solution: Not a Proposition</a:t>
            </a:r>
          </a:p>
          <a:p>
            <a:r>
              <a:rPr lang="en-US" dirty="0"/>
              <a:t>Now let  “</a:t>
            </a:r>
            <a:r>
              <a:rPr lang="en-US" i="1" dirty="0"/>
              <a:t>x</a:t>
            </a:r>
            <a:r>
              <a:rPr lang="en-US" dirty="0"/>
              <a:t> - </a:t>
            </a:r>
            <a:r>
              <a:rPr lang="en-US" i="1" dirty="0"/>
              <a:t>y</a:t>
            </a:r>
            <a:r>
              <a:rPr lang="en-US" dirty="0"/>
              <a:t> = </a:t>
            </a:r>
            <a:r>
              <a:rPr lang="en-US" i="1" dirty="0"/>
              <a:t>z” </a:t>
            </a:r>
            <a:r>
              <a:rPr lang="en-US" dirty="0"/>
              <a:t>be denoted by </a:t>
            </a:r>
            <a:r>
              <a:rPr lang="en-US" i="1" dirty="0"/>
              <a:t>Q</a:t>
            </a:r>
            <a:r>
              <a:rPr lang="en-US" dirty="0"/>
              <a:t>(</a:t>
            </a:r>
            <a:r>
              <a:rPr lang="en-US" i="1" dirty="0"/>
              <a:t>x</a:t>
            </a:r>
            <a:r>
              <a:rPr lang="en-US" dirty="0"/>
              <a:t>, </a:t>
            </a:r>
            <a:r>
              <a:rPr lang="en-US" i="1" dirty="0"/>
              <a:t>y</a:t>
            </a:r>
            <a:r>
              <a:rPr lang="en-US" dirty="0"/>
              <a:t>, </a:t>
            </a:r>
            <a:r>
              <a:rPr lang="en-US" i="1" dirty="0"/>
              <a:t>z</a:t>
            </a:r>
            <a:r>
              <a:rPr lang="en-US" dirty="0"/>
              <a:t>), with U as the integers.</a:t>
            </a:r>
            <a:r>
              <a:rPr lang="en-US" i="1" dirty="0"/>
              <a:t> </a:t>
            </a:r>
            <a:r>
              <a:rPr lang="en-US" dirty="0"/>
              <a:t>Find</a:t>
            </a:r>
            <a:r>
              <a:rPr lang="en-US" b="1" dirty="0"/>
              <a:t> </a:t>
            </a:r>
            <a:r>
              <a:rPr lang="en-US" dirty="0"/>
              <a:t>these truth values:</a:t>
            </a:r>
          </a:p>
          <a:p>
            <a:pPr lvl="1">
              <a:buNone/>
            </a:pPr>
            <a:r>
              <a:rPr lang="en-US" dirty="0"/>
              <a:t>Q(</a:t>
            </a:r>
            <a:r>
              <a:rPr lang="en-US" dirty="0">
                <a:latin typeface="Cambria Math" pitchFamily="18" charset="0"/>
                <a:ea typeface="Cambria Math" pitchFamily="18" charset="0"/>
              </a:rPr>
              <a:t>2,-1,3</a:t>
            </a:r>
            <a:r>
              <a:rPr lang="en-US" dirty="0"/>
              <a:t>)</a:t>
            </a:r>
          </a:p>
          <a:p>
            <a:pPr lvl="2">
              <a:buNone/>
            </a:pPr>
            <a:r>
              <a:rPr lang="en-US" b="1" dirty="0"/>
              <a:t> Solution:  T</a:t>
            </a:r>
          </a:p>
          <a:p>
            <a:pPr lvl="1">
              <a:buNone/>
            </a:pPr>
            <a:r>
              <a:rPr lang="en-US" dirty="0"/>
              <a:t>Q(</a:t>
            </a:r>
            <a:r>
              <a:rPr lang="en-US" dirty="0">
                <a:latin typeface="Cambria Math" pitchFamily="18" charset="0"/>
                <a:ea typeface="Cambria Math" pitchFamily="18" charset="0"/>
              </a:rPr>
              <a:t>3,4,7</a:t>
            </a:r>
            <a:r>
              <a:rPr lang="en-US" dirty="0"/>
              <a:t>)</a:t>
            </a:r>
          </a:p>
          <a:p>
            <a:pPr lvl="2">
              <a:buNone/>
            </a:pPr>
            <a:r>
              <a:rPr lang="en-US" b="1" dirty="0"/>
              <a:t> Solution: F</a:t>
            </a:r>
            <a:endParaRPr lang="en-US" dirty="0"/>
          </a:p>
          <a:p>
            <a:pPr lvl="1">
              <a:buNone/>
            </a:pPr>
            <a:r>
              <a:rPr lang="en-US" dirty="0"/>
              <a:t> Q(</a:t>
            </a:r>
            <a:r>
              <a:rPr lang="en-US" i="1" dirty="0"/>
              <a:t>x</a:t>
            </a:r>
            <a:r>
              <a:rPr lang="en-US" dirty="0"/>
              <a:t>, </a:t>
            </a:r>
            <a:r>
              <a:rPr lang="en-US" dirty="0">
                <a:latin typeface="Cambria Math" pitchFamily="18" charset="0"/>
                <a:ea typeface="Cambria Math" pitchFamily="18" charset="0"/>
              </a:rPr>
              <a:t>3</a:t>
            </a:r>
            <a:r>
              <a:rPr lang="en-US" dirty="0"/>
              <a:t>, </a:t>
            </a:r>
            <a:r>
              <a:rPr lang="en-US" i="1" dirty="0"/>
              <a:t>z</a:t>
            </a:r>
            <a:r>
              <a:rPr lang="en-US" dirty="0"/>
              <a:t>)</a:t>
            </a:r>
          </a:p>
          <a:p>
            <a:pPr lvl="2">
              <a:buNone/>
            </a:pPr>
            <a:r>
              <a:rPr lang="en-US" b="1" dirty="0"/>
              <a:t> Solution:  Not a Proposition</a:t>
            </a:r>
          </a:p>
          <a:p>
            <a:endParaRPr lang="en-US" dirty="0"/>
          </a:p>
          <a:p>
            <a:endParaRPr lang="en-US" dirty="0"/>
          </a:p>
        </p:txBody>
      </p:sp>
    </p:spTree>
    <p:custDataLst>
      <p:tags r:id="rId1"/>
    </p:custDataLst>
    <p:extLst>
      <p:ext uri="{BB962C8B-B14F-4D97-AF65-F5344CB8AC3E}">
        <p14:creationId xmlns:p14="http://schemas.microsoft.com/office/powerpoint/2010/main" val="37373829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pPr marL="0" indent="0">
              <a:buNone/>
            </a:pPr>
            <a:r>
              <a:rPr lang="en-US" dirty="0"/>
              <a:t>Let P(x) be the statement “the word x contains the</a:t>
            </a:r>
          </a:p>
          <a:p>
            <a:pPr marL="0" indent="0">
              <a:buNone/>
            </a:pPr>
            <a:r>
              <a:rPr lang="en-US" dirty="0"/>
              <a:t>letter a.” What are these truth values?</a:t>
            </a:r>
          </a:p>
          <a:p>
            <a:pPr marL="0" indent="0">
              <a:buNone/>
            </a:pPr>
            <a:r>
              <a:rPr lang="en-US" dirty="0"/>
              <a:t>	a) P(orange) 	b) P(lemon)</a:t>
            </a:r>
          </a:p>
          <a:p>
            <a:pPr marL="0" indent="0">
              <a:buNone/>
            </a:pPr>
            <a:r>
              <a:rPr lang="en-US" dirty="0"/>
              <a:t>	c) P(true) 		d) P(false)</a:t>
            </a:r>
          </a:p>
        </p:txBody>
      </p:sp>
    </p:spTree>
    <p:extLst>
      <p:ext uri="{BB962C8B-B14F-4D97-AF65-F5344CB8AC3E}">
        <p14:creationId xmlns:p14="http://schemas.microsoft.com/office/powerpoint/2010/main" val="33992154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Expressions</a:t>
            </a:r>
          </a:p>
        </p:txBody>
      </p:sp>
      <p:sp>
        <p:nvSpPr>
          <p:cNvPr id="3" name="Content Placeholder 2"/>
          <p:cNvSpPr>
            <a:spLocks noGrp="1"/>
          </p:cNvSpPr>
          <p:nvPr>
            <p:ph idx="1"/>
          </p:nvPr>
        </p:nvSpPr>
        <p:spPr/>
        <p:txBody>
          <a:bodyPr>
            <a:normAutofit fontScale="85000" lnSpcReduction="20000"/>
          </a:bodyPr>
          <a:lstStyle/>
          <a:p>
            <a:r>
              <a:rPr lang="en-US" dirty="0"/>
              <a:t>Connectives from propositional logic carry over to predicate logic. </a:t>
            </a:r>
          </a:p>
          <a:p>
            <a:r>
              <a:rPr lang="en-US" dirty="0"/>
              <a:t>If </a:t>
            </a:r>
            <a:r>
              <a:rPr lang="en-US" i="1" dirty="0"/>
              <a:t>P(x)</a:t>
            </a:r>
            <a:r>
              <a:rPr lang="en-US" dirty="0"/>
              <a:t> denotes  “</a:t>
            </a:r>
            <a:r>
              <a:rPr lang="en-US" i="1" dirty="0"/>
              <a:t>x</a:t>
            </a:r>
            <a:r>
              <a:rPr lang="en-US" dirty="0"/>
              <a:t> &gt; </a:t>
            </a:r>
            <a:r>
              <a:rPr lang="en-US" dirty="0">
                <a:latin typeface="Cambria Math" pitchFamily="18" charset="0"/>
                <a:ea typeface="Cambria Math" pitchFamily="18" charset="0"/>
              </a:rPr>
              <a:t>0,”</a:t>
            </a:r>
            <a:r>
              <a:rPr lang="en-US" dirty="0"/>
              <a:t> find these truth values:</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T</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F</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F</a:t>
            </a:r>
          </a:p>
          <a:p>
            <a:pPr lvl="1">
              <a:buNone/>
            </a:pPr>
            <a:r>
              <a:rPr lang="en-US" dirty="0"/>
              <a:t>P(</a:t>
            </a:r>
            <a:r>
              <a:rPr lang="en-US" dirty="0">
                <a:latin typeface="Cambria Math" pitchFamily="18" charset="0"/>
                <a:ea typeface="Cambria Math" pitchFamily="18" charset="0"/>
              </a:rPr>
              <a:t>-1</a:t>
            </a:r>
            <a:r>
              <a:rPr lang="en-US" dirty="0"/>
              <a:t>) </a:t>
            </a:r>
            <a:r>
              <a:rPr lang="en-US" dirty="0">
                <a:latin typeface="Cambria Math"/>
                <a:ea typeface="Cambria Math"/>
              </a:rPr>
              <a:t>→ P(3)     </a:t>
            </a:r>
            <a:r>
              <a:rPr lang="en-US" b="1" dirty="0">
                <a:latin typeface="Cambria Math"/>
                <a:ea typeface="Cambria Math"/>
              </a:rPr>
              <a:t>Solution</a:t>
            </a:r>
            <a:r>
              <a:rPr lang="en-US" dirty="0">
                <a:latin typeface="Cambria Math"/>
                <a:ea typeface="Cambria Math"/>
              </a:rPr>
              <a:t>: T</a:t>
            </a:r>
            <a:endParaRPr lang="en-US" dirty="0"/>
          </a:p>
          <a:p>
            <a:r>
              <a:rPr lang="en-US" dirty="0"/>
              <a:t>Expressions with variables are not propositions and therefore do not have truth values.  For example,</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a:t>
            </a:r>
            <a:r>
              <a:rPr lang="en-US" i="1" dirty="0">
                <a:latin typeface="Cambria Math"/>
                <a:ea typeface="Cambria Math"/>
              </a:rPr>
              <a:t>y</a:t>
            </a:r>
            <a:r>
              <a:rPr lang="en-US" dirty="0">
                <a:latin typeface="Cambria Math"/>
                <a:ea typeface="Cambria Math"/>
              </a:rPr>
              <a:t>)      </a:t>
            </a:r>
          </a:p>
          <a:p>
            <a:pPr lvl="1">
              <a:buNone/>
            </a:pPr>
            <a:r>
              <a:rPr lang="en-US" dirty="0"/>
              <a:t>P(</a:t>
            </a:r>
            <a:r>
              <a:rPr lang="en-US" i="1" dirty="0">
                <a:latin typeface="Cambria Math" pitchFamily="18" charset="0"/>
                <a:ea typeface="Cambria Math" pitchFamily="18" charset="0"/>
              </a:rPr>
              <a:t>x</a:t>
            </a:r>
            <a:r>
              <a:rPr lang="en-US" dirty="0"/>
              <a:t>) </a:t>
            </a:r>
            <a:r>
              <a:rPr lang="en-US" dirty="0">
                <a:latin typeface="Cambria Math"/>
                <a:ea typeface="Cambria Math"/>
              </a:rPr>
              <a:t>→ P(</a:t>
            </a:r>
            <a:r>
              <a:rPr lang="en-US" i="1" dirty="0">
                <a:latin typeface="Cambria Math"/>
                <a:ea typeface="Cambria Math"/>
              </a:rPr>
              <a:t>y</a:t>
            </a:r>
            <a:r>
              <a:rPr lang="en-US" dirty="0">
                <a:latin typeface="Cambria Math"/>
                <a:ea typeface="Cambria Math"/>
              </a:rPr>
              <a:t>)     </a:t>
            </a:r>
          </a:p>
          <a:p>
            <a:r>
              <a:rPr lang="en-US" dirty="0"/>
              <a:t>When used with quantifiers (to be introduced next), these expressions (propositional functions) become propositions.</a:t>
            </a:r>
          </a:p>
          <a:p>
            <a:pPr lvl="1"/>
            <a:endParaRPr lang="en-US" dirty="0"/>
          </a:p>
          <a:p>
            <a:pPr lvl="1"/>
            <a:endParaRPr lang="en-US" dirty="0"/>
          </a:p>
        </p:txBody>
      </p:sp>
    </p:spTree>
    <p:extLst>
      <p:ext uri="{BB962C8B-B14F-4D97-AF65-F5344CB8AC3E}">
        <p14:creationId xmlns:p14="http://schemas.microsoft.com/office/powerpoint/2010/main" val="1613876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Compound Propositions: Negation</a:t>
            </a:r>
          </a:p>
        </p:txBody>
      </p:sp>
      <p:sp>
        <p:nvSpPr>
          <p:cNvPr id="3" name="Content Placeholder 2"/>
          <p:cNvSpPr>
            <a:spLocks noGrp="1"/>
          </p:cNvSpPr>
          <p:nvPr>
            <p:ph idx="1"/>
          </p:nvPr>
        </p:nvSpPr>
        <p:spPr/>
        <p:txBody>
          <a:bodyPr/>
          <a:lstStyle/>
          <a:p>
            <a:pPr marL="274320" lvl="1" indent="-274320">
              <a:buClr>
                <a:schemeClr val="accent3"/>
              </a:buClr>
              <a:buSzPct val="95000"/>
            </a:pPr>
            <a:r>
              <a:rPr lang="en-US" dirty="0"/>
              <a:t>The </a:t>
            </a:r>
            <a:r>
              <a:rPr lang="en-US" i="1" dirty="0"/>
              <a:t>negation</a:t>
            </a:r>
            <a:r>
              <a:rPr lang="en-US" dirty="0"/>
              <a:t> of a proposition  </a:t>
            </a:r>
            <a:r>
              <a:rPr lang="en-US" i="1" dirty="0">
                <a:latin typeface="Cambria Math" pitchFamily="18" charset="0"/>
                <a:ea typeface="Cambria Math" pitchFamily="18" charset="0"/>
              </a:rPr>
              <a:t>p</a:t>
            </a:r>
            <a:r>
              <a:rPr lang="en-US" dirty="0"/>
              <a:t>  is  denoted by  </a:t>
            </a:r>
            <a:r>
              <a:rPr lang="en-US" dirty="0">
                <a:latin typeface="Cambria Math"/>
                <a:ea typeface="Cambria Math"/>
              </a:rPr>
              <a:t>¬</a:t>
            </a:r>
            <a:r>
              <a:rPr lang="en-US" i="1" dirty="0">
                <a:latin typeface="Cambria Math" pitchFamily="18" charset="0"/>
                <a:ea typeface="Cambria Math" pitchFamily="18" charset="0"/>
              </a:rPr>
              <a:t>p</a:t>
            </a:r>
            <a:r>
              <a:rPr lang="en-US" dirty="0"/>
              <a:t>  and has this truth table:</a:t>
            </a:r>
          </a:p>
          <a:p>
            <a:pPr marL="274320" lvl="1" indent="-274320">
              <a:buClr>
                <a:schemeClr val="accent3"/>
              </a:buClr>
              <a:buSzPct val="95000"/>
            </a:pPr>
            <a:endParaRPr lang="en-US" dirty="0"/>
          </a:p>
          <a:p>
            <a:pPr marL="274320" lvl="1" indent="-274320">
              <a:buClr>
                <a:schemeClr val="accent3"/>
              </a:buClr>
              <a:buSzPct val="95000"/>
            </a:pPr>
            <a:endParaRPr lang="en-US" dirty="0"/>
          </a:p>
          <a:p>
            <a:endParaRPr lang="en-US" b="1"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“The earth is round.”, then </a:t>
            </a:r>
            <a:r>
              <a:rPr lang="en-US" dirty="0">
                <a:latin typeface="Cambria Math"/>
                <a:ea typeface="Cambria Math"/>
              </a:rPr>
              <a:t>¬</a:t>
            </a:r>
            <a:r>
              <a:rPr lang="en-US" i="1" dirty="0">
                <a:latin typeface="Cambria Math" pitchFamily="18" charset="0"/>
                <a:ea typeface="Cambria Math" pitchFamily="18" charset="0"/>
              </a:rPr>
              <a:t>p</a:t>
            </a:r>
            <a:r>
              <a:rPr lang="en-US" dirty="0"/>
              <a:t>     denotes “It is not the case that the earth is round,” or more simply “The earth is not round.”  </a:t>
            </a:r>
          </a:p>
        </p:txBody>
      </p:sp>
      <p:graphicFrame>
        <p:nvGraphicFramePr>
          <p:cNvPr id="6" name="Content Placeholder 3"/>
          <p:cNvGraphicFramePr>
            <a:graphicFrameLocks/>
          </p:cNvGraphicFramePr>
          <p:nvPr/>
        </p:nvGraphicFramePr>
        <p:xfrm>
          <a:off x="1828800" y="2971800"/>
          <a:ext cx="5638800" cy="111252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370840">
                <a:tc>
                  <a:txBody>
                    <a:bodyPr/>
                    <a:lstStyle/>
                    <a:p>
                      <a:r>
                        <a:rPr lang="en-US" b="0" i="1" dirty="0">
                          <a:latin typeface="Cambria Math" pitchFamily="18" charset="0"/>
                          <a:ea typeface="Cambria Math" pitchFamily="18" charset="0"/>
                        </a:rPr>
                        <a:t>p</a:t>
                      </a:r>
                    </a:p>
                  </a:txBody>
                  <a:tcPr/>
                </a:tc>
                <a:tc>
                  <a:txBody>
                    <a:bodyPr/>
                    <a:lstStyle/>
                    <a:p>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370840">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Quantifiers</a:t>
            </a:r>
          </a:p>
        </p:txBody>
      </p:sp>
      <p:sp>
        <p:nvSpPr>
          <p:cNvPr id="3" name="Content Placeholder 2"/>
          <p:cNvSpPr>
            <a:spLocks noGrp="1"/>
          </p:cNvSpPr>
          <p:nvPr>
            <p:ph idx="1"/>
          </p:nvPr>
        </p:nvSpPr>
        <p:spPr/>
        <p:txBody>
          <a:bodyPr>
            <a:normAutofit fontScale="92500" lnSpcReduction="20000"/>
          </a:bodyPr>
          <a:lstStyle/>
          <a:p>
            <a:r>
              <a:rPr lang="en-US" dirty="0"/>
              <a:t>We need </a:t>
            </a:r>
            <a:r>
              <a:rPr lang="en-US" i="1" dirty="0"/>
              <a:t>quantifiers</a:t>
            </a:r>
            <a:r>
              <a:rPr lang="en-US" dirty="0"/>
              <a:t> to express the meaning of English words including </a:t>
            </a:r>
            <a:r>
              <a:rPr lang="en-US" i="1" dirty="0"/>
              <a:t>all</a:t>
            </a:r>
            <a:r>
              <a:rPr lang="en-US" dirty="0"/>
              <a:t> and </a:t>
            </a:r>
            <a:r>
              <a:rPr lang="en-US" i="1" dirty="0"/>
              <a:t>some</a:t>
            </a:r>
            <a:r>
              <a:rPr lang="en-US" dirty="0"/>
              <a:t>:</a:t>
            </a:r>
          </a:p>
          <a:p>
            <a:pPr lvl="1"/>
            <a:r>
              <a:rPr lang="en-US" dirty="0"/>
              <a:t>“All men are Mortal.”</a:t>
            </a:r>
          </a:p>
          <a:p>
            <a:pPr lvl="1"/>
            <a:r>
              <a:rPr lang="en-US" dirty="0"/>
              <a:t>“Some cats do not have fur.”</a:t>
            </a:r>
          </a:p>
          <a:p>
            <a:r>
              <a:rPr lang="en-US" dirty="0"/>
              <a:t>The two most important quantifiers are:</a:t>
            </a:r>
          </a:p>
          <a:p>
            <a:pPr lvl="1"/>
            <a:r>
              <a:rPr lang="en-US" i="1" dirty="0"/>
              <a:t>Universal Quantifier, </a:t>
            </a:r>
            <a:r>
              <a:rPr lang="en-US" b="1" dirty="0">
                <a:sym typeface="Symbol"/>
              </a:rPr>
              <a:t>“</a:t>
            </a:r>
            <a:r>
              <a:rPr lang="en-US" dirty="0"/>
              <a:t>For all,”   symbol: </a:t>
            </a:r>
            <a:r>
              <a:rPr lang="en-US" sz="2800" b="1" dirty="0">
                <a:sym typeface="Symbol"/>
              </a:rPr>
              <a:t></a:t>
            </a:r>
            <a:endParaRPr lang="en-US" dirty="0"/>
          </a:p>
          <a:p>
            <a:pPr lvl="1"/>
            <a:r>
              <a:rPr lang="en-US" i="1" dirty="0"/>
              <a:t>Existential Quantifier</a:t>
            </a:r>
            <a:r>
              <a:rPr lang="en-US" dirty="0"/>
              <a:t>, “There exists,”  symbol: </a:t>
            </a:r>
            <a:r>
              <a:rPr lang="en-US" sz="2800" b="1" dirty="0">
                <a:sym typeface="Symbol"/>
              </a:rPr>
              <a:t></a:t>
            </a:r>
            <a:endParaRPr lang="en-US" dirty="0"/>
          </a:p>
          <a:p>
            <a:r>
              <a:rPr lang="en-US" dirty="0"/>
              <a:t>We write  as in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and </a:t>
            </a:r>
            <a:r>
              <a:rPr lang="en-US" i="1" dirty="0">
                <a:sym typeface="Symbol"/>
              </a:rPr>
              <a:t>x P</a:t>
            </a:r>
            <a:r>
              <a:rPr lang="en-US" dirty="0">
                <a:sym typeface="Symbol"/>
              </a:rPr>
              <a:t>(</a:t>
            </a:r>
            <a:r>
              <a:rPr lang="en-US" i="1" dirty="0">
                <a:sym typeface="Symbol"/>
              </a:rPr>
              <a:t>x</a:t>
            </a:r>
            <a:r>
              <a:rPr lang="en-US" dirty="0">
                <a:sym typeface="Symbol"/>
              </a:rPr>
              <a:t>).</a:t>
            </a:r>
          </a:p>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asserts </a:t>
            </a:r>
            <a:r>
              <a:rPr lang="en-US" i="1" dirty="0">
                <a:sym typeface="Symbol"/>
              </a:rPr>
              <a:t>P</a:t>
            </a:r>
            <a:r>
              <a:rPr lang="en-US" dirty="0">
                <a:sym typeface="Symbol"/>
              </a:rPr>
              <a:t>(</a:t>
            </a:r>
            <a:r>
              <a:rPr lang="en-US" i="1" dirty="0">
                <a:sym typeface="Symbol"/>
              </a:rPr>
              <a:t>x</a:t>
            </a:r>
            <a:r>
              <a:rPr lang="en-US" dirty="0">
                <a:sym typeface="Symbol"/>
              </a:rPr>
              <a:t>) is true for </a:t>
            </a:r>
            <a:r>
              <a:rPr lang="en-US" u="sng" dirty="0">
                <a:sym typeface="Symbol"/>
              </a:rPr>
              <a:t>every</a:t>
            </a:r>
            <a:r>
              <a:rPr lang="en-US" dirty="0">
                <a:sym typeface="Symbol"/>
              </a:rPr>
              <a:t> </a:t>
            </a:r>
            <a:r>
              <a:rPr lang="en-US" i="1" dirty="0">
                <a:sym typeface="Symbol"/>
              </a:rPr>
              <a:t>x</a:t>
            </a:r>
            <a:r>
              <a:rPr lang="en-US" dirty="0">
                <a:sym typeface="Symbol"/>
              </a:rPr>
              <a:t> in the </a:t>
            </a:r>
            <a:r>
              <a:rPr lang="en-US" i="1" dirty="0">
                <a:sym typeface="Symbol"/>
              </a:rPr>
              <a:t>domain</a:t>
            </a:r>
            <a:r>
              <a:rPr lang="en-US" dirty="0">
                <a:sym typeface="Symbol"/>
              </a:rPr>
              <a:t>.</a:t>
            </a:r>
          </a:p>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asserts </a:t>
            </a:r>
            <a:r>
              <a:rPr lang="en-US" i="1" dirty="0">
                <a:sym typeface="Symbol"/>
              </a:rPr>
              <a:t>P</a:t>
            </a:r>
            <a:r>
              <a:rPr lang="en-US" dirty="0">
                <a:sym typeface="Symbol"/>
              </a:rPr>
              <a:t>(</a:t>
            </a:r>
            <a:r>
              <a:rPr lang="en-US" i="1" dirty="0">
                <a:sym typeface="Symbol"/>
              </a:rPr>
              <a:t>x</a:t>
            </a:r>
            <a:r>
              <a:rPr lang="en-US" dirty="0">
                <a:sym typeface="Symbol"/>
              </a:rPr>
              <a:t>) is true for </a:t>
            </a:r>
            <a:r>
              <a:rPr lang="en-US" u="sng" dirty="0">
                <a:sym typeface="Symbol"/>
              </a:rPr>
              <a:t>some</a:t>
            </a:r>
            <a:r>
              <a:rPr lang="en-US" dirty="0">
                <a:sym typeface="Symbol"/>
              </a:rPr>
              <a:t> </a:t>
            </a:r>
            <a:r>
              <a:rPr lang="en-US" i="1" dirty="0">
                <a:sym typeface="Symbol"/>
              </a:rPr>
              <a:t>x</a:t>
            </a:r>
            <a:r>
              <a:rPr lang="en-US" dirty="0">
                <a:sym typeface="Symbol"/>
              </a:rPr>
              <a:t> in the </a:t>
            </a:r>
            <a:r>
              <a:rPr lang="en-US" i="1" dirty="0">
                <a:sym typeface="Symbol"/>
              </a:rPr>
              <a:t>domain</a:t>
            </a:r>
            <a:r>
              <a:rPr lang="en-US" dirty="0">
                <a:sym typeface="Symbol"/>
              </a:rPr>
              <a:t>.</a:t>
            </a:r>
          </a:p>
          <a:p>
            <a:r>
              <a:rPr lang="en-US" dirty="0">
                <a:sym typeface="Symbol"/>
              </a:rPr>
              <a:t>The quantifiers are said to bind the variable </a:t>
            </a:r>
            <a:r>
              <a:rPr lang="en-US" i="1" dirty="0">
                <a:sym typeface="Symbol"/>
              </a:rPr>
              <a:t>x </a:t>
            </a:r>
            <a:r>
              <a:rPr lang="en-US" dirty="0">
                <a:sym typeface="Symbol"/>
              </a:rPr>
              <a:t>in these expressions. </a:t>
            </a:r>
          </a:p>
          <a:p>
            <a:pPr lvl="1"/>
            <a:endParaRPr lang="en-US" dirty="0"/>
          </a:p>
          <a:p>
            <a:pPr lvl="1"/>
            <a:endParaRPr lang="en-US" dirty="0"/>
          </a:p>
        </p:txBody>
      </p:sp>
      <p:pic>
        <p:nvPicPr>
          <p:cNvPr id="4" name="Picture 3" descr="0109.jpg"/>
          <p:cNvPicPr>
            <a:picLocks noChangeAspect="1"/>
          </p:cNvPicPr>
          <p:nvPr/>
        </p:nvPicPr>
        <p:blipFill>
          <a:blip r:embed="rId2" cstate="print"/>
          <a:stretch>
            <a:fillRect/>
          </a:stretch>
        </p:blipFill>
        <p:spPr>
          <a:xfrm>
            <a:off x="6248400" y="304800"/>
            <a:ext cx="890778" cy="1030224"/>
          </a:xfrm>
          <a:prstGeom prst="rect">
            <a:avLst/>
          </a:prstGeom>
        </p:spPr>
      </p:pic>
      <p:sp>
        <p:nvSpPr>
          <p:cNvPr id="5" name="TextBox 4"/>
          <p:cNvSpPr txBox="1"/>
          <p:nvPr/>
        </p:nvSpPr>
        <p:spPr>
          <a:xfrm>
            <a:off x="5334000" y="1371600"/>
            <a:ext cx="2895600" cy="369332"/>
          </a:xfrm>
          <a:prstGeom prst="rect">
            <a:avLst/>
          </a:prstGeom>
          <a:noFill/>
        </p:spPr>
        <p:txBody>
          <a:bodyPr wrap="square" rtlCol="0">
            <a:spAutoFit/>
          </a:bodyPr>
          <a:lstStyle/>
          <a:p>
            <a:r>
              <a:rPr lang="en-US" dirty="0"/>
              <a:t>Charles Peirce (1839-1914)</a:t>
            </a:r>
          </a:p>
        </p:txBody>
      </p:sp>
    </p:spTree>
    <p:extLst>
      <p:ext uri="{BB962C8B-B14F-4D97-AF65-F5344CB8AC3E}">
        <p14:creationId xmlns:p14="http://schemas.microsoft.com/office/powerpoint/2010/main" val="41004297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Quantifier</a:t>
            </a:r>
          </a:p>
        </p:txBody>
      </p:sp>
      <p:sp>
        <p:nvSpPr>
          <p:cNvPr id="3" name="Content Placeholder 2"/>
          <p:cNvSpPr>
            <a:spLocks noGrp="1"/>
          </p:cNvSpPr>
          <p:nvPr>
            <p:ph idx="1"/>
          </p:nvPr>
        </p:nvSpPr>
        <p:spPr/>
        <p:txBody>
          <a:bodyPr>
            <a:normAutofit/>
          </a:bodyPr>
          <a:lstStyle/>
          <a:p>
            <a:pPr marL="274320" lvl="1" indent="-274320">
              <a:buClr>
                <a:schemeClr val="accent3"/>
              </a:buClr>
              <a:buSzPct val="95000"/>
            </a:pP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a:t>
            </a:r>
            <a:r>
              <a:rPr lang="en-US" i="1" dirty="0"/>
              <a:t>  </a:t>
            </a:r>
            <a:r>
              <a:rPr lang="en-US" dirty="0"/>
              <a:t>is read as </a:t>
            </a:r>
            <a:r>
              <a:rPr lang="en-US" i="1" dirty="0"/>
              <a:t>“</a:t>
            </a:r>
            <a:r>
              <a:rPr lang="en-US" dirty="0"/>
              <a:t>For all </a:t>
            </a:r>
            <a:r>
              <a:rPr lang="en-US" i="1" dirty="0"/>
              <a:t>x</a:t>
            </a:r>
            <a:r>
              <a:rPr lang="en-US" dirty="0"/>
              <a:t>, P(</a:t>
            </a:r>
            <a:r>
              <a:rPr lang="en-US" i="1" dirty="0"/>
              <a:t>x</a:t>
            </a:r>
            <a:r>
              <a:rPr lang="en-US" dirty="0"/>
              <a:t>)” or “For every </a:t>
            </a:r>
            <a:r>
              <a:rPr lang="en-US" i="1" dirty="0"/>
              <a:t>x</a:t>
            </a:r>
            <a:r>
              <a:rPr lang="en-US" dirty="0"/>
              <a:t>, P(</a:t>
            </a:r>
            <a:r>
              <a:rPr lang="en-US" i="1" dirty="0"/>
              <a:t>x</a:t>
            </a:r>
            <a:r>
              <a:rPr lang="en-US" dirty="0"/>
              <a:t>)”</a:t>
            </a:r>
          </a:p>
          <a:p>
            <a:pPr lvl="1">
              <a:buNone/>
            </a:pPr>
            <a:r>
              <a:rPr lang="en-US" b="1" dirty="0"/>
              <a:t>Examples</a:t>
            </a:r>
            <a:r>
              <a:rPr lang="en-US" dirty="0"/>
              <a:t>:</a:t>
            </a:r>
          </a:p>
          <a:p>
            <a:pPr marL="1124712" lvl="2" indent="-457200">
              <a:buFont typeface="+mj-lt"/>
              <a:buAutoNum type="arabicParenR"/>
            </a:pPr>
            <a:r>
              <a:rPr lang="en-US" i="1" dirty="0"/>
              <a:t> </a:t>
            </a:r>
            <a:r>
              <a:rPr lang="en-US" dirty="0"/>
              <a:t>If</a:t>
            </a:r>
            <a:r>
              <a:rPr lang="en-US" i="1" dirty="0"/>
              <a:t> P(x)</a:t>
            </a:r>
            <a:r>
              <a:rPr lang="en-US" dirty="0"/>
              <a:t> denotes  “</a:t>
            </a:r>
            <a:r>
              <a:rPr lang="en-US" i="1" dirty="0"/>
              <a:t>x</a:t>
            </a:r>
            <a:r>
              <a:rPr lang="en-US" dirty="0"/>
              <a:t> &gt;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p>
          <a:p>
            <a:pPr marL="1124712" lvl="2" indent="-457200">
              <a:buFont typeface="+mj-lt"/>
              <a:buAutoNum type="arabicParenR"/>
            </a:pPr>
            <a:r>
              <a:rPr lang="en-US" dirty="0"/>
              <a:t>If</a:t>
            </a:r>
            <a:r>
              <a:rPr lang="en-US" i="1" dirty="0"/>
              <a:t> P(x)</a:t>
            </a:r>
            <a:r>
              <a:rPr lang="en-US" dirty="0"/>
              <a:t> denotes  “</a:t>
            </a:r>
            <a:r>
              <a:rPr lang="en-US" i="1" dirty="0"/>
              <a:t>x</a:t>
            </a:r>
            <a:r>
              <a:rPr lang="en-US" dirty="0"/>
              <a:t> &gt;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positive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true.</a:t>
            </a:r>
          </a:p>
          <a:p>
            <a:pPr marL="1124712" lvl="2" indent="-457200">
              <a:buFont typeface="+mj-lt"/>
              <a:buAutoNum type="arabicParenR"/>
            </a:pPr>
            <a:r>
              <a:rPr lang="en-US" dirty="0"/>
              <a:t>If</a:t>
            </a:r>
            <a:r>
              <a:rPr lang="en-US" i="1" dirty="0"/>
              <a:t> P(x)</a:t>
            </a:r>
            <a:r>
              <a:rPr lang="en-US" dirty="0"/>
              <a:t> denotes  “</a:t>
            </a:r>
            <a:r>
              <a:rPr lang="en-US" i="1" dirty="0"/>
              <a:t>x</a:t>
            </a:r>
            <a:r>
              <a:rPr lang="en-US" dirty="0"/>
              <a:t> is even</a:t>
            </a:r>
            <a:r>
              <a:rPr lang="en-US" dirty="0">
                <a:latin typeface="Cambria Math" pitchFamily="18" charset="0"/>
                <a:ea typeface="Cambria Math" pitchFamily="18" charset="0"/>
              </a:rPr>
              <a:t>”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sym typeface="Symbol"/>
              </a:rPr>
              <a:t> </a:t>
            </a:r>
            <a:r>
              <a:rPr lang="en-US" i="1" dirty="0">
                <a:sym typeface="Symbol"/>
              </a:rPr>
              <a:t>x P</a:t>
            </a:r>
            <a:r>
              <a:rPr lang="en-US" dirty="0">
                <a:sym typeface="Symbol"/>
              </a:rPr>
              <a:t>(</a:t>
            </a:r>
            <a:r>
              <a:rPr lang="en-US" i="1" dirty="0">
                <a:sym typeface="Symbol"/>
              </a:rPr>
              <a:t>x</a:t>
            </a:r>
            <a:r>
              <a:rPr lang="en-US" dirty="0">
                <a:sym typeface="Symbol"/>
              </a:rPr>
              <a:t>) is false.</a:t>
            </a:r>
          </a:p>
          <a:p>
            <a:pPr lvl="2"/>
            <a:endParaRPr lang="en-US" dirty="0"/>
          </a:p>
          <a:p>
            <a:pPr lvl="2"/>
            <a:endParaRPr lang="en-US" dirty="0"/>
          </a:p>
          <a:p>
            <a:pPr lvl="2"/>
            <a:endParaRPr lang="en-US" dirty="0"/>
          </a:p>
        </p:txBody>
      </p:sp>
    </p:spTree>
    <p:extLst>
      <p:ext uri="{BB962C8B-B14F-4D97-AF65-F5344CB8AC3E}">
        <p14:creationId xmlns:p14="http://schemas.microsoft.com/office/powerpoint/2010/main" val="8480421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Existential Quantifier</a:t>
            </a:r>
          </a:p>
        </p:txBody>
      </p:sp>
      <p:sp>
        <p:nvSpPr>
          <p:cNvPr id="3" name="Content Placeholder 2"/>
          <p:cNvSpPr>
            <a:spLocks noGrp="1"/>
          </p:cNvSpPr>
          <p:nvPr>
            <p:ph idx="1"/>
          </p:nvPr>
        </p:nvSpPr>
        <p:spPr/>
        <p:txBody>
          <a:bodyPr>
            <a:normAutofit/>
          </a:bodyPr>
          <a:lstStyle/>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read as </a:t>
            </a:r>
            <a:r>
              <a:rPr lang="en-US" i="1" dirty="0"/>
              <a:t>“</a:t>
            </a:r>
            <a:r>
              <a:rPr lang="en-US" dirty="0"/>
              <a:t>For some </a:t>
            </a:r>
            <a:r>
              <a:rPr lang="en-US" i="1" dirty="0"/>
              <a:t>x</a:t>
            </a:r>
            <a:r>
              <a:rPr lang="en-US" dirty="0"/>
              <a:t>, P(</a:t>
            </a:r>
            <a:r>
              <a:rPr lang="en-US" i="1" dirty="0"/>
              <a:t>x</a:t>
            </a:r>
            <a:r>
              <a:rPr lang="en-US" dirty="0"/>
              <a:t>)”,  or as “There is an </a:t>
            </a:r>
            <a:r>
              <a:rPr lang="en-US" i="1" dirty="0"/>
              <a:t>x</a:t>
            </a:r>
            <a:r>
              <a:rPr lang="en-US" dirty="0"/>
              <a:t> such that P(</a:t>
            </a:r>
            <a:r>
              <a:rPr lang="en-US" i="1" dirty="0"/>
              <a:t>x</a:t>
            </a:r>
            <a:r>
              <a:rPr lang="en-US" dirty="0"/>
              <a:t>),”  or “For at least one </a:t>
            </a:r>
            <a:r>
              <a:rPr lang="en-US" i="1" dirty="0"/>
              <a:t>x</a:t>
            </a:r>
            <a:r>
              <a:rPr lang="en-US" dirty="0"/>
              <a:t>, P(</a:t>
            </a:r>
            <a:r>
              <a:rPr lang="en-US" i="1" dirty="0"/>
              <a:t>x</a:t>
            </a:r>
            <a:r>
              <a:rPr lang="en-US" dirty="0"/>
              <a:t>).” </a:t>
            </a:r>
          </a:p>
          <a:p>
            <a:pPr lvl="1">
              <a:buNone/>
            </a:pPr>
            <a:r>
              <a:rPr lang="en-US" b="1" dirty="0"/>
              <a:t>Examples</a:t>
            </a:r>
            <a:r>
              <a:rPr lang="en-US" dirty="0"/>
              <a:t>:</a:t>
            </a:r>
          </a:p>
          <a:p>
            <a:pPr marL="1124712" lvl="2" indent="-457200">
              <a:buFont typeface="+mj-lt"/>
              <a:buAutoNum type="arabicPeriod"/>
            </a:pPr>
            <a:r>
              <a:rPr lang="en-US" i="1" dirty="0"/>
              <a:t> </a:t>
            </a:r>
            <a:r>
              <a:rPr lang="en-US" dirty="0"/>
              <a:t>If</a:t>
            </a:r>
            <a:r>
              <a:rPr lang="en-US" i="1" dirty="0"/>
              <a:t> P(x)</a:t>
            </a:r>
            <a:r>
              <a:rPr lang="en-US" dirty="0"/>
              <a:t> denotes  “</a:t>
            </a:r>
            <a:r>
              <a:rPr lang="en-US" i="1" dirty="0"/>
              <a:t>x</a:t>
            </a:r>
            <a:r>
              <a:rPr lang="en-US" dirty="0"/>
              <a:t> &gt;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true. It is also true if U is the positive integers.</a:t>
            </a:r>
          </a:p>
          <a:p>
            <a:pPr marL="1124712" lvl="2" indent="-457200">
              <a:buFont typeface="+mj-lt"/>
              <a:buAutoNum type="arabicPeriod"/>
            </a:pPr>
            <a:r>
              <a:rPr lang="en-US" dirty="0"/>
              <a:t>If</a:t>
            </a:r>
            <a:r>
              <a:rPr lang="en-US" i="1" dirty="0"/>
              <a:t> P(x)</a:t>
            </a:r>
            <a:r>
              <a:rPr lang="en-US" dirty="0"/>
              <a:t> denotes  “</a:t>
            </a:r>
            <a:r>
              <a:rPr lang="en-US" i="1" dirty="0"/>
              <a:t>x</a:t>
            </a:r>
            <a:r>
              <a:rPr lang="en-US" dirty="0"/>
              <a:t> &lt;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positive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p>
          <a:p>
            <a:pPr marL="1124712" lvl="2" indent="-457200">
              <a:buFont typeface="+mj-lt"/>
              <a:buAutoNum type="arabicPeriod"/>
            </a:pPr>
            <a:r>
              <a:rPr lang="en-US" dirty="0"/>
              <a:t>If</a:t>
            </a:r>
            <a:r>
              <a:rPr lang="en-US" i="1" dirty="0"/>
              <a:t> P(x)</a:t>
            </a:r>
            <a:r>
              <a:rPr lang="en-US" dirty="0"/>
              <a:t> denotes  “</a:t>
            </a:r>
            <a:r>
              <a:rPr lang="en-US" i="1" dirty="0"/>
              <a:t>x</a:t>
            </a:r>
            <a:r>
              <a:rPr lang="en-US" dirty="0"/>
              <a:t> is even</a:t>
            </a:r>
            <a:r>
              <a:rPr lang="en-US" dirty="0">
                <a:latin typeface="Cambria Math" pitchFamily="18" charset="0"/>
                <a:ea typeface="Cambria Math" pitchFamily="18" charset="0"/>
              </a:rPr>
              <a:t>”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true.</a:t>
            </a:r>
          </a:p>
          <a:p>
            <a:pPr lvl="2"/>
            <a:endParaRPr lang="en-US" dirty="0"/>
          </a:p>
        </p:txBody>
      </p:sp>
    </p:spTree>
    <p:extLst>
      <p:ext uri="{BB962C8B-B14F-4D97-AF65-F5344CB8AC3E}">
        <p14:creationId xmlns:p14="http://schemas.microsoft.com/office/powerpoint/2010/main" val="1530035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Uniqueness Quantifier</a:t>
            </a:r>
          </a:p>
        </p:txBody>
      </p:sp>
      <p:sp>
        <p:nvSpPr>
          <p:cNvPr id="3" name="Content Placeholder 2"/>
          <p:cNvSpPr>
            <a:spLocks noGrp="1"/>
          </p:cNvSpPr>
          <p:nvPr>
            <p:ph idx="1"/>
          </p:nvPr>
        </p:nvSpPr>
        <p:spPr/>
        <p:txBody>
          <a:bodyPr>
            <a:normAutofit fontScale="85000" lnSpcReduction="10000"/>
          </a:bodyPr>
          <a:lstStyle/>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means that </a:t>
            </a:r>
            <a:r>
              <a:rPr lang="en-US" i="1" dirty="0"/>
              <a:t>P</a:t>
            </a:r>
            <a:r>
              <a:rPr lang="en-US" dirty="0"/>
              <a:t>(</a:t>
            </a:r>
            <a:r>
              <a:rPr lang="en-US" i="1" dirty="0">
                <a:latin typeface="Bookman" pitchFamily="18" charset="0"/>
              </a:rPr>
              <a:t>x</a:t>
            </a:r>
            <a:r>
              <a:rPr lang="en-US" dirty="0"/>
              <a:t>) is true for </a:t>
            </a:r>
            <a:r>
              <a:rPr lang="en-US" u="sng" dirty="0"/>
              <a:t>one and only one</a:t>
            </a:r>
            <a:r>
              <a:rPr lang="en-US" dirty="0"/>
              <a:t> </a:t>
            </a:r>
            <a:r>
              <a:rPr lang="en-US" i="1" dirty="0">
                <a:latin typeface="Bookman" pitchFamily="18" charset="0"/>
              </a:rPr>
              <a:t>x </a:t>
            </a:r>
            <a:r>
              <a:rPr lang="en-US" dirty="0"/>
              <a:t>in the universe of discourse.</a:t>
            </a:r>
            <a:endParaRPr lang="en-US" i="1" dirty="0"/>
          </a:p>
          <a:p>
            <a:r>
              <a:rPr lang="en-US" dirty="0"/>
              <a:t>This is commonly expressed in English in the following equivalent ways:</a:t>
            </a:r>
          </a:p>
          <a:p>
            <a:pPr lvl="1"/>
            <a:r>
              <a:rPr lang="en-US" dirty="0"/>
              <a:t>“There is a unique </a:t>
            </a:r>
            <a:r>
              <a:rPr lang="en-US" i="1" dirty="0">
                <a:latin typeface="Bookman" pitchFamily="18" charset="0"/>
              </a:rPr>
              <a:t>x</a:t>
            </a:r>
            <a:r>
              <a:rPr lang="en-US" i="1" dirty="0"/>
              <a:t> </a:t>
            </a:r>
            <a:r>
              <a:rPr lang="en-US" dirty="0"/>
              <a:t>such that </a:t>
            </a:r>
            <a:r>
              <a:rPr lang="en-US" i="1" dirty="0"/>
              <a:t>P</a:t>
            </a:r>
            <a:r>
              <a:rPr lang="en-US" dirty="0"/>
              <a:t>(</a:t>
            </a:r>
            <a:r>
              <a:rPr lang="en-US" i="1" dirty="0">
                <a:latin typeface="Bookman" pitchFamily="18" charset="0"/>
              </a:rPr>
              <a:t>x</a:t>
            </a:r>
            <a:r>
              <a:rPr lang="en-US" dirty="0"/>
              <a:t>).” </a:t>
            </a:r>
          </a:p>
          <a:p>
            <a:pPr lvl="1"/>
            <a:r>
              <a:rPr lang="en-US" dirty="0"/>
              <a:t>“There is one and only one </a:t>
            </a:r>
            <a:r>
              <a:rPr lang="en-US" i="1" dirty="0">
                <a:latin typeface="Bookman" pitchFamily="18" charset="0"/>
              </a:rPr>
              <a:t>x</a:t>
            </a:r>
            <a:r>
              <a:rPr lang="en-US" dirty="0"/>
              <a:t> such that </a:t>
            </a:r>
            <a:r>
              <a:rPr lang="en-US" i="1" dirty="0"/>
              <a:t>P</a:t>
            </a:r>
            <a:r>
              <a:rPr lang="en-US" dirty="0"/>
              <a:t>(</a:t>
            </a:r>
            <a:r>
              <a:rPr lang="en-US" i="1" dirty="0">
                <a:latin typeface="Bookman" pitchFamily="18" charset="0"/>
              </a:rPr>
              <a:t>x</a:t>
            </a:r>
            <a:r>
              <a:rPr lang="en-US" dirty="0"/>
              <a:t>)”</a:t>
            </a:r>
          </a:p>
          <a:p>
            <a:r>
              <a:rPr lang="en-US" dirty="0"/>
              <a:t>Examples:</a:t>
            </a:r>
          </a:p>
          <a:p>
            <a:pPr marL="850392" lvl="1" indent="-457200">
              <a:buFont typeface="+mj-lt"/>
              <a:buAutoNum type="arabicPeriod"/>
            </a:pPr>
            <a:r>
              <a:rPr lang="en-US" dirty="0"/>
              <a:t>If </a:t>
            </a:r>
            <a:r>
              <a:rPr lang="en-US" i="1" dirty="0"/>
              <a:t>P(x)</a:t>
            </a:r>
            <a:r>
              <a:rPr lang="en-US" dirty="0"/>
              <a:t> denotes  “</a:t>
            </a:r>
            <a:r>
              <a:rPr lang="en-US" i="1" dirty="0"/>
              <a:t>x</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0”  and U is the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true. </a:t>
            </a:r>
          </a:p>
          <a:p>
            <a:pPr marL="850392" lvl="1" indent="-457200">
              <a:buFont typeface="+mj-lt"/>
              <a:buAutoNum type="arabicPeriod"/>
            </a:pPr>
            <a:r>
              <a:rPr lang="en-US" dirty="0">
                <a:sym typeface="Symbol"/>
              </a:rPr>
              <a:t>But if </a:t>
            </a:r>
            <a:r>
              <a:rPr lang="en-US" i="1" dirty="0"/>
              <a:t>P(x)</a:t>
            </a:r>
            <a:r>
              <a:rPr lang="en-US" dirty="0"/>
              <a:t> denotes  “</a:t>
            </a:r>
            <a:r>
              <a:rPr lang="en-US" i="1" dirty="0"/>
              <a:t>x</a:t>
            </a:r>
            <a:r>
              <a:rPr lang="en-US" dirty="0"/>
              <a:t> &gt; </a:t>
            </a:r>
            <a:r>
              <a:rPr lang="en-US" dirty="0">
                <a:latin typeface="Cambria Math" pitchFamily="18" charset="0"/>
                <a:ea typeface="Cambria Math" pitchFamily="18" charset="0"/>
              </a:rPr>
              <a:t>0,”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endParaRPr lang="en-US" dirty="0"/>
          </a:p>
          <a:p>
            <a:r>
              <a:rPr lang="en-US" dirty="0"/>
              <a:t>The uniqueness quantifier is not really needed as the restriction that there is a unique </a:t>
            </a:r>
            <a:r>
              <a:rPr lang="en-US" i="1" dirty="0"/>
              <a:t>x</a:t>
            </a:r>
            <a:r>
              <a:rPr lang="en-US" dirty="0"/>
              <a:t> such that </a:t>
            </a:r>
            <a:r>
              <a:rPr lang="en-US" i="1" dirty="0"/>
              <a:t>P</a:t>
            </a:r>
            <a:r>
              <a:rPr lang="en-US" dirty="0"/>
              <a:t>(</a:t>
            </a:r>
            <a:r>
              <a:rPr lang="en-US" i="1" dirty="0"/>
              <a:t>x</a:t>
            </a:r>
            <a:r>
              <a:rPr lang="en-US" dirty="0"/>
              <a:t>) can be expressed as:  </a:t>
            </a:r>
          </a:p>
          <a:p>
            <a:pPr>
              <a:buNone/>
            </a:pPr>
            <a:r>
              <a:rPr lang="en-US" dirty="0">
                <a:sym typeface="Symbol"/>
              </a:rPr>
              <a:t>                               </a:t>
            </a:r>
            <a:r>
              <a:rPr lang="en-US" i="1" dirty="0">
                <a:sym typeface="Symbol"/>
              </a:rPr>
              <a:t>x</a:t>
            </a:r>
            <a:r>
              <a:rPr lang="en-US" dirty="0">
                <a:sym typeface="Symbol"/>
              </a:rPr>
              <a:t> (</a:t>
            </a:r>
            <a:r>
              <a:rPr lang="en-US" i="1" dirty="0">
                <a:sym typeface="Symbol"/>
              </a:rPr>
              <a:t>P</a:t>
            </a:r>
            <a:r>
              <a:rPr lang="en-US" dirty="0">
                <a:sym typeface="Symbol"/>
              </a:rPr>
              <a:t>(</a:t>
            </a:r>
            <a:r>
              <a:rPr lang="en-US" i="1" dirty="0">
                <a:sym typeface="Symbol"/>
              </a:rPr>
              <a:t>x</a:t>
            </a:r>
            <a:r>
              <a:rPr lang="en-US" dirty="0">
                <a:sym typeface="Symbol"/>
              </a:rPr>
              <a:t>) </a:t>
            </a:r>
            <a:r>
              <a:rPr lang="en-US" dirty="0">
                <a:latin typeface="Cambria Math"/>
                <a:ea typeface="Cambria Math"/>
                <a:sym typeface="Symbol"/>
              </a:rPr>
              <a:t>∧</a:t>
            </a:r>
            <a:r>
              <a:rPr lang="en-US" dirty="0">
                <a:sym typeface="Symbol"/>
              </a:rPr>
              <a:t></a:t>
            </a:r>
            <a:r>
              <a:rPr lang="en-US" i="1" dirty="0">
                <a:sym typeface="Symbol"/>
              </a:rPr>
              <a:t>y</a:t>
            </a:r>
            <a:r>
              <a:rPr lang="en-US" dirty="0">
                <a:sym typeface="Symbol"/>
              </a:rPr>
              <a:t> (</a:t>
            </a:r>
            <a:r>
              <a:rPr lang="en-US" i="1" dirty="0">
                <a:sym typeface="Symbol"/>
              </a:rPr>
              <a:t>P</a:t>
            </a:r>
            <a:r>
              <a:rPr lang="en-US" dirty="0">
                <a:sym typeface="Symbol"/>
              </a:rPr>
              <a:t>(</a:t>
            </a:r>
            <a:r>
              <a:rPr lang="en-US" i="1" dirty="0">
                <a:sym typeface="Symbol"/>
              </a:rPr>
              <a:t>y</a:t>
            </a:r>
            <a:r>
              <a:rPr lang="en-US" dirty="0">
                <a:sym typeface="Symbol"/>
              </a:rPr>
              <a:t>) </a:t>
            </a:r>
            <a:r>
              <a:rPr lang="en-US" dirty="0">
                <a:latin typeface="Cambria Math"/>
                <a:ea typeface="Cambria Math"/>
                <a:sym typeface="Symbol"/>
              </a:rPr>
              <a:t>→ </a:t>
            </a:r>
            <a:r>
              <a:rPr lang="en-US" i="1" dirty="0">
                <a:latin typeface="Cambria Math"/>
                <a:ea typeface="Cambria Math"/>
                <a:sym typeface="Symbol"/>
              </a:rPr>
              <a:t>y </a:t>
            </a:r>
            <a:r>
              <a:rPr lang="en-US" dirty="0">
                <a:latin typeface="Cambria Math"/>
                <a:ea typeface="Cambria Math"/>
                <a:sym typeface="Symbol"/>
              </a:rPr>
              <a:t>=</a:t>
            </a:r>
            <a:r>
              <a:rPr lang="en-US" i="1" dirty="0">
                <a:latin typeface="Cambria Math"/>
                <a:ea typeface="Cambria Math"/>
                <a:sym typeface="Symbol"/>
              </a:rPr>
              <a:t>x</a:t>
            </a:r>
            <a:r>
              <a:rPr lang="en-US" dirty="0">
                <a:latin typeface="Cambria Math"/>
                <a:ea typeface="Cambria Math"/>
                <a:sym typeface="Symbol"/>
              </a:rPr>
              <a:t>))</a:t>
            </a:r>
            <a:endParaRPr lang="en-US" dirty="0"/>
          </a:p>
        </p:txBody>
      </p:sp>
    </p:spTree>
    <p:extLst>
      <p:ext uri="{BB962C8B-B14F-4D97-AF65-F5344CB8AC3E}">
        <p14:creationId xmlns:p14="http://schemas.microsoft.com/office/powerpoint/2010/main" val="28597306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about Quantifiers</a:t>
            </a:r>
          </a:p>
        </p:txBody>
      </p:sp>
      <p:sp>
        <p:nvSpPr>
          <p:cNvPr id="3" name="Content Placeholder 2"/>
          <p:cNvSpPr>
            <a:spLocks noGrp="1"/>
          </p:cNvSpPr>
          <p:nvPr>
            <p:ph idx="1"/>
          </p:nvPr>
        </p:nvSpPr>
        <p:spPr/>
        <p:txBody>
          <a:bodyPr>
            <a:normAutofit fontScale="85000" lnSpcReduction="20000"/>
          </a:bodyPr>
          <a:lstStyle/>
          <a:p>
            <a:r>
              <a:rPr lang="en-US" dirty="0">
                <a:sym typeface="Symbol"/>
              </a:rPr>
              <a:t>When the  domain of discourse is finite, we can think of quantification as looping through the elements of the domain.</a:t>
            </a:r>
          </a:p>
          <a:p>
            <a:r>
              <a:rPr lang="en-US" dirty="0">
                <a:sym typeface="Symbol"/>
              </a:rPr>
              <a:t>To evaluate </a:t>
            </a:r>
            <a:r>
              <a:rPr lang="en-US" i="1" dirty="0">
                <a:sym typeface="Symbol"/>
              </a:rPr>
              <a:t>x P</a:t>
            </a:r>
            <a:r>
              <a:rPr lang="en-US" dirty="0">
                <a:sym typeface="Symbol"/>
              </a:rPr>
              <a:t>(</a:t>
            </a:r>
            <a:r>
              <a:rPr lang="en-US" i="1" dirty="0">
                <a:sym typeface="Symbol"/>
              </a:rPr>
              <a:t>x</a:t>
            </a:r>
            <a:r>
              <a:rPr lang="en-US" dirty="0">
                <a:sym typeface="Symbol"/>
              </a:rPr>
              <a:t>) loop through all </a:t>
            </a:r>
            <a:r>
              <a:rPr lang="en-US" i="1" dirty="0">
                <a:sym typeface="Symbol"/>
              </a:rPr>
              <a:t>x</a:t>
            </a:r>
            <a:r>
              <a:rPr lang="en-US" dirty="0">
                <a:sym typeface="Symbol"/>
              </a:rPr>
              <a:t> in the domain. </a:t>
            </a:r>
          </a:p>
          <a:p>
            <a:pPr lvl="1"/>
            <a:r>
              <a:rPr lang="en-US" dirty="0">
                <a:sym typeface="Symbol"/>
              </a:rPr>
              <a:t>If at every step P(</a:t>
            </a:r>
            <a:r>
              <a:rPr lang="en-US" i="1" dirty="0">
                <a:sym typeface="Symbol"/>
              </a:rPr>
              <a:t>x</a:t>
            </a:r>
            <a:r>
              <a:rPr lang="en-US" dirty="0">
                <a:sym typeface="Symbol"/>
              </a:rPr>
              <a:t>) is true, then </a:t>
            </a:r>
            <a:r>
              <a:rPr lang="en-US" i="1" dirty="0">
                <a:sym typeface="Symbol"/>
              </a:rPr>
              <a:t>x P</a:t>
            </a:r>
            <a:r>
              <a:rPr lang="en-US" dirty="0">
                <a:sym typeface="Symbol"/>
              </a:rPr>
              <a:t>(</a:t>
            </a:r>
            <a:r>
              <a:rPr lang="en-US" i="1" dirty="0">
                <a:sym typeface="Symbol"/>
              </a:rPr>
              <a:t>x</a:t>
            </a:r>
            <a:r>
              <a:rPr lang="en-US" dirty="0">
                <a:sym typeface="Symbol"/>
              </a:rPr>
              <a:t>) is true. </a:t>
            </a:r>
          </a:p>
          <a:p>
            <a:pPr lvl="1"/>
            <a:r>
              <a:rPr lang="en-US" dirty="0">
                <a:sym typeface="Symbol"/>
              </a:rPr>
              <a:t>If at a step P(</a:t>
            </a:r>
            <a:r>
              <a:rPr lang="en-US" i="1" dirty="0">
                <a:sym typeface="Symbol"/>
              </a:rPr>
              <a:t>x</a:t>
            </a:r>
            <a:r>
              <a:rPr lang="en-US" dirty="0">
                <a:sym typeface="Symbol"/>
              </a:rPr>
              <a:t>) is false, then </a:t>
            </a:r>
            <a:r>
              <a:rPr lang="en-US" i="1" dirty="0">
                <a:sym typeface="Symbol"/>
              </a:rPr>
              <a:t>x P</a:t>
            </a:r>
            <a:r>
              <a:rPr lang="en-US" dirty="0">
                <a:sym typeface="Symbol"/>
              </a:rPr>
              <a:t>(</a:t>
            </a:r>
            <a:r>
              <a:rPr lang="en-US" i="1" dirty="0">
                <a:sym typeface="Symbol"/>
              </a:rPr>
              <a:t>x</a:t>
            </a:r>
            <a:r>
              <a:rPr lang="en-US" dirty="0">
                <a:sym typeface="Symbol"/>
              </a:rPr>
              <a:t>) is false and the loop terminates. </a:t>
            </a:r>
          </a:p>
          <a:p>
            <a:r>
              <a:rPr lang="en-US" dirty="0">
                <a:sym typeface="Symbol"/>
              </a:rPr>
              <a:t>To evaluate </a:t>
            </a:r>
            <a:r>
              <a:rPr lang="en-US" i="1" dirty="0">
                <a:sym typeface="Symbol"/>
              </a:rPr>
              <a:t>x P</a:t>
            </a:r>
            <a:r>
              <a:rPr lang="en-US" dirty="0">
                <a:sym typeface="Symbol"/>
              </a:rPr>
              <a:t>(</a:t>
            </a:r>
            <a:r>
              <a:rPr lang="en-US" i="1" dirty="0">
                <a:sym typeface="Symbol"/>
              </a:rPr>
              <a:t>x</a:t>
            </a:r>
            <a:r>
              <a:rPr lang="en-US" dirty="0">
                <a:sym typeface="Symbol"/>
              </a:rPr>
              <a:t>) loop through all </a:t>
            </a:r>
            <a:r>
              <a:rPr lang="en-US" i="1" dirty="0">
                <a:sym typeface="Symbol"/>
              </a:rPr>
              <a:t>x</a:t>
            </a:r>
            <a:r>
              <a:rPr lang="en-US" dirty="0">
                <a:sym typeface="Symbol"/>
              </a:rPr>
              <a:t> in the domain. </a:t>
            </a:r>
          </a:p>
          <a:p>
            <a:pPr lvl="1"/>
            <a:r>
              <a:rPr lang="en-US" dirty="0">
                <a:sym typeface="Symbol"/>
              </a:rPr>
              <a:t>If  at some step, P(</a:t>
            </a:r>
            <a:r>
              <a:rPr lang="en-US" i="1" dirty="0">
                <a:sym typeface="Symbol"/>
              </a:rPr>
              <a:t>x</a:t>
            </a:r>
            <a:r>
              <a:rPr lang="en-US" dirty="0">
                <a:sym typeface="Symbol"/>
              </a:rPr>
              <a:t>) is true, then </a:t>
            </a:r>
            <a:r>
              <a:rPr lang="en-US" i="1" dirty="0">
                <a:sym typeface="Symbol"/>
              </a:rPr>
              <a:t>x P</a:t>
            </a:r>
            <a:r>
              <a:rPr lang="en-US" dirty="0">
                <a:sym typeface="Symbol"/>
              </a:rPr>
              <a:t>(</a:t>
            </a:r>
            <a:r>
              <a:rPr lang="en-US" i="1" dirty="0">
                <a:sym typeface="Symbol"/>
              </a:rPr>
              <a:t>x</a:t>
            </a:r>
            <a:r>
              <a:rPr lang="en-US" dirty="0">
                <a:sym typeface="Symbol"/>
              </a:rPr>
              <a:t>) is true and the loop terminates. </a:t>
            </a:r>
          </a:p>
          <a:p>
            <a:pPr lvl="1"/>
            <a:r>
              <a:rPr lang="en-US" dirty="0">
                <a:sym typeface="Symbol"/>
              </a:rPr>
              <a:t>If the loop ends without finding an </a:t>
            </a:r>
            <a:r>
              <a:rPr lang="en-US" i="1" dirty="0">
                <a:sym typeface="Symbol"/>
              </a:rPr>
              <a:t>x</a:t>
            </a:r>
            <a:r>
              <a:rPr lang="en-US" dirty="0">
                <a:sym typeface="Symbol"/>
              </a:rPr>
              <a:t> for which P(</a:t>
            </a:r>
            <a:r>
              <a:rPr lang="en-US" i="1" dirty="0">
                <a:sym typeface="Symbol"/>
              </a:rPr>
              <a:t>x</a:t>
            </a:r>
            <a:r>
              <a:rPr lang="en-US" dirty="0">
                <a:sym typeface="Symbol"/>
              </a:rPr>
              <a:t>) is true, then </a:t>
            </a:r>
            <a:r>
              <a:rPr lang="en-US" i="1" dirty="0">
                <a:sym typeface="Symbol"/>
              </a:rPr>
              <a:t>x P</a:t>
            </a:r>
            <a:r>
              <a:rPr lang="en-US" dirty="0">
                <a:sym typeface="Symbol"/>
              </a:rPr>
              <a:t>(</a:t>
            </a:r>
            <a:r>
              <a:rPr lang="en-US" i="1" dirty="0">
                <a:sym typeface="Symbol"/>
              </a:rPr>
              <a:t>x</a:t>
            </a:r>
            <a:r>
              <a:rPr lang="en-US" dirty="0">
                <a:sym typeface="Symbol"/>
              </a:rPr>
              <a:t>) is false.</a:t>
            </a:r>
          </a:p>
          <a:p>
            <a:r>
              <a:rPr lang="en-US" dirty="0">
                <a:sym typeface="Symbol"/>
              </a:rPr>
              <a:t>Even if the domains are infinite, we can still think of the quantifiers this fashion, but the loops will not terminate in some cases.</a:t>
            </a:r>
          </a:p>
          <a:p>
            <a:endParaRPr lang="en-US" dirty="0"/>
          </a:p>
          <a:p>
            <a:endParaRPr lang="en-US" dirty="0"/>
          </a:p>
          <a:p>
            <a:pPr lvl="2"/>
            <a:endParaRPr lang="en-US" dirty="0"/>
          </a:p>
        </p:txBody>
      </p:sp>
    </p:spTree>
    <p:extLst>
      <p:ext uri="{BB962C8B-B14F-4D97-AF65-F5344CB8AC3E}">
        <p14:creationId xmlns:p14="http://schemas.microsoft.com/office/powerpoint/2010/main" val="31487920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Quantifiers</a:t>
            </a:r>
          </a:p>
        </p:txBody>
      </p:sp>
      <p:sp>
        <p:nvSpPr>
          <p:cNvPr id="3" name="Content Placeholder 2"/>
          <p:cNvSpPr>
            <a:spLocks noGrp="1"/>
          </p:cNvSpPr>
          <p:nvPr>
            <p:ph idx="1"/>
          </p:nvPr>
        </p:nvSpPr>
        <p:spPr/>
        <p:txBody>
          <a:bodyPr>
            <a:normAutofit fontScale="92500"/>
          </a:bodyPr>
          <a:lstStyle/>
          <a:p>
            <a:r>
              <a:rPr lang="en-US" dirty="0"/>
              <a:t>The truth value of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depend on both the propositional function </a:t>
            </a:r>
            <a:r>
              <a:rPr lang="en-US" i="1" dirty="0">
                <a:latin typeface="Cambria Math" pitchFamily="18" charset="0"/>
                <a:ea typeface="Cambria Math" pitchFamily="18" charset="0"/>
                <a:sym typeface="Symbol"/>
              </a:rPr>
              <a:t>P(x) </a:t>
            </a:r>
            <a:r>
              <a:rPr lang="en-US" dirty="0">
                <a:latin typeface="Cambria Math" pitchFamily="18" charset="0"/>
                <a:ea typeface="Cambria Math" pitchFamily="18" charset="0"/>
                <a:sym typeface="Symbol"/>
              </a:rPr>
              <a:t>and on  the domain </a:t>
            </a:r>
            <a:r>
              <a:rPr lang="en-US" i="1" dirty="0">
                <a:latin typeface="Cambria Math" pitchFamily="18" charset="0"/>
                <a:ea typeface="Cambria Math" pitchFamily="18" charset="0"/>
                <a:sym typeface="Symbol"/>
              </a:rPr>
              <a:t>U</a:t>
            </a:r>
            <a:r>
              <a:rPr lang="en-US" dirty="0">
                <a:latin typeface="Cambria Math" pitchFamily="18" charset="0"/>
                <a:ea typeface="Cambria Math" pitchFamily="18" charset="0"/>
                <a:sym typeface="Symbol"/>
              </a:rPr>
              <a:t>. </a:t>
            </a:r>
          </a:p>
          <a:p>
            <a:r>
              <a:rPr lang="en-US" b="1" dirty="0">
                <a:latin typeface="Cambria Math" pitchFamily="18" charset="0"/>
                <a:ea typeface="Cambria Math" pitchFamily="18" charset="0"/>
                <a:sym typeface="Symbol"/>
              </a:rPr>
              <a:t>Examples</a:t>
            </a:r>
            <a:r>
              <a:rPr lang="en-US" dirty="0">
                <a:latin typeface="Cambria Math" pitchFamily="18" charset="0"/>
                <a:ea typeface="Cambria Math" pitchFamily="18" charset="0"/>
                <a:sym typeface="Symbol"/>
              </a:rPr>
              <a:t>:</a:t>
            </a:r>
          </a:p>
          <a:p>
            <a:pPr marL="850392" lvl="1" indent="-457200">
              <a:buFont typeface="+mj-lt"/>
              <a:buAutoNum type="arabicPeriod"/>
            </a:pPr>
            <a:r>
              <a:rPr lang="en-US" dirty="0"/>
              <a:t>If </a:t>
            </a:r>
            <a:r>
              <a:rPr lang="en-US" i="1" dirty="0"/>
              <a:t>U</a:t>
            </a:r>
            <a:r>
              <a:rPr lang="en-US" dirty="0"/>
              <a:t> is the  positive integers and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a:t>
            </a:r>
            <a:r>
              <a:rPr lang="en-US" i="1" dirty="0">
                <a:latin typeface="Cambria Math" pitchFamily="18" charset="0"/>
                <a:ea typeface="Cambria Math" pitchFamily="18" charset="0"/>
                <a:sym typeface="Symbol"/>
              </a:rPr>
              <a:t>x P(x)</a:t>
            </a:r>
            <a:r>
              <a:rPr lang="en-US" dirty="0"/>
              <a:t>   is true, but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is false. </a:t>
            </a:r>
          </a:p>
          <a:p>
            <a:pPr marL="850392" lvl="1" indent="-457200">
              <a:buFont typeface="+mj-lt"/>
              <a:buAutoNum type="arabicPeriod"/>
            </a:pPr>
            <a:r>
              <a:rPr lang="en-US" dirty="0"/>
              <a:t>If </a:t>
            </a:r>
            <a:r>
              <a:rPr lang="en-US" i="1" dirty="0"/>
              <a:t>U</a:t>
            </a:r>
            <a:r>
              <a:rPr lang="en-US" dirty="0"/>
              <a:t> is the negative integers and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both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are true. </a:t>
            </a:r>
          </a:p>
          <a:p>
            <a:pPr marL="850392" lvl="1" indent="-457200">
              <a:buFont typeface="+mj-lt"/>
              <a:buAutoNum type="arabicPeriod"/>
            </a:pPr>
            <a:r>
              <a:rPr lang="en-US" dirty="0"/>
              <a:t>If </a:t>
            </a:r>
            <a:r>
              <a:rPr lang="en-US" i="1" dirty="0"/>
              <a:t>U</a:t>
            </a:r>
            <a:r>
              <a:rPr lang="en-US" dirty="0"/>
              <a:t> consists of </a:t>
            </a:r>
            <a:r>
              <a:rPr lang="en-US" dirty="0">
                <a:latin typeface="Cambria Math" pitchFamily="18" charset="0"/>
                <a:ea typeface="Cambria Math" pitchFamily="18" charset="0"/>
              </a:rPr>
              <a:t>3</a:t>
            </a:r>
            <a:r>
              <a:rPr lang="en-US" dirty="0"/>
              <a:t>, </a:t>
            </a:r>
            <a:r>
              <a:rPr lang="en-US" dirty="0">
                <a:latin typeface="Cambria Math" pitchFamily="18" charset="0"/>
                <a:ea typeface="Cambria Math" pitchFamily="18" charset="0"/>
              </a:rPr>
              <a:t>4</a:t>
            </a:r>
            <a:r>
              <a:rPr lang="en-US" dirty="0"/>
              <a:t>, and </a:t>
            </a:r>
            <a:r>
              <a:rPr lang="en-US" dirty="0">
                <a:latin typeface="Cambria Math" pitchFamily="18" charset="0"/>
                <a:ea typeface="Cambria Math" pitchFamily="18" charset="0"/>
              </a:rPr>
              <a:t>5</a:t>
            </a:r>
            <a:r>
              <a:rPr lang="en-US" dirty="0"/>
              <a:t>,  and </a:t>
            </a:r>
            <a:r>
              <a:rPr lang="en-US" i="1" dirty="0"/>
              <a:t>P(x) </a:t>
            </a:r>
            <a:r>
              <a:rPr lang="en-US" dirty="0"/>
              <a:t>is the statement           “</a:t>
            </a:r>
            <a:r>
              <a:rPr lang="en-US" i="1" dirty="0"/>
              <a:t>x</a:t>
            </a:r>
            <a:r>
              <a:rPr lang="en-US" dirty="0"/>
              <a:t> &gt; </a:t>
            </a:r>
            <a:r>
              <a:rPr lang="en-US" dirty="0">
                <a:latin typeface="Cambria Math" pitchFamily="18" charset="0"/>
                <a:ea typeface="Cambria Math" pitchFamily="18" charset="0"/>
              </a:rPr>
              <a:t>2</a:t>
            </a:r>
            <a:r>
              <a:rPr lang="en-US" dirty="0"/>
              <a:t>”, then  both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are true. But if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both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are false. </a:t>
            </a:r>
            <a:endParaRPr lang="en-US" dirty="0"/>
          </a:p>
          <a:p>
            <a:endParaRPr lang="en-US" dirty="0"/>
          </a:p>
          <a:p>
            <a:pPr>
              <a:buNone/>
            </a:pPr>
            <a:endParaRPr lang="en-US" dirty="0"/>
          </a:p>
        </p:txBody>
      </p:sp>
    </p:spTree>
    <p:extLst>
      <p:ext uri="{BB962C8B-B14F-4D97-AF65-F5344CB8AC3E}">
        <p14:creationId xmlns:p14="http://schemas.microsoft.com/office/powerpoint/2010/main" val="5077025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of Quantifiers</a:t>
            </a:r>
          </a:p>
        </p:txBody>
      </p:sp>
      <p:sp>
        <p:nvSpPr>
          <p:cNvPr id="3" name="Content Placeholder 2"/>
          <p:cNvSpPr>
            <a:spLocks noGrp="1"/>
          </p:cNvSpPr>
          <p:nvPr>
            <p:ph idx="1"/>
          </p:nvPr>
        </p:nvSpPr>
        <p:spPr/>
        <p:txBody>
          <a:bodyPr/>
          <a:lstStyle/>
          <a:p>
            <a:r>
              <a:rPr lang="en-US" dirty="0"/>
              <a:t>The quantifiers </a:t>
            </a:r>
            <a:r>
              <a:rPr lang="en-US" dirty="0">
                <a:sym typeface="Symbol"/>
              </a:rPr>
              <a:t> and   have higher precedence than all the logical operators.</a:t>
            </a:r>
          </a:p>
          <a:p>
            <a:r>
              <a:rPr lang="en-US" dirty="0">
                <a:sym typeface="Symbol"/>
              </a:rPr>
              <a:t>For example, </a:t>
            </a:r>
            <a:r>
              <a:rPr lang="en-US" i="1" dirty="0">
                <a:latin typeface="Cambria Math" pitchFamily="18" charset="0"/>
                <a:ea typeface="Cambria Math" pitchFamily="18" charset="0"/>
                <a:sym typeface="Symbol"/>
              </a:rPr>
              <a:t>x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r>
              <a:rPr lang="en-US" dirty="0">
                <a:sym typeface="Symbol"/>
              </a:rPr>
              <a:t>means</a:t>
            </a:r>
            <a:r>
              <a:rPr lang="en-US" i="1" dirty="0">
                <a:latin typeface="Cambria Math" pitchFamily="18" charset="0"/>
                <a:ea typeface="Cambria Math" pitchFamily="18" charset="0"/>
                <a:sym typeface="Symbol"/>
              </a:rPr>
              <a:t> (x P(x))</a:t>
            </a:r>
            <a:r>
              <a:rPr lang="en-US" i="1" dirty="0">
                <a:latin typeface="Cambria Math"/>
                <a:ea typeface="Cambria Math"/>
                <a:sym typeface="Symbol"/>
              </a:rPr>
              <a:t>∨</a:t>
            </a:r>
            <a:r>
              <a:rPr lang="en-US" i="1" dirty="0">
                <a:latin typeface="Cambria Math" pitchFamily="18" charset="0"/>
                <a:ea typeface="Cambria Math" pitchFamily="18" charset="0"/>
                <a:sym typeface="Symbol"/>
              </a:rPr>
              <a:t> Q(x)</a:t>
            </a:r>
            <a:r>
              <a:rPr lang="en-US" dirty="0">
                <a:sym typeface="Symbol"/>
              </a:rPr>
              <a:t>  </a:t>
            </a:r>
          </a:p>
          <a:p>
            <a:r>
              <a:rPr lang="en-US" i="1" dirty="0">
                <a:latin typeface="Cambria Math" pitchFamily="18" charset="0"/>
                <a:ea typeface="Cambria Math" pitchFamily="18" charset="0"/>
                <a:sym typeface="Symbol"/>
              </a:rPr>
              <a:t>x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r>
              <a:rPr lang="en-US" dirty="0">
                <a:latin typeface="Cambria Math" pitchFamily="18" charset="0"/>
                <a:ea typeface="Cambria Math" pitchFamily="18" charset="0"/>
                <a:sym typeface="Symbol"/>
              </a:rPr>
              <a:t>means something different.</a:t>
            </a:r>
          </a:p>
          <a:p>
            <a:r>
              <a:rPr lang="en-US" dirty="0">
                <a:latin typeface="Cambria Math" pitchFamily="18" charset="0"/>
                <a:ea typeface="Cambria Math" pitchFamily="18" charset="0"/>
                <a:sym typeface="Symbol"/>
              </a:rPr>
              <a:t>Unfortunately, often people write </a:t>
            </a:r>
            <a:r>
              <a:rPr lang="en-US" i="1" dirty="0">
                <a:latin typeface="Cambria Math" pitchFamily="18" charset="0"/>
                <a:ea typeface="Cambria Math" pitchFamily="18" charset="0"/>
                <a:sym typeface="Symbol"/>
              </a:rPr>
              <a:t>x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r>
              <a:rPr lang="en-US" dirty="0">
                <a:latin typeface="Cambria Math" pitchFamily="18" charset="0"/>
                <a:ea typeface="Cambria Math" pitchFamily="18" charset="0"/>
                <a:sym typeface="Symbol"/>
              </a:rPr>
              <a:t>when they mean </a:t>
            </a:r>
            <a:r>
              <a:rPr lang="en-US" i="1" dirty="0">
                <a:latin typeface="Cambria Math" pitchFamily="18" charset="0"/>
                <a:ea typeface="Cambria Math" pitchFamily="18" charset="0"/>
                <a:sym typeface="Symbol"/>
              </a:rPr>
              <a:t> 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endParaRPr lang="en-US" dirty="0"/>
          </a:p>
        </p:txBody>
      </p:sp>
    </p:spTree>
    <p:extLst>
      <p:ext uri="{BB962C8B-B14F-4D97-AF65-F5344CB8AC3E}">
        <p14:creationId xmlns:p14="http://schemas.microsoft.com/office/powerpoint/2010/main" val="7589600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Translating from English to Logic</a:t>
            </a:r>
          </a:p>
        </p:txBody>
      </p:sp>
      <p:sp>
        <p:nvSpPr>
          <p:cNvPr id="3" name="Content Placeholder 2"/>
          <p:cNvSpPr>
            <a:spLocks noGrp="1"/>
          </p:cNvSpPr>
          <p:nvPr>
            <p:ph idx="1"/>
          </p:nvPr>
        </p:nvSpPr>
        <p:spPr/>
        <p:txBody>
          <a:bodyPr>
            <a:normAutofit fontScale="92500" lnSpcReduction="10000"/>
          </a:bodyPr>
          <a:lstStyle/>
          <a:p>
            <a:pPr>
              <a:buNone/>
            </a:pPr>
            <a:r>
              <a:rPr lang="en-US" b="1" dirty="0"/>
              <a:t>Example </a:t>
            </a:r>
            <a:r>
              <a:rPr lang="en-US" b="1" dirty="0">
                <a:latin typeface="Cambria Math" pitchFamily="18" charset="0"/>
                <a:ea typeface="Cambria Math" pitchFamily="18" charset="0"/>
              </a:rPr>
              <a:t>1</a:t>
            </a:r>
            <a:r>
              <a:rPr lang="en-US" dirty="0"/>
              <a:t>:  Translate the following sentence into predicate logic: “Every student in this class has taken a course in Java.”</a:t>
            </a:r>
          </a:p>
          <a:p>
            <a:pPr>
              <a:buNone/>
            </a:pPr>
            <a:r>
              <a:rPr lang="en-US" b="1" dirty="0"/>
              <a:t>Solution</a:t>
            </a:r>
            <a:r>
              <a:rPr lang="en-US" dirty="0"/>
              <a:t>:</a:t>
            </a:r>
          </a:p>
          <a:p>
            <a:pPr>
              <a:buNone/>
            </a:pPr>
            <a:r>
              <a:rPr lang="en-US" dirty="0"/>
              <a:t>  First decide on the domain </a:t>
            </a:r>
            <a:r>
              <a:rPr lang="en-US" i="1" dirty="0"/>
              <a:t>U</a:t>
            </a:r>
            <a:r>
              <a:rPr lang="en-US" dirty="0"/>
              <a:t>. </a:t>
            </a:r>
          </a:p>
          <a:p>
            <a:pPr lvl="1">
              <a:buNone/>
            </a:pPr>
            <a:r>
              <a:rPr lang="en-US" b="1" dirty="0"/>
              <a:t>Solution </a:t>
            </a:r>
            <a:r>
              <a:rPr lang="en-US" b="1" dirty="0">
                <a:latin typeface="Cambria Math" pitchFamily="18" charset="0"/>
                <a:ea typeface="Cambria Math" pitchFamily="18" charset="0"/>
              </a:rPr>
              <a:t>1</a:t>
            </a:r>
            <a:r>
              <a:rPr lang="en-US" dirty="0"/>
              <a:t>: If </a:t>
            </a:r>
            <a:r>
              <a:rPr lang="en-US" i="1" dirty="0"/>
              <a:t>U</a:t>
            </a:r>
            <a:r>
              <a:rPr lang="en-US" dirty="0"/>
              <a:t> is all students in this class, define a propositional function J(x) denoting “x has taken a course in Java” and translate as </a:t>
            </a:r>
            <a:r>
              <a:rPr lang="en-US" i="1" dirty="0">
                <a:latin typeface="Cambria Math" pitchFamily="18" charset="0"/>
                <a:ea typeface="Cambria Math" pitchFamily="18" charset="0"/>
                <a:sym typeface="Symbol"/>
              </a:rPr>
              <a:t>x J(x). </a:t>
            </a:r>
          </a:p>
          <a:p>
            <a:pPr lvl="1">
              <a:buNone/>
            </a:pPr>
            <a:r>
              <a:rPr lang="en-US" b="1" dirty="0"/>
              <a:t>Solution </a:t>
            </a:r>
            <a:r>
              <a:rPr lang="en-US" b="1" dirty="0">
                <a:latin typeface="Cambria Math" pitchFamily="18" charset="0"/>
                <a:ea typeface="Cambria Math" pitchFamily="18" charset="0"/>
              </a:rPr>
              <a:t>2</a:t>
            </a:r>
            <a:r>
              <a:rPr lang="en-US" dirty="0"/>
              <a:t>:</a:t>
            </a:r>
            <a:r>
              <a:rPr lang="en-US" b="1" dirty="0">
                <a:latin typeface="Cambria Math" pitchFamily="18" charset="0"/>
                <a:ea typeface="Cambria Math" pitchFamily="18" charset="0"/>
              </a:rPr>
              <a:t> </a:t>
            </a:r>
            <a:r>
              <a:rPr lang="en-US" dirty="0"/>
              <a:t>But if </a:t>
            </a:r>
            <a:r>
              <a:rPr lang="en-US" i="1" dirty="0"/>
              <a:t>U</a:t>
            </a:r>
            <a:r>
              <a:rPr lang="en-US" dirty="0"/>
              <a:t> is all people, also define a propositional  function S(x) denoting “x is a student in this class” and translate as     </a:t>
            </a:r>
            <a:r>
              <a:rPr lang="en-US" i="1" dirty="0">
                <a:latin typeface="Cambria Math" pitchFamily="18" charset="0"/>
                <a:ea typeface="Cambria Math" pitchFamily="18" charset="0"/>
                <a:sym typeface="Symbol"/>
              </a:rPr>
              <a:t>x (S(x)</a:t>
            </a:r>
            <a:r>
              <a:rPr lang="en-US" i="1" dirty="0">
                <a:latin typeface="Cambria Math"/>
                <a:ea typeface="Cambria Math"/>
                <a:sym typeface="Symbol"/>
              </a:rPr>
              <a:t>→</a:t>
            </a:r>
            <a:r>
              <a:rPr lang="en-US" i="1" dirty="0">
                <a:latin typeface="Cambria Math" pitchFamily="18" charset="0"/>
                <a:ea typeface="Cambria Math" pitchFamily="18" charset="0"/>
                <a:sym typeface="Symbol"/>
              </a:rPr>
              <a:t> J(x))</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 </a:t>
            </a:r>
          </a:p>
          <a:p>
            <a:pPr lvl="2">
              <a:buNone/>
            </a:pPr>
            <a:r>
              <a:rPr lang="en-US" i="1" dirty="0">
                <a:latin typeface="Cambria Math" pitchFamily="18" charset="0"/>
                <a:ea typeface="Cambria Math" pitchFamily="18" charset="0"/>
                <a:sym typeface="Symbol"/>
              </a:rPr>
              <a:t>             x (S(x) </a:t>
            </a:r>
            <a:r>
              <a:rPr lang="en-US" dirty="0">
                <a:latin typeface="Cambria Math"/>
                <a:ea typeface="Cambria Math"/>
                <a:sym typeface="Symbol"/>
              </a:rPr>
              <a:t>∧</a:t>
            </a:r>
            <a:r>
              <a:rPr lang="en-US" i="1" dirty="0">
                <a:latin typeface="Cambria Math" pitchFamily="18" charset="0"/>
                <a:ea typeface="Cambria Math" pitchFamily="18" charset="0"/>
                <a:sym typeface="Symbol"/>
              </a:rPr>
              <a:t> J(x))</a:t>
            </a:r>
            <a:r>
              <a:rPr lang="en-US" dirty="0">
                <a:latin typeface="Cambria Math" pitchFamily="18" charset="0"/>
                <a:ea typeface="Cambria Math" pitchFamily="18" charset="0"/>
                <a:sym typeface="Symbol"/>
              </a:rPr>
              <a:t>  is not correct.  What does it mean?</a:t>
            </a:r>
          </a:p>
          <a:p>
            <a:pPr lvl="1"/>
            <a:endParaRPr lang="en-US" dirty="0"/>
          </a:p>
        </p:txBody>
      </p:sp>
    </p:spTree>
    <p:extLst>
      <p:ext uri="{BB962C8B-B14F-4D97-AF65-F5344CB8AC3E}">
        <p14:creationId xmlns:p14="http://schemas.microsoft.com/office/powerpoint/2010/main" val="42790628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Translating from English to Logic</a:t>
            </a:r>
          </a:p>
        </p:txBody>
      </p:sp>
      <p:sp>
        <p:nvSpPr>
          <p:cNvPr id="3" name="Content Placeholder 2"/>
          <p:cNvSpPr>
            <a:spLocks noGrp="1"/>
          </p:cNvSpPr>
          <p:nvPr>
            <p:ph idx="1"/>
          </p:nvPr>
        </p:nvSpPr>
        <p:spPr/>
        <p:txBody>
          <a:bodyPr>
            <a:normAutofit/>
          </a:bodyPr>
          <a:lstStyle/>
          <a:p>
            <a:pPr>
              <a:buNone/>
            </a:pPr>
            <a:r>
              <a:rPr lang="en-US" b="1" dirty="0"/>
              <a:t>Example 2</a:t>
            </a:r>
            <a:r>
              <a:rPr lang="en-US" dirty="0"/>
              <a:t>: Translate the following sentence into predicate logic: “Some student in this class has taken a course in Java.” </a:t>
            </a:r>
          </a:p>
          <a:p>
            <a:pPr>
              <a:buNone/>
            </a:pPr>
            <a:r>
              <a:rPr lang="en-US" b="1" dirty="0"/>
              <a:t>Solution</a:t>
            </a:r>
            <a:r>
              <a:rPr lang="en-US" dirty="0"/>
              <a:t>:</a:t>
            </a:r>
          </a:p>
          <a:p>
            <a:pPr>
              <a:buNone/>
            </a:pPr>
            <a:r>
              <a:rPr lang="en-US" dirty="0"/>
              <a:t>First decide on the domain </a:t>
            </a:r>
            <a:r>
              <a:rPr lang="en-US" i="1" dirty="0"/>
              <a:t>U</a:t>
            </a:r>
            <a:r>
              <a:rPr lang="en-US" dirty="0"/>
              <a:t>. </a:t>
            </a:r>
          </a:p>
          <a:p>
            <a:pPr lvl="1">
              <a:buNone/>
            </a:pPr>
            <a:r>
              <a:rPr lang="en-US" b="1" dirty="0"/>
              <a:t>Solution </a:t>
            </a:r>
            <a:r>
              <a:rPr lang="en-US" b="1" dirty="0">
                <a:latin typeface="Cambria Math" pitchFamily="18" charset="0"/>
                <a:ea typeface="Cambria Math" pitchFamily="18" charset="0"/>
              </a:rPr>
              <a:t>1</a:t>
            </a:r>
            <a:r>
              <a:rPr lang="en-US" dirty="0"/>
              <a:t>: If </a:t>
            </a:r>
            <a:r>
              <a:rPr lang="en-US" i="1" dirty="0"/>
              <a:t>U</a:t>
            </a:r>
            <a:r>
              <a:rPr lang="en-US" dirty="0"/>
              <a:t> is all students in this class, translate as </a:t>
            </a:r>
          </a:p>
          <a:p>
            <a:pPr lvl="1">
              <a:buNone/>
            </a:pPr>
            <a:r>
              <a:rPr lang="en-US" i="1" dirty="0">
                <a:latin typeface="Cambria Math" pitchFamily="18" charset="0"/>
                <a:ea typeface="Cambria Math" pitchFamily="18" charset="0"/>
                <a:sym typeface="Symbol"/>
              </a:rPr>
              <a:t>                           x J(x)</a:t>
            </a:r>
          </a:p>
          <a:p>
            <a:pPr lvl="1">
              <a:buNone/>
            </a:pPr>
            <a:r>
              <a:rPr lang="en-US" b="1" dirty="0"/>
              <a:t>Solution </a:t>
            </a:r>
            <a:r>
              <a:rPr lang="en-US" b="1" dirty="0">
                <a:latin typeface="Cambria Math" pitchFamily="18" charset="0"/>
                <a:ea typeface="Cambria Math" pitchFamily="18" charset="0"/>
              </a:rPr>
              <a:t>2</a:t>
            </a:r>
            <a:r>
              <a:rPr lang="en-US" dirty="0"/>
              <a:t>: But if </a:t>
            </a:r>
            <a:r>
              <a:rPr lang="en-US" i="1" dirty="0"/>
              <a:t>U</a:t>
            </a:r>
            <a:r>
              <a:rPr lang="en-US" dirty="0"/>
              <a:t> is all people, then translate as                 </a:t>
            </a:r>
            <a:r>
              <a:rPr lang="en-US" i="1" dirty="0">
                <a:latin typeface="Cambria Math" pitchFamily="18" charset="0"/>
                <a:ea typeface="Cambria Math" pitchFamily="18" charset="0"/>
                <a:sym typeface="Symbol"/>
              </a:rPr>
              <a:t>x (S(x) </a:t>
            </a:r>
            <a:r>
              <a:rPr lang="en-US" i="1" dirty="0">
                <a:latin typeface="Cambria Math"/>
                <a:ea typeface="Cambria Math"/>
                <a:sym typeface="Symbol"/>
              </a:rPr>
              <a:t>∧ </a:t>
            </a:r>
            <a:r>
              <a:rPr lang="en-US" i="1" dirty="0">
                <a:latin typeface="Cambria Math" pitchFamily="18" charset="0"/>
                <a:ea typeface="Cambria Math" pitchFamily="18" charset="0"/>
                <a:sym typeface="Symbol"/>
              </a:rPr>
              <a:t>J(x)) </a:t>
            </a:r>
          </a:p>
          <a:p>
            <a:pPr lvl="2">
              <a:buNone/>
            </a:pPr>
            <a:r>
              <a:rPr lang="en-US" i="1" dirty="0">
                <a:latin typeface="Cambria Math" pitchFamily="18" charset="0"/>
                <a:ea typeface="Cambria Math" pitchFamily="18" charset="0"/>
                <a:sym typeface="Symbol"/>
              </a:rPr>
              <a:t>        x (S(x)</a:t>
            </a:r>
            <a:r>
              <a:rPr lang="en-US" i="1" dirty="0">
                <a:latin typeface="Cambria Math"/>
                <a:ea typeface="Cambria Math"/>
                <a:sym typeface="Symbol"/>
              </a:rPr>
              <a:t>→</a:t>
            </a:r>
            <a:r>
              <a:rPr lang="en-US" i="1" dirty="0">
                <a:latin typeface="Cambria Math" pitchFamily="18" charset="0"/>
                <a:ea typeface="Cambria Math" pitchFamily="18" charset="0"/>
                <a:sym typeface="Symbol"/>
              </a:rPr>
              <a:t> J(x))</a:t>
            </a:r>
            <a:r>
              <a:rPr lang="en-US" dirty="0">
                <a:latin typeface="Cambria Math" pitchFamily="18" charset="0"/>
                <a:ea typeface="Cambria Math" pitchFamily="18" charset="0"/>
                <a:sym typeface="Symbol"/>
              </a:rPr>
              <a:t> is not correct. What does it mean?</a:t>
            </a:r>
            <a:endParaRPr lang="en-US" dirty="0"/>
          </a:p>
          <a:p>
            <a:pPr lvl="1"/>
            <a:endParaRPr lang="en-US" dirty="0"/>
          </a:p>
        </p:txBody>
      </p:sp>
    </p:spTree>
    <p:extLst>
      <p:ext uri="{BB962C8B-B14F-4D97-AF65-F5344CB8AC3E}">
        <p14:creationId xmlns:p14="http://schemas.microsoft.com/office/powerpoint/2010/main" val="5259519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1529-7CAE-4ADC-B08F-40E95372028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83211D95-47B5-4E4D-ADCA-685F425F4867}"/>
              </a:ext>
            </a:extLst>
          </p:cNvPr>
          <p:cNvSpPr>
            <a:spLocks noGrp="1"/>
          </p:cNvSpPr>
          <p:nvPr>
            <p:ph idx="1"/>
          </p:nvPr>
        </p:nvSpPr>
        <p:spPr/>
        <p:txBody>
          <a:bodyPr>
            <a:normAutofit/>
          </a:bodyPr>
          <a:lstStyle/>
          <a:p>
            <a:pPr marL="0" indent="0">
              <a:buNone/>
            </a:pPr>
            <a:r>
              <a:rPr lang="en-US" dirty="0"/>
              <a:t>Translate these statements into English, where R(x) is “x</a:t>
            </a:r>
          </a:p>
          <a:p>
            <a:pPr marL="0" indent="0">
              <a:buNone/>
            </a:pPr>
            <a:r>
              <a:rPr lang="en-US" dirty="0"/>
              <a:t>is a rabbit” and H(x) is “x hops” and the domain consists</a:t>
            </a:r>
          </a:p>
          <a:p>
            <a:pPr marL="0" indent="0">
              <a:buNone/>
            </a:pPr>
            <a:r>
              <a:rPr lang="en-US" dirty="0"/>
              <a:t>of all animals.</a:t>
            </a:r>
          </a:p>
          <a:p>
            <a:pPr marL="514350" indent="-514350">
              <a:buAutoNum type="alphaLcParenR"/>
            </a:pPr>
            <a:r>
              <a:rPr lang="en-US" dirty="0"/>
              <a:t>∀x(R(x) → H(x)) </a:t>
            </a:r>
          </a:p>
          <a:p>
            <a:pPr marL="514350" indent="-514350">
              <a:buAutoNum type="alphaLcParenR"/>
            </a:pPr>
            <a:r>
              <a:rPr lang="en-US" dirty="0"/>
              <a:t>∀x(R(x) ∧ H(x))</a:t>
            </a:r>
          </a:p>
          <a:p>
            <a:pPr marL="514350" indent="-514350">
              <a:buAutoNum type="alphaLcParenR"/>
            </a:pPr>
            <a:r>
              <a:rPr lang="en-US" dirty="0"/>
              <a:t>∃x(R(x) → H(x)) </a:t>
            </a:r>
          </a:p>
          <a:p>
            <a:pPr marL="514350" indent="-514350">
              <a:buAutoNum type="alphaLcParenR"/>
            </a:pPr>
            <a:r>
              <a:rPr lang="en-US" dirty="0"/>
              <a:t>∃x(R(x) ∧ H(x))</a:t>
            </a:r>
          </a:p>
        </p:txBody>
      </p:sp>
    </p:spTree>
    <p:extLst>
      <p:ext uri="{BB962C8B-B14F-4D97-AF65-F5344CB8AC3E}">
        <p14:creationId xmlns:p14="http://schemas.microsoft.com/office/powerpoint/2010/main" val="1533346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Conjunction</a:t>
            </a:r>
          </a:p>
        </p:txBody>
      </p:sp>
      <p:sp>
        <p:nvSpPr>
          <p:cNvPr id="3" name="Content Placeholder 2"/>
          <p:cNvSpPr>
            <a:spLocks noGrp="1"/>
          </p:cNvSpPr>
          <p:nvPr>
            <p:ph idx="1"/>
          </p:nvPr>
        </p:nvSpPr>
        <p:spPr/>
        <p:txBody>
          <a:bodyPr>
            <a:normAutofit lnSpcReduction="10000"/>
          </a:bodyPr>
          <a:lstStyle/>
          <a:p>
            <a:r>
              <a:rPr lang="en-US" dirty="0"/>
              <a:t>The </a:t>
            </a:r>
            <a:r>
              <a:rPr lang="en-US" i="1" dirty="0"/>
              <a:t>conjunction</a:t>
            </a:r>
            <a:r>
              <a:rPr lang="en-US" dirty="0"/>
              <a:t> of propositions  </a:t>
            </a:r>
            <a:r>
              <a:rPr lang="en-US" i="1" dirty="0">
                <a:latin typeface="Cambria Math" pitchFamily="18" charset="0"/>
                <a:ea typeface="Cambria Math" pitchFamily="18" charset="0"/>
              </a:rPr>
              <a:t>p</a:t>
            </a:r>
            <a:r>
              <a:rPr lang="en-US" dirty="0"/>
              <a:t>  and  </a:t>
            </a:r>
            <a:r>
              <a:rPr lang="en-US" i="1" dirty="0">
                <a:latin typeface="Cambria Math" pitchFamily="18" charset="0"/>
                <a:ea typeface="Cambria Math" pitchFamily="18" charset="0"/>
              </a:rPr>
              <a:t>q</a:t>
            </a:r>
            <a:r>
              <a:rPr lang="en-US" dirty="0"/>
              <a:t>  is denoted by </a:t>
            </a:r>
            <a:r>
              <a:rPr lang="en-US" i="1"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r>
              <a:rPr lang="en-US" dirty="0"/>
              <a:t>and has this truth table:</a:t>
            </a:r>
          </a:p>
          <a:p>
            <a:endParaRPr lang="en-US" dirty="0"/>
          </a:p>
          <a:p>
            <a:endParaRPr lang="en-US" dirty="0"/>
          </a:p>
          <a:p>
            <a:endParaRPr lang="en-US" dirty="0"/>
          </a:p>
          <a:p>
            <a:endParaRPr lang="en-US"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“I am at home.” and </a:t>
            </a:r>
            <a:r>
              <a:rPr lang="en-US" i="1" dirty="0">
                <a:latin typeface="Cambria Math" pitchFamily="18" charset="0"/>
                <a:ea typeface="Cambria Math" pitchFamily="18" charset="0"/>
              </a:rPr>
              <a:t>q</a:t>
            </a:r>
            <a:r>
              <a:rPr lang="en-US" dirty="0"/>
              <a:t>  denotes “It is raining.” then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denotes “I am at home and it is raining.”</a:t>
            </a:r>
          </a:p>
        </p:txBody>
      </p:sp>
      <p:graphicFrame>
        <p:nvGraphicFramePr>
          <p:cNvPr id="10" name="Content Placeholder 3"/>
          <p:cNvGraphicFramePr>
            <a:graphicFrameLocks/>
          </p:cNvGraphicFramePr>
          <p:nvPr/>
        </p:nvGraphicFramePr>
        <p:xfrm>
          <a:off x="1295400" y="2819400"/>
          <a:ext cx="6096000" cy="1828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04800">
                <a:tc>
                  <a:txBody>
                    <a:bodyPr/>
                    <a:lstStyle/>
                    <a:p>
                      <a:r>
                        <a:rPr lang="en-US" i="1" dirty="0">
                          <a:latin typeface="Cambria Math" pitchFamily="18" charset="0"/>
                          <a:ea typeface="Cambria Math" pitchFamily="18" charset="0"/>
                        </a:rPr>
                        <a:t>p</a:t>
                      </a:r>
                      <a:endParaRPr lang="en-US" dirty="0"/>
                    </a:p>
                  </a:txBody>
                  <a:tcPr marL="91441" marR="91441"/>
                </a:tc>
                <a:tc>
                  <a:txBody>
                    <a:bodyPr/>
                    <a:lstStyle/>
                    <a:p>
                      <a:r>
                        <a:rPr lang="en-US" i="1" dirty="0">
                          <a:latin typeface="Cambria Math" pitchFamily="18" charset="0"/>
                          <a:ea typeface="Cambria Math" pitchFamily="18" charset="0"/>
                        </a:rPr>
                        <a:t>q</a:t>
                      </a:r>
                      <a:endParaRPr lang="en-US" dirty="0"/>
                    </a:p>
                  </a:txBody>
                  <a:tcPr marL="91441" marR="91441"/>
                </a:tc>
                <a:tc>
                  <a:txBody>
                    <a:bodyPr/>
                    <a:lstStyle/>
                    <a:p>
                      <a:r>
                        <a:rPr lang="en-US" i="1" baseline="0"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a:txBody>
                  <a:tcPr marL="91441" marR="91441"/>
                </a:tc>
                <a:extLst>
                  <a:ext uri="{0D108BD9-81ED-4DB2-BD59-A6C34878D82A}">
                    <a16:rowId xmlns:a16="http://schemas.microsoft.com/office/drawing/2014/main" val="10000"/>
                  </a:ext>
                </a:extLst>
              </a:tr>
              <a:tr h="30480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0480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304800">
                <a:tc>
                  <a:txBody>
                    <a:bodyPr/>
                    <a:lstStyle/>
                    <a:p>
                      <a:r>
                        <a:rPr lang="en-US" dirty="0"/>
                        <a:t>F</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3"/>
                  </a:ext>
                </a:extLst>
              </a:tr>
              <a:tr h="30480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dirty="0"/>
              <a:t>Classroom Exercise</a:t>
            </a:r>
          </a:p>
        </p:txBody>
      </p:sp>
      <p:sp>
        <p:nvSpPr>
          <p:cNvPr id="3" name="Content Placeholder 2"/>
          <p:cNvSpPr>
            <a:spLocks noGrp="1"/>
          </p:cNvSpPr>
          <p:nvPr>
            <p:ph idx="1"/>
          </p:nvPr>
        </p:nvSpPr>
        <p:spPr/>
        <p:txBody>
          <a:bodyPr/>
          <a:lstStyle/>
          <a:p>
            <a:pPr marL="0" indent="0">
              <a:buNone/>
            </a:pPr>
            <a:r>
              <a:rPr lang="en-US" dirty="0"/>
              <a:t>Translate these statements into English, where C(x) is “x</a:t>
            </a:r>
          </a:p>
          <a:p>
            <a:pPr marL="0" indent="0">
              <a:buNone/>
            </a:pPr>
            <a:r>
              <a:rPr lang="en-US" dirty="0"/>
              <a:t>is a comedian” and F(x) is “x is funny” and the domain</a:t>
            </a:r>
          </a:p>
          <a:p>
            <a:pPr marL="0" indent="0">
              <a:buNone/>
            </a:pPr>
            <a:r>
              <a:rPr lang="en-US" dirty="0"/>
              <a:t>consists of all people.</a:t>
            </a:r>
          </a:p>
          <a:p>
            <a:pPr marL="514350" indent="-514350">
              <a:buAutoNum type="alphaLcParenR"/>
            </a:pPr>
            <a:r>
              <a:rPr lang="en-US" dirty="0"/>
              <a:t>∀x(C(x) → F(x))</a:t>
            </a:r>
          </a:p>
          <a:p>
            <a:pPr marL="514350" indent="-514350">
              <a:buAutoNum type="alphaLcParenR"/>
            </a:pPr>
            <a:r>
              <a:rPr lang="en-US" dirty="0"/>
              <a:t>∀x(C(x) ∧ F(x))</a:t>
            </a:r>
          </a:p>
          <a:p>
            <a:pPr marL="514350" indent="-514350">
              <a:buAutoNum type="alphaLcParenR"/>
            </a:pPr>
            <a:r>
              <a:rPr lang="en-US" dirty="0"/>
              <a:t>∃x(C(x) → F(x))</a:t>
            </a:r>
          </a:p>
          <a:p>
            <a:pPr marL="514350" indent="-514350">
              <a:buAutoNum type="alphaLcParenR"/>
            </a:pPr>
            <a:r>
              <a:rPr lang="en-US" dirty="0"/>
              <a:t>∃x(C(x) ∧ F(x))</a:t>
            </a:r>
          </a:p>
        </p:txBody>
      </p:sp>
    </p:spTree>
    <p:extLst>
      <p:ext uri="{BB962C8B-B14F-4D97-AF65-F5344CB8AC3E}">
        <p14:creationId xmlns:p14="http://schemas.microsoft.com/office/powerpoint/2010/main" val="30227349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Returning to the Socrates Example </a:t>
            </a:r>
          </a:p>
        </p:txBody>
      </p:sp>
      <p:sp>
        <p:nvSpPr>
          <p:cNvPr id="3" name="Content Placeholder 2"/>
          <p:cNvSpPr>
            <a:spLocks noGrp="1"/>
          </p:cNvSpPr>
          <p:nvPr>
            <p:ph idx="1"/>
          </p:nvPr>
        </p:nvSpPr>
        <p:spPr/>
        <p:txBody>
          <a:bodyPr>
            <a:normAutofit/>
          </a:bodyPr>
          <a:lstStyle/>
          <a:p>
            <a:r>
              <a:rPr lang="en-US" dirty="0"/>
              <a:t>Introduce the  propositional functions </a:t>
            </a:r>
            <a:r>
              <a:rPr lang="en-US" i="1" dirty="0"/>
              <a:t>Man(x) </a:t>
            </a:r>
            <a:r>
              <a:rPr lang="en-US" dirty="0"/>
              <a:t>denoting “</a:t>
            </a:r>
            <a:r>
              <a:rPr lang="en-US" i="1" dirty="0"/>
              <a:t>x</a:t>
            </a:r>
            <a:r>
              <a:rPr lang="en-US" dirty="0"/>
              <a:t> is a man” and  </a:t>
            </a:r>
            <a:r>
              <a:rPr lang="en-US" i="1" dirty="0"/>
              <a:t>Mortal(x)</a:t>
            </a:r>
            <a:r>
              <a:rPr lang="en-US" dirty="0"/>
              <a:t> denoting “</a:t>
            </a:r>
            <a:r>
              <a:rPr lang="en-US" i="1" dirty="0"/>
              <a:t>x</a:t>
            </a:r>
            <a:r>
              <a:rPr lang="en-US" dirty="0"/>
              <a:t> is mortal.”  Specify the  domain as all people.</a:t>
            </a:r>
          </a:p>
          <a:p>
            <a:r>
              <a:rPr lang="en-US" dirty="0"/>
              <a:t>The two premises are:</a:t>
            </a:r>
          </a:p>
          <a:p>
            <a:endParaRPr lang="en-US" dirty="0"/>
          </a:p>
          <a:p>
            <a:r>
              <a:rPr lang="en-US" dirty="0"/>
              <a:t>The conclusion is:</a:t>
            </a:r>
          </a:p>
          <a:p>
            <a:endParaRPr lang="en-US" dirty="0"/>
          </a:p>
          <a:p>
            <a:r>
              <a:rPr lang="en-US" dirty="0"/>
              <a:t>Later we will show how to prove that the conclusion follows from the premises.</a:t>
            </a:r>
          </a:p>
          <a:p>
            <a:endParaRPr lang="en-US" dirty="0"/>
          </a:p>
        </p:txBody>
      </p:sp>
      <p:pic>
        <p:nvPicPr>
          <p:cNvPr id="9" name="Picture 8" descr="addin_tmp.png"/>
          <p:cNvPicPr>
            <a:picLocks noChangeAspect="1"/>
          </p:cNvPicPr>
          <p:nvPr>
            <p:custDataLst>
              <p:tags r:id="rId1"/>
            </p:custDataLst>
          </p:nvPr>
        </p:nvPicPr>
        <p:blipFill>
          <a:blip r:embed="rId5" cstate="print"/>
          <a:stretch>
            <a:fillRect/>
          </a:stretch>
        </p:blipFill>
        <p:spPr>
          <a:xfrm>
            <a:off x="4267200" y="3276600"/>
            <a:ext cx="3400425" cy="319088"/>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4648200" y="3733800"/>
            <a:ext cx="2133600" cy="319088"/>
          </a:xfrm>
          <a:prstGeom prst="rect">
            <a:avLst/>
          </a:prstGeom>
        </p:spPr>
      </p:pic>
      <p:pic>
        <p:nvPicPr>
          <p:cNvPr id="11" name="Picture 10" descr="addin_tmp.png"/>
          <p:cNvPicPr>
            <a:picLocks noChangeAspect="1"/>
          </p:cNvPicPr>
          <p:nvPr>
            <p:custDataLst>
              <p:tags r:id="rId3"/>
            </p:custDataLst>
          </p:nvPr>
        </p:nvPicPr>
        <p:blipFill>
          <a:blip r:embed="rId7" cstate="print"/>
          <a:stretch>
            <a:fillRect/>
          </a:stretch>
        </p:blipFill>
        <p:spPr>
          <a:xfrm>
            <a:off x="4495800" y="4343400"/>
            <a:ext cx="2462213" cy="319088"/>
          </a:xfrm>
          <a:prstGeom prst="rect">
            <a:avLst/>
          </a:prstGeom>
        </p:spPr>
      </p:pic>
    </p:spTree>
    <p:extLst>
      <p:ext uri="{BB962C8B-B14F-4D97-AF65-F5344CB8AC3E}">
        <p14:creationId xmlns:p14="http://schemas.microsoft.com/office/powerpoint/2010/main" val="8933044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Equivalences in Predicate Logic</a:t>
            </a:r>
          </a:p>
        </p:txBody>
      </p:sp>
      <p:sp>
        <p:nvSpPr>
          <p:cNvPr id="3" name="Content Placeholder 2"/>
          <p:cNvSpPr>
            <a:spLocks noGrp="1"/>
          </p:cNvSpPr>
          <p:nvPr>
            <p:ph idx="1"/>
          </p:nvPr>
        </p:nvSpPr>
        <p:spPr/>
        <p:txBody>
          <a:bodyPr>
            <a:normAutofit/>
          </a:bodyPr>
          <a:lstStyle/>
          <a:p>
            <a:r>
              <a:rPr lang="en-US" dirty="0"/>
              <a:t>Statements involving predicates and quantifiers are </a:t>
            </a:r>
            <a:r>
              <a:rPr lang="en-US" i="1" dirty="0"/>
              <a:t>logically equivalent </a:t>
            </a:r>
            <a:r>
              <a:rPr lang="en-US" dirty="0"/>
              <a:t>if and only if they have the same truth value </a:t>
            </a:r>
          </a:p>
          <a:p>
            <a:pPr lvl="1"/>
            <a:r>
              <a:rPr lang="en-US" dirty="0"/>
              <a:t>for every predicate substituted into these statements and </a:t>
            </a:r>
          </a:p>
          <a:p>
            <a:pPr lvl="1"/>
            <a:r>
              <a:rPr lang="en-US" dirty="0"/>
              <a:t>for every domain of discourse used for the variables in the expressions. </a:t>
            </a:r>
          </a:p>
          <a:p>
            <a:r>
              <a:rPr lang="en-US" dirty="0"/>
              <a:t>The notation </a:t>
            </a:r>
            <a:r>
              <a:rPr lang="en-US" i="1" dirty="0"/>
              <a:t>S </a:t>
            </a:r>
            <a:r>
              <a:rPr lang="en-US" dirty="0">
                <a:latin typeface="Cambria Math"/>
                <a:ea typeface="Cambria Math"/>
              </a:rPr>
              <a:t>≡</a:t>
            </a:r>
            <a:r>
              <a:rPr lang="en-US" i="1" dirty="0">
                <a:latin typeface="Cambria Math"/>
                <a:ea typeface="Cambria Math"/>
              </a:rPr>
              <a:t>T</a:t>
            </a:r>
            <a:r>
              <a:rPr lang="en-US" dirty="0">
                <a:latin typeface="Cambria Math"/>
                <a:ea typeface="Cambria Math"/>
              </a:rPr>
              <a:t>  indicates that </a:t>
            </a:r>
            <a:r>
              <a:rPr lang="en-US" i="1" dirty="0">
                <a:latin typeface="Cambria Math"/>
                <a:ea typeface="Cambria Math"/>
              </a:rPr>
              <a:t>S</a:t>
            </a:r>
            <a:r>
              <a:rPr lang="en-US" dirty="0">
                <a:latin typeface="Cambria Math"/>
                <a:ea typeface="Cambria Math"/>
              </a:rPr>
              <a:t> and </a:t>
            </a:r>
            <a:r>
              <a:rPr lang="en-US" i="1" dirty="0">
                <a:latin typeface="Cambria Math"/>
                <a:ea typeface="Cambria Math"/>
              </a:rPr>
              <a:t>T</a:t>
            </a:r>
            <a:r>
              <a:rPr lang="en-US" dirty="0">
                <a:latin typeface="Cambria Math"/>
                <a:ea typeface="Cambria Math"/>
              </a:rPr>
              <a:t>  are logically equivalent. </a:t>
            </a:r>
          </a:p>
          <a:p>
            <a:r>
              <a:rPr lang="en-US" b="1" dirty="0">
                <a:latin typeface="Cambria Math"/>
                <a:ea typeface="Cambria Math"/>
              </a:rPr>
              <a:t>Example</a:t>
            </a:r>
            <a:r>
              <a:rPr lang="en-US" dirty="0">
                <a:latin typeface="Cambria Math"/>
                <a:ea typeface="Cambria Math"/>
              </a:rPr>
              <a:t>:  </a:t>
            </a:r>
            <a:r>
              <a:rPr lang="en-US" dirty="0">
                <a:latin typeface="Cambria Math"/>
                <a:ea typeface="Cambria Math"/>
                <a:sym typeface="Symbol"/>
              </a:rPr>
              <a:t></a:t>
            </a:r>
            <a:r>
              <a:rPr lang="en-US" i="1" dirty="0">
                <a:latin typeface="Cambria Math"/>
                <a:ea typeface="Cambria Math"/>
                <a:sym typeface="Symbol"/>
              </a:rPr>
              <a:t>x</a:t>
            </a:r>
            <a:r>
              <a:rPr lang="en-US" dirty="0">
                <a:latin typeface="Cambria Math"/>
                <a:ea typeface="Cambria Math"/>
                <a:sym typeface="Symbol"/>
              </a:rPr>
              <a:t> ¬¬</a:t>
            </a:r>
            <a:r>
              <a:rPr lang="en-US" i="1" dirty="0">
                <a:latin typeface="Cambria Math"/>
                <a:ea typeface="Cambria Math"/>
                <a:sym typeface="Symbol"/>
              </a:rPr>
              <a:t>S(x) </a:t>
            </a:r>
            <a:r>
              <a:rPr lang="en-US" dirty="0">
                <a:latin typeface="Cambria Math"/>
                <a:ea typeface="Cambria Math"/>
              </a:rPr>
              <a:t>≡</a:t>
            </a:r>
            <a:r>
              <a:rPr lang="en-US" dirty="0">
                <a:latin typeface="Cambria Math"/>
                <a:ea typeface="Cambria Math"/>
                <a:sym typeface="Symbol"/>
              </a:rPr>
              <a:t> </a:t>
            </a:r>
            <a:r>
              <a:rPr lang="en-US" i="1" dirty="0">
                <a:latin typeface="Cambria Math"/>
                <a:ea typeface="Cambria Math"/>
                <a:sym typeface="Symbol"/>
              </a:rPr>
              <a:t>x S(x)</a:t>
            </a:r>
            <a:endParaRPr lang="en-US" i="1" dirty="0"/>
          </a:p>
        </p:txBody>
      </p:sp>
    </p:spTree>
    <p:extLst>
      <p:ext uri="{BB962C8B-B14F-4D97-AF65-F5344CB8AC3E}">
        <p14:creationId xmlns:p14="http://schemas.microsoft.com/office/powerpoint/2010/main" val="37874861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Thinking about Quantifiers as Conjunctions and Disjunctions</a:t>
            </a:r>
          </a:p>
        </p:txBody>
      </p:sp>
      <p:sp>
        <p:nvSpPr>
          <p:cNvPr id="3" name="Content Placeholder 2"/>
          <p:cNvSpPr>
            <a:spLocks noGrp="1"/>
          </p:cNvSpPr>
          <p:nvPr>
            <p:ph idx="1"/>
          </p:nvPr>
        </p:nvSpPr>
        <p:spPr/>
        <p:txBody>
          <a:bodyPr>
            <a:normAutofit fontScale="85000" lnSpcReduction="20000"/>
          </a:bodyPr>
          <a:lstStyle/>
          <a:p>
            <a:r>
              <a:rPr lang="en-US" dirty="0">
                <a:sym typeface="Symbol"/>
              </a:rPr>
              <a:t>If the domain is finite, a universally quantified proposition is equivalent to a conjunction of propositions without quantifiers and an existentially quantified proposition is equivalent to  a disjunction of propositions without quantifiers. </a:t>
            </a:r>
          </a:p>
          <a:p>
            <a:r>
              <a:rPr lang="en-US" dirty="0">
                <a:sym typeface="Symbol"/>
              </a:rPr>
              <a:t>If </a:t>
            </a:r>
            <a:r>
              <a:rPr lang="en-US" i="1" dirty="0">
                <a:sym typeface="Symbol"/>
              </a:rPr>
              <a:t>U</a:t>
            </a:r>
            <a:r>
              <a:rPr lang="en-US" dirty="0">
                <a:sym typeface="Symbol"/>
              </a:rPr>
              <a:t> consists of the integers </a:t>
            </a:r>
            <a:r>
              <a:rPr lang="en-US" dirty="0">
                <a:latin typeface="Cambria Math" pitchFamily="18" charset="0"/>
                <a:ea typeface="Cambria Math" pitchFamily="18" charset="0"/>
                <a:sym typeface="Symbol"/>
              </a:rPr>
              <a:t>1</a:t>
            </a:r>
            <a:r>
              <a:rPr lang="en-US" dirty="0">
                <a:sym typeface="Symbol"/>
              </a:rPr>
              <a:t>,</a:t>
            </a:r>
            <a:r>
              <a:rPr lang="en-US" dirty="0">
                <a:latin typeface="Cambria Math" pitchFamily="18" charset="0"/>
                <a:ea typeface="Cambria Math" pitchFamily="18" charset="0"/>
                <a:sym typeface="Symbol"/>
              </a:rPr>
              <a:t>2</a:t>
            </a:r>
            <a:r>
              <a:rPr lang="en-US" dirty="0">
                <a:sym typeface="Symbol"/>
              </a:rPr>
              <a:t>, and </a:t>
            </a:r>
            <a:r>
              <a:rPr lang="en-US" dirty="0">
                <a:latin typeface="Cambria Math" pitchFamily="18" charset="0"/>
                <a:ea typeface="Cambria Math" pitchFamily="18" charset="0"/>
                <a:sym typeface="Symbol"/>
              </a:rPr>
              <a:t>3</a:t>
            </a:r>
            <a:r>
              <a:rPr lang="en-US" dirty="0">
                <a:sym typeface="Symbol"/>
              </a:rPr>
              <a:t>:</a:t>
            </a:r>
          </a:p>
          <a:p>
            <a:pPr>
              <a:buNone/>
            </a:pPr>
            <a:endParaRPr lang="en-US" dirty="0">
              <a:sym typeface="Symbol"/>
            </a:endParaRPr>
          </a:p>
          <a:p>
            <a:pPr>
              <a:buNone/>
            </a:pPr>
            <a:endParaRPr lang="en-US" dirty="0">
              <a:sym typeface="Symbol"/>
            </a:endParaRPr>
          </a:p>
          <a:p>
            <a:pPr>
              <a:buNone/>
            </a:pPr>
            <a:endParaRPr lang="en-US" dirty="0">
              <a:sym typeface="Symbol"/>
            </a:endParaRPr>
          </a:p>
          <a:p>
            <a:pPr>
              <a:buNone/>
            </a:pPr>
            <a:endParaRPr lang="en-US" dirty="0">
              <a:sym typeface="Symbol"/>
            </a:endParaRPr>
          </a:p>
          <a:p>
            <a:pPr>
              <a:buNone/>
            </a:pPr>
            <a:endParaRPr lang="en-US" dirty="0">
              <a:sym typeface="Symbol"/>
            </a:endParaRPr>
          </a:p>
          <a:p>
            <a:r>
              <a:rPr lang="en-US" dirty="0">
                <a:sym typeface="Symbol"/>
              </a:rPr>
              <a:t>Even if the domains are infinite, you can still think of the quantifiers in this fashion, but the equivalent expressions without quantifiers will be infinitely long.</a:t>
            </a:r>
          </a:p>
          <a:p>
            <a:endParaRPr lang="en-US" dirty="0"/>
          </a:p>
          <a:p>
            <a:endParaRPr lang="en-US" dirty="0"/>
          </a:p>
          <a:p>
            <a:pPr lvl="2"/>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2057400" y="3657600"/>
            <a:ext cx="4079081" cy="319088"/>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2133600" y="4343400"/>
            <a:ext cx="4062413" cy="319088"/>
          </a:xfrm>
          <a:prstGeom prst="rect">
            <a:avLst/>
          </a:prstGeom>
        </p:spPr>
      </p:pic>
    </p:spTree>
    <p:extLst>
      <p:ext uri="{BB962C8B-B14F-4D97-AF65-F5344CB8AC3E}">
        <p14:creationId xmlns:p14="http://schemas.microsoft.com/office/powerpoint/2010/main" val="31673338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Negating Quantified Expressions</a:t>
            </a:r>
          </a:p>
        </p:txBody>
      </p:sp>
      <p:sp>
        <p:nvSpPr>
          <p:cNvPr id="3" name="Content Placeholder 2"/>
          <p:cNvSpPr>
            <a:spLocks noGrp="1"/>
          </p:cNvSpPr>
          <p:nvPr>
            <p:ph idx="1"/>
          </p:nvPr>
        </p:nvSpPr>
        <p:spPr/>
        <p:txBody>
          <a:bodyPr>
            <a:normAutofit/>
          </a:bodyPr>
          <a:lstStyle/>
          <a:p>
            <a:r>
              <a:rPr lang="en-US" dirty="0"/>
              <a:t>Consider </a:t>
            </a:r>
            <a:r>
              <a:rPr lang="en-US" i="1" dirty="0">
                <a:latin typeface="Cambria Math" pitchFamily="18" charset="0"/>
                <a:ea typeface="Cambria Math" pitchFamily="18" charset="0"/>
                <a:sym typeface="Symbol"/>
              </a:rPr>
              <a:t>x J(x)</a:t>
            </a:r>
            <a:endParaRPr lang="en-US" dirty="0"/>
          </a:p>
          <a:p>
            <a:pPr marL="850392" lvl="1" indent="-457200">
              <a:buNone/>
            </a:pPr>
            <a:r>
              <a:rPr lang="en-US" dirty="0"/>
              <a:t>“Every student in your class has taken a course in Java.”</a:t>
            </a:r>
          </a:p>
          <a:p>
            <a:pPr marL="850392" lvl="1" indent="-457200">
              <a:buNone/>
            </a:pPr>
            <a:r>
              <a:rPr lang="en-US" dirty="0"/>
              <a:t> Here </a:t>
            </a:r>
            <a:r>
              <a:rPr lang="en-US" i="1" dirty="0">
                <a:latin typeface="Cambria Math" pitchFamily="18" charset="0"/>
                <a:ea typeface="Cambria Math" pitchFamily="18" charset="0"/>
                <a:sym typeface="Symbol"/>
              </a:rPr>
              <a:t>J(x)</a:t>
            </a:r>
            <a:r>
              <a:rPr lang="en-US" dirty="0"/>
              <a:t>  is “x has taken a course in Java” and </a:t>
            </a:r>
          </a:p>
          <a:p>
            <a:pPr marL="850392" lvl="1" indent="-457200">
              <a:buNone/>
            </a:pPr>
            <a:r>
              <a:rPr lang="en-US" dirty="0"/>
              <a:t> the domain is students in your class. </a:t>
            </a:r>
          </a:p>
          <a:p>
            <a:r>
              <a:rPr lang="en-US" dirty="0"/>
              <a:t>Negating the original statement gives “It is not the case that every student in your class has taken Java.” This implies that “There is a student in your class who has not taken Java.”</a:t>
            </a:r>
          </a:p>
          <a:p>
            <a:pPr>
              <a:buNone/>
            </a:pPr>
            <a:r>
              <a:rPr lang="en-US" i="1" dirty="0">
                <a:latin typeface="Cambria Math"/>
                <a:ea typeface="Cambria Math"/>
                <a:sym typeface="Symbol"/>
              </a:rPr>
              <a:t>     </a:t>
            </a:r>
            <a:r>
              <a:rPr lang="en-US" dirty="0">
                <a:latin typeface="Cambria Math"/>
                <a:ea typeface="Cambria Math"/>
                <a:sym typeface="Symbol"/>
              </a:rPr>
              <a:t>Symbolically</a:t>
            </a:r>
            <a:r>
              <a:rPr lang="en-US" i="1" dirty="0">
                <a:latin typeface="Cambria Math"/>
                <a:ea typeface="Cambria Math"/>
                <a:sym typeface="Symbol"/>
              </a:rPr>
              <a:t>  ¬</a:t>
            </a:r>
            <a:r>
              <a:rPr lang="en-US" i="1" dirty="0">
                <a:latin typeface="Cambria Math" pitchFamily="18" charset="0"/>
                <a:ea typeface="Cambria Math" pitchFamily="18" charset="0"/>
                <a:sym typeface="Symbol"/>
              </a:rPr>
              <a:t>x J(x)  </a:t>
            </a:r>
            <a:r>
              <a:rPr lang="en-US" dirty="0">
                <a:latin typeface="Cambria Math" pitchFamily="18" charset="0"/>
                <a:ea typeface="Cambria Math" pitchFamily="18" charset="0"/>
                <a:sym typeface="Symbol"/>
              </a:rPr>
              <a:t>and </a:t>
            </a:r>
            <a:r>
              <a:rPr lang="en-US" i="1" dirty="0">
                <a:latin typeface="Cambria Math" pitchFamily="18" charset="0"/>
                <a:ea typeface="Cambria Math" pitchFamily="18" charset="0"/>
                <a:sym typeface="Symbol"/>
              </a:rPr>
              <a:t>x </a:t>
            </a:r>
            <a:r>
              <a:rPr lang="en-US" i="1" dirty="0">
                <a:latin typeface="Cambria Math"/>
                <a:ea typeface="Cambria Math"/>
                <a:sym typeface="Symbol"/>
              </a:rPr>
              <a:t>¬</a:t>
            </a:r>
            <a:r>
              <a:rPr lang="en-US" i="1" dirty="0">
                <a:latin typeface="Cambria Math" pitchFamily="18" charset="0"/>
                <a:ea typeface="Cambria Math" pitchFamily="18" charset="0"/>
                <a:sym typeface="Symbol"/>
              </a:rPr>
              <a:t>J(x) </a:t>
            </a:r>
            <a:r>
              <a:rPr lang="en-US" dirty="0">
                <a:latin typeface="Cambria Math" pitchFamily="18" charset="0"/>
                <a:ea typeface="Cambria Math" pitchFamily="18" charset="0"/>
                <a:sym typeface="Symbol"/>
              </a:rPr>
              <a:t>are equivalent</a:t>
            </a:r>
          </a:p>
          <a:p>
            <a:pPr>
              <a:buNone/>
            </a:pPr>
            <a:endParaRPr lang="en-US" dirty="0"/>
          </a:p>
        </p:txBody>
      </p:sp>
    </p:spTree>
    <p:extLst>
      <p:ext uri="{BB962C8B-B14F-4D97-AF65-F5344CB8AC3E}">
        <p14:creationId xmlns:p14="http://schemas.microsoft.com/office/powerpoint/2010/main" val="16371351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Negating Quantified Expressions (</a:t>
            </a:r>
            <a:r>
              <a:rPr lang="en-US" i="1" dirty="0"/>
              <a:t>continued</a:t>
            </a:r>
            <a:r>
              <a:rPr lang="en-US" dirty="0"/>
              <a:t>)</a:t>
            </a:r>
          </a:p>
        </p:txBody>
      </p:sp>
      <p:sp>
        <p:nvSpPr>
          <p:cNvPr id="3" name="Content Placeholder 2"/>
          <p:cNvSpPr>
            <a:spLocks noGrp="1"/>
          </p:cNvSpPr>
          <p:nvPr>
            <p:ph idx="1"/>
          </p:nvPr>
        </p:nvSpPr>
        <p:spPr/>
        <p:txBody>
          <a:bodyPr>
            <a:normAutofit/>
          </a:bodyPr>
          <a:lstStyle/>
          <a:p>
            <a:r>
              <a:rPr lang="en-US" dirty="0"/>
              <a:t>Now Consider </a:t>
            </a:r>
            <a:r>
              <a:rPr lang="en-US" i="1" dirty="0">
                <a:latin typeface="Cambria Math" pitchFamily="18" charset="0"/>
                <a:ea typeface="Cambria Math" pitchFamily="18" charset="0"/>
                <a:sym typeface="Symbol"/>
              </a:rPr>
              <a:t> x J(x)</a:t>
            </a:r>
            <a:endParaRPr lang="en-US" dirty="0"/>
          </a:p>
          <a:p>
            <a:pPr lvl="1">
              <a:buNone/>
            </a:pPr>
            <a:r>
              <a:rPr lang="en-US" dirty="0"/>
              <a:t>“There is a student in this class who has taken a course in Java.”</a:t>
            </a:r>
            <a:endParaRPr lang="en-US" i="1" dirty="0">
              <a:latin typeface="Cambria Math" pitchFamily="18" charset="0"/>
              <a:ea typeface="Cambria Math" pitchFamily="18" charset="0"/>
              <a:sym typeface="Symbol"/>
            </a:endParaRPr>
          </a:p>
          <a:p>
            <a:pPr lvl="1">
              <a:buNone/>
            </a:pPr>
            <a:r>
              <a:rPr lang="en-US" dirty="0"/>
              <a:t>Where </a:t>
            </a:r>
            <a:r>
              <a:rPr lang="en-US" i="1" dirty="0">
                <a:latin typeface="Cambria Math" pitchFamily="18" charset="0"/>
                <a:ea typeface="Cambria Math" pitchFamily="18" charset="0"/>
                <a:sym typeface="Symbol"/>
              </a:rPr>
              <a:t>J(x)</a:t>
            </a:r>
            <a:r>
              <a:rPr lang="en-US" dirty="0"/>
              <a:t>  is “x has taken a course in Java.”</a:t>
            </a:r>
          </a:p>
          <a:p>
            <a:r>
              <a:rPr lang="en-US" dirty="0"/>
              <a:t>Negating the original statement gives “It is not the case that there is a student in this class who has taken Java.” This implies that “Every student in this class has not taken Java”</a:t>
            </a:r>
          </a:p>
          <a:p>
            <a:pPr>
              <a:buNone/>
            </a:pPr>
            <a:r>
              <a:rPr lang="en-US" i="1" dirty="0">
                <a:latin typeface="Cambria Math"/>
                <a:ea typeface="Cambria Math"/>
                <a:sym typeface="Symbol"/>
              </a:rPr>
              <a:t>     </a:t>
            </a:r>
            <a:r>
              <a:rPr lang="en-US" dirty="0">
                <a:latin typeface="Cambria Math"/>
                <a:ea typeface="Cambria Math"/>
                <a:sym typeface="Symbol"/>
              </a:rPr>
              <a:t>Symbolically</a:t>
            </a:r>
            <a:r>
              <a:rPr lang="en-US" i="1" dirty="0">
                <a:latin typeface="Cambria Math"/>
                <a:ea typeface="Cambria Math"/>
                <a:sym typeface="Symbol"/>
              </a:rPr>
              <a:t>  ¬</a:t>
            </a:r>
            <a:r>
              <a:rPr lang="en-US" i="1" dirty="0">
                <a:latin typeface="Cambria Math" pitchFamily="18" charset="0"/>
                <a:ea typeface="Cambria Math" pitchFamily="18" charset="0"/>
                <a:sym typeface="Symbol"/>
              </a:rPr>
              <a:t> x J(x)  </a:t>
            </a:r>
            <a:r>
              <a:rPr lang="en-US" dirty="0">
                <a:latin typeface="Cambria Math" pitchFamily="18" charset="0"/>
                <a:ea typeface="Cambria Math" pitchFamily="18" charset="0"/>
                <a:sym typeface="Symbol"/>
              </a:rPr>
              <a:t>and </a:t>
            </a:r>
            <a:r>
              <a:rPr lang="en-US" i="1" dirty="0">
                <a:latin typeface="Cambria Math" pitchFamily="18" charset="0"/>
                <a:ea typeface="Cambria Math" pitchFamily="18" charset="0"/>
                <a:sym typeface="Symbol"/>
              </a:rPr>
              <a:t> x </a:t>
            </a:r>
            <a:r>
              <a:rPr lang="en-US" i="1" dirty="0">
                <a:latin typeface="Cambria Math"/>
                <a:ea typeface="Cambria Math"/>
                <a:sym typeface="Symbol"/>
              </a:rPr>
              <a:t>¬</a:t>
            </a:r>
            <a:r>
              <a:rPr lang="en-US" i="1" dirty="0">
                <a:latin typeface="Cambria Math" pitchFamily="18" charset="0"/>
                <a:ea typeface="Cambria Math" pitchFamily="18" charset="0"/>
                <a:sym typeface="Symbol"/>
              </a:rPr>
              <a:t>J(x) </a:t>
            </a:r>
            <a:r>
              <a:rPr lang="en-US" dirty="0">
                <a:latin typeface="Cambria Math" pitchFamily="18" charset="0"/>
                <a:ea typeface="Cambria Math" pitchFamily="18" charset="0"/>
                <a:sym typeface="Symbol"/>
              </a:rPr>
              <a:t>are equivalent</a:t>
            </a:r>
          </a:p>
        </p:txBody>
      </p:sp>
    </p:spTree>
    <p:extLst>
      <p:ext uri="{BB962C8B-B14F-4D97-AF65-F5344CB8AC3E}">
        <p14:creationId xmlns:p14="http://schemas.microsoft.com/office/powerpoint/2010/main" val="10219425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 Morgan’s Laws for Quantifiers</a:t>
            </a:r>
          </a:p>
        </p:txBody>
      </p:sp>
      <p:sp>
        <p:nvSpPr>
          <p:cNvPr id="3" name="Content Placeholder 2"/>
          <p:cNvSpPr>
            <a:spLocks noGrp="1"/>
          </p:cNvSpPr>
          <p:nvPr>
            <p:ph idx="1"/>
          </p:nvPr>
        </p:nvSpPr>
        <p:spPr/>
        <p:txBody>
          <a:bodyPr>
            <a:normAutofit/>
          </a:bodyPr>
          <a:lstStyle/>
          <a:p>
            <a:r>
              <a:rPr lang="en-US" dirty="0"/>
              <a:t>The rules for negating quantifiers are:</a:t>
            </a:r>
          </a:p>
          <a:p>
            <a:endParaRPr lang="en-US" dirty="0"/>
          </a:p>
          <a:p>
            <a:endParaRPr lang="en-US" dirty="0"/>
          </a:p>
          <a:p>
            <a:endParaRPr lang="en-US" dirty="0"/>
          </a:p>
          <a:p>
            <a:r>
              <a:rPr lang="en-US" dirty="0"/>
              <a:t>The reasoning in the table shows that:</a:t>
            </a:r>
          </a:p>
          <a:p>
            <a:endParaRPr lang="en-US" dirty="0"/>
          </a:p>
          <a:p>
            <a:endParaRPr lang="en-US" dirty="0"/>
          </a:p>
          <a:p>
            <a:endParaRPr lang="en-US" dirty="0"/>
          </a:p>
          <a:p>
            <a:r>
              <a:rPr lang="en-US" dirty="0"/>
              <a:t>These are important. You will use these. </a:t>
            </a:r>
          </a:p>
        </p:txBody>
      </p:sp>
      <p:pic>
        <p:nvPicPr>
          <p:cNvPr id="4" name="Picture 3" descr="table20.jpg"/>
          <p:cNvPicPr>
            <a:picLocks noChangeAspect="1"/>
          </p:cNvPicPr>
          <p:nvPr/>
        </p:nvPicPr>
        <p:blipFill>
          <a:blip r:embed="rId4" cstate="print"/>
          <a:stretch>
            <a:fillRect/>
          </a:stretch>
        </p:blipFill>
        <p:spPr>
          <a:xfrm>
            <a:off x="1295400" y="2438400"/>
            <a:ext cx="5024628" cy="1216152"/>
          </a:xfrm>
          <a:prstGeom prst="rect">
            <a:avLst/>
          </a:prstGeom>
        </p:spPr>
      </p:pic>
      <p:pic>
        <p:nvPicPr>
          <p:cNvPr id="6" name="Picture 5" descr="addin_tmp.png"/>
          <p:cNvPicPr>
            <a:picLocks noChangeAspect="1"/>
          </p:cNvPicPr>
          <p:nvPr>
            <p:custDataLst>
              <p:tags r:id="rId1"/>
            </p:custDataLst>
          </p:nvPr>
        </p:nvPicPr>
        <p:blipFill>
          <a:blip r:embed="rId5" cstate="print"/>
          <a:stretch>
            <a:fillRect/>
          </a:stretch>
        </p:blipFill>
        <p:spPr>
          <a:xfrm>
            <a:off x="2362200" y="4419600"/>
            <a:ext cx="3431858" cy="382905"/>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2286000" y="5105400"/>
            <a:ext cx="3431858" cy="382905"/>
          </a:xfrm>
          <a:prstGeom prst="rect">
            <a:avLst/>
          </a:prstGeom>
        </p:spPr>
      </p:pic>
    </p:spTree>
    <p:extLst>
      <p:ext uri="{BB962C8B-B14F-4D97-AF65-F5344CB8AC3E}">
        <p14:creationId xmlns:p14="http://schemas.microsoft.com/office/powerpoint/2010/main" val="24781467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Translation from English to Logic</a:t>
            </a:r>
          </a:p>
        </p:txBody>
      </p:sp>
      <p:sp>
        <p:nvSpPr>
          <p:cNvPr id="3" name="Content Placeholder 2"/>
          <p:cNvSpPr>
            <a:spLocks noGrp="1"/>
          </p:cNvSpPr>
          <p:nvPr>
            <p:ph idx="1"/>
          </p:nvPr>
        </p:nvSpPr>
        <p:spPr/>
        <p:txBody>
          <a:bodyPr>
            <a:normAutofit/>
          </a:bodyPr>
          <a:lstStyle/>
          <a:p>
            <a:pPr>
              <a:buNone/>
            </a:pPr>
            <a:r>
              <a:rPr lang="en-US" b="1" dirty="0"/>
              <a:t>Examples</a:t>
            </a:r>
            <a:r>
              <a:rPr lang="en-US" dirty="0"/>
              <a:t>:</a:t>
            </a:r>
          </a:p>
          <a:p>
            <a:pPr marL="514350" indent="-514350">
              <a:buFont typeface="+mj-lt"/>
              <a:buAutoNum type="arabicPeriod"/>
            </a:pPr>
            <a:r>
              <a:rPr lang="en-US" dirty="0"/>
              <a:t>“Some student in this class has visited Mexico.”</a:t>
            </a:r>
          </a:p>
          <a:p>
            <a:pPr marL="850392" lvl="1" indent="-457200">
              <a:buNone/>
            </a:pPr>
            <a:r>
              <a:rPr lang="en-US" dirty="0"/>
              <a:t>   </a:t>
            </a:r>
            <a:r>
              <a:rPr lang="en-US" b="1" dirty="0"/>
              <a:t>Solution</a:t>
            </a:r>
            <a:r>
              <a:rPr lang="en-US" dirty="0"/>
              <a:t>: Let </a:t>
            </a:r>
            <a:r>
              <a:rPr lang="en-US" i="1" dirty="0"/>
              <a:t>M</a:t>
            </a:r>
            <a:r>
              <a:rPr lang="en-US" dirty="0"/>
              <a:t>(</a:t>
            </a:r>
            <a:r>
              <a:rPr lang="en-US" i="1" dirty="0"/>
              <a:t>x</a:t>
            </a:r>
            <a:r>
              <a:rPr lang="en-US" dirty="0"/>
              <a:t>) denote “</a:t>
            </a:r>
            <a:r>
              <a:rPr lang="en-US" i="1" dirty="0"/>
              <a:t>x</a:t>
            </a:r>
            <a:r>
              <a:rPr lang="en-US" dirty="0"/>
              <a:t> has visited Mexico” and </a:t>
            </a:r>
            <a:r>
              <a:rPr lang="en-US" i="1" dirty="0"/>
              <a:t>S</a:t>
            </a:r>
            <a:r>
              <a:rPr lang="en-US" dirty="0"/>
              <a:t>(</a:t>
            </a:r>
            <a:r>
              <a:rPr lang="en-US" i="1" dirty="0"/>
              <a:t>x</a:t>
            </a:r>
            <a:r>
              <a:rPr lang="en-US" dirty="0"/>
              <a:t>) denote “</a:t>
            </a:r>
            <a:r>
              <a:rPr lang="en-US" i="1" dirty="0"/>
              <a:t>x</a:t>
            </a:r>
            <a:r>
              <a:rPr lang="en-US" dirty="0"/>
              <a:t> is a student in this class,”  and </a:t>
            </a:r>
            <a:r>
              <a:rPr lang="en-US" i="1" dirty="0">
                <a:latin typeface="Cambria Math" pitchFamily="18" charset="0"/>
                <a:ea typeface="Cambria Math" pitchFamily="18" charset="0"/>
                <a:sym typeface="Symbol"/>
              </a:rPr>
              <a:t>U  </a:t>
            </a:r>
            <a:r>
              <a:rPr lang="en-US" dirty="0">
                <a:latin typeface="Cambria Math" pitchFamily="18" charset="0"/>
                <a:ea typeface="Cambria Math" pitchFamily="18" charset="0"/>
                <a:sym typeface="Symbol"/>
              </a:rPr>
              <a:t>be all people.</a:t>
            </a:r>
            <a:endParaRPr lang="en-US" dirty="0"/>
          </a:p>
          <a:p>
            <a:pPr marL="850392" lvl="1" indent="-457200">
              <a:buNone/>
            </a:pPr>
            <a:r>
              <a:rPr lang="en-US" dirty="0"/>
              <a:t>                      </a:t>
            </a:r>
            <a:r>
              <a:rPr lang="en-US" dirty="0">
                <a:sym typeface="Symbol"/>
              </a:rPr>
              <a:t></a:t>
            </a:r>
            <a:r>
              <a:rPr lang="en-US" i="1" dirty="0">
                <a:latin typeface="Cambria Math" pitchFamily="18" charset="0"/>
                <a:ea typeface="Cambria Math" pitchFamily="18" charset="0"/>
                <a:sym typeface="Symbol"/>
              </a:rPr>
              <a:t>x  (S(x) </a:t>
            </a:r>
            <a:r>
              <a:rPr lang="en-US" dirty="0">
                <a:latin typeface="Cambria Math"/>
                <a:ea typeface="Cambria Math"/>
                <a:sym typeface="Symbol"/>
              </a:rPr>
              <a:t>∧ </a:t>
            </a:r>
            <a:r>
              <a:rPr lang="en-US" i="1" dirty="0">
                <a:latin typeface="Cambria Math" pitchFamily="18" charset="0"/>
                <a:ea typeface="Cambria Math" pitchFamily="18" charset="0"/>
                <a:sym typeface="Symbol"/>
              </a:rPr>
              <a:t>M(x))</a:t>
            </a:r>
            <a:endParaRPr lang="en-US" dirty="0"/>
          </a:p>
          <a:p>
            <a:pPr marL="514350" indent="-514350">
              <a:buFont typeface="+mj-lt"/>
              <a:buAutoNum type="arabicPeriod"/>
            </a:pPr>
            <a:r>
              <a:rPr lang="en-US" dirty="0"/>
              <a:t>“Every student in this class has visited Canada or Mexico.”</a:t>
            </a:r>
          </a:p>
          <a:p>
            <a:pPr marL="850392" lvl="1" indent="-457200">
              <a:buNone/>
            </a:pPr>
            <a:r>
              <a:rPr lang="en-US" dirty="0"/>
              <a:t>  </a:t>
            </a:r>
            <a:r>
              <a:rPr lang="en-US" b="1" dirty="0"/>
              <a:t>Solution</a:t>
            </a:r>
            <a:r>
              <a:rPr lang="en-US" dirty="0"/>
              <a:t>: Add </a:t>
            </a:r>
            <a:r>
              <a:rPr lang="en-US" i="1" dirty="0"/>
              <a:t>C</a:t>
            </a:r>
            <a:r>
              <a:rPr lang="en-US" dirty="0"/>
              <a:t>(</a:t>
            </a:r>
            <a:r>
              <a:rPr lang="en-US" i="1" dirty="0"/>
              <a:t>x</a:t>
            </a:r>
            <a:r>
              <a:rPr lang="en-US" dirty="0"/>
              <a:t>) denoting “</a:t>
            </a:r>
            <a:r>
              <a:rPr lang="en-US" i="1" dirty="0"/>
              <a:t>x</a:t>
            </a:r>
            <a:r>
              <a:rPr lang="en-US" dirty="0"/>
              <a:t> has visited Canada.”</a:t>
            </a:r>
          </a:p>
          <a:p>
            <a:pPr marL="850392" lvl="1" indent="-457200">
              <a:buNone/>
            </a:pPr>
            <a:r>
              <a:rPr lang="en-US" i="1" dirty="0">
                <a:latin typeface="Cambria Math" pitchFamily="18" charset="0"/>
                <a:ea typeface="Cambria Math" pitchFamily="18" charset="0"/>
                <a:sym typeface="Symbol"/>
              </a:rPr>
              <a:t>                    x (S(x)</a:t>
            </a:r>
            <a:r>
              <a:rPr lang="en-US" i="1" dirty="0">
                <a:latin typeface="Cambria Math"/>
                <a:ea typeface="Cambria Math"/>
                <a:sym typeface="Symbol"/>
              </a:rPr>
              <a:t>→ (M(x)∨C(x)))</a:t>
            </a:r>
            <a:endParaRPr lang="en-US" i="1" dirty="0">
              <a:latin typeface="Cambria Math" pitchFamily="18" charset="0"/>
              <a:ea typeface="Cambria Math" pitchFamily="18" charset="0"/>
            </a:endParaRPr>
          </a:p>
          <a:p>
            <a:endParaRPr lang="en-US" dirty="0"/>
          </a:p>
        </p:txBody>
      </p:sp>
    </p:spTree>
    <p:extLst>
      <p:ext uri="{BB962C8B-B14F-4D97-AF65-F5344CB8AC3E}">
        <p14:creationId xmlns:p14="http://schemas.microsoft.com/office/powerpoint/2010/main" val="8487384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Fun with Translating from English into Logical Expressions</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x is a thingamabob</a:t>
            </a:r>
          </a:p>
          <a:p>
            <a:pPr>
              <a:buNone/>
            </a:pPr>
            <a:r>
              <a:rPr lang="en-US" b="1" dirty="0"/>
              <a:t>   </a:t>
            </a:r>
            <a:r>
              <a:rPr lang="en-US" dirty="0"/>
              <a:t>Translate “Everything is a </a:t>
            </a:r>
            <a:r>
              <a:rPr lang="en-US" dirty="0" err="1"/>
              <a:t>fleegle</a:t>
            </a:r>
            <a:r>
              <a:rPr lang="en-US" dirty="0"/>
              <a:t>”</a:t>
            </a:r>
          </a:p>
          <a:p>
            <a:pPr>
              <a:buNone/>
            </a:pPr>
            <a:endParaRPr lang="en-US" dirty="0"/>
          </a:p>
          <a:p>
            <a:pPr>
              <a:buNone/>
            </a:pPr>
            <a:r>
              <a:rPr lang="en-US" b="1" dirty="0"/>
              <a:t>    Solution</a:t>
            </a:r>
            <a:r>
              <a:rPr lang="en-US" dirty="0"/>
              <a:t>: </a:t>
            </a:r>
            <a:r>
              <a:rPr lang="en-US" i="1" dirty="0">
                <a:latin typeface="Cambria Math" pitchFamily="18" charset="0"/>
                <a:ea typeface="Cambria Math" pitchFamily="18" charset="0"/>
                <a:sym typeface="Symbol"/>
              </a:rPr>
              <a:t>x F(x)</a:t>
            </a:r>
            <a:endParaRPr lang="en-US" i="1" dirty="0">
              <a:latin typeface="Cambria Math" pitchFamily="18" charset="0"/>
              <a:ea typeface="Cambria Math" pitchFamily="18" charset="0"/>
            </a:endParaRPr>
          </a:p>
          <a:p>
            <a:endParaRPr lang="en-US" dirty="0"/>
          </a:p>
        </p:txBody>
      </p:sp>
    </p:spTree>
    <p:custDataLst>
      <p:tags r:id="rId1"/>
    </p:custDataLst>
    <p:extLst>
      <p:ext uri="{BB962C8B-B14F-4D97-AF65-F5344CB8AC3E}">
        <p14:creationId xmlns:p14="http://schemas.microsoft.com/office/powerpoint/2010/main" val="312304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“Nothing is a </a:t>
            </a:r>
            <a:r>
              <a:rPr lang="en-US" dirty="0" err="1"/>
              <a:t>snurd</a:t>
            </a:r>
            <a:r>
              <a:rPr lang="en-US" dirty="0"/>
              <a:t>.”</a:t>
            </a:r>
          </a:p>
          <a:p>
            <a:endParaRPr lang="en-US" dirty="0"/>
          </a:p>
          <a:p>
            <a:pPr>
              <a:buNone/>
            </a:pPr>
            <a:r>
              <a:rPr lang="en-US" b="1" dirty="0"/>
              <a:t>     Solution</a:t>
            </a:r>
            <a:r>
              <a:rPr lang="en-US" dirty="0"/>
              <a:t>: </a:t>
            </a:r>
            <a:r>
              <a:rPr lang="en-US" dirty="0">
                <a:latin typeface="Cambria Math"/>
                <a:ea typeface="Cambria Math"/>
              </a:rPr>
              <a:t>¬</a:t>
            </a:r>
            <a:r>
              <a:rPr lang="en-US" dirty="0">
                <a:sym typeface="Symbol"/>
              </a:rPr>
              <a:t></a:t>
            </a:r>
            <a:r>
              <a:rPr lang="en-US" i="1" dirty="0">
                <a:latin typeface="Cambria Math" pitchFamily="18" charset="0"/>
                <a:ea typeface="Cambria Math" pitchFamily="18" charset="0"/>
                <a:sym typeface="Symbol"/>
              </a:rPr>
              <a:t>x S(x)   </a:t>
            </a:r>
            <a:r>
              <a:rPr lang="en-US" dirty="0">
                <a:latin typeface="Cambria Math" pitchFamily="18" charset="0"/>
                <a:ea typeface="Cambria Math" pitchFamily="18" charset="0"/>
                <a:sym typeface="Symbol"/>
              </a:rPr>
              <a:t>What is this equivalent to?</a:t>
            </a:r>
            <a:endParaRPr lang="en-US" dirty="0">
              <a:latin typeface="Cambria Math" pitchFamily="18" charset="0"/>
              <a:ea typeface="Cambria Math" pitchFamily="18" charset="0"/>
            </a:endParaRPr>
          </a:p>
          <a:p>
            <a:pPr>
              <a:buNone/>
            </a:pPr>
            <a:r>
              <a:rPr lang="en-US" dirty="0"/>
              <a:t>     </a:t>
            </a:r>
            <a:r>
              <a:rPr lang="en-US" b="1" dirty="0"/>
              <a:t>Solution</a:t>
            </a:r>
            <a:r>
              <a:rPr lang="en-US" dirty="0"/>
              <a:t>:   </a:t>
            </a:r>
            <a:r>
              <a:rPr lang="en-US" dirty="0">
                <a:sym typeface="Symbol"/>
              </a:rPr>
              <a:t></a:t>
            </a:r>
            <a:r>
              <a:rPr lang="en-US" i="1" dirty="0">
                <a:latin typeface="Cambria Math" pitchFamily="18" charset="0"/>
                <a:ea typeface="Cambria Math" pitchFamily="18" charset="0"/>
                <a:sym typeface="Symbol"/>
              </a:rPr>
              <a:t>x </a:t>
            </a:r>
            <a:r>
              <a:rPr lang="en-US" dirty="0">
                <a:latin typeface="Cambria Math"/>
                <a:ea typeface="Cambria Math"/>
              </a:rPr>
              <a:t>¬ </a:t>
            </a:r>
            <a:r>
              <a:rPr lang="en-US" i="1" dirty="0">
                <a:latin typeface="Cambria Math" pitchFamily="18" charset="0"/>
                <a:ea typeface="Cambria Math" pitchFamily="18" charset="0"/>
                <a:sym typeface="Symbol"/>
              </a:rPr>
              <a:t>S(x) </a:t>
            </a:r>
            <a:endParaRPr lang="en-US" dirty="0"/>
          </a:p>
        </p:txBody>
      </p:sp>
    </p:spTree>
    <p:custDataLst>
      <p:tags r:id="rId1"/>
    </p:custDataLst>
    <p:extLst>
      <p:ext uri="{BB962C8B-B14F-4D97-AF65-F5344CB8AC3E}">
        <p14:creationId xmlns:p14="http://schemas.microsoft.com/office/powerpoint/2010/main" val="103938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Disjunction</a:t>
            </a:r>
          </a:p>
        </p:txBody>
      </p:sp>
      <p:sp>
        <p:nvSpPr>
          <p:cNvPr id="3" name="Content Placeholder 2"/>
          <p:cNvSpPr>
            <a:spLocks noGrp="1"/>
          </p:cNvSpPr>
          <p:nvPr>
            <p:ph idx="1"/>
          </p:nvPr>
        </p:nvSpPr>
        <p:spPr>
          <a:xfrm>
            <a:off x="457200" y="1935480"/>
            <a:ext cx="8229600" cy="4693920"/>
          </a:xfrm>
        </p:spPr>
        <p:txBody>
          <a:bodyPr/>
          <a:lstStyle/>
          <a:p>
            <a:r>
              <a:rPr lang="en-US" dirty="0"/>
              <a:t>The </a:t>
            </a:r>
            <a:r>
              <a:rPr lang="en-US" i="1" dirty="0"/>
              <a:t>disjunction</a:t>
            </a:r>
            <a:r>
              <a:rPr lang="en-US" dirty="0"/>
              <a:t> of propositions  </a:t>
            </a:r>
            <a:r>
              <a:rPr lang="en-US" i="1" dirty="0">
                <a:latin typeface="Cambria Math" pitchFamily="18" charset="0"/>
                <a:ea typeface="Cambria Math" pitchFamily="18" charset="0"/>
              </a:rPr>
              <a:t>p</a:t>
            </a:r>
            <a:r>
              <a:rPr lang="en-US" dirty="0"/>
              <a:t>  and </a:t>
            </a:r>
            <a:r>
              <a:rPr lang="en-US" i="1" dirty="0">
                <a:latin typeface="Cambria Math" pitchFamily="18" charset="0"/>
                <a:ea typeface="Cambria Math" pitchFamily="18" charset="0"/>
              </a:rPr>
              <a:t>q</a:t>
            </a:r>
            <a:r>
              <a:rPr lang="en-US" dirty="0"/>
              <a:t>   is denoted by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and has this truth table:</a:t>
            </a:r>
          </a:p>
          <a:p>
            <a:endParaRPr lang="en-US" dirty="0"/>
          </a:p>
          <a:p>
            <a:endParaRPr lang="en-US" dirty="0"/>
          </a:p>
          <a:p>
            <a:endParaRPr lang="en-US" dirty="0"/>
          </a:p>
          <a:p>
            <a:pPr>
              <a:buNone/>
            </a:pPr>
            <a:endParaRPr lang="en-US" b="1"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“I am at home.” and </a:t>
            </a:r>
            <a:r>
              <a:rPr lang="en-US" i="1" dirty="0">
                <a:latin typeface="Cambria Math" pitchFamily="18" charset="0"/>
                <a:ea typeface="Cambria Math" pitchFamily="18" charset="0"/>
              </a:rPr>
              <a:t>q</a:t>
            </a:r>
            <a:r>
              <a:rPr lang="en-US" dirty="0"/>
              <a:t>  denotes “It is raining.” then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denotes “I am at home or it is raining.”</a:t>
            </a:r>
          </a:p>
        </p:txBody>
      </p:sp>
      <p:graphicFrame>
        <p:nvGraphicFramePr>
          <p:cNvPr id="12" name="Content Placeholder 3"/>
          <p:cNvGraphicFramePr>
            <a:graphicFrameLocks/>
          </p:cNvGraphicFramePr>
          <p:nvPr/>
        </p:nvGraphicFramePr>
        <p:xfrm>
          <a:off x="1524000" y="3124200"/>
          <a:ext cx="5638800" cy="1828800"/>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val="20000"/>
                    </a:ext>
                  </a:extLst>
                </a:gridCol>
                <a:gridCol w="1879600">
                  <a:extLst>
                    <a:ext uri="{9D8B030D-6E8A-4147-A177-3AD203B41FA5}">
                      <a16:colId xmlns:a16="http://schemas.microsoft.com/office/drawing/2014/main" val="20001"/>
                    </a:ext>
                  </a:extLst>
                </a:gridCol>
                <a:gridCol w="1879600">
                  <a:extLst>
                    <a:ext uri="{9D8B030D-6E8A-4147-A177-3AD203B41FA5}">
                      <a16:colId xmlns:a16="http://schemas.microsoft.com/office/drawing/2014/main" val="20002"/>
                    </a:ext>
                  </a:extLst>
                </a:gridCol>
              </a:tblGrid>
              <a:tr h="213360">
                <a:tc>
                  <a:txBody>
                    <a:bodyPr/>
                    <a:lstStyle/>
                    <a:p>
                      <a:r>
                        <a:rPr lang="en-US" i="1" dirty="0">
                          <a:latin typeface="Cambria Math" pitchFamily="18" charset="0"/>
                          <a:ea typeface="Cambria Math" pitchFamily="18" charset="0"/>
                        </a:rPr>
                        <a:t>p</a:t>
                      </a:r>
                      <a:endParaRPr lang="en-US" dirty="0"/>
                    </a:p>
                  </a:txBody>
                  <a:tcPr marL="91441" marR="91441"/>
                </a:tc>
                <a:tc>
                  <a:txBody>
                    <a:bodyPr/>
                    <a:lstStyle/>
                    <a:p>
                      <a:r>
                        <a:rPr lang="en-US" i="1" dirty="0">
                          <a:latin typeface="Cambria Math" pitchFamily="18" charset="0"/>
                          <a:ea typeface="Cambria Math" pitchFamily="18" charset="0"/>
                        </a:rPr>
                        <a:t>q</a:t>
                      </a:r>
                      <a:r>
                        <a:rPr lang="en-US" dirty="0"/>
                        <a:t> </a:t>
                      </a:r>
                    </a:p>
                  </a:txBody>
                  <a:tcPr marL="91441" marR="91441"/>
                </a:tc>
                <a:tc>
                  <a:txBody>
                    <a:bodyPr/>
                    <a:lstStyle/>
                    <a:p>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30480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04800">
                <a:tc>
                  <a:txBody>
                    <a:bodyPr/>
                    <a:lstStyle/>
                    <a:p>
                      <a:r>
                        <a:rPr lang="en-US" dirty="0"/>
                        <a:t>T</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2"/>
                  </a:ext>
                </a:extLst>
              </a:tr>
              <a:tr h="30480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30480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“All </a:t>
            </a:r>
            <a:r>
              <a:rPr lang="en-US" dirty="0" err="1"/>
              <a:t>fleegles</a:t>
            </a:r>
            <a:r>
              <a:rPr lang="en-US" dirty="0"/>
              <a:t> are </a:t>
            </a:r>
            <a:r>
              <a:rPr lang="en-US" dirty="0" err="1"/>
              <a:t>snurds</a:t>
            </a:r>
            <a:r>
              <a:rPr lang="en-US" dirty="0"/>
              <a:t>.”</a:t>
            </a:r>
          </a:p>
          <a:p>
            <a:endParaRPr lang="en-US" dirty="0"/>
          </a:p>
          <a:p>
            <a:pPr>
              <a:buNone/>
            </a:pPr>
            <a:r>
              <a:rPr lang="en-US" b="1" dirty="0"/>
              <a:t>   Solution</a:t>
            </a:r>
            <a:r>
              <a:rPr lang="en-US" dirty="0"/>
              <a:t>: </a:t>
            </a:r>
            <a:r>
              <a:rPr lang="en-US" i="1" dirty="0">
                <a:latin typeface="Cambria Math" pitchFamily="18" charset="0"/>
                <a:ea typeface="Cambria Math" pitchFamily="18" charset="0"/>
                <a:sym typeface="Symbol"/>
              </a:rPr>
              <a:t>x (F(x)</a:t>
            </a:r>
            <a:r>
              <a:rPr lang="en-US" i="1" dirty="0">
                <a:latin typeface="Cambria Math"/>
                <a:ea typeface="Cambria Math"/>
                <a:sym typeface="Symbol"/>
              </a:rPr>
              <a:t>→ S(x))</a:t>
            </a:r>
            <a:endParaRPr lang="en-US" i="1" dirty="0">
              <a:latin typeface="Cambria Math" pitchFamily="18" charset="0"/>
              <a:ea typeface="Cambria Math" pitchFamily="18" charset="0"/>
            </a:endParaRPr>
          </a:p>
          <a:p>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157029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“Some </a:t>
            </a:r>
            <a:r>
              <a:rPr lang="en-US" dirty="0" err="1"/>
              <a:t>fleegles</a:t>
            </a:r>
            <a:r>
              <a:rPr lang="en-US" dirty="0"/>
              <a:t> are thingamabobs.”</a:t>
            </a:r>
          </a:p>
          <a:p>
            <a:endParaRPr lang="en-US" dirty="0"/>
          </a:p>
          <a:p>
            <a:pPr>
              <a:buNone/>
            </a:pPr>
            <a:r>
              <a:rPr lang="en-US" b="1" dirty="0"/>
              <a:t>   Solution</a:t>
            </a:r>
            <a:r>
              <a:rPr lang="en-US" dirty="0"/>
              <a:t>: </a:t>
            </a:r>
            <a:r>
              <a:rPr lang="en-US" dirty="0">
                <a:sym typeface="Symbol"/>
              </a:rPr>
              <a:t></a:t>
            </a:r>
            <a:r>
              <a:rPr lang="en-US" i="1" dirty="0">
                <a:latin typeface="Cambria Math" pitchFamily="18" charset="0"/>
                <a:ea typeface="Cambria Math" pitchFamily="18" charset="0"/>
                <a:sym typeface="Symbol"/>
              </a:rPr>
              <a:t>x (F(x) </a:t>
            </a:r>
            <a:r>
              <a:rPr lang="en-US" dirty="0">
                <a:latin typeface="Cambria Math"/>
                <a:ea typeface="Cambria Math"/>
                <a:sym typeface="Symbol"/>
              </a:rPr>
              <a:t>∧ </a:t>
            </a:r>
            <a:r>
              <a:rPr lang="en-US" i="1" dirty="0">
                <a:latin typeface="Cambria Math" pitchFamily="18" charset="0"/>
                <a:ea typeface="Cambria Math" pitchFamily="18" charset="0"/>
                <a:sym typeface="Symbol"/>
              </a:rPr>
              <a:t>T(x))</a:t>
            </a:r>
            <a:endParaRPr lang="en-US" i="1" dirty="0">
              <a:latin typeface="Cambria Math" pitchFamily="18" charset="0"/>
              <a:ea typeface="Cambria Math" pitchFamily="18" charset="0"/>
            </a:endParaRPr>
          </a:p>
          <a:p>
            <a:endParaRPr lang="en-US" dirty="0"/>
          </a:p>
        </p:txBody>
      </p:sp>
    </p:spTree>
    <p:custDataLst>
      <p:tags r:id="rId1"/>
    </p:custDataLst>
    <p:extLst>
      <p:ext uri="{BB962C8B-B14F-4D97-AF65-F5344CB8AC3E}">
        <p14:creationId xmlns:p14="http://schemas.microsoft.com/office/powerpoint/2010/main" val="338708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 </a:t>
            </a:r>
            <a:r>
              <a:rPr lang="en-US" dirty="0"/>
              <a:t>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“No </a:t>
            </a:r>
            <a:r>
              <a:rPr lang="en-US" dirty="0" err="1"/>
              <a:t>snurd</a:t>
            </a:r>
            <a:r>
              <a:rPr lang="en-US" dirty="0"/>
              <a:t> is a thingamabob.”</a:t>
            </a:r>
          </a:p>
          <a:p>
            <a:endParaRPr lang="en-US" dirty="0"/>
          </a:p>
          <a:p>
            <a:pPr>
              <a:buNone/>
            </a:pPr>
            <a:r>
              <a:rPr lang="en-US" b="1" dirty="0"/>
              <a:t>     Solution</a:t>
            </a:r>
            <a:r>
              <a:rPr lang="en-US" dirty="0"/>
              <a:t>: </a:t>
            </a:r>
            <a:r>
              <a:rPr lang="en-US" dirty="0">
                <a:latin typeface="Cambria Math"/>
                <a:ea typeface="Cambria Math"/>
              </a:rPr>
              <a:t>¬</a:t>
            </a:r>
            <a:r>
              <a:rPr lang="en-US" dirty="0">
                <a:sym typeface="Symbol"/>
              </a:rPr>
              <a:t></a:t>
            </a:r>
            <a:r>
              <a:rPr lang="en-US" i="1" dirty="0">
                <a:latin typeface="Cambria Math" pitchFamily="18" charset="0"/>
                <a:ea typeface="Cambria Math" pitchFamily="18" charset="0"/>
                <a:sym typeface="Symbol"/>
              </a:rPr>
              <a:t>x (S(x) </a:t>
            </a:r>
            <a:r>
              <a:rPr lang="en-US" dirty="0">
                <a:latin typeface="Cambria Math"/>
                <a:ea typeface="Cambria Math"/>
                <a:sym typeface="Symbol"/>
              </a:rPr>
              <a:t>∧ </a:t>
            </a:r>
            <a:r>
              <a:rPr lang="en-US" i="1" dirty="0">
                <a:latin typeface="Cambria Math" pitchFamily="18" charset="0"/>
                <a:ea typeface="Cambria Math" pitchFamily="18" charset="0"/>
                <a:sym typeface="Symbol"/>
              </a:rPr>
              <a:t>T(x))  </a:t>
            </a:r>
            <a:r>
              <a:rPr lang="en-US" dirty="0">
                <a:latin typeface="Cambria Math" pitchFamily="18" charset="0"/>
                <a:ea typeface="Cambria Math" pitchFamily="18" charset="0"/>
                <a:sym typeface="Symbol"/>
              </a:rPr>
              <a:t>What is this equivalent to?</a:t>
            </a:r>
            <a:endParaRPr lang="en-US" dirty="0">
              <a:latin typeface="Cambria Math" pitchFamily="18" charset="0"/>
              <a:ea typeface="Cambria Math" pitchFamily="18" charset="0"/>
            </a:endParaRPr>
          </a:p>
          <a:p>
            <a:pPr>
              <a:buNone/>
            </a:pPr>
            <a:r>
              <a:rPr lang="en-US" dirty="0"/>
              <a:t>     </a:t>
            </a:r>
            <a:r>
              <a:rPr lang="en-US" b="1" dirty="0"/>
              <a:t>Solution</a:t>
            </a:r>
            <a:r>
              <a:rPr lang="en-US" dirty="0"/>
              <a:t>: </a:t>
            </a:r>
            <a:r>
              <a:rPr lang="en-US" dirty="0">
                <a:sym typeface="Symbol"/>
              </a:rPr>
              <a:t></a:t>
            </a:r>
            <a:r>
              <a:rPr lang="en-US" i="1" dirty="0">
                <a:latin typeface="Cambria Math" pitchFamily="18" charset="0"/>
                <a:ea typeface="Cambria Math" pitchFamily="18" charset="0"/>
                <a:sym typeface="Symbol"/>
              </a:rPr>
              <a:t>x (</a:t>
            </a:r>
            <a:r>
              <a:rPr lang="en-US" dirty="0">
                <a:latin typeface="Cambria Math"/>
                <a:ea typeface="Cambria Math"/>
              </a:rPr>
              <a:t>¬</a:t>
            </a:r>
            <a:r>
              <a:rPr lang="en-US" i="1" dirty="0">
                <a:latin typeface="Cambria Math" pitchFamily="18" charset="0"/>
                <a:ea typeface="Cambria Math" pitchFamily="18" charset="0"/>
                <a:sym typeface="Symbol"/>
              </a:rPr>
              <a:t>S(x) </a:t>
            </a:r>
            <a:r>
              <a:rPr lang="en-US" i="1" dirty="0">
                <a:latin typeface="Cambria Math"/>
                <a:ea typeface="Cambria Math"/>
                <a:sym typeface="Symbol"/>
              </a:rPr>
              <a:t>∨ </a:t>
            </a:r>
            <a:r>
              <a:rPr lang="en-US" dirty="0">
                <a:latin typeface="Cambria Math"/>
                <a:ea typeface="Cambria Math"/>
              </a:rPr>
              <a:t>¬</a:t>
            </a:r>
            <a:r>
              <a:rPr lang="en-US" i="1" dirty="0">
                <a:latin typeface="Cambria Math" pitchFamily="18" charset="0"/>
                <a:ea typeface="Cambria Math" pitchFamily="18" charset="0"/>
                <a:sym typeface="Symbol"/>
              </a:rPr>
              <a:t>T(x))</a:t>
            </a:r>
            <a:endParaRPr lang="en-US" dirty="0"/>
          </a:p>
        </p:txBody>
      </p:sp>
    </p:spTree>
    <p:custDataLst>
      <p:tags r:id="rId1"/>
    </p:custDataLst>
    <p:extLst>
      <p:ext uri="{BB962C8B-B14F-4D97-AF65-F5344CB8AC3E}">
        <p14:creationId xmlns:p14="http://schemas.microsoft.com/office/powerpoint/2010/main" val="307918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x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“If any </a:t>
            </a:r>
            <a:r>
              <a:rPr lang="en-US" dirty="0" err="1"/>
              <a:t>fleegle</a:t>
            </a:r>
            <a:r>
              <a:rPr lang="en-US" dirty="0"/>
              <a:t> is a </a:t>
            </a:r>
            <a:r>
              <a:rPr lang="en-US" dirty="0" err="1"/>
              <a:t>snurd</a:t>
            </a:r>
            <a:r>
              <a:rPr lang="en-US" dirty="0"/>
              <a:t> then it is also a thingamabob.”</a:t>
            </a:r>
          </a:p>
          <a:p>
            <a:endParaRPr lang="en-US" dirty="0"/>
          </a:p>
          <a:p>
            <a:pPr>
              <a:buNone/>
            </a:pPr>
            <a:r>
              <a:rPr lang="en-US" b="1" dirty="0"/>
              <a:t>     Solution</a:t>
            </a:r>
            <a:r>
              <a:rPr lang="en-US" dirty="0"/>
              <a:t>: </a:t>
            </a:r>
            <a:r>
              <a:rPr lang="en-US" i="1" dirty="0">
                <a:latin typeface="Cambria Math" pitchFamily="18" charset="0"/>
                <a:ea typeface="Cambria Math" pitchFamily="18" charset="0"/>
                <a:sym typeface="Symbol"/>
              </a:rPr>
              <a:t>x ((F(x) </a:t>
            </a:r>
            <a:r>
              <a:rPr lang="en-US" dirty="0">
                <a:latin typeface="Cambria Math"/>
                <a:ea typeface="Cambria Math"/>
                <a:sym typeface="Symbol"/>
              </a:rPr>
              <a:t>∧</a:t>
            </a:r>
            <a:r>
              <a:rPr lang="en-US" i="1" dirty="0">
                <a:latin typeface="Cambria Math"/>
                <a:ea typeface="Cambria Math"/>
                <a:sym typeface="Symbol"/>
              </a:rPr>
              <a:t> S(x))→ T(x))</a:t>
            </a:r>
            <a:endParaRPr lang="en-US" i="1" dirty="0">
              <a:latin typeface="Cambria Math" pitchFamily="18" charset="0"/>
              <a:ea typeface="Cambria Math" pitchFamily="18" charset="0"/>
            </a:endParaRPr>
          </a:p>
          <a:p>
            <a:endParaRPr lang="en-US" dirty="0"/>
          </a:p>
        </p:txBody>
      </p:sp>
    </p:spTree>
    <p:custDataLst>
      <p:tags r:id="rId1"/>
    </p:custDataLst>
    <p:extLst>
      <p:ext uri="{BB962C8B-B14F-4D97-AF65-F5344CB8AC3E}">
        <p14:creationId xmlns:p14="http://schemas.microsoft.com/office/powerpoint/2010/main" val="127110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1529-7CAE-4ADC-B08F-40E95372028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83211D95-47B5-4E4D-ADCA-685F425F4867}"/>
              </a:ext>
            </a:extLst>
          </p:cNvPr>
          <p:cNvSpPr>
            <a:spLocks noGrp="1"/>
          </p:cNvSpPr>
          <p:nvPr>
            <p:ph idx="1"/>
          </p:nvPr>
        </p:nvSpPr>
        <p:spPr/>
        <p:txBody>
          <a:bodyPr>
            <a:normAutofit fontScale="92500" lnSpcReduction="20000"/>
          </a:bodyPr>
          <a:lstStyle/>
          <a:p>
            <a:pPr marL="0" indent="0">
              <a:buNone/>
            </a:pPr>
            <a:r>
              <a:rPr lang="en-US" dirty="0"/>
              <a:t>Let C(x) be the statement “x has a cat,” let D(x) be the statement “x has a dog,” and let F(x) be the statement “x has a ferret.” Express each of these statements in terms of C(x), D(x), F(x), quantifiers, and logical connectives. Let the domain consist of all students in your class.</a:t>
            </a:r>
          </a:p>
          <a:p>
            <a:pPr marL="514350" indent="-514350">
              <a:buAutoNum type="alphaLcParenR"/>
            </a:pPr>
            <a:r>
              <a:rPr lang="en-US" dirty="0"/>
              <a:t>A student in your class has a cat, a dog, and a ferret.</a:t>
            </a:r>
          </a:p>
          <a:p>
            <a:pPr marL="514350" indent="-514350">
              <a:buAutoNum type="alphaLcParenR"/>
            </a:pPr>
            <a:r>
              <a:rPr lang="en-US" dirty="0"/>
              <a:t>All students in your class have a cat, a dog, or a ferret.</a:t>
            </a:r>
          </a:p>
          <a:p>
            <a:pPr marL="514350" indent="-514350">
              <a:buAutoNum type="alphaLcParenR"/>
            </a:pPr>
            <a:r>
              <a:rPr lang="en-US" dirty="0"/>
              <a:t>Some student in your class has a cat and a ferret, but not a dog. </a:t>
            </a:r>
          </a:p>
          <a:p>
            <a:pPr marL="514350" indent="-514350">
              <a:buAutoNum type="alphaLcParenR"/>
            </a:pPr>
            <a:r>
              <a:rPr lang="en-US" dirty="0"/>
              <a:t>No student in your class has a cat, a dog, and a ferret.</a:t>
            </a:r>
          </a:p>
          <a:p>
            <a:pPr marL="514350" indent="-514350">
              <a:buAutoNum type="alphaLcParenR"/>
            </a:pPr>
            <a:r>
              <a:rPr lang="en-US" dirty="0"/>
              <a:t>For each of the three animals, cats, dogs, and ferrets, there is a student in your class who has this animal as a pet.</a:t>
            </a:r>
          </a:p>
        </p:txBody>
      </p:sp>
    </p:spTree>
    <p:extLst>
      <p:ext uri="{BB962C8B-B14F-4D97-AF65-F5344CB8AC3E}">
        <p14:creationId xmlns:p14="http://schemas.microsoft.com/office/powerpoint/2010/main" val="40529019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Specification Example</a:t>
            </a:r>
          </a:p>
        </p:txBody>
      </p:sp>
      <p:sp>
        <p:nvSpPr>
          <p:cNvPr id="3" name="Content Placeholder 2"/>
          <p:cNvSpPr>
            <a:spLocks noGrp="1"/>
          </p:cNvSpPr>
          <p:nvPr>
            <p:ph idx="1"/>
          </p:nvPr>
        </p:nvSpPr>
        <p:spPr>
          <a:xfrm>
            <a:off x="304800" y="1828800"/>
            <a:ext cx="8229600" cy="4389120"/>
          </a:xfrm>
        </p:spPr>
        <p:txBody>
          <a:bodyPr>
            <a:normAutofit/>
          </a:bodyPr>
          <a:lstStyle/>
          <a:p>
            <a:r>
              <a:rPr lang="en-US" sz="2000" dirty="0"/>
              <a:t>Predicate logic is used for specifying properties that systems must satisfy.</a:t>
            </a:r>
          </a:p>
          <a:p>
            <a:r>
              <a:rPr lang="en-US" sz="2000" dirty="0"/>
              <a:t>For example, translate into predicate logic:</a:t>
            </a:r>
          </a:p>
          <a:p>
            <a:pPr lvl="1"/>
            <a:r>
              <a:rPr lang="en-US" sz="2000" dirty="0"/>
              <a:t>“Every mail message larger than one megabyte will be compressed.”</a:t>
            </a:r>
          </a:p>
          <a:p>
            <a:pPr lvl="1"/>
            <a:r>
              <a:rPr lang="en-US" sz="2000" dirty="0"/>
              <a:t>“If a user is active, at least one network link will be available.”</a:t>
            </a:r>
          </a:p>
          <a:p>
            <a:r>
              <a:rPr lang="en-US" sz="2000" dirty="0"/>
              <a:t>Decide on predicates and domains (left implicit here) for the variables:</a:t>
            </a:r>
          </a:p>
          <a:p>
            <a:pPr lvl="1"/>
            <a:r>
              <a:rPr lang="en-US" sz="1800" dirty="0"/>
              <a:t>Let </a:t>
            </a:r>
            <a:r>
              <a:rPr lang="en-US" sz="1800" i="1" dirty="0"/>
              <a:t>L</a:t>
            </a:r>
            <a:r>
              <a:rPr lang="en-US" sz="1800" dirty="0"/>
              <a:t>(</a:t>
            </a:r>
            <a:r>
              <a:rPr lang="en-US" sz="1800" i="1" dirty="0"/>
              <a:t>m</a:t>
            </a:r>
            <a:r>
              <a:rPr lang="en-US" sz="1800" dirty="0"/>
              <a:t>, </a:t>
            </a:r>
            <a:r>
              <a:rPr lang="en-US" sz="1800" i="1" dirty="0"/>
              <a:t>y</a:t>
            </a:r>
            <a:r>
              <a:rPr lang="en-US" sz="1800" dirty="0"/>
              <a:t>) be “Mail message </a:t>
            </a:r>
            <a:r>
              <a:rPr lang="en-US" sz="1800" i="1" dirty="0"/>
              <a:t>m</a:t>
            </a:r>
            <a:r>
              <a:rPr lang="en-US" sz="1800" dirty="0"/>
              <a:t> is larger than </a:t>
            </a:r>
            <a:r>
              <a:rPr lang="en-US" sz="1800" i="1" dirty="0"/>
              <a:t>y</a:t>
            </a:r>
            <a:r>
              <a:rPr lang="en-US" sz="1800" dirty="0"/>
              <a:t> megabytes.”</a:t>
            </a:r>
          </a:p>
          <a:p>
            <a:pPr lvl="1"/>
            <a:r>
              <a:rPr lang="en-US" sz="1800" dirty="0"/>
              <a:t>Let </a:t>
            </a:r>
            <a:r>
              <a:rPr lang="en-US" sz="1800" i="1" dirty="0"/>
              <a:t>C</a:t>
            </a:r>
            <a:r>
              <a:rPr lang="en-US" sz="1800" dirty="0"/>
              <a:t>(</a:t>
            </a:r>
            <a:r>
              <a:rPr lang="en-US" sz="1800" i="1" dirty="0"/>
              <a:t>m</a:t>
            </a:r>
            <a:r>
              <a:rPr lang="en-US" sz="1800" dirty="0"/>
              <a:t>) denote “Mail message </a:t>
            </a:r>
            <a:r>
              <a:rPr lang="en-US" sz="1800" i="1" dirty="0"/>
              <a:t>m</a:t>
            </a:r>
            <a:r>
              <a:rPr lang="en-US" sz="1800" dirty="0"/>
              <a:t> will be compressed.”</a:t>
            </a:r>
          </a:p>
          <a:p>
            <a:pPr lvl="1"/>
            <a:r>
              <a:rPr lang="en-US" sz="1800" dirty="0"/>
              <a:t>Let </a:t>
            </a:r>
            <a:r>
              <a:rPr lang="en-US" sz="1800" i="1" dirty="0"/>
              <a:t>A</a:t>
            </a:r>
            <a:r>
              <a:rPr lang="en-US" sz="1800" dirty="0"/>
              <a:t>(</a:t>
            </a:r>
            <a:r>
              <a:rPr lang="en-US" sz="1800" i="1" dirty="0"/>
              <a:t>u</a:t>
            </a:r>
            <a:r>
              <a:rPr lang="en-US" sz="1800" dirty="0"/>
              <a:t>) represent “User </a:t>
            </a:r>
            <a:r>
              <a:rPr lang="en-US" sz="1800" i="1" dirty="0"/>
              <a:t>u</a:t>
            </a:r>
            <a:r>
              <a:rPr lang="en-US" sz="1800" dirty="0"/>
              <a:t> is active.”</a:t>
            </a:r>
          </a:p>
          <a:p>
            <a:pPr lvl="1"/>
            <a:r>
              <a:rPr lang="en-US" sz="1800" dirty="0"/>
              <a:t>Let </a:t>
            </a:r>
            <a:r>
              <a:rPr lang="en-US" sz="1800" i="1" dirty="0"/>
              <a:t>S</a:t>
            </a:r>
            <a:r>
              <a:rPr lang="en-US" sz="1800" dirty="0"/>
              <a:t>(</a:t>
            </a:r>
            <a:r>
              <a:rPr lang="en-US" sz="1800" i="1" dirty="0"/>
              <a:t>n, x</a:t>
            </a:r>
            <a:r>
              <a:rPr lang="en-US" sz="1800" dirty="0"/>
              <a:t>) represent “Network link </a:t>
            </a:r>
            <a:r>
              <a:rPr lang="en-US" sz="1800" i="1" dirty="0"/>
              <a:t>n</a:t>
            </a:r>
            <a:r>
              <a:rPr lang="en-US" sz="1800" dirty="0"/>
              <a:t> is state </a:t>
            </a:r>
            <a:r>
              <a:rPr lang="en-US" sz="1800" i="1" dirty="0"/>
              <a:t>x</a:t>
            </a:r>
            <a:r>
              <a:rPr lang="en-US" sz="1800" dirty="0"/>
              <a:t>.</a:t>
            </a:r>
          </a:p>
          <a:p>
            <a:r>
              <a:rPr lang="en-US" sz="2000" dirty="0"/>
              <a:t>Now we have:</a:t>
            </a:r>
          </a:p>
          <a:p>
            <a:endParaRPr lang="en-US" sz="2000" dirty="0"/>
          </a:p>
          <a:p>
            <a:pPr>
              <a:buNone/>
            </a:pPr>
            <a:endParaRPr lang="en-US" sz="2000" dirty="0"/>
          </a:p>
          <a:p>
            <a:endParaRPr lang="en-US" sz="2000" dirty="0"/>
          </a:p>
          <a:p>
            <a:endParaRPr lang="en-US" sz="2000" dirty="0"/>
          </a:p>
          <a:p>
            <a:endParaRPr lang="en-US" sz="2000" dirty="0"/>
          </a:p>
          <a:p>
            <a:pPr lvl="1">
              <a:buNone/>
            </a:pPr>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2743200" y="5410200"/>
            <a:ext cx="2974181" cy="319088"/>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2133600" y="5867400"/>
            <a:ext cx="3988594" cy="319088"/>
          </a:xfrm>
          <a:prstGeom prst="rect">
            <a:avLst/>
          </a:prstGeom>
        </p:spPr>
      </p:pic>
    </p:spTree>
    <p:extLst>
      <p:ext uri="{BB962C8B-B14F-4D97-AF65-F5344CB8AC3E}">
        <p14:creationId xmlns:p14="http://schemas.microsoft.com/office/powerpoint/2010/main" val="5615940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Lewis Carroll Example</a:t>
            </a:r>
          </a:p>
        </p:txBody>
      </p:sp>
      <p:sp>
        <p:nvSpPr>
          <p:cNvPr id="5" name="Content Placeholder 4"/>
          <p:cNvSpPr>
            <a:spLocks noGrp="1"/>
          </p:cNvSpPr>
          <p:nvPr>
            <p:ph idx="1"/>
          </p:nvPr>
        </p:nvSpPr>
        <p:spPr/>
        <p:txBody>
          <a:bodyPr>
            <a:normAutofit fontScale="85000" lnSpcReduction="10000"/>
          </a:bodyPr>
          <a:lstStyle/>
          <a:p>
            <a:r>
              <a:rPr lang="en-US" dirty="0"/>
              <a:t>The first two are called </a:t>
            </a:r>
            <a:r>
              <a:rPr lang="en-US" i="1" dirty="0"/>
              <a:t>premises</a:t>
            </a:r>
            <a:r>
              <a:rPr lang="en-US" dirty="0"/>
              <a:t> and the third is called the </a:t>
            </a:r>
            <a:r>
              <a:rPr lang="en-US" i="1" dirty="0"/>
              <a:t>conclusion</a:t>
            </a:r>
            <a:r>
              <a:rPr lang="en-US" dirty="0"/>
              <a:t>. </a:t>
            </a:r>
          </a:p>
          <a:p>
            <a:pPr marL="850392" lvl="1" indent="-457200">
              <a:buFont typeface="+mj-lt"/>
              <a:buAutoNum type="arabicPeriod"/>
            </a:pPr>
            <a:r>
              <a:rPr lang="en-US" dirty="0"/>
              <a:t>“All lions are fierce.”</a:t>
            </a:r>
          </a:p>
          <a:p>
            <a:pPr marL="850392" lvl="1" indent="-457200">
              <a:buFont typeface="+mj-lt"/>
              <a:buAutoNum type="arabicPeriod"/>
            </a:pPr>
            <a:r>
              <a:rPr lang="en-US" dirty="0"/>
              <a:t>“Some lions do not drink coffee.”</a:t>
            </a:r>
          </a:p>
          <a:p>
            <a:pPr marL="850392" lvl="1" indent="-457200">
              <a:buFont typeface="+mj-lt"/>
              <a:buAutoNum type="arabicPeriod"/>
            </a:pPr>
            <a:r>
              <a:rPr lang="en-US" dirty="0"/>
              <a:t>“Some fierce creatures do not drink coffee.” </a:t>
            </a:r>
          </a:p>
          <a:p>
            <a:pPr marL="484632" indent="-457200"/>
            <a:r>
              <a:rPr lang="en-US" dirty="0"/>
              <a:t>Here is one way to translate these statements to predicate logic. Let P(x), Q(x), and R(x) be the propositional functions “x is a lion,” “x is fierce,” and “x drinks coffee,” respectively.</a:t>
            </a:r>
          </a:p>
          <a:p>
            <a:pPr marL="850392" lvl="1" indent="-457200">
              <a:buFont typeface="+mj-lt"/>
              <a:buAutoNum type="arabicPeriod"/>
            </a:pPr>
            <a:r>
              <a:rPr lang="en-US" i="1" dirty="0">
                <a:latin typeface="Cambria Math" pitchFamily="18" charset="0"/>
                <a:ea typeface="Cambria Math" pitchFamily="18" charset="0"/>
                <a:sym typeface="Symbol"/>
              </a:rPr>
              <a:t>x (P(x)</a:t>
            </a:r>
            <a:r>
              <a:rPr lang="en-US" i="1" dirty="0">
                <a:latin typeface="Cambria Math"/>
                <a:ea typeface="Cambria Math"/>
                <a:sym typeface="Symbol"/>
              </a:rPr>
              <a:t>→ Q(x))</a:t>
            </a:r>
          </a:p>
          <a:p>
            <a:pPr marL="850392" lvl="1" indent="-457200">
              <a:buFont typeface="+mj-lt"/>
              <a:buAutoNum type="arabicPeriod"/>
            </a:pPr>
            <a:r>
              <a:rPr lang="en-US" dirty="0">
                <a:sym typeface="Symbol"/>
              </a:rPr>
              <a:t></a:t>
            </a:r>
            <a:r>
              <a:rPr lang="en-US" i="1" dirty="0">
                <a:latin typeface="Cambria Math" pitchFamily="18" charset="0"/>
                <a:ea typeface="Cambria Math" pitchFamily="18" charset="0"/>
                <a:sym typeface="Symbol"/>
              </a:rPr>
              <a:t>x (P(x) </a:t>
            </a:r>
            <a:r>
              <a:rPr lang="en-US" dirty="0">
                <a:latin typeface="Cambria Math"/>
                <a:ea typeface="Cambria Math"/>
                <a:sym typeface="Symbol"/>
              </a:rPr>
              <a:t>∧ ¬</a:t>
            </a:r>
            <a:r>
              <a:rPr lang="en-US" i="1" dirty="0">
                <a:latin typeface="Cambria Math" pitchFamily="18" charset="0"/>
                <a:ea typeface="Cambria Math" pitchFamily="18" charset="0"/>
                <a:sym typeface="Symbol"/>
              </a:rPr>
              <a:t>R(x))</a:t>
            </a:r>
          </a:p>
          <a:p>
            <a:pPr marL="850392" lvl="1" indent="-457200">
              <a:buFont typeface="+mj-lt"/>
              <a:buAutoNum type="arabicPeriod"/>
            </a:pPr>
            <a:r>
              <a:rPr lang="en-US" dirty="0">
                <a:sym typeface="Symbol"/>
              </a:rPr>
              <a:t></a:t>
            </a:r>
            <a:r>
              <a:rPr lang="en-US" i="1" dirty="0">
                <a:latin typeface="Cambria Math" pitchFamily="18" charset="0"/>
                <a:ea typeface="Cambria Math" pitchFamily="18" charset="0"/>
                <a:sym typeface="Symbol"/>
              </a:rPr>
              <a:t>x (Q(x) </a:t>
            </a:r>
            <a:r>
              <a:rPr lang="en-US" dirty="0">
                <a:latin typeface="Cambria Math"/>
                <a:ea typeface="Cambria Math"/>
                <a:sym typeface="Symbol"/>
              </a:rPr>
              <a:t>∧ ¬</a:t>
            </a:r>
            <a:r>
              <a:rPr lang="en-US" i="1" dirty="0">
                <a:latin typeface="Cambria Math" pitchFamily="18" charset="0"/>
                <a:ea typeface="Cambria Math" pitchFamily="18" charset="0"/>
                <a:sym typeface="Symbol"/>
              </a:rPr>
              <a:t>R(x))</a:t>
            </a:r>
          </a:p>
          <a:p>
            <a:pPr marL="484632" indent="-457200"/>
            <a:r>
              <a:rPr lang="en-US" dirty="0"/>
              <a:t>Later we will see how to prove that the conclusion follows from the premises.</a:t>
            </a:r>
          </a:p>
          <a:p>
            <a:pPr marL="850392" lvl="1" indent="-457200">
              <a:buFont typeface="+mj-lt"/>
              <a:buAutoNum type="arabicPeriod"/>
            </a:pPr>
            <a:endParaRPr lang="en-US" dirty="0"/>
          </a:p>
        </p:txBody>
      </p:sp>
      <p:pic>
        <p:nvPicPr>
          <p:cNvPr id="6" name="Content Placeholder 3" descr="0110.jpg"/>
          <p:cNvPicPr>
            <a:picLocks noChangeAspect="1"/>
          </p:cNvPicPr>
          <p:nvPr/>
        </p:nvPicPr>
        <p:blipFill>
          <a:blip r:embed="rId2" cstate="print"/>
          <a:stretch>
            <a:fillRect/>
          </a:stretch>
        </p:blipFill>
        <p:spPr>
          <a:xfrm>
            <a:off x="7086600" y="76200"/>
            <a:ext cx="886968" cy="1036320"/>
          </a:xfrm>
          <a:prstGeom prst="rect">
            <a:avLst/>
          </a:prstGeom>
        </p:spPr>
      </p:pic>
      <p:sp>
        <p:nvSpPr>
          <p:cNvPr id="7" name="TextBox 6"/>
          <p:cNvSpPr txBox="1"/>
          <p:nvPr/>
        </p:nvSpPr>
        <p:spPr>
          <a:xfrm>
            <a:off x="6096000" y="1066800"/>
            <a:ext cx="2895600" cy="923330"/>
          </a:xfrm>
          <a:prstGeom prst="rect">
            <a:avLst/>
          </a:prstGeom>
          <a:noFill/>
        </p:spPr>
        <p:txBody>
          <a:bodyPr wrap="square" rtlCol="0">
            <a:spAutoFit/>
          </a:bodyPr>
          <a:lstStyle/>
          <a:p>
            <a:r>
              <a:rPr lang="en-US" dirty="0"/>
              <a:t>Charles </a:t>
            </a:r>
            <a:r>
              <a:rPr lang="en-US" dirty="0" err="1"/>
              <a:t>Lutwidge</a:t>
            </a:r>
            <a:r>
              <a:rPr lang="en-US" dirty="0"/>
              <a:t> Dodgson</a:t>
            </a:r>
          </a:p>
          <a:p>
            <a:r>
              <a:rPr lang="en-US" dirty="0"/>
              <a:t>   (AKA Lewis </a:t>
            </a:r>
            <a:r>
              <a:rPr lang="en-US" dirty="0" err="1"/>
              <a:t>Caroll</a:t>
            </a:r>
            <a:r>
              <a:rPr lang="en-US" dirty="0"/>
              <a:t>)</a:t>
            </a:r>
          </a:p>
          <a:p>
            <a:r>
              <a:rPr lang="en-US" dirty="0"/>
              <a:t>        (1832-1898)</a:t>
            </a:r>
          </a:p>
        </p:txBody>
      </p:sp>
    </p:spTree>
    <p:extLst>
      <p:ext uri="{BB962C8B-B14F-4D97-AF65-F5344CB8AC3E}">
        <p14:creationId xmlns:p14="http://schemas.microsoft.com/office/powerpoint/2010/main" val="2637402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br>
              <a:rPr lang="en-US" dirty="0"/>
            </a:br>
            <a:r>
              <a:rPr lang="en-US" dirty="0"/>
              <a:t>The Connective Or in English</a:t>
            </a:r>
          </a:p>
        </p:txBody>
      </p:sp>
      <p:sp>
        <p:nvSpPr>
          <p:cNvPr id="3" name="Content Placeholder 2"/>
          <p:cNvSpPr>
            <a:spLocks noGrp="1"/>
          </p:cNvSpPr>
          <p:nvPr>
            <p:ph idx="1"/>
          </p:nvPr>
        </p:nvSpPr>
        <p:spPr>
          <a:xfrm>
            <a:off x="381000" y="1752600"/>
            <a:ext cx="8229600" cy="4389120"/>
          </a:xfrm>
        </p:spPr>
        <p:txBody>
          <a:bodyPr/>
          <a:lstStyle/>
          <a:p>
            <a:r>
              <a:rPr lang="en-US" dirty="0"/>
              <a:t>In English “or” has two distinct meanings.</a:t>
            </a:r>
          </a:p>
          <a:p>
            <a:pPr lvl="1"/>
            <a:r>
              <a:rPr lang="en-US" sz="1800" dirty="0"/>
              <a:t> “Inclusive Or”  - In the sentence “Students who have taken CS</a:t>
            </a:r>
            <a:r>
              <a:rPr lang="en-US" sz="1800" dirty="0">
                <a:latin typeface="Cambria Math" pitchFamily="18" charset="0"/>
                <a:ea typeface="Cambria Math" pitchFamily="18" charset="0"/>
              </a:rPr>
              <a:t>202 </a:t>
            </a:r>
            <a:r>
              <a:rPr lang="en-US" sz="1800" dirty="0"/>
              <a:t>or Math</a:t>
            </a:r>
            <a:r>
              <a:rPr lang="en-US" sz="1800" dirty="0">
                <a:latin typeface="Cambria Math" pitchFamily="18" charset="0"/>
                <a:ea typeface="Cambria Math" pitchFamily="18" charset="0"/>
              </a:rPr>
              <a:t>120</a:t>
            </a:r>
            <a:r>
              <a:rPr lang="en-US" sz="1800" dirty="0"/>
              <a:t> may take this class,” we assume that students need to have taken one of the prerequisites, but may have taken both. This is the meaning of </a:t>
            </a:r>
            <a:r>
              <a:rPr lang="en-US" sz="1800" dirty="0">
                <a:latin typeface="Cambria Math" pitchFamily="18" charset="0"/>
                <a:ea typeface="Cambria Math" pitchFamily="18" charset="0"/>
              </a:rPr>
              <a:t>disjunction. For </a:t>
            </a:r>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a:ea typeface="Cambria Math"/>
              </a:rPr>
              <a:t>q</a:t>
            </a:r>
            <a:r>
              <a:rPr lang="en-US" sz="1800" dirty="0">
                <a:latin typeface="Cambria Math" pitchFamily="18" charset="0"/>
                <a:ea typeface="Cambria Math" pitchFamily="18" charset="0"/>
              </a:rPr>
              <a:t>  to be true, either one or both of </a:t>
            </a:r>
            <a:r>
              <a:rPr lang="en-US" sz="1800" i="1" dirty="0">
                <a:latin typeface="Cambria Math" pitchFamily="18" charset="0"/>
                <a:ea typeface="Cambria Math" pitchFamily="18" charset="0"/>
              </a:rPr>
              <a:t>p</a:t>
            </a:r>
            <a:r>
              <a:rPr lang="en-US" sz="1800" dirty="0">
                <a:latin typeface="Cambria Math" pitchFamily="18" charset="0"/>
                <a:ea typeface="Cambria Math" pitchFamily="18" charset="0"/>
              </a:rPr>
              <a:t> and </a:t>
            </a:r>
            <a:r>
              <a:rPr lang="en-US" sz="1800" i="1" dirty="0">
                <a:latin typeface="Cambria Math" pitchFamily="18" charset="0"/>
                <a:ea typeface="Cambria Math" pitchFamily="18" charset="0"/>
              </a:rPr>
              <a:t>q </a:t>
            </a:r>
            <a:r>
              <a:rPr lang="en-US" sz="1800" dirty="0">
                <a:latin typeface="Cambria Math" pitchFamily="18" charset="0"/>
                <a:ea typeface="Cambria Math" pitchFamily="18" charset="0"/>
              </a:rPr>
              <a:t>must be true.</a:t>
            </a:r>
            <a:endParaRPr lang="en-US" sz="1800" dirty="0"/>
          </a:p>
          <a:p>
            <a:pPr lvl="1"/>
            <a:r>
              <a:rPr lang="en-US" sz="1800" dirty="0"/>
              <a:t>“Exclusive Or”  - When reading the sentence “Soup or salad comes with this entrée,” we do not expect to be able to get both soup and salad. This is the meaning of Exclusive Or (</a:t>
            </a:r>
            <a:r>
              <a:rPr lang="en-US" sz="1800" dirty="0" err="1"/>
              <a:t>Xor</a:t>
            </a:r>
            <a:r>
              <a:rPr lang="en-US" sz="1800" dirty="0"/>
              <a:t>). In </a:t>
            </a:r>
            <a:r>
              <a:rPr lang="en-US" sz="1800" i="1" dirty="0"/>
              <a:t>p</a:t>
            </a:r>
            <a:r>
              <a:rPr lang="en-US" sz="1800" dirty="0">
                <a:latin typeface="Cambria Math"/>
                <a:ea typeface="Cambria Math"/>
              </a:rPr>
              <a:t> ⊕ </a:t>
            </a:r>
            <a:r>
              <a:rPr lang="en-US" sz="1800" i="1" dirty="0">
                <a:latin typeface="Cambria Math"/>
                <a:ea typeface="Cambria Math"/>
              </a:rPr>
              <a:t>q , </a:t>
            </a:r>
            <a:r>
              <a:rPr lang="en-US" sz="1800" dirty="0">
                <a:ea typeface="Cambria Math"/>
              </a:rPr>
              <a:t>one of </a:t>
            </a:r>
            <a:r>
              <a:rPr lang="en-US" sz="1800" i="1" dirty="0">
                <a:ea typeface="Cambria Math"/>
              </a:rPr>
              <a:t>p</a:t>
            </a:r>
            <a:r>
              <a:rPr lang="en-US" sz="1800" dirty="0">
                <a:ea typeface="Cambria Math"/>
              </a:rPr>
              <a:t> and </a:t>
            </a:r>
            <a:r>
              <a:rPr lang="en-US" sz="1800" i="1" dirty="0">
                <a:ea typeface="Cambria Math"/>
              </a:rPr>
              <a:t>q</a:t>
            </a:r>
            <a:r>
              <a:rPr lang="en-US" sz="1800" dirty="0">
                <a:ea typeface="Cambria Math"/>
              </a:rPr>
              <a:t> must be true</a:t>
            </a:r>
            <a:r>
              <a:rPr lang="en-US" sz="1800" dirty="0">
                <a:latin typeface="Cambria Math"/>
                <a:ea typeface="Cambria Math"/>
              </a:rPr>
              <a:t>, but not both.  The truth table for ⊕ is:</a:t>
            </a:r>
            <a:endParaRPr lang="en-US" sz="1800" i="1" dirty="0"/>
          </a:p>
          <a:p>
            <a:pPr lvl="1"/>
            <a:endParaRPr lang="en-US" sz="1800" dirty="0"/>
          </a:p>
        </p:txBody>
      </p:sp>
      <p:graphicFrame>
        <p:nvGraphicFramePr>
          <p:cNvPr id="4" name="Content Placeholder 3"/>
          <p:cNvGraphicFramePr>
            <a:graphicFrameLocks/>
          </p:cNvGraphicFramePr>
          <p:nvPr/>
        </p:nvGraphicFramePr>
        <p:xfrm>
          <a:off x="1905000" y="4648200"/>
          <a:ext cx="4648200" cy="1828800"/>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0000"/>
                    </a:ext>
                  </a:extLst>
                </a:gridCol>
                <a:gridCol w="1549400">
                  <a:extLst>
                    <a:ext uri="{9D8B030D-6E8A-4147-A177-3AD203B41FA5}">
                      <a16:colId xmlns:a16="http://schemas.microsoft.com/office/drawing/2014/main" val="20001"/>
                    </a:ext>
                  </a:extLst>
                </a:gridCol>
                <a:gridCol w="1549400">
                  <a:extLst>
                    <a:ext uri="{9D8B030D-6E8A-4147-A177-3AD203B41FA5}">
                      <a16:colId xmlns:a16="http://schemas.microsoft.com/office/drawing/2014/main" val="20002"/>
                    </a:ext>
                  </a:extLst>
                </a:gridCol>
              </a:tblGrid>
              <a:tr h="274320">
                <a:tc>
                  <a:txBody>
                    <a:bodyPr/>
                    <a:lstStyle/>
                    <a:p>
                      <a:r>
                        <a:rPr lang="en-US" i="1" dirty="0">
                          <a:latin typeface="Cambria Math" pitchFamily="18" charset="0"/>
                          <a:ea typeface="Cambria Math" pitchFamily="18" charset="0"/>
                        </a:rPr>
                        <a:t>p </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q</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p </a:t>
                      </a:r>
                      <a:r>
                        <a:rPr lang="en-US" i="0" dirty="0">
                          <a:latin typeface="Cambria Math"/>
                          <a:ea typeface="Cambria Math"/>
                        </a:rPr>
                        <a:t>⊕</a:t>
                      </a:r>
                      <a:r>
                        <a:rPr lang="en-US"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274320">
                <a:tc>
                  <a:txBody>
                    <a:bodyPr/>
                    <a:lstStyle/>
                    <a:p>
                      <a:r>
                        <a:rPr lang="en-US" dirty="0"/>
                        <a:t>T</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1"/>
                  </a:ext>
                </a:extLst>
              </a:tr>
              <a:tr h="274320">
                <a:tc>
                  <a:txBody>
                    <a:bodyPr/>
                    <a:lstStyle/>
                    <a:p>
                      <a:r>
                        <a:rPr lang="en-US" dirty="0"/>
                        <a:t>T</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2"/>
                  </a:ext>
                </a:extLst>
              </a:tr>
              <a:tr h="27432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27432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Implication</a:t>
            </a:r>
          </a:p>
        </p:txBody>
      </p:sp>
      <p:sp>
        <p:nvSpPr>
          <p:cNvPr id="3" name="Content Placeholder 2"/>
          <p:cNvSpPr>
            <a:spLocks noGrp="1"/>
          </p:cNvSpPr>
          <p:nvPr>
            <p:ph idx="1"/>
          </p:nvPr>
        </p:nvSpPr>
        <p:spPr/>
        <p:txBody>
          <a:bodyPr>
            <a:normAutofit/>
          </a:bodyPr>
          <a:lstStyle/>
          <a:p>
            <a:r>
              <a:rPr lang="en-US" sz="2000" dirty="0"/>
              <a:t>If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propositions, then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is a </a:t>
            </a:r>
            <a:r>
              <a:rPr lang="en-US" sz="2000" i="1" dirty="0"/>
              <a:t>conditional statement </a:t>
            </a:r>
            <a:r>
              <a:rPr lang="en-US" sz="2000" dirty="0"/>
              <a:t>or </a:t>
            </a:r>
            <a:r>
              <a:rPr lang="en-US" sz="2000" i="1" dirty="0"/>
              <a:t>implication </a:t>
            </a:r>
            <a:r>
              <a:rPr lang="en-US" sz="2000" dirty="0"/>
              <a:t> which is read as “if </a:t>
            </a:r>
            <a:r>
              <a:rPr lang="en-US" sz="2000" i="1" dirty="0">
                <a:latin typeface="Cambria Math" pitchFamily="18" charset="0"/>
                <a:ea typeface="Cambria Math" pitchFamily="18" charset="0"/>
              </a:rPr>
              <a:t>p</a:t>
            </a:r>
            <a:r>
              <a:rPr lang="en-US" sz="2000" dirty="0"/>
              <a:t>, then </a:t>
            </a:r>
            <a:r>
              <a:rPr lang="en-US" sz="2000" i="1" dirty="0">
                <a:latin typeface="Cambria Math" pitchFamily="18" charset="0"/>
                <a:ea typeface="Cambria Math" pitchFamily="18" charset="0"/>
              </a:rPr>
              <a:t>q</a:t>
            </a:r>
            <a:r>
              <a:rPr lang="en-US" sz="2000" dirty="0"/>
              <a:t> ” and has this truth table:</a:t>
            </a:r>
          </a:p>
          <a:p>
            <a:endParaRPr lang="en-US" sz="2000" dirty="0"/>
          </a:p>
          <a:p>
            <a:endParaRPr lang="en-US" sz="2000" dirty="0"/>
          </a:p>
          <a:p>
            <a:endParaRPr lang="en-US" sz="2000" dirty="0"/>
          </a:p>
          <a:p>
            <a:endParaRPr lang="en-US" sz="2000" dirty="0"/>
          </a:p>
          <a:p>
            <a:endParaRPr lang="en-US" sz="2000" dirty="0"/>
          </a:p>
          <a:p>
            <a:endParaRPr lang="en-US" sz="2000" dirty="0"/>
          </a:p>
          <a:p>
            <a:r>
              <a:rPr lang="en-US" sz="2200" b="1" dirty="0"/>
              <a:t>Example</a:t>
            </a:r>
            <a:r>
              <a:rPr lang="en-US" sz="2200" dirty="0"/>
              <a:t>: If </a:t>
            </a:r>
            <a:r>
              <a:rPr lang="en-US" sz="2200" i="1" dirty="0">
                <a:latin typeface="Cambria Math" pitchFamily="18" charset="0"/>
                <a:ea typeface="Cambria Math" pitchFamily="18" charset="0"/>
              </a:rPr>
              <a:t>p</a:t>
            </a:r>
            <a:r>
              <a:rPr lang="en-US" sz="2200" dirty="0"/>
              <a:t>  denotes “I am at home.” and </a:t>
            </a:r>
            <a:r>
              <a:rPr lang="en-US" sz="2200" i="1" dirty="0">
                <a:latin typeface="Cambria Math" pitchFamily="18" charset="0"/>
                <a:ea typeface="Cambria Math" pitchFamily="18" charset="0"/>
              </a:rPr>
              <a:t>q</a:t>
            </a:r>
            <a:r>
              <a:rPr lang="en-US" sz="2200" dirty="0"/>
              <a:t>  denotes “It is raining.” then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denotes “If I am at home then it is raining.” </a:t>
            </a:r>
          </a:p>
          <a:p>
            <a:r>
              <a:rPr lang="en-US" sz="2200" dirty="0"/>
              <a:t>In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 </a:t>
            </a:r>
            <a:r>
              <a:rPr lang="en-US" sz="2000" i="1" dirty="0">
                <a:latin typeface="Cambria Math" pitchFamily="18" charset="0"/>
                <a:ea typeface="Cambria Math" pitchFamily="18" charset="0"/>
              </a:rPr>
              <a:t>p</a:t>
            </a:r>
            <a:r>
              <a:rPr lang="en-US" sz="2200" dirty="0"/>
              <a:t>  is the </a:t>
            </a:r>
            <a:r>
              <a:rPr lang="en-US" sz="2200" i="1" dirty="0"/>
              <a:t>hypothesis</a:t>
            </a:r>
            <a:r>
              <a:rPr lang="en-US" sz="2200" dirty="0"/>
              <a:t> (</a:t>
            </a:r>
            <a:r>
              <a:rPr lang="en-US" sz="2200" i="1" dirty="0"/>
              <a:t>antecedent</a:t>
            </a:r>
            <a:r>
              <a:rPr lang="en-US" sz="2200" dirty="0"/>
              <a:t> or </a:t>
            </a:r>
            <a:r>
              <a:rPr lang="en-US" sz="2200" i="1" dirty="0"/>
              <a:t>premise</a:t>
            </a:r>
            <a:r>
              <a:rPr lang="en-US" sz="2200" dirty="0"/>
              <a:t>) and </a:t>
            </a:r>
            <a:r>
              <a:rPr lang="en-US" sz="2000" i="1" dirty="0">
                <a:latin typeface="Cambria Math" pitchFamily="18" charset="0"/>
                <a:ea typeface="Cambria Math" pitchFamily="18" charset="0"/>
              </a:rPr>
              <a:t>q</a:t>
            </a:r>
            <a:r>
              <a:rPr lang="en-US" sz="2200" dirty="0"/>
              <a:t>  is the </a:t>
            </a:r>
            <a:r>
              <a:rPr lang="en-US" sz="2200" i="1" dirty="0"/>
              <a:t>conclusion</a:t>
            </a:r>
            <a:r>
              <a:rPr lang="en-US" sz="2200" dirty="0"/>
              <a:t> (or </a:t>
            </a:r>
            <a:r>
              <a:rPr lang="en-US" sz="2200" i="1" dirty="0"/>
              <a:t>consequence</a:t>
            </a:r>
            <a:r>
              <a:rPr lang="en-US" sz="2200" dirty="0"/>
              <a:t>). </a:t>
            </a:r>
          </a:p>
          <a:p>
            <a:pPr lvl="1"/>
            <a:endParaRPr lang="en-US" sz="2000" dirty="0"/>
          </a:p>
        </p:txBody>
      </p:sp>
      <p:graphicFrame>
        <p:nvGraphicFramePr>
          <p:cNvPr id="18" name="Content Placeholder 3"/>
          <p:cNvGraphicFramePr>
            <a:graphicFrameLocks/>
          </p:cNvGraphicFramePr>
          <p:nvPr/>
        </p:nvGraphicFramePr>
        <p:xfrm>
          <a:off x="1981200" y="2743200"/>
          <a:ext cx="5181601" cy="1828800"/>
        </p:xfrm>
        <a:graphic>
          <a:graphicData uri="http://schemas.openxmlformats.org/drawingml/2006/table">
            <a:tbl>
              <a:tblPr firstRow="1" bandRow="1">
                <a:tableStyleId>{5C22544A-7EE6-4342-B048-85BDC9FD1C3A}</a:tableStyleId>
              </a:tblPr>
              <a:tblGrid>
                <a:gridCol w="1843903">
                  <a:extLst>
                    <a:ext uri="{9D8B030D-6E8A-4147-A177-3AD203B41FA5}">
                      <a16:colId xmlns:a16="http://schemas.microsoft.com/office/drawing/2014/main" val="20000"/>
                    </a:ext>
                  </a:extLst>
                </a:gridCol>
                <a:gridCol w="1843903">
                  <a:extLst>
                    <a:ext uri="{9D8B030D-6E8A-4147-A177-3AD203B41FA5}">
                      <a16:colId xmlns:a16="http://schemas.microsoft.com/office/drawing/2014/main" val="20001"/>
                    </a:ext>
                  </a:extLst>
                </a:gridCol>
                <a:gridCol w="1493795">
                  <a:extLst>
                    <a:ext uri="{9D8B030D-6E8A-4147-A177-3AD203B41FA5}">
                      <a16:colId xmlns:a16="http://schemas.microsoft.com/office/drawing/2014/main" val="20002"/>
                    </a:ext>
                  </a:extLst>
                </a:gridCol>
              </a:tblGrid>
              <a:tr h="350520">
                <a:tc>
                  <a:txBody>
                    <a:bodyPr/>
                    <a:lstStyle/>
                    <a:p>
                      <a:r>
                        <a:rPr lang="en-US" sz="1800" i="1" dirty="0">
                          <a:latin typeface="Cambria Math" pitchFamily="18" charset="0"/>
                          <a:ea typeface="Cambria Math" pitchFamily="18" charset="0"/>
                        </a:rPr>
                        <a:t>p</a:t>
                      </a:r>
                      <a:r>
                        <a:rPr lang="en-US" sz="1800" dirty="0"/>
                        <a:t> </a:t>
                      </a:r>
                      <a:endParaRPr lang="en-US" dirty="0"/>
                    </a:p>
                  </a:txBody>
                  <a:tcPr marL="91441" marR="91441"/>
                </a:tc>
                <a:tc>
                  <a:txBody>
                    <a:bodyPr/>
                    <a:lstStyle/>
                    <a:p>
                      <a:r>
                        <a:rPr lang="en-US" sz="1800" i="1" dirty="0">
                          <a:latin typeface="Cambria Math" pitchFamily="18" charset="0"/>
                          <a:ea typeface="Cambria Math" pitchFamily="18" charset="0"/>
                        </a:rPr>
                        <a:t>q</a:t>
                      </a:r>
                      <a:endParaRPr lang="en-US" dirty="0"/>
                    </a:p>
                  </a:txBody>
                  <a:tcPr marL="91441" marR="91441"/>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35052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5052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35052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350520">
                <a:tc>
                  <a:txBody>
                    <a:bodyPr/>
                    <a:lstStyle/>
                    <a:p>
                      <a:r>
                        <a:rPr lang="en-US" dirty="0"/>
                        <a:t>F</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equiv p$&#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neg p) \equiv p$&#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p  \equiv T$&#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p\equiv F$&#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equiv q \vee p$&#10;&#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equiv q \wedge p$&#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vee r \equiv p \vee (q \vee r)$&#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wedge r \equiv p \wedge (q \wedge r)$&#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wedge r) \equiv (p \vee q)) \wedge (p \vee r)$&#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vee r)) \equiv (p \wedge q) \vee (p \wedge r)$&#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wedge q) \equiv p$&#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 \equiv p$&#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B$&#10;&#10;&#10;\end{document}"/>
  <p:tag name="IGUANATEXSIZE" val="2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A_1$&#10;&#10;&#10;\end{document}"/>
  <p:tag name="IGUANATEXSIZE" val="2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equiv B$&#10;&#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vdots&#10;&#10;\end{document}"/>
  <p:tag name="IGUANATEXSIZE" val="2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neg(p \vee(\neg p \wedge q))$ &amp; $\equiv$ &amp; $\neg p \wedge \neg(\neg p \wedge q) $ &amp; by the second De Morgan law \\&#10;&amp; $\equiv$ &amp; $\neg p \wedge [\neg(\neg p) \vee \neg q]$ &amp; by the first De Morgan law\\&#10;&amp; $\equiv$ &amp; $\neg p \wedge (p \vee \neg q)$ &amp;  by the double negation law\\&#10;&amp; $\equiv$ &amp; $(\neg p \wedge p) \vee (\neg p \wedge \neg q)$ &amp; by the second distributive law\\&#10;&amp; $\equiv$ &amp; $F \vee (\neg p \wedge \neg q) $ &amp; because $ \neg p \wedge p \equiv F$\\&#10;&amp; $\equiv$ &amp; $(\neg p \wedge \neg q) \vee F$ &amp; by the commutative law\\&#10;&amp;&amp;&amp; for disjunction\\&#10;&amp; $\equiv$ &amp; $(\neg p \wedge \neg q)$ &amp; by the identity law for {\bf F}&#10;\end{tabular}&#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p \vee (\neg p \wedge q))$&#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 p \wedge \neg q$&#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p \wedge q) \rightarrow (p \vee q)$ &amp; $\equiv$ &amp; $\neg (p \wedge q) \vee (p \vee q) $ &amp; by truth table for $\rightarrow$ \\&#10;&amp; $\equiv$ &amp; $(\neg p \vee \neg q) \vee (p \vee q)$ &amp; by the first De Morgan law\\&#10;&amp; $\equiv$ &amp; $(\neg p \vee p) \vee (\neg p \vee \neg q)$ &amp; by associative and\\&#10;&amp;&amp;&amp; commutative laws\\&#10;&amp;&amp;&amp; laws for disjunction\\&#10;&amp; $\equiv$ &amp; $T \vee T $ &amp; by truth tables\\&#10;&amp; $\equiv$ &amp; $T$ &amp; by the domination law\\&#10;&#10;\end{tabular}&#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wedge q)  \equiv \neg p \vee \neg q$&#10;&#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p \wedge q)\rightarrow (p \vee q)$&#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10;&#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vee r) \wedge (\neg p \vee \neg q \vee \neg r)$&#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 \wedge (p \vee q \vee r) \wedge (\neg p \vee \neg q \vee \neg r)$&#10;\end{document}"/>
  <p:tag name="IGUANATEXSIZE" val="25"/>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vee_{j = 1}^{n} p_j \; \mbox{is used for}\; p_1 \vee p_2 \vee \ldots \vee p_n$&#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wedge_{j = 1}^{n} p_j \; \mbox{is used for}\; p_1 \wedge p_2 \wedge \ldots \wedge p_n$&#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TIMING" val="|1.4|0.8|0.4"/>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Man(x) \rightarrow Mortal(x)$&#10;&#10;&#10;\end{document}"/>
  <p:tag name="IGUANATEXSIZE" val="25"/>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an(Socrates)$&#10;&#10;&#10;\end{document}"/>
  <p:tag name="IGUANATEXSIZE" val="25"/>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ortal(Socrates)$&#10;&#10;&#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vee q)  \equiv \neg p \wedge \neg q$&#10;&#10;&#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P(x) \equiv  P(1)\wedge P(2) \wedge P(3)$&#10;&#10;&#10;\end{document}"/>
  <p:tag name="IGUANATEXSIZE" val="25"/>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ists x P(x) \equiv P(1)\vee P(2) \vee P(3)$&#10;&#10;&#10;\end{document}"/>
  <p:tag name="IGUANATEXSIZE" val="25"/>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forall x P(x) \equiv \exists x \neg P(x)$&#10;&#10;&#10;\end{document}"/>
  <p:tag name="IGUANATEXSIZE" val="3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exists x P(x) \equiv \forall  x \neg P(x)$&#10;&#10;&#10;\end{document}"/>
  <p:tag name="IGUANATEXSIZE" val="30"/>
</p:tagLst>
</file>

<file path=ppt/tags/tag44.xml><?xml version="1.0" encoding="utf-8"?>
<p:tagLst xmlns:a="http://schemas.openxmlformats.org/drawingml/2006/main" xmlns:r="http://schemas.openxmlformats.org/officeDocument/2006/relationships" xmlns:p="http://schemas.openxmlformats.org/presentationml/2006/main">
  <p:tag name="TIMING" val="|0.7"/>
</p:tagLst>
</file>

<file path=ppt/tags/tag45.xml><?xml version="1.0" encoding="utf-8"?>
<p:tagLst xmlns:a="http://schemas.openxmlformats.org/drawingml/2006/main" xmlns:r="http://schemas.openxmlformats.org/officeDocument/2006/relationships" xmlns:p="http://schemas.openxmlformats.org/presentationml/2006/main">
  <p:tag name="TIMING" val="|0.5"/>
</p:tagLst>
</file>

<file path=ppt/tags/tag46.xml><?xml version="1.0" encoding="utf-8"?>
<p:tagLst xmlns:a="http://schemas.openxmlformats.org/drawingml/2006/main" xmlns:r="http://schemas.openxmlformats.org/officeDocument/2006/relationships" xmlns:p="http://schemas.openxmlformats.org/presentationml/2006/main">
  <p:tag name="TIMING" val="|0.4"/>
</p:tagLst>
</file>

<file path=ppt/tags/tag47.xml><?xml version="1.0" encoding="utf-8"?>
<p:tagLst xmlns:a="http://schemas.openxmlformats.org/drawingml/2006/main" xmlns:r="http://schemas.openxmlformats.org/officeDocument/2006/relationships" xmlns:p="http://schemas.openxmlformats.org/presentationml/2006/main">
  <p:tag name="TIMING" val="|0.4"/>
</p:tagLst>
</file>

<file path=ppt/tags/tag48.xml><?xml version="1.0" encoding="utf-8"?>
<p:tagLst xmlns:a="http://schemas.openxmlformats.org/drawingml/2006/main" xmlns:r="http://schemas.openxmlformats.org/officeDocument/2006/relationships" xmlns:p="http://schemas.openxmlformats.org/presentationml/2006/main">
  <p:tag name="TIMING" val="|0.3"/>
</p:tagLst>
</file>

<file path=ppt/tags/tag49.xml><?xml version="1.0" encoding="utf-8"?>
<p:tagLst xmlns:a="http://schemas.openxmlformats.org/drawingml/2006/main" xmlns:r="http://schemas.openxmlformats.org/officeDocument/2006/relationships" xmlns:p="http://schemas.openxmlformats.org/presentationml/2006/main">
  <p:tag name="TIMING" val="|0.4"/>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T \equiv p$&#10;&#10;&#10;\end{document}"/>
  <p:tag name="IGUANATEXSIZE" val="3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m (L(m,1) \rightarrow C(m))$&#10;&#10;&#10;&#10;\end{document}"/>
  <p:tag name="IGUANATEXSIZE" val="25"/>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u \,A(u) \rightarrow \exists n\, S(n,available)$&#10;&#10;&#10;&#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F \equiv p$&#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T \equiv T$&#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F \equiv F$&#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equiv p$&#10;&#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7195</TotalTime>
  <Words>6295</Words>
  <Application>Microsoft Office PowerPoint</Application>
  <PresentationFormat>On-screen Show (4:3)</PresentationFormat>
  <Paragraphs>845</Paragraphs>
  <Slides>76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Constantia</vt:lpstr>
      <vt:lpstr>Calibri</vt:lpstr>
      <vt:lpstr>Bookman</vt:lpstr>
      <vt:lpstr>Symbol</vt:lpstr>
      <vt:lpstr>Cambria Math</vt:lpstr>
      <vt:lpstr>Wingdings 2</vt:lpstr>
      <vt:lpstr>Flow</vt:lpstr>
      <vt:lpstr>The Foundations: Logic</vt:lpstr>
      <vt:lpstr>Propositional Logic</vt:lpstr>
      <vt:lpstr>Propositions</vt:lpstr>
      <vt:lpstr>Propositional Logic</vt:lpstr>
      <vt:lpstr>Compound Propositions: Negation</vt:lpstr>
      <vt:lpstr>Conjunction</vt:lpstr>
      <vt:lpstr>Disjunction</vt:lpstr>
      <vt:lpstr> The Connective Or in English</vt:lpstr>
      <vt:lpstr> Implication</vt:lpstr>
      <vt:lpstr> Understanding Implication</vt:lpstr>
      <vt:lpstr>Understanding Implication (cont)</vt:lpstr>
      <vt:lpstr>Different Ways of Expressing p →q  </vt:lpstr>
      <vt:lpstr>Converse, Contrapositive, and Inverse</vt:lpstr>
      <vt:lpstr>Biconditional</vt:lpstr>
      <vt:lpstr>Expressing the Biconditional</vt:lpstr>
      <vt:lpstr>Truth Tables For Compound Propositions</vt:lpstr>
      <vt:lpstr>Example Truth Table</vt:lpstr>
      <vt:lpstr>Equivalent Propositions</vt:lpstr>
      <vt:lpstr>Using a Truth Table to Show  Non-Equivalence</vt:lpstr>
      <vt:lpstr>Problem</vt:lpstr>
      <vt:lpstr>Precedence of Logical Operators</vt:lpstr>
      <vt:lpstr>Classroom Exercise</vt:lpstr>
      <vt:lpstr>Applications of Propositional Logic</vt:lpstr>
      <vt:lpstr>Translating English Sentences</vt:lpstr>
      <vt:lpstr>Example</vt:lpstr>
      <vt:lpstr>System Specifications</vt:lpstr>
      <vt:lpstr>Consistent System Specifications</vt:lpstr>
      <vt:lpstr>Logic Puzzles</vt:lpstr>
      <vt:lpstr>Logic Circuits  (Studied in depth in Chapter 12)</vt:lpstr>
      <vt:lpstr>Propositional Equivalences</vt:lpstr>
      <vt:lpstr>Tautologies, Contradictions, and Contingencies</vt:lpstr>
      <vt:lpstr>Logically Equivalent</vt:lpstr>
      <vt:lpstr>De Morgan’s Laws</vt:lpstr>
      <vt:lpstr>Key Logical Equivalences</vt:lpstr>
      <vt:lpstr>Key Logical Equivalences (cont)</vt:lpstr>
      <vt:lpstr>More Logical Equivalences</vt:lpstr>
      <vt:lpstr>Constructing New Logical Equivalences</vt:lpstr>
      <vt:lpstr>Equivalence Proofs</vt:lpstr>
      <vt:lpstr> Equivalence Proofs</vt:lpstr>
      <vt:lpstr>Propositional Satisfiability</vt:lpstr>
      <vt:lpstr>Questions on Propositional Satisfiability</vt:lpstr>
      <vt:lpstr>Notation</vt:lpstr>
      <vt:lpstr>Predicates and Quantifiers</vt:lpstr>
      <vt:lpstr>Propositional Logic Not Enough</vt:lpstr>
      <vt:lpstr>Introducing Predicate Logic</vt:lpstr>
      <vt:lpstr>Propositional Functions</vt:lpstr>
      <vt:lpstr>Examples of Propositional Functions</vt:lpstr>
      <vt:lpstr>Classroom Exercise</vt:lpstr>
      <vt:lpstr>Compound Expressions</vt:lpstr>
      <vt:lpstr>Quantifiers</vt:lpstr>
      <vt:lpstr>Universal Quantifier</vt:lpstr>
      <vt:lpstr>Existential Quantifier</vt:lpstr>
      <vt:lpstr>Uniqueness Quantifier</vt:lpstr>
      <vt:lpstr>Thinking about Quantifiers</vt:lpstr>
      <vt:lpstr>Properties of Quantifiers</vt:lpstr>
      <vt:lpstr>Precedence of Quantifiers</vt:lpstr>
      <vt:lpstr>Translating from English to Logic</vt:lpstr>
      <vt:lpstr>Translating from English to Logic</vt:lpstr>
      <vt:lpstr>Classroom Exercise</vt:lpstr>
      <vt:lpstr>Classroom Exercise</vt:lpstr>
      <vt:lpstr>Returning to the Socrates Example </vt:lpstr>
      <vt:lpstr>Equivalences in Predicate Logic</vt:lpstr>
      <vt:lpstr>Thinking about Quantifiers as Conjunctions and Disjunctions</vt:lpstr>
      <vt:lpstr>Negating Quantified Expressions</vt:lpstr>
      <vt:lpstr>Negating Quantified Expressions (continued)</vt:lpstr>
      <vt:lpstr>De Morgan’s Laws for Quantifiers</vt:lpstr>
      <vt:lpstr>Translation from English to Logic</vt:lpstr>
      <vt:lpstr>Some Fun with Translating from English into Logical Expressions</vt:lpstr>
      <vt:lpstr>Translation (cont)</vt:lpstr>
      <vt:lpstr>Translation (cont)</vt:lpstr>
      <vt:lpstr>Translation (cont)</vt:lpstr>
      <vt:lpstr>Translation (cont)</vt:lpstr>
      <vt:lpstr>Translation (cont)</vt:lpstr>
      <vt:lpstr>Classroom Exercise</vt:lpstr>
      <vt:lpstr>System Specification Example</vt:lpstr>
      <vt:lpstr>Lewis Carroll Example</vt:lpstr>
    </vt:vector>
  </TitlesOfParts>
  <Company>Monmouth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Chunlei Liu</cp:lastModifiedBy>
  <cp:revision>517</cp:revision>
  <dcterms:created xsi:type="dcterms:W3CDTF">2011-03-15T17:55:35Z</dcterms:created>
  <dcterms:modified xsi:type="dcterms:W3CDTF">2018-08-17T15:49:17Z</dcterms:modified>
</cp:coreProperties>
</file>