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04" r:id="rId24"/>
    <p:sldId id="473" r:id="rId25"/>
    <p:sldId id="479" r:id="rId26"/>
    <p:sldId id="302" r:id="rId27"/>
    <p:sldId id="304" r:id="rId28"/>
    <p:sldId id="296" r:id="rId29"/>
    <p:sldId id="306" r:id="rId30"/>
    <p:sldId id="308" r:id="rId31"/>
    <p:sldId id="405" r:id="rId32"/>
    <p:sldId id="406" r:id="rId33"/>
    <p:sldId id="408" r:id="rId34"/>
    <p:sldId id="466" r:id="rId35"/>
    <p:sldId id="319" r:id="rId36"/>
    <p:sldId id="409" r:id="rId37"/>
    <p:sldId id="475" r:id="rId38"/>
    <p:sldId id="410" r:id="rId39"/>
    <p:sldId id="467" r:id="rId40"/>
    <p:sldId id="327" r:id="rId41"/>
    <p:sldId id="335" r:id="rId42"/>
    <p:sldId id="353" r:id="rId43"/>
    <p:sldId id="415" r:id="rId44"/>
    <p:sldId id="477" r:id="rId45"/>
    <p:sldId id="420" r:id="rId46"/>
    <p:sldId id="417" r:id="rId47"/>
    <p:sldId id="421" r:id="rId48"/>
    <p:sldId id="422" r:id="rId49"/>
    <p:sldId id="478" r:id="rId50"/>
    <p:sldId id="423" r:id="rId51"/>
    <p:sldId id="418" r:id="rId52"/>
    <p:sldId id="339" r:id="rId53"/>
    <p:sldId id="427" r:id="rId54"/>
    <p:sldId id="429" r:id="rId55"/>
    <p:sldId id="428" r:id="rId56"/>
    <p:sldId id="430" r:id="rId57"/>
    <p:sldId id="431" r:id="rId58"/>
    <p:sldId id="432" r:id="rId59"/>
    <p:sldId id="355" r:id="rId60"/>
    <p:sldId id="342" r:id="rId61"/>
    <p:sldId id="436" r:id="rId62"/>
    <p:sldId id="437" r:id="rId63"/>
    <p:sldId id="442" r:id="rId64"/>
    <p:sldId id="447" r:id="rId65"/>
    <p:sldId id="443" r:id="rId66"/>
    <p:sldId id="441" r:id="rId67"/>
    <p:sldId id="448" r:id="rId68"/>
    <p:sldId id="450" r:id="rId69"/>
    <p:sldId id="451" r:id="rId70"/>
    <p:sldId id="357" r:id="rId71"/>
    <p:sldId id="452" r:id="rId72"/>
    <p:sldId id="453" r:id="rId73"/>
    <p:sldId id="454" r:id="rId74"/>
    <p:sldId id="456" r:id="rId75"/>
    <p:sldId id="468" r:id="rId76"/>
    <p:sldId id="480" r:id="rId77"/>
    <p:sldId id="481" r:id="rId78"/>
    <p:sldId id="469" r:id="rId79"/>
    <p:sldId id="455" r:id="rId80"/>
    <p:sldId id="457" r:id="rId81"/>
    <p:sldId id="458" r:id="rId82"/>
    <p:sldId id="463" r:id="rId83"/>
    <p:sldId id="465" r:id="rId84"/>
    <p:sldId id="460" r:id="rId85"/>
    <p:sldId id="434" r:id="rId86"/>
    <p:sldId id="46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p:scale>
          <a:sx n="120" d="100"/>
          <a:sy n="120" d="100"/>
        </p:scale>
        <p:origin x="-1362"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7/23/2014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69</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7/23/2014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7/23/2014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4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3.png"/><Relationship Id="rId5" Type="http://schemas.openxmlformats.org/officeDocument/2006/relationships/image" Target="../media/image60.jpe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7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 Id="rId4" Type="http://schemas.openxmlformats.org/officeDocument/2006/relationships/image" Target="../media/image73.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t>f</a:t>
            </a:r>
            <a:r>
              <a:rPr lang="en-US" sz="9600" i="1" dirty="0" smtClean="0"/>
              <a:t>riendship </a:t>
            </a:r>
            <a:r>
              <a:rPr lang="en-US" sz="9600" i="1" dirty="0"/>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t>c</a:t>
            </a:r>
            <a:r>
              <a:rPr lang="en-US" sz="9600" i="1" dirty="0" smtClean="0"/>
              <a:t>ollaboration </a:t>
            </a:r>
            <a:r>
              <a:rPr lang="en-US" sz="9600" i="1" dirty="0"/>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t>i</a:t>
            </a:r>
            <a:r>
              <a:rPr lang="en-US" sz="9600" i="1" dirty="0" smtClean="0"/>
              <a:t>nfluence </a:t>
            </a:r>
            <a:r>
              <a:rPr lang="en-US" sz="9600" i="1" dirty="0"/>
              <a:t>graphs</a:t>
            </a:r>
            <a:r>
              <a:rPr lang="en-US" sz="9600" dirty="0"/>
              <a:t> -</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smtClean="0"/>
              <a:t>Next Slide: Collaboration Graphs</a:t>
            </a:r>
            <a:endParaRPr lang="en-US" sz="1600" i="1" dirty="0"/>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degrade RNA in a human </a:t>
            </a:r>
            <a:r>
              <a:rPr lang="en-US" dirty="0" smtClean="0"/>
              <a:t>cell.</a:t>
            </a:r>
            <a:endParaRPr lang="en-US" dirty="0"/>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514600" y="3163513"/>
            <a:ext cx="4170136" cy="3468232"/>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Find </a:t>
            </a:r>
            <a:r>
              <a:rPr lang="en-US" dirty="0"/>
              <a:t>the number of vertices, the number </a:t>
            </a:r>
            <a:r>
              <a:rPr lang="en-US" dirty="0" smtClean="0"/>
              <a:t>of edges</a:t>
            </a:r>
            <a:r>
              <a:rPr lang="en-US" dirty="0"/>
              <a:t>, and the degree of each vertex in the given </a:t>
            </a:r>
            <a:r>
              <a:rPr lang="en-US" dirty="0" smtClean="0"/>
              <a:t>undirected graph</a:t>
            </a:r>
            <a:r>
              <a:rPr lang="en-US" dirty="0"/>
              <a:t>. Identify all isolated and pendant vertices.</a:t>
            </a:r>
            <a:endParaRPr lang="en-US" dirty="0" smtClean="0"/>
          </a:p>
        </p:txBody>
      </p:sp>
    </p:spTree>
    <p:extLst>
      <p:ext uri="{BB962C8B-B14F-4D97-AF65-F5344CB8AC3E}">
        <p14:creationId xmlns:p14="http://schemas.microsoft.com/office/powerpoint/2010/main" val="1458659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Find </a:t>
            </a:r>
            <a:r>
              <a:rPr lang="en-US" dirty="0"/>
              <a:t>the number of vertices, the number </a:t>
            </a:r>
            <a:r>
              <a:rPr lang="en-US" dirty="0" smtClean="0"/>
              <a:t>of edges</a:t>
            </a:r>
            <a:r>
              <a:rPr lang="en-US" dirty="0"/>
              <a:t>, and the degree of each vertex in the given </a:t>
            </a:r>
            <a:r>
              <a:rPr lang="en-US" dirty="0" smtClean="0"/>
              <a:t>undirected graph</a:t>
            </a:r>
            <a:r>
              <a:rPr lang="en-US" dirty="0"/>
              <a:t>. Identify all isolated and pendant vertices.</a:t>
            </a:r>
            <a:endParaRPr lang="en-US" dirty="0" smtClean="0"/>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The graphs we study here are unrelated to </a:t>
            </a:r>
            <a:r>
              <a:rPr lang="en-US" sz="1900" dirty="0" smtClean="0"/>
              <a:t>graphs </a:t>
            </a:r>
            <a:r>
              <a:rPr lang="en-US" sz="1900" dirty="0"/>
              <a:t>of functions studied in Chapter </a:t>
            </a:r>
            <a:r>
              <a:rPr lang="en-US" sz="1900" dirty="0">
                <a:latin typeface="Cambria" pitchFamily="18" charset="0"/>
              </a:rPr>
              <a:t>2</a:t>
            </a:r>
            <a:r>
              <a:rPr lang="en-US" sz="1900" dirty="0"/>
              <a:t>. </a:t>
            </a:r>
            <a:endParaRPr lang="en-US" sz="1900" dirty="0" smtClean="0"/>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i="1" dirty="0" smtClean="0"/>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i="1" dirty="0" smtClean="0"/>
              <a:t>ring topology</a:t>
            </a:r>
            <a:r>
              <a:rPr lang="en-US" dirty="0" smtClean="0"/>
              <a:t>, where each device is connected to exactly two  others using </a:t>
            </a:r>
            <a:r>
              <a:rPr lang="en-US" i="1" dirty="0" err="1" smtClean="0"/>
              <a:t>C</a:t>
            </a:r>
            <a:r>
              <a:rPr lang="en-US" i="1" baseline="-25000" dirty="0" err="1" smtClean="0"/>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i="1" dirty="0" err="1" smtClean="0"/>
              <a:t>W</a:t>
            </a:r>
            <a:r>
              <a:rPr lang="en-US" i="1" baseline="-25000" dirty="0" err="1" smtClean="0"/>
              <a:t>n</a:t>
            </a:r>
            <a:r>
              <a:rPr lang="en-US" dirty="0" smtClean="0"/>
              <a:t> – based topology, combining the features of a star topology and a ring topology. </a:t>
            </a:r>
          </a:p>
          <a:p>
            <a:r>
              <a:rPr lang="en-US" dirty="0" smtClean="0"/>
              <a:t>Various special graphs also play a role in parallel processing where processors need to be interconnected as one processor may need the output generated by another. </a:t>
            </a:r>
          </a:p>
          <a:p>
            <a:pPr lvl="1"/>
            <a:r>
              <a:rPr lang="en-US" dirty="0" smtClean="0"/>
              <a:t> </a:t>
            </a:r>
            <a:r>
              <a:rPr lang="en-US" dirty="0"/>
              <a:t>The </a:t>
            </a:r>
            <a:r>
              <a:rPr lang="en-US" i="1" dirty="0"/>
              <a:t>n-dimensional hypercube</a:t>
            </a:r>
            <a:r>
              <a:rPr lang="en-US" dirty="0"/>
              <a:t>, or </a:t>
            </a:r>
            <a:r>
              <a:rPr lang="en-US" i="1" dirty="0"/>
              <a:t>n-cube, </a:t>
            </a:r>
            <a:r>
              <a:rPr lang="en-US" dirty="0"/>
              <a:t> </a:t>
            </a:r>
            <a:r>
              <a:rPr lang="en-US" b="1" i="1" dirty="0" err="1" smtClean="0"/>
              <a:t>Q</a:t>
            </a:r>
            <a:r>
              <a:rPr lang="en-US" b="1" i="1" baseline="-25000" dirty="0" err="1" smtClean="0"/>
              <a:t>n</a:t>
            </a:r>
            <a:r>
              <a:rPr lang="en-US" dirty="0" smtClean="0"/>
              <a:t>, is a common way to connect processors in parallel, e.g., Intel Hypercube. </a:t>
            </a:r>
          </a:p>
          <a:p>
            <a:pPr lvl="1"/>
            <a:r>
              <a:rPr lang="en-US" dirty="0" smtClean="0"/>
              <a:t>Another common method is the </a:t>
            </a:r>
            <a:r>
              <a:rPr lang="en-US" i="1" dirty="0" smtClean="0"/>
              <a:t>mesh</a:t>
            </a:r>
            <a:r>
              <a:rPr lang="en-US" dirty="0" smtClean="0"/>
              <a:t> network,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a:t>
            </a:r>
            <a:r>
              <a:rPr lang="en-US" i="1" dirty="0" smtClean="0"/>
              <a:t>bipartite</a:t>
            </a:r>
            <a:r>
              <a:rPr lang="en-US" dirty="0" smtClean="0"/>
              <a:t>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Determine </a:t>
            </a:r>
            <a:r>
              <a:rPr lang="en-US" dirty="0"/>
              <a:t>whether the graph is bipartite</a:t>
            </a:r>
            <a:r>
              <a:rPr lang="en-US" dirty="0" smtClean="0"/>
              <a:t>.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dirty="0"/>
          </a:p>
          <a:p>
            <a:pPr marL="0" indent="0">
              <a:buNone/>
            </a:pPr>
            <a:r>
              <a:rPr lang="en-US" dirty="0" smtClean="0"/>
              <a:t>   </a:t>
            </a:r>
            <a:r>
              <a:rPr lang="en-US" i="1" dirty="0" smtClean="0"/>
              <a:t>See </a:t>
            </a:r>
            <a:r>
              <a:rPr lang="en-US" i="1" dirty="0"/>
              <a:t>the text for more about </a:t>
            </a:r>
            <a:r>
              <a:rPr lang="en-US" i="1" dirty="0" err="1"/>
              <a:t>matchings</a:t>
            </a:r>
            <a:r>
              <a:rPr lang="en-US" i="1" dirty="0"/>
              <a:t> in bipartite </a:t>
            </a:r>
            <a:r>
              <a:rPr lang="en-US" i="1" dirty="0" smtClean="0"/>
              <a:t>graphs.</a:t>
            </a:r>
            <a:endParaRPr lang="en-US" i="1"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Use </a:t>
            </a:r>
            <a:r>
              <a:rPr lang="en-US" dirty="0"/>
              <a:t>an adjacency list to represent the </a:t>
            </a:r>
            <a:r>
              <a:rPr lang="en-US" dirty="0" smtClean="0"/>
              <a:t>given graph</a:t>
            </a:r>
            <a:r>
              <a:rPr lang="en-US" dirty="0"/>
              <a:t>.</a:t>
            </a:r>
            <a:endParaRPr lang="en-US" dirty="0" smtClean="0"/>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p14="http://schemas.microsoft.com/office/powerpoint/2010/main" val="3723089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Use </a:t>
            </a:r>
            <a:r>
              <a:rPr lang="en-US" dirty="0"/>
              <a:t>an adjacency </a:t>
            </a:r>
            <a:r>
              <a:rPr lang="en-US" dirty="0" smtClean="0"/>
              <a:t>matrix </a:t>
            </a:r>
            <a:r>
              <a:rPr lang="en-US" dirty="0"/>
              <a:t>to represent the </a:t>
            </a:r>
            <a:r>
              <a:rPr lang="en-US" dirty="0" smtClean="0"/>
              <a:t>given graph</a:t>
            </a:r>
            <a:r>
              <a:rPr lang="en-US" dirty="0"/>
              <a:t>.</a:t>
            </a:r>
            <a:endParaRPr lang="en-US" dirty="0" smtClean="0"/>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1663453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Example</a:t>
            </a:r>
            <a:r>
              <a:rPr lang="en-US" dirty="0" smtClean="0"/>
              <a:t>: Determine whether these two graphs                                                                              are 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i="1" dirty="0" smtClean="0"/>
              <a:t>G</a:t>
            </a:r>
            <a:r>
              <a:rPr lang="en-US" dirty="0" smtClean="0"/>
              <a:t> and </a:t>
            </a:r>
            <a:r>
              <a:rPr lang="en-US" i="1" dirty="0" smtClean="0"/>
              <a:t>H</a:t>
            </a:r>
            <a:r>
              <a:rPr lang="en-US" dirty="0" smtClean="0"/>
              <a:t> are not isomorphic.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a:p>
            <a:pPr indent="0">
              <a:spcBef>
                <a:spcPts val="0"/>
              </a:spcBef>
              <a:buNone/>
            </a:pPr>
            <a:r>
              <a:rPr lang="en-US" dirty="0" smtClean="0"/>
              <a:t>Alternatively, note that the </a:t>
            </a:r>
            <a:r>
              <a:rPr lang="en-US" dirty="0" err="1" smtClean="0"/>
              <a:t>subgraphs</a:t>
            </a:r>
            <a:r>
              <a:rPr lang="en-US" dirty="0" smtClean="0"/>
              <a:t> of </a:t>
            </a:r>
            <a:r>
              <a:rPr lang="en-US" i="1" dirty="0" smtClean="0"/>
              <a:t>G</a:t>
            </a:r>
            <a:r>
              <a:rPr lang="en-US" dirty="0" smtClean="0"/>
              <a:t> and </a:t>
            </a:r>
            <a:r>
              <a:rPr lang="en-US" i="1" dirty="0" smtClean="0"/>
              <a:t>H</a:t>
            </a:r>
            <a:r>
              <a:rPr lang="en-US" dirty="0" smtClean="0"/>
              <a:t> made up of vertices of </a:t>
            </a:r>
          </a:p>
          <a:p>
            <a:pPr indent="0">
              <a:spcBef>
                <a:spcPts val="0"/>
              </a:spcBef>
              <a:buNone/>
            </a:pPr>
            <a:r>
              <a:rPr lang="en-US" dirty="0" smtClean="0"/>
              <a:t>degree three and the edges connecting them must be isomorphic. </a:t>
            </a:r>
          </a:p>
          <a:p>
            <a:pPr indent="0">
              <a:spcBef>
                <a:spcPts val="0"/>
              </a:spcBef>
              <a:buNone/>
            </a:pPr>
            <a:r>
              <a:rPr lang="en-US" dirty="0" smtClean="0"/>
              <a:t>But the </a:t>
            </a:r>
            <a:r>
              <a:rPr lang="en-US" dirty="0" err="1" smtClean="0"/>
              <a:t>subgraphs</a:t>
            </a:r>
            <a:r>
              <a:rPr lang="en-US" dirty="0" smtClean="0"/>
              <a:t>, as shown at the right, are not isomorphic.  </a:t>
            </a:r>
            <a:endParaRPr lang="en-US" i="1" dirty="0" smtClean="0"/>
          </a:p>
          <a:p>
            <a:pPr indent="0">
              <a:spcBef>
                <a:spcPts val="0"/>
              </a:spcBef>
              <a:buNone/>
            </a:pPr>
            <a:r>
              <a:rPr lang="en-US" dirty="0" smtClean="0"/>
              <a:t> </a:t>
            </a:r>
          </a:p>
          <a:p>
            <a:pPr indent="0">
              <a:spcBef>
                <a:spcPts val="0"/>
              </a:spcBef>
              <a:buNone/>
            </a:pPr>
            <a:endParaRPr lang="en-US"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indent="0">
              <a:buNone/>
            </a:pPr>
            <a:r>
              <a:rPr lang="en-US" sz="3400" b="1" dirty="0" smtClean="0"/>
              <a:t>Example</a:t>
            </a:r>
            <a:r>
              <a:rPr lang="en-US" sz="3400" dirty="0" smtClean="0"/>
              <a:t>: Determine whether these two graphs                                                                                               are isomorphic.</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r>
              <a:rPr lang="en-US" sz="3400" b="1" dirty="0" smtClean="0"/>
              <a:t>Solution</a:t>
            </a:r>
            <a:r>
              <a:rPr lang="en-US" sz="3400" dirty="0" smtClean="0"/>
              <a:t>:  Both graphs have six vertices and seven edges.</a:t>
            </a:r>
          </a:p>
          <a:p>
            <a:pPr indent="0">
              <a:spcBef>
                <a:spcPts val="0"/>
              </a:spcBef>
              <a:buNone/>
            </a:pPr>
            <a:r>
              <a:rPr lang="en-US" sz="3400" dirty="0" smtClean="0"/>
              <a:t>They also both have four vertices of degree two and two of degree three. </a:t>
            </a:r>
          </a:p>
          <a:p>
            <a:pPr indent="0">
              <a:spcBef>
                <a:spcPts val="0"/>
              </a:spcBef>
              <a:buNone/>
            </a:pPr>
            <a:r>
              <a:rPr lang="en-US" sz="3400" dirty="0" smtClean="0"/>
              <a:t>The </a:t>
            </a:r>
            <a:r>
              <a:rPr lang="en-US" sz="3400" dirty="0" err="1" smtClean="0"/>
              <a:t>subgraphs</a:t>
            </a:r>
            <a:r>
              <a:rPr lang="en-US" sz="3400" dirty="0" smtClean="0"/>
              <a:t> of </a:t>
            </a:r>
            <a:r>
              <a:rPr lang="en-US" sz="3400" i="1" dirty="0" smtClean="0"/>
              <a:t>G</a:t>
            </a:r>
            <a:r>
              <a:rPr lang="en-US" sz="3400" dirty="0" smtClean="0"/>
              <a:t> and </a:t>
            </a:r>
            <a:r>
              <a:rPr lang="en-US" sz="3400" i="1" dirty="0" smtClean="0"/>
              <a:t>H</a:t>
            </a:r>
            <a:r>
              <a:rPr lang="en-US" sz="3400" dirty="0" smtClean="0"/>
              <a:t> consisting of all the vertices of degree two and the edges connecting them are isomorphic. So, it is reasonable to try to find an isomorphism </a:t>
            </a:r>
            <a:r>
              <a:rPr lang="en-US" sz="3400" i="1" dirty="0" smtClean="0"/>
              <a:t>f</a:t>
            </a:r>
            <a:r>
              <a:rPr lang="en-US" sz="3400" dirty="0" smtClean="0"/>
              <a:t>. </a:t>
            </a:r>
          </a:p>
          <a:p>
            <a:pPr indent="0">
              <a:spcBef>
                <a:spcPts val="0"/>
              </a:spcBef>
              <a:buNone/>
            </a:pPr>
            <a:endParaRPr lang="en-US" sz="3400" dirty="0" smtClean="0"/>
          </a:p>
          <a:p>
            <a:pPr indent="0">
              <a:buNone/>
            </a:pPr>
            <a:r>
              <a:rPr lang="en-US" sz="3400" dirty="0"/>
              <a:t>We define </a:t>
            </a:r>
            <a:r>
              <a:rPr lang="en-US" sz="3400" dirty="0" smtClean="0"/>
              <a:t>an </a:t>
            </a:r>
            <a:r>
              <a:rPr lang="en-US" sz="3400" dirty="0"/>
              <a:t>injection </a:t>
            </a:r>
            <a:r>
              <a:rPr lang="en-US" sz="3400" i="1" dirty="0" smtClean="0"/>
              <a:t>f </a:t>
            </a:r>
            <a:r>
              <a:rPr lang="en-US" sz="3400" dirty="0"/>
              <a:t>from the vertices of </a:t>
            </a:r>
            <a:r>
              <a:rPr lang="en-US" sz="3400" i="1" dirty="0" smtClean="0"/>
              <a:t>G </a:t>
            </a:r>
            <a:r>
              <a:rPr lang="en-US" sz="3400" dirty="0"/>
              <a:t>to the vertices of </a:t>
            </a:r>
            <a:r>
              <a:rPr lang="en-US" sz="3400" i="1" dirty="0" smtClean="0"/>
              <a:t>H</a:t>
            </a:r>
            <a:r>
              <a:rPr lang="en-US" sz="3400" dirty="0" smtClean="0"/>
              <a:t> that </a:t>
            </a:r>
            <a:r>
              <a:rPr lang="en-US" sz="3400" dirty="0"/>
              <a:t>preserves the degree of vertices.   We </a:t>
            </a:r>
            <a:r>
              <a:rPr lang="en-US" sz="3400" dirty="0" smtClean="0"/>
              <a:t>will </a:t>
            </a:r>
            <a:r>
              <a:rPr lang="en-US" sz="3400" dirty="0"/>
              <a:t>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smtClean="0"/>
              <a:t>f</a:t>
            </a:r>
            <a:r>
              <a:rPr lang="en-US" sz="3400" dirty="0" smtClean="0"/>
              <a:t> </a:t>
            </a:r>
            <a:r>
              <a:rPr lang="en-US" sz="3400" dirty="0"/>
              <a:t>is an isomorphism, it follows that </a:t>
            </a:r>
            <a:r>
              <a:rPr lang="en-US" sz="3400" i="1" dirty="0" smtClean="0"/>
              <a:t>G</a:t>
            </a:r>
            <a:r>
              <a:rPr lang="en-US" sz="3400" dirty="0" smtClean="0"/>
              <a:t> </a:t>
            </a:r>
            <a:r>
              <a:rPr lang="en-US" sz="3400" dirty="0"/>
              <a:t>and </a:t>
            </a:r>
            <a:r>
              <a:rPr lang="en-US" sz="3400" i="1" dirty="0" smtClean="0"/>
              <a:t>H</a:t>
            </a:r>
            <a:r>
              <a:rPr lang="en-US" sz="3400" dirty="0" smtClean="0"/>
              <a:t> </a:t>
            </a:r>
            <a:r>
              <a:rPr lang="en-US" sz="3400" dirty="0"/>
              <a:t>are isomorphic graphs</a:t>
            </a:r>
            <a:r>
              <a:rPr lang="en-US" sz="3400" dirty="0" smtClean="0"/>
              <a:t>.</a:t>
            </a:r>
          </a:p>
          <a:p>
            <a:pPr indent="0">
              <a:spcBef>
                <a:spcPts val="0"/>
              </a:spcBef>
              <a:buNone/>
            </a:pPr>
            <a:endParaRPr lang="en-US" sz="3400" dirty="0"/>
          </a:p>
          <a:p>
            <a:pPr indent="0">
              <a:spcBef>
                <a:spcPts val="0"/>
              </a:spcBef>
              <a:buNone/>
            </a:pPr>
            <a:r>
              <a:rPr lang="en-US" sz="3400" i="1" dirty="0" smtClean="0"/>
              <a:t>See </a:t>
            </a:r>
            <a:r>
              <a:rPr lang="en-US" sz="3400" i="1" dirty="0"/>
              <a:t>the text for an illustration of how adjacency matrices can be used for this verification</a:t>
            </a:r>
            <a:r>
              <a:rPr lang="en-US" sz="3400" dirty="0" smtClean="0"/>
              <a:t>.</a:t>
            </a:r>
            <a:endParaRPr lang="en-US" sz="3400" dirty="0"/>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endParaRPr lang="en-US" dirty="0" smtClean="0"/>
          </a:p>
          <a:p>
            <a:r>
              <a:rPr lang="en-US" dirty="0" smtClean="0"/>
              <a:t>Graph </a:t>
            </a:r>
            <a:r>
              <a:rPr lang="en-US" dirty="0"/>
              <a:t>i</a:t>
            </a:r>
            <a:r>
              <a:rPr lang="en-US" dirty="0" smtClean="0"/>
              <a:t>somorphism is a problem of special interest because it is one of a few NP problems not known to be either tractable or NP-complete (see Section </a:t>
            </a:r>
            <a:r>
              <a:rPr lang="en-US" dirty="0" smtClean="0">
                <a:latin typeface="Cambria Math" pitchFamily="18" charset="0"/>
                <a:ea typeface="Cambria Math" pitchFamily="18" charset="0"/>
              </a:rPr>
              <a:t>3.3</a:t>
            </a:r>
            <a:r>
              <a:rPr lang="en-US" dirty="0" smtClean="0"/>
              <a:t>).</a:t>
            </a:r>
            <a:endParaRPr lang="en-US" dirty="0"/>
          </a:p>
        </p:txBody>
      </p:sp>
    </p:spTree>
    <p:extLst>
      <p:ext uri="{BB962C8B-B14F-4D97-AF65-F5344CB8AC3E}">
        <p14:creationId xmlns:p14="http://schemas.microsoft.com/office/powerpoint/2010/main" val="3264773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p14="http://schemas.microsoft.com/office/powerpoint/2010/main" val="2293554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t>
            </a:r>
            <a:r>
              <a:rPr lang="en-US" dirty="0" smtClean="0"/>
              <a:t>Graphs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r>
              <a:rPr lang="en-US" i="1" dirty="0" smtClean="0"/>
              <a:t>see text</a:t>
            </a:r>
            <a:r>
              <a:rPr lang="en-US" dirty="0" smtClean="0"/>
              <a:t>)</a:t>
            </a:r>
            <a:endParaRPr lang="en-US" dirty="0"/>
          </a:p>
        </p:txBody>
      </p:sp>
    </p:spTree>
    <p:extLst>
      <p:ext uri="{BB962C8B-B14F-4D97-AF65-F5344CB8AC3E}">
        <p14:creationId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Tree>
    <p:extLst>
      <p:ext uri="{BB962C8B-B14F-4D97-AF65-F5344CB8AC3E}">
        <p14:creationId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a:t>
            </a:r>
            <a:r>
              <a:rPr lang="en-US" dirty="0"/>
              <a:t>:</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p14="http://schemas.microsoft.com/office/powerpoint/2010/main" val="312704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and Hamiltonian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smtClean="0"/>
              <a:t>Leonard Euler (</a:t>
            </a:r>
            <a:r>
              <a:rPr lang="en-US" dirty="0" smtClean="0">
                <a:latin typeface="Cambria Math" pitchFamily="18" charset="0"/>
                <a:ea typeface="Cambria Math" pitchFamily="18" charset="0"/>
              </a:rPr>
              <a:t>1707-1783</a:t>
            </a:r>
            <a:r>
              <a:rPr lang="en-US" dirty="0" smtClean="0"/>
              <a:t>)</a:t>
            </a:r>
            <a:endParaRPr lang="en-US" dirty="0"/>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p14="http://schemas.microsoft.com/office/powerpoint/2010/main" val="3786188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r>
              <a:rPr lang="en-US" dirty="0" smtClean="0"/>
              <a:t>.</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Determine </a:t>
            </a:r>
            <a:r>
              <a:rPr lang="en-US" dirty="0"/>
              <a:t>whether the given graph has </a:t>
            </a:r>
            <a:r>
              <a:rPr lang="en-US" dirty="0" smtClean="0"/>
              <a:t>an Euler </a:t>
            </a:r>
            <a:r>
              <a:rPr lang="en-US" dirty="0"/>
              <a:t>circuit. Construct such a circuit when one exists. </a:t>
            </a:r>
            <a:r>
              <a:rPr lang="en-US" dirty="0" smtClean="0"/>
              <a:t>If no </a:t>
            </a:r>
            <a:r>
              <a:rPr lang="en-US" dirty="0"/>
              <a:t>Euler circuit exists, determine whether the graph has </a:t>
            </a:r>
            <a:r>
              <a:rPr lang="en-US" dirty="0" smtClean="0"/>
              <a:t>an Euler </a:t>
            </a:r>
            <a:r>
              <a:rPr lang="en-US" dirty="0"/>
              <a:t>path and construct such a path if one exists</a:t>
            </a:r>
            <a:r>
              <a:rPr lang="en-US" dirty="0" smtClean="0"/>
              <a:t>.</a:t>
            </a:r>
          </a:p>
          <a:p>
            <a:endParaRPr lang="en-US" dirty="0" smtClean="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Determine </a:t>
            </a:r>
            <a:r>
              <a:rPr lang="en-US" dirty="0"/>
              <a:t>whether the given graph has </a:t>
            </a:r>
            <a:r>
              <a:rPr lang="en-US" dirty="0" smtClean="0"/>
              <a:t>an Euler </a:t>
            </a:r>
            <a:r>
              <a:rPr lang="en-US" dirty="0"/>
              <a:t>circuit. Construct such a circuit when one exists. </a:t>
            </a:r>
            <a:r>
              <a:rPr lang="en-US" dirty="0" smtClean="0"/>
              <a:t>If no </a:t>
            </a:r>
            <a:r>
              <a:rPr lang="en-US" dirty="0"/>
              <a:t>Euler circuit exists, determine whether the graph has </a:t>
            </a:r>
            <a:r>
              <a:rPr lang="en-US" dirty="0" smtClean="0"/>
              <a:t>an Euler </a:t>
            </a:r>
            <a:r>
              <a:rPr lang="en-US" dirty="0"/>
              <a:t>path and construct such a path if one exists</a:t>
            </a:r>
            <a:r>
              <a:rPr lang="en-US" dirty="0" smtClean="0"/>
              <a:t>.</a:t>
            </a:r>
          </a:p>
          <a:p>
            <a:endParaRPr lang="en-US" dirty="0" smtClean="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smtClean="0"/>
              <a:t>In </a:t>
            </a:r>
            <a:r>
              <a:rPr lang="en-US" dirty="0"/>
              <a:t>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Euler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connected</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multigraph</a:t>
            </a:r>
            <a:r>
              <a:rPr kumimoji="0" lang="en-US" sz="2600" b="0" i="0" u="none" strike="noStrike" kern="1200" cap="none" spc="0" normalizeH="0" noProof="0" dirty="0" smtClean="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ea typeface="Cambria Math" pitchFamily="18" charset="0"/>
              </a:rPr>
              <a:t>a circuit in </a:t>
            </a:r>
            <a:r>
              <a:rPr lang="en-US" sz="2600" i="1" dirty="0" smtClean="0">
                <a:ea typeface="Cambria Math" pitchFamily="18" charset="0"/>
              </a:rPr>
              <a:t>G </a:t>
            </a:r>
            <a:r>
              <a:rPr lang="en-US" sz="2600" dirty="0" smtClean="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a:t>
            </a:r>
            <a:r>
              <a:rPr lang="en-US" sz="2600" dirty="0" smtClean="0">
                <a:ea typeface="Cambria Math" pitchFamily="18" charset="0"/>
              </a:rPr>
              <a:t>                  successively  </a:t>
            </a:r>
            <a:r>
              <a:rPr kumimoji="0" lang="en-US" sz="2600" b="0" i="0" u="none" strike="noStrike" kern="1200" cap="none" spc="0" normalizeH="0" noProof="0" dirty="0" smtClean="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t>G</a:t>
            </a:r>
            <a:r>
              <a:rPr lang="en-US" sz="2600" dirty="0" smtClean="0"/>
              <a:t> with the edges of this circuit removed</a:t>
            </a:r>
            <a:r>
              <a:rPr kumimoji="0" lang="en-US" sz="2600" b="0" u="none" strike="noStrike" kern="1200" cap="none" spc="0" normalizeH="0" baseline="0" noProof="0" dirty="0" smtClean="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b="1" dirty="0" smtClean="0"/>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H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smtClean="0"/>
              <a:t>         </a:t>
            </a:r>
            <a:r>
              <a:rPr lang="en-US" sz="2600" i="1" dirty="0" err="1" smtClean="0"/>
              <a:t>subciruit</a:t>
            </a:r>
            <a:r>
              <a:rPr lang="en-US" sz="2600" i="1"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a:t>
            </a:r>
            <a:r>
              <a:rPr kumimoji="0" lang="en-US" sz="2600" b="0" i="0" u="none" strike="noStrike" kern="1200" cap="none" spc="0" normalizeH="0" noProof="0" dirty="0" smtClean="0">
                <a:ln>
                  <a:noFill/>
                </a:ln>
                <a:solidFill>
                  <a:schemeClr val="tx1"/>
                </a:solidFill>
                <a:effectLst/>
                <a:uLnTx/>
                <a:uFillTx/>
                <a:latin typeface="+mn-lt"/>
                <a:ea typeface="+mn-ea"/>
                <a:cs typeface="+mn-cs"/>
              </a:rPr>
              <a:t> circuit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kumimoji="0" lang="en-US" sz="2600" b="0" i="0" u="none" strike="noStrike" kern="1200" cap="none" spc="0" normalizeH="0" noProof="0" dirty="0" smtClean="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lang="en-US" sz="2600" i="1" dirty="0" smtClean="0"/>
              <a:t>H</a:t>
            </a:r>
            <a:r>
              <a:rPr lang="en-US" sz="2600" dirty="0" smtClean="0"/>
              <a:t> := </a:t>
            </a:r>
            <a:r>
              <a:rPr lang="en-US" sz="2600" i="1" dirty="0" smtClean="0"/>
              <a:t>H</a:t>
            </a:r>
            <a:r>
              <a:rPr lang="en-US" sz="2600" dirty="0" smtClean="0"/>
              <a:t> with edges of </a:t>
            </a:r>
            <a:r>
              <a:rPr lang="en-US" sz="2600" i="1" dirty="0" err="1" smtClean="0"/>
              <a:t>subciruit</a:t>
            </a:r>
            <a:r>
              <a:rPr lang="en-US" sz="2600" dirty="0" smtClean="0"/>
              <a:t> and all isolated vertices removed</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a:t>
            </a:r>
            <a:r>
              <a:rPr lang="en-US" sz="2600" i="1" dirty="0" smtClean="0"/>
              <a:t>circuit </a:t>
            </a:r>
            <a:r>
              <a:rPr lang="en-US" sz="2600" dirty="0" smtClean="0"/>
              <a:t>:= </a:t>
            </a:r>
            <a:r>
              <a:rPr lang="en-US" sz="2600" i="1" dirty="0" smtClean="0"/>
              <a:t>circuit</a:t>
            </a:r>
            <a:r>
              <a:rPr lang="en-US" sz="2600" dirty="0" smtClean="0"/>
              <a:t> with </a:t>
            </a:r>
            <a:r>
              <a:rPr lang="en-US" sz="2600" dirty="0" err="1" smtClean="0"/>
              <a:t>s</a:t>
            </a:r>
            <a:r>
              <a:rPr lang="en-US" sz="2600" i="1" dirty="0" err="1" smtClean="0"/>
              <a:t>ubcircuit</a:t>
            </a:r>
            <a:r>
              <a:rPr lang="en-US" sz="2600" dirty="0" smtClean="0"/>
              <a:t> inserted at the appropriate vertex. </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circuit</a:t>
            </a:r>
            <a:r>
              <a:rPr kumimoji="0" lang="en-US" sz="2600" b="0" u="none" strike="noStrike" kern="1200" cap="none" spc="0" normalizeH="0" noProof="0" dirty="0" smtClean="0">
                <a:ln>
                  <a:noFill/>
                </a:ln>
                <a:solidFill>
                  <a:schemeClr val="tx1"/>
                </a:solidFill>
                <a:effectLst/>
                <a:uLnTx/>
                <a:uFillTx/>
                <a:latin typeface="+mn-lt"/>
                <a:ea typeface="+mn-ea"/>
                <a:cs typeface="+mn-cs"/>
              </a:rPr>
              <a:t> is an Euler circuit</a:t>
            </a:r>
            <a:r>
              <a:rPr lang="en-US" sz="2600" dirty="0" smtClean="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 data center to another data center</a:t>
            </a:r>
            <a:r>
              <a:rPr lang="en-US" dirty="0" smtClean="0"/>
              <a:t>.</a:t>
            </a:r>
            <a:endParaRPr lang="en-US" dirty="0"/>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3810977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solution  (a Hamilton circuit) is given  here.</a:t>
            </a:r>
            <a:endParaRPr lang="en-US" dirty="0"/>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t>Hamilton path</a:t>
            </a:r>
            <a:r>
              <a:rPr lang="en-US" dirty="0" smtClean="0"/>
              <a:t>, and a simple circuit in a graph </a:t>
            </a:r>
            <a:r>
              <a:rPr lang="en-US" i="1" dirty="0" smtClean="0"/>
              <a:t>G </a:t>
            </a:r>
            <a:r>
              <a:rPr lang="en-US" dirty="0" smtClean="0"/>
              <a:t>that passes through every vertex exactly once is called a </a:t>
            </a:r>
            <a:r>
              <a:rPr lang="en-US" i="1" dirty="0" smtClean="0"/>
              <a:t>Hamilton circuit.  </a:t>
            </a:r>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p14="http://schemas.microsoft.com/office/powerpoint/2010/main" val="29121613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Solution</a:t>
            </a:r>
            <a:r>
              <a:rPr lang="en-US" dirty="0" smtClean="0"/>
              <a:t>: </a:t>
            </a:r>
            <a:r>
              <a:rPr lang="en-US" i="1" dirty="0" smtClean="0"/>
              <a:t>G</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has a </a:t>
            </a:r>
            <a:r>
              <a:rPr lang="en-US" dirty="0">
                <a:latin typeface="Cambria Math" pitchFamily="18" charset="0"/>
                <a:ea typeface="Cambria Math" pitchFamily="18" charset="0"/>
              </a:rPr>
              <a:t>H</a:t>
            </a:r>
            <a:r>
              <a:rPr lang="en-US" dirty="0" smtClean="0">
                <a:latin typeface="Cambria Math" pitchFamily="18" charset="0"/>
                <a:ea typeface="Cambria Math" pitchFamily="18" charset="0"/>
              </a:rPr>
              <a:t>amilton circuit: </a:t>
            </a:r>
            <a:r>
              <a:rPr lang="en-US" i="1" dirty="0" smtClean="0">
                <a:ea typeface="Cambria Math" pitchFamily="18" charset="0"/>
              </a:rPr>
              <a:t>a</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a:t>
            </a:r>
            <a:r>
              <a:rPr lang="en-US" i="1" dirty="0" smtClean="0">
                <a:ea typeface="Cambria Math" pitchFamily="18" charset="0"/>
              </a:rPr>
              <a:t>c</a:t>
            </a:r>
            <a:r>
              <a:rPr lang="en-US" dirty="0" smtClean="0">
                <a:ea typeface="Cambria Math" pitchFamily="18" charset="0"/>
              </a:rPr>
              <a:t>, </a:t>
            </a:r>
            <a:r>
              <a:rPr lang="en-US" i="1" dirty="0" smtClean="0">
                <a:ea typeface="Cambria Math" pitchFamily="18" charset="0"/>
              </a:rPr>
              <a:t>d</a:t>
            </a:r>
            <a:r>
              <a:rPr lang="en-US" dirty="0" smtClean="0">
                <a:ea typeface="Cambria Math" pitchFamily="18" charset="0"/>
              </a:rPr>
              <a:t>, </a:t>
            </a:r>
            <a:r>
              <a:rPr lang="en-US" i="1" dirty="0" smtClean="0">
                <a:ea typeface="Cambria Math" pitchFamily="18" charset="0"/>
              </a:rPr>
              <a:t>e</a:t>
            </a:r>
            <a:r>
              <a:rPr lang="en-US" dirty="0" smtClean="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p>
          <a:p>
            <a:pPr indent="0">
              <a:buNone/>
            </a:pPr>
            <a:r>
              <a:rPr lang="en-US" i="1" dirty="0" smtClean="0"/>
              <a:t>G</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smtClean="0">
                <a:ea typeface="Cambria Math" pitchFamily="18" charset="0"/>
              </a:rPr>
              <a:t>d</a:t>
            </a:r>
            <a:r>
              <a:rPr lang="en-US" dirty="0" smtClean="0">
                <a:latin typeface="Cambria Math" pitchFamily="18" charset="0"/>
                <a:ea typeface="Cambria Math" pitchFamily="18" charset="0"/>
              </a:rPr>
              <a:t>.</a:t>
            </a:r>
          </a:p>
          <a:p>
            <a:pPr indent="0">
              <a:buNone/>
            </a:pPr>
            <a:r>
              <a:rPr lang="en-US" i="1" dirty="0" smtClean="0"/>
              <a:t>G</a:t>
            </a:r>
            <a:r>
              <a:rPr lang="en-US" baseline="-25000" dirty="0" smtClean="0">
                <a:latin typeface="Cambria Math" pitchFamily="18" charset="0"/>
                <a:ea typeface="Cambria Math" pitchFamily="18" charset="0"/>
              </a:rPr>
              <a:t>3  </a:t>
            </a:r>
            <a:r>
              <a:rPr lang="en-US" dirty="0">
                <a:latin typeface="Cambria Math" pitchFamily="18" charset="0"/>
                <a:ea typeface="Cambria Math" pitchFamily="18" charset="0"/>
              </a:rPr>
              <a:t>does not have a Hamilton circuit, </a:t>
            </a:r>
            <a:r>
              <a:rPr lang="en-US" dirty="0" smtClean="0">
                <a:latin typeface="Cambria Math" pitchFamily="18" charset="0"/>
                <a:ea typeface="Cambria Math" pitchFamily="18" charset="0"/>
              </a:rPr>
              <a:t> or a </a:t>
            </a:r>
            <a:r>
              <a:rPr lang="en-US" dirty="0">
                <a:latin typeface="Cambria Math" pitchFamily="18" charset="0"/>
                <a:ea typeface="Cambria Math" pitchFamily="18" charset="0"/>
              </a:rPr>
              <a:t>Hamilton </a:t>
            </a:r>
            <a:r>
              <a:rPr lang="en-US" dirty="0" smtClean="0">
                <a:latin typeface="Cambria Math" pitchFamily="18" charset="0"/>
                <a:ea typeface="Cambria Math" pitchFamily="18" charset="0"/>
              </a:rPr>
              <a:t>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3537858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15736</TotalTime>
  <Words>8975</Words>
  <Application>Microsoft Office PowerPoint</Application>
  <PresentationFormat>On-screen Show (4:3)</PresentationFormat>
  <Paragraphs>672</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Degrees of Vertices</vt:lpstr>
      <vt:lpstr>Classroom Exercise</vt:lpstr>
      <vt:lpstr>Classroom Exercise</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Classroom Exercise</vt:lpstr>
      <vt:lpstr>Complete Bipartite Graphs</vt:lpstr>
      <vt:lpstr>Bipartite Graphs and Matchings</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Chunlei Liu</cp:lastModifiedBy>
  <cp:revision>746</cp:revision>
  <dcterms:created xsi:type="dcterms:W3CDTF">2011-03-27T19:58:04Z</dcterms:created>
  <dcterms:modified xsi:type="dcterms:W3CDTF">2014-07-23T04:57:06Z</dcterms:modified>
</cp:coreProperties>
</file>