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04" r:id="rId3"/>
    <p:sldId id="395" r:id="rId4"/>
    <p:sldId id="397" r:id="rId5"/>
    <p:sldId id="428" r:id="rId6"/>
    <p:sldId id="398" r:id="rId7"/>
    <p:sldId id="416" r:id="rId8"/>
    <p:sldId id="391" r:id="rId9"/>
    <p:sldId id="439" r:id="rId10"/>
    <p:sldId id="399" r:id="rId11"/>
    <p:sldId id="440" r:id="rId12"/>
    <p:sldId id="400" r:id="rId13"/>
    <p:sldId id="402" r:id="rId14"/>
    <p:sldId id="406" r:id="rId15"/>
    <p:sldId id="407" r:id="rId16"/>
    <p:sldId id="409" r:id="rId17"/>
    <p:sldId id="441" r:id="rId18"/>
    <p:sldId id="408" r:id="rId19"/>
    <p:sldId id="410" r:id="rId20"/>
    <p:sldId id="352" r:id="rId21"/>
    <p:sldId id="417" r:id="rId22"/>
    <p:sldId id="421" r:id="rId23"/>
    <p:sldId id="418" r:id="rId24"/>
    <p:sldId id="442" r:id="rId25"/>
    <p:sldId id="419" r:id="rId26"/>
    <p:sldId id="420" r:id="rId27"/>
    <p:sldId id="443" r:id="rId28"/>
    <p:sldId id="422" r:id="rId29"/>
    <p:sldId id="423" r:id="rId30"/>
    <p:sldId id="444" r:id="rId31"/>
    <p:sldId id="425" r:id="rId32"/>
    <p:sldId id="412" r:id="rId33"/>
    <p:sldId id="426" r:id="rId34"/>
    <p:sldId id="449" r:id="rId35"/>
    <p:sldId id="427" r:id="rId36"/>
    <p:sldId id="450" r:id="rId37"/>
    <p:sldId id="445" r:id="rId38"/>
    <p:sldId id="446" r:id="rId39"/>
    <p:sldId id="353" r:id="rId40"/>
    <p:sldId id="429" r:id="rId41"/>
    <p:sldId id="430" r:id="rId42"/>
    <p:sldId id="431" r:id="rId43"/>
    <p:sldId id="432" r:id="rId44"/>
    <p:sldId id="437" r:id="rId45"/>
    <p:sldId id="433" r:id="rId46"/>
    <p:sldId id="447" r:id="rId47"/>
    <p:sldId id="451" r:id="rId48"/>
    <p:sldId id="434" r:id="rId49"/>
    <p:sldId id="435" r:id="rId50"/>
    <p:sldId id="436" r:id="rId51"/>
    <p:sldId id="448" r:id="rId52"/>
    <p:sldId id="453" r:id="rId53"/>
    <p:sldId id="43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44" autoAdjust="0"/>
    <p:restoredTop sz="94584" autoAdjust="0"/>
  </p:normalViewPr>
  <p:slideViewPr>
    <p:cSldViewPr>
      <p:cViewPr varScale="1">
        <p:scale>
          <a:sx n="81" d="100"/>
          <a:sy n="81" d="100"/>
        </p:scale>
        <p:origin x="1062"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nlei Liu" userId="710a8e5f-0cc6-4079-ab2e-2c7b9073c6a0" providerId="ADAL" clId="{2F8B082B-04C2-4632-8623-F3A0AF58AE73}"/>
    <pc:docChg chg="custSel addSld delSld modSld sldOrd">
      <pc:chgData name="Chunlei Liu" userId="710a8e5f-0cc6-4079-ab2e-2c7b9073c6a0" providerId="ADAL" clId="{2F8B082B-04C2-4632-8623-F3A0AF58AE73}" dt="2018-11-19T14:50:41.236" v="46"/>
      <pc:docMkLst>
        <pc:docMk/>
      </pc:docMkLst>
      <pc:sldChg chg="ord">
        <pc:chgData name="Chunlei Liu" userId="710a8e5f-0cc6-4079-ab2e-2c7b9073c6a0" providerId="ADAL" clId="{2F8B082B-04C2-4632-8623-F3A0AF58AE73}" dt="2018-11-19T14:49:53.216" v="41"/>
        <pc:sldMkLst>
          <pc:docMk/>
          <pc:sldMk cId="1835739467" sldId="433"/>
        </pc:sldMkLst>
      </pc:sldChg>
      <pc:sldChg chg="ord">
        <pc:chgData name="Chunlei Liu" userId="710a8e5f-0cc6-4079-ab2e-2c7b9073c6a0" providerId="ADAL" clId="{2F8B082B-04C2-4632-8623-F3A0AF58AE73}" dt="2018-11-19T14:50:41.236" v="46"/>
        <pc:sldMkLst>
          <pc:docMk/>
          <pc:sldMk cId="1781761235" sldId="436"/>
        </pc:sldMkLst>
      </pc:sldChg>
      <pc:sldChg chg="modSp add">
        <pc:chgData name="Chunlei Liu" userId="710a8e5f-0cc6-4079-ab2e-2c7b9073c6a0" providerId="ADAL" clId="{2F8B082B-04C2-4632-8623-F3A0AF58AE73}" dt="2018-11-19T14:42:38.880" v="19"/>
        <pc:sldMkLst>
          <pc:docMk/>
          <pc:sldMk cId="3584507054" sldId="449"/>
        </pc:sldMkLst>
        <pc:spChg chg="mod">
          <ac:chgData name="Chunlei Liu" userId="710a8e5f-0cc6-4079-ab2e-2c7b9073c6a0" providerId="ADAL" clId="{2F8B082B-04C2-4632-8623-F3A0AF58AE73}" dt="2018-11-19T14:42:38.880" v="19"/>
          <ac:spMkLst>
            <pc:docMk/>
            <pc:sldMk cId="3584507054" sldId="449"/>
            <ac:spMk id="2" creationId="{6E4870AD-25F7-4A8D-B9F0-6DD65FF6D6C0}"/>
          </ac:spMkLst>
        </pc:spChg>
        <pc:spChg chg="mod">
          <ac:chgData name="Chunlei Liu" userId="710a8e5f-0cc6-4079-ab2e-2c7b9073c6a0" providerId="ADAL" clId="{2F8B082B-04C2-4632-8623-F3A0AF58AE73}" dt="2018-11-19T14:42:16.676" v="18" actId="6549"/>
          <ac:spMkLst>
            <pc:docMk/>
            <pc:sldMk cId="3584507054" sldId="449"/>
            <ac:spMk id="3" creationId="{33F9441C-4A98-43DC-B8DA-42F2C6080D51}"/>
          </ac:spMkLst>
        </pc:spChg>
      </pc:sldChg>
      <pc:sldChg chg="modSp add">
        <pc:chgData name="Chunlei Liu" userId="710a8e5f-0cc6-4079-ab2e-2c7b9073c6a0" providerId="ADAL" clId="{2F8B082B-04C2-4632-8623-F3A0AF58AE73}" dt="2018-11-19T14:43:49.901" v="34" actId="6549"/>
        <pc:sldMkLst>
          <pc:docMk/>
          <pc:sldMk cId="2636858954" sldId="450"/>
        </pc:sldMkLst>
        <pc:spChg chg="mod">
          <ac:chgData name="Chunlei Liu" userId="710a8e5f-0cc6-4079-ab2e-2c7b9073c6a0" providerId="ADAL" clId="{2F8B082B-04C2-4632-8623-F3A0AF58AE73}" dt="2018-11-19T14:43:26.908" v="22"/>
          <ac:spMkLst>
            <pc:docMk/>
            <pc:sldMk cId="2636858954" sldId="450"/>
            <ac:spMk id="2" creationId="{3BE688D7-26F4-47A5-A7EE-3D955B7BE349}"/>
          </ac:spMkLst>
        </pc:spChg>
        <pc:spChg chg="mod">
          <ac:chgData name="Chunlei Liu" userId="710a8e5f-0cc6-4079-ab2e-2c7b9073c6a0" providerId="ADAL" clId="{2F8B082B-04C2-4632-8623-F3A0AF58AE73}" dt="2018-11-19T14:43:49.901" v="34" actId="6549"/>
          <ac:spMkLst>
            <pc:docMk/>
            <pc:sldMk cId="2636858954" sldId="450"/>
            <ac:spMk id="3" creationId="{3938BE1B-E564-4635-B729-7C55D4AD6D08}"/>
          </ac:spMkLst>
        </pc:spChg>
      </pc:sldChg>
      <pc:sldChg chg="addSp delSp modSp add">
        <pc:chgData name="Chunlei Liu" userId="710a8e5f-0cc6-4079-ab2e-2c7b9073c6a0" providerId="ADAL" clId="{2F8B082B-04C2-4632-8623-F3A0AF58AE73}" dt="2018-11-19T14:49:32.049" v="40" actId="1076"/>
        <pc:sldMkLst>
          <pc:docMk/>
          <pc:sldMk cId="730233099" sldId="451"/>
        </pc:sldMkLst>
        <pc:picChg chg="del">
          <ac:chgData name="Chunlei Liu" userId="710a8e5f-0cc6-4079-ab2e-2c7b9073c6a0" providerId="ADAL" clId="{2F8B082B-04C2-4632-8623-F3A0AF58AE73}" dt="2018-11-19T14:49:01.762" v="36" actId="478"/>
          <ac:picMkLst>
            <pc:docMk/>
            <pc:sldMk cId="730233099" sldId="451"/>
            <ac:picMk id="4" creationId="{00000000-0000-0000-0000-000000000000}"/>
          </ac:picMkLst>
        </pc:picChg>
        <pc:picChg chg="add mod">
          <ac:chgData name="Chunlei Liu" userId="710a8e5f-0cc6-4079-ab2e-2c7b9073c6a0" providerId="ADAL" clId="{2F8B082B-04C2-4632-8623-F3A0AF58AE73}" dt="2018-11-19T14:49:32.049" v="40" actId="1076"/>
          <ac:picMkLst>
            <pc:docMk/>
            <pc:sldMk cId="730233099" sldId="451"/>
            <ac:picMk id="6" creationId="{1048170C-AB69-46E9-BFB6-2497CDE88833}"/>
          </ac:picMkLst>
        </pc:picChg>
      </pc:sldChg>
      <pc:sldChg chg="add del">
        <pc:chgData name="Chunlei Liu" userId="710a8e5f-0cc6-4079-ab2e-2c7b9073c6a0" providerId="ADAL" clId="{2F8B082B-04C2-4632-8623-F3A0AF58AE73}" dt="2018-11-19T14:50:18.723" v="44" actId="2696"/>
        <pc:sldMkLst>
          <pc:docMk/>
          <pc:sldMk cId="1247950570" sldId="452"/>
        </pc:sldMkLst>
      </pc:sldChg>
      <pc:sldChg chg="modSp add">
        <pc:chgData name="Chunlei Liu" userId="710a8e5f-0cc6-4079-ab2e-2c7b9073c6a0" providerId="ADAL" clId="{2F8B082B-04C2-4632-8623-F3A0AF58AE73}" dt="2018-11-19T14:50:29.890" v="45"/>
        <pc:sldMkLst>
          <pc:docMk/>
          <pc:sldMk cId="3026352424" sldId="453"/>
        </pc:sldMkLst>
        <pc:spChg chg="mod">
          <ac:chgData name="Chunlei Liu" userId="710a8e5f-0cc6-4079-ab2e-2c7b9073c6a0" providerId="ADAL" clId="{2F8B082B-04C2-4632-8623-F3A0AF58AE73}" dt="2018-11-19T14:50:29.890" v="45"/>
          <ac:spMkLst>
            <pc:docMk/>
            <pc:sldMk cId="3026352424" sldId="45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11/19/2018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Trees</a:t>
            </a:r>
          </a:p>
        </p:txBody>
      </p:sp>
      <p:sp>
        <p:nvSpPr>
          <p:cNvPr id="3" name="Subtitle 2"/>
          <p:cNvSpPr>
            <a:spLocks noGrp="1"/>
          </p:cNvSpPr>
          <p:nvPr>
            <p:ph type="subTitle" idx="1"/>
          </p:nvPr>
        </p:nvSpPr>
        <p:spPr/>
        <p:txBody>
          <a:bodyPr/>
          <a:lstStyle/>
          <a:p>
            <a:r>
              <a:rPr lang="en-US" dirty="0"/>
              <a:t>Chapter </a:t>
            </a:r>
            <a:r>
              <a:rPr lang="en-US" dirty="0">
                <a:latin typeface="Cambria Math" pitchFamily="18" charset="0"/>
                <a:ea typeface="Cambria Math" pitchFamily="18" charset="0"/>
              </a:rPr>
              <a:t>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t>
            </a:r>
            <a:r>
              <a:rPr lang="en-US" dirty="0"/>
              <a:t>-</a:t>
            </a:r>
            <a:r>
              <a:rPr lang="en-US" dirty="0" err="1"/>
              <a:t>ary</a:t>
            </a:r>
            <a:r>
              <a:rPr lang="en-US" dirty="0"/>
              <a:t> Rooted Trees</a:t>
            </a:r>
          </a:p>
        </p:txBody>
      </p:sp>
      <p:sp>
        <p:nvSpPr>
          <p:cNvPr id="3" name="Content Placeholder 2"/>
          <p:cNvSpPr>
            <a:spLocks noGrp="1"/>
          </p:cNvSpPr>
          <p:nvPr>
            <p:ph idx="1"/>
          </p:nvPr>
        </p:nvSpPr>
        <p:spPr/>
        <p:txBody>
          <a:bodyPr>
            <a:normAutofit fontScale="25000" lnSpcReduction="20000"/>
          </a:bodyPr>
          <a:lstStyle/>
          <a:p>
            <a:pPr indent="0">
              <a:buNone/>
            </a:pPr>
            <a:r>
              <a:rPr lang="en-US" sz="7200" b="1" dirty="0"/>
              <a:t>Definition</a:t>
            </a:r>
            <a:r>
              <a:rPr lang="en-US" sz="7200" dirty="0"/>
              <a:t>: A rooted tree is called an </a:t>
            </a:r>
            <a:r>
              <a:rPr lang="en-US" sz="7200" i="1" dirty="0"/>
              <a:t>m-</a:t>
            </a:r>
            <a:r>
              <a:rPr lang="en-US" sz="7200" i="1" dirty="0" err="1"/>
              <a:t>ary</a:t>
            </a:r>
            <a:r>
              <a:rPr lang="en-US" sz="7200" i="1" dirty="0"/>
              <a:t> tree </a:t>
            </a:r>
            <a:r>
              <a:rPr lang="en-US" sz="7200" dirty="0"/>
              <a:t>if every internal vertex has no more than </a:t>
            </a:r>
            <a:r>
              <a:rPr lang="en-US" sz="7200" i="1" dirty="0"/>
              <a:t>m</a:t>
            </a:r>
            <a:r>
              <a:rPr lang="en-US" sz="7200" dirty="0"/>
              <a:t> children. The tree is called a </a:t>
            </a:r>
            <a:r>
              <a:rPr lang="en-US" sz="7200" i="1" dirty="0"/>
              <a:t>full m-</a:t>
            </a:r>
            <a:r>
              <a:rPr lang="en-US" sz="7200" i="1" dirty="0" err="1"/>
              <a:t>ary</a:t>
            </a:r>
            <a:r>
              <a:rPr lang="en-US" sz="7200" i="1" dirty="0"/>
              <a:t> tree </a:t>
            </a:r>
            <a:r>
              <a:rPr lang="en-US" sz="7200" dirty="0"/>
              <a:t>if every internal vertex has exactly </a:t>
            </a:r>
            <a:r>
              <a:rPr lang="en-US" sz="7200" i="1" dirty="0"/>
              <a:t>m</a:t>
            </a:r>
            <a:r>
              <a:rPr lang="en-US" sz="7200" dirty="0"/>
              <a:t> children. An </a:t>
            </a:r>
            <a:r>
              <a:rPr lang="en-US" sz="7200" i="1" dirty="0"/>
              <a:t>m</a:t>
            </a:r>
            <a:r>
              <a:rPr lang="en-US" sz="7200" dirty="0"/>
              <a:t>-</a:t>
            </a:r>
            <a:r>
              <a:rPr lang="en-US" sz="7200" dirty="0" err="1"/>
              <a:t>ary</a:t>
            </a:r>
            <a:r>
              <a:rPr lang="en-US" sz="7200" dirty="0"/>
              <a:t> tree with </a:t>
            </a:r>
            <a:r>
              <a:rPr lang="en-US" sz="7200" i="1" dirty="0"/>
              <a:t>m</a:t>
            </a:r>
            <a:r>
              <a:rPr lang="en-US" sz="7200" dirty="0"/>
              <a:t> = </a:t>
            </a:r>
            <a:r>
              <a:rPr lang="en-US" sz="7200" dirty="0">
                <a:latin typeface="Cambria Math" pitchFamily="18" charset="0"/>
                <a:ea typeface="Cambria Math" pitchFamily="18" charset="0"/>
              </a:rPr>
              <a:t>2</a:t>
            </a:r>
            <a:r>
              <a:rPr lang="en-US" sz="7200" dirty="0"/>
              <a:t> is called a </a:t>
            </a:r>
            <a:r>
              <a:rPr lang="en-US" sz="7200" i="1" dirty="0"/>
              <a:t>binary</a:t>
            </a:r>
            <a:r>
              <a:rPr lang="en-US" sz="7200" dirty="0"/>
              <a:t> tree.</a:t>
            </a:r>
          </a:p>
          <a:p>
            <a:pPr indent="0">
              <a:buNone/>
            </a:pPr>
            <a:endParaRPr lang="en-US" sz="7200" dirty="0"/>
          </a:p>
          <a:p>
            <a:pPr indent="0">
              <a:buNone/>
            </a:pPr>
            <a:r>
              <a:rPr lang="en-US" sz="7200" b="1" dirty="0"/>
              <a:t>Example</a:t>
            </a:r>
            <a:r>
              <a:rPr lang="en-US" sz="7200" dirty="0"/>
              <a:t>: Are the following rooted trees full </a:t>
            </a:r>
            <a:r>
              <a:rPr lang="en-US" sz="7200" i="1" dirty="0"/>
              <a:t>m</a:t>
            </a:r>
            <a:r>
              <a:rPr lang="en-US" sz="7200" dirty="0"/>
              <a:t>-</a:t>
            </a:r>
            <a:r>
              <a:rPr lang="en-US" sz="7200" dirty="0" err="1"/>
              <a:t>ary</a:t>
            </a:r>
            <a:r>
              <a:rPr lang="en-US" sz="7200" dirty="0"/>
              <a:t> trees for some positive integer </a:t>
            </a:r>
            <a:r>
              <a:rPr lang="en-US" sz="7200" i="1" dirty="0"/>
              <a:t>m</a:t>
            </a:r>
            <a:r>
              <a:rPr lang="en-US" sz="7200" dirty="0"/>
              <a:t>?</a:t>
            </a:r>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endParaRPr lang="en-US" sz="5500" dirty="0"/>
          </a:p>
          <a:p>
            <a:pPr indent="0">
              <a:buNone/>
            </a:pPr>
            <a:r>
              <a:rPr lang="en-US" sz="7200" b="1" dirty="0"/>
              <a:t>Solution</a:t>
            </a:r>
            <a:r>
              <a:rPr lang="en-US" sz="7200" dirty="0"/>
              <a:t>: </a:t>
            </a:r>
            <a:r>
              <a:rPr lang="en-US" sz="7200" i="1" dirty="0"/>
              <a:t>T</a:t>
            </a:r>
            <a:r>
              <a:rPr lang="en-US" sz="7200" baseline="-25000" dirty="0">
                <a:latin typeface="Cambria Math" pitchFamily="18" charset="0"/>
                <a:ea typeface="Cambria Math" pitchFamily="18" charset="0"/>
              </a:rPr>
              <a:t>1</a:t>
            </a:r>
            <a:r>
              <a:rPr lang="en-US" sz="7200" dirty="0"/>
              <a:t> is a full binary tree because each of its internal vertices has two children. </a:t>
            </a:r>
            <a:r>
              <a:rPr lang="en-US" sz="7200" i="1" dirty="0"/>
              <a:t>T</a:t>
            </a:r>
            <a:r>
              <a:rPr lang="en-US" sz="7200" baseline="-25000" dirty="0">
                <a:latin typeface="Cambria Math" pitchFamily="18" charset="0"/>
                <a:ea typeface="Cambria Math" pitchFamily="18" charset="0"/>
              </a:rPr>
              <a:t>2</a:t>
            </a:r>
            <a:r>
              <a:rPr lang="en-US" sz="7200" baseline="-25000" dirty="0"/>
              <a:t> </a:t>
            </a:r>
            <a:r>
              <a:rPr lang="en-US" sz="7200" dirty="0"/>
              <a:t>is a full </a:t>
            </a:r>
            <a:r>
              <a:rPr lang="en-US" sz="7200" dirty="0">
                <a:latin typeface="Cambria Math" pitchFamily="18" charset="0"/>
                <a:ea typeface="Cambria Math" pitchFamily="18" charset="0"/>
              </a:rPr>
              <a:t>3</a:t>
            </a:r>
            <a:r>
              <a:rPr lang="en-US" sz="7200" dirty="0"/>
              <a:t>-ary tree because each of its internal vertices has three children. In </a:t>
            </a:r>
            <a:r>
              <a:rPr lang="en-US" sz="7200" i="1" dirty="0"/>
              <a:t>T</a:t>
            </a:r>
            <a:r>
              <a:rPr lang="en-US" sz="7200" baseline="-25000" dirty="0">
                <a:latin typeface="Cambria Math" pitchFamily="18" charset="0"/>
                <a:ea typeface="Cambria Math" pitchFamily="18" charset="0"/>
              </a:rPr>
              <a:t>3</a:t>
            </a:r>
            <a:r>
              <a:rPr lang="en-US" sz="7200" dirty="0"/>
              <a:t> each internal vertex has five children, so </a:t>
            </a:r>
            <a:r>
              <a:rPr lang="en-US" sz="7200" i="1" dirty="0"/>
              <a:t>T</a:t>
            </a:r>
            <a:r>
              <a:rPr lang="en-US" sz="7200" baseline="-25000" dirty="0">
                <a:latin typeface="Cambria Math" pitchFamily="18" charset="0"/>
                <a:ea typeface="Cambria Math" pitchFamily="18" charset="0"/>
              </a:rPr>
              <a:t>3</a:t>
            </a:r>
            <a:r>
              <a:rPr lang="en-US" sz="7200" dirty="0"/>
              <a:t> is a full </a:t>
            </a:r>
            <a:r>
              <a:rPr lang="en-US" sz="7200" dirty="0">
                <a:latin typeface="Cambria Math" pitchFamily="18" charset="0"/>
                <a:ea typeface="Cambria Math" pitchFamily="18" charset="0"/>
              </a:rPr>
              <a:t>5</a:t>
            </a:r>
            <a:r>
              <a:rPr lang="en-US" sz="7200" dirty="0"/>
              <a:t>-ary tree. </a:t>
            </a:r>
            <a:r>
              <a:rPr lang="en-US" sz="7200" i="1" dirty="0"/>
              <a:t>T</a:t>
            </a:r>
            <a:r>
              <a:rPr lang="en-US" sz="7200" baseline="-25000" dirty="0">
                <a:latin typeface="Cambria Math" pitchFamily="18" charset="0"/>
                <a:ea typeface="Cambria Math" pitchFamily="18" charset="0"/>
              </a:rPr>
              <a:t>4</a:t>
            </a:r>
            <a:r>
              <a:rPr lang="en-US" sz="7200" baseline="-25000" dirty="0"/>
              <a:t> </a:t>
            </a:r>
            <a:r>
              <a:rPr lang="en-US" sz="7200" dirty="0"/>
              <a:t>is not a full </a:t>
            </a:r>
            <a:r>
              <a:rPr lang="en-US" sz="7200" i="1" dirty="0"/>
              <a:t>m</a:t>
            </a:r>
            <a:r>
              <a:rPr lang="en-US" sz="7200" dirty="0"/>
              <a:t>-</a:t>
            </a:r>
            <a:r>
              <a:rPr lang="en-US" sz="7200" dirty="0" err="1"/>
              <a:t>ary</a:t>
            </a:r>
            <a:r>
              <a:rPr lang="en-US" sz="7200" dirty="0"/>
              <a:t> tree for any m because some of its internal vertices have two children and others have three children.</a:t>
            </a:r>
          </a:p>
          <a:p>
            <a:pPr indent="0">
              <a:buNone/>
            </a:pPr>
            <a:endParaRPr lang="en-US" sz="7200" dirty="0"/>
          </a:p>
          <a:p>
            <a:pPr indent="0">
              <a:buNone/>
            </a:pPr>
            <a:endParaRPr lang="en-US" sz="7200" dirty="0"/>
          </a:p>
          <a:p>
            <a:pPr indent="0">
              <a:buNone/>
            </a:pPr>
            <a:endParaRPr lang="en-US" dirty="0"/>
          </a:p>
          <a:p>
            <a:pPr indent="0">
              <a:buNone/>
            </a:pPr>
            <a:r>
              <a:rPr lang="en-US" dirty="0"/>
              <a:t> </a:t>
            </a:r>
          </a:p>
          <a:p>
            <a:pPr indent="0">
              <a:buNone/>
            </a:pPr>
            <a:r>
              <a:rPr lang="en-US" dirty="0"/>
              <a:t> </a:t>
            </a:r>
          </a:p>
          <a:p>
            <a:pPr indent="0">
              <a:buNone/>
            </a:pPr>
            <a:r>
              <a:rPr lang="en-US" dirty="0"/>
              <a:t> </a:t>
            </a:r>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3733800"/>
            <a:ext cx="5778246" cy="1131570"/>
          </a:xfrm>
          <a:prstGeom prst="rect">
            <a:avLst/>
          </a:prstGeom>
        </p:spPr>
      </p:pic>
    </p:spTree>
    <p:extLst>
      <p:ext uri="{BB962C8B-B14F-4D97-AF65-F5344CB8AC3E}">
        <p14:creationId xmlns:p14="http://schemas.microsoft.com/office/powerpoint/2010/main" val="222770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normAutofit lnSpcReduction="10000"/>
          </a:bodyPr>
          <a:lstStyle/>
          <a:p>
            <a:r>
              <a:rPr lang="en-US" dirty="0"/>
              <a:t>A chain letter starts with a person sending a letter out to 10 others. Each person is asked to send the letter out to 10 others, and each letter contains a list of the previous six people in the chain. Unless there are fewer than six names in the list, each person sends one dollar to the ﬁrst person in this list, removes the name of this person from the list, moves up each of the other ﬁve names one position, and inserts his or her name at the end of this list. If no person breaks the chain and no one receives more than one letter, how much money will a person in the chain ultimately receive?</a:t>
            </a:r>
          </a:p>
        </p:txBody>
      </p:sp>
    </p:spTree>
    <p:extLst>
      <p:ext uri="{BB962C8B-B14F-4D97-AF65-F5344CB8AC3E}">
        <p14:creationId xmlns:p14="http://schemas.microsoft.com/office/powerpoint/2010/main" val="2076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Rooted Trees</a:t>
            </a:r>
          </a:p>
        </p:txBody>
      </p:sp>
      <p:sp>
        <p:nvSpPr>
          <p:cNvPr id="3" name="Content Placeholder 2"/>
          <p:cNvSpPr>
            <a:spLocks noGrp="1"/>
          </p:cNvSpPr>
          <p:nvPr>
            <p:ph idx="1"/>
          </p:nvPr>
        </p:nvSpPr>
        <p:spPr>
          <a:ln>
            <a:solidFill>
              <a:schemeClr val="bg1"/>
            </a:solidFill>
          </a:ln>
        </p:spPr>
        <p:txBody>
          <a:bodyPr>
            <a:noAutofit/>
          </a:bodyPr>
          <a:lstStyle/>
          <a:p>
            <a:pPr indent="0">
              <a:buNone/>
            </a:pPr>
            <a:r>
              <a:rPr lang="en-US" sz="1400" b="1" dirty="0"/>
              <a:t>Definition</a:t>
            </a:r>
            <a:r>
              <a:rPr lang="en-US" sz="1400" dirty="0"/>
              <a:t>: An </a:t>
            </a:r>
            <a:r>
              <a:rPr lang="en-US" sz="1400" i="1" dirty="0"/>
              <a:t>ordered rooted tree </a:t>
            </a:r>
            <a:r>
              <a:rPr lang="en-US" sz="1400" dirty="0"/>
              <a:t>is a rooted tree where the children of each internal vertex are ordered.</a:t>
            </a:r>
          </a:p>
          <a:p>
            <a:pPr lvl="1"/>
            <a:r>
              <a:rPr lang="en-US" sz="1400" dirty="0"/>
              <a:t>We draw ordered rooted trees so that the children of each internal vertex are shown in order from left to right.</a:t>
            </a:r>
          </a:p>
          <a:p>
            <a:pPr marL="393192" lvl="1" indent="0">
              <a:buNone/>
            </a:pPr>
            <a:endParaRPr lang="en-US" sz="1400" dirty="0"/>
          </a:p>
          <a:p>
            <a:pPr marL="274320" lvl="1" indent="0">
              <a:spcBef>
                <a:spcPts val="0"/>
              </a:spcBef>
              <a:buNone/>
            </a:pPr>
            <a:r>
              <a:rPr lang="en-US" sz="1400" b="1" dirty="0"/>
              <a:t>Definition</a:t>
            </a:r>
            <a:r>
              <a:rPr lang="en-US" sz="1400" dirty="0"/>
              <a:t>: A </a:t>
            </a:r>
            <a:r>
              <a:rPr lang="en-US" sz="1400" i="1" dirty="0"/>
              <a:t>binary tree </a:t>
            </a:r>
            <a:r>
              <a:rPr lang="en-US" sz="1400" dirty="0"/>
              <a:t>is an ordered rooted where each internal vertex has at most two children.   If an internal vertex of a binary tree has two children, the first is called the </a:t>
            </a:r>
            <a:r>
              <a:rPr lang="en-US" sz="1400" i="1" dirty="0"/>
              <a:t>left child </a:t>
            </a:r>
            <a:r>
              <a:rPr lang="en-US" sz="1400" dirty="0"/>
              <a:t>and the second the </a:t>
            </a:r>
            <a:r>
              <a:rPr lang="en-US" sz="1400" i="1" dirty="0"/>
              <a:t>right child</a:t>
            </a:r>
            <a:r>
              <a:rPr lang="en-US" sz="1400" dirty="0"/>
              <a:t>. The tree rooted at the left child of a vertex is called the </a:t>
            </a:r>
            <a:r>
              <a:rPr lang="en-US" sz="1400" i="1" dirty="0"/>
              <a:t>left </a:t>
            </a:r>
            <a:r>
              <a:rPr lang="en-US" sz="1400" i="1" dirty="0" err="1"/>
              <a:t>subtree</a:t>
            </a:r>
            <a:r>
              <a:rPr lang="en-US" sz="1400" i="1" dirty="0"/>
              <a:t> </a:t>
            </a:r>
            <a:r>
              <a:rPr lang="en-US" sz="1400" dirty="0"/>
              <a:t>of this vertex, and the tree rooted at the right child of a vertex is called the </a:t>
            </a:r>
            <a:r>
              <a:rPr lang="en-US" sz="1400" i="1" dirty="0"/>
              <a:t>right </a:t>
            </a:r>
            <a:r>
              <a:rPr lang="en-US" sz="1400" i="1" dirty="0" err="1"/>
              <a:t>subtree</a:t>
            </a:r>
            <a:r>
              <a:rPr lang="en-US" sz="1400" i="1" dirty="0"/>
              <a:t> </a:t>
            </a:r>
            <a:r>
              <a:rPr lang="en-US" sz="1400" dirty="0"/>
              <a:t>of this vertex.</a:t>
            </a:r>
          </a:p>
          <a:p>
            <a:pPr lvl="1"/>
            <a:endParaRPr lang="en-US" sz="1400" dirty="0"/>
          </a:p>
          <a:p>
            <a:pPr indent="0">
              <a:buNone/>
            </a:pPr>
            <a:r>
              <a:rPr lang="en-US" sz="1400" b="1" dirty="0"/>
              <a:t>Example</a:t>
            </a:r>
            <a:r>
              <a:rPr lang="en-US" sz="1400" dirty="0"/>
              <a:t>:  Consider the binary tree </a:t>
            </a:r>
            <a:r>
              <a:rPr lang="en-US" sz="1400" i="1" dirty="0"/>
              <a:t>T</a:t>
            </a:r>
            <a:r>
              <a:rPr lang="en-US" sz="1400" dirty="0"/>
              <a:t>. </a:t>
            </a:r>
          </a:p>
          <a:p>
            <a:pPr indent="0">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a:t>
            </a:r>
            <a:r>
              <a:rPr lang="en-US" sz="1400" dirty="0"/>
              <a:t>  What are the left and right children of </a:t>
            </a:r>
            <a:r>
              <a:rPr lang="en-US" sz="1400" i="1" dirty="0"/>
              <a:t>d</a:t>
            </a:r>
            <a:r>
              <a:rPr lang="en-US" sz="1400" dirty="0"/>
              <a:t>? </a:t>
            </a:r>
          </a:p>
          <a:p>
            <a:pPr indent="0">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What are the left and right </a:t>
            </a:r>
            <a:r>
              <a:rPr lang="en-US" sz="1400" dirty="0" err="1"/>
              <a:t>subtrees</a:t>
            </a:r>
            <a:r>
              <a:rPr lang="en-US" sz="1400" dirty="0"/>
              <a:t> of </a:t>
            </a:r>
            <a:r>
              <a:rPr lang="en-US" sz="1400" i="1" dirty="0"/>
              <a:t>c</a:t>
            </a:r>
            <a:r>
              <a:rPr lang="en-US" sz="1400" dirty="0"/>
              <a:t>?</a:t>
            </a:r>
          </a:p>
          <a:p>
            <a:pPr indent="0">
              <a:lnSpc>
                <a:spcPts val="1400"/>
              </a:lnSpc>
              <a:buNone/>
            </a:pPr>
            <a:r>
              <a:rPr lang="en-US" sz="1400" b="1" dirty="0"/>
              <a:t>Solution</a:t>
            </a:r>
            <a:r>
              <a:rPr lang="en-US" sz="1400" dirty="0"/>
              <a:t>: </a:t>
            </a:r>
          </a:p>
          <a:p>
            <a:pPr indent="0">
              <a:lnSpc>
                <a:spcPct val="150000"/>
              </a:lnSpc>
              <a:buNone/>
            </a:pPr>
            <a:r>
              <a:rPr lang="en-US" sz="1400" dirty="0"/>
              <a:t>   </a:t>
            </a:r>
            <a:r>
              <a:rPr lang="en-US" sz="1400" dirty="0">
                <a:solidFill>
                  <a:schemeClr val="accent2"/>
                </a:solidFill>
              </a:rPr>
              <a:t>(</a:t>
            </a:r>
            <a:r>
              <a:rPr lang="en-US" sz="1400" i="1" dirty="0" err="1">
                <a:solidFill>
                  <a:schemeClr val="accent2"/>
                </a:solidFill>
              </a:rPr>
              <a:t>i</a:t>
            </a:r>
            <a:r>
              <a:rPr lang="en-US" sz="1400" dirty="0">
                <a:solidFill>
                  <a:schemeClr val="accent2"/>
                </a:solidFill>
              </a:rPr>
              <a:t>) </a:t>
            </a:r>
            <a:r>
              <a:rPr lang="en-US" sz="1400" dirty="0"/>
              <a:t>The left child of </a:t>
            </a:r>
            <a:r>
              <a:rPr lang="en-US" sz="1400" i="1" dirty="0"/>
              <a:t>d</a:t>
            </a:r>
            <a:r>
              <a:rPr lang="en-US" sz="1400" dirty="0"/>
              <a:t> is </a:t>
            </a:r>
            <a:r>
              <a:rPr lang="en-US" sz="1400" i="1" dirty="0"/>
              <a:t>f</a:t>
            </a:r>
            <a:r>
              <a:rPr lang="en-US" sz="1400" dirty="0"/>
              <a:t> and the right child is </a:t>
            </a:r>
            <a:r>
              <a:rPr lang="en-US" sz="1400" i="1" dirty="0"/>
              <a:t>g</a:t>
            </a:r>
            <a:r>
              <a:rPr lang="en-US" sz="1400" dirty="0"/>
              <a:t>. </a:t>
            </a:r>
          </a:p>
          <a:p>
            <a:pPr indent="0">
              <a:lnSpc>
                <a:spcPts val="1300"/>
              </a:lnSpc>
              <a:buNone/>
            </a:pPr>
            <a:r>
              <a:rPr lang="en-US" sz="1400" dirty="0"/>
              <a:t>  </a:t>
            </a:r>
            <a:r>
              <a:rPr lang="en-US" sz="1400" dirty="0">
                <a:solidFill>
                  <a:schemeClr val="accent2"/>
                </a:solidFill>
              </a:rPr>
              <a:t>(</a:t>
            </a:r>
            <a:r>
              <a:rPr lang="en-US" sz="1400" i="1" dirty="0">
                <a:solidFill>
                  <a:schemeClr val="accent2"/>
                </a:solidFill>
              </a:rPr>
              <a:t>ii</a:t>
            </a:r>
            <a:r>
              <a:rPr lang="en-US" sz="1400" dirty="0">
                <a:solidFill>
                  <a:schemeClr val="accent2"/>
                </a:solidFill>
              </a:rPr>
              <a:t>) </a:t>
            </a:r>
            <a:r>
              <a:rPr lang="en-US" sz="1400" dirty="0"/>
              <a:t>The left and right </a:t>
            </a:r>
            <a:r>
              <a:rPr lang="en-US" sz="1400" dirty="0" err="1"/>
              <a:t>subtrees</a:t>
            </a:r>
            <a:r>
              <a:rPr lang="en-US" sz="1400" dirty="0"/>
              <a:t> of </a:t>
            </a:r>
            <a:r>
              <a:rPr lang="en-US" sz="1400" i="1" dirty="0"/>
              <a:t>c</a:t>
            </a:r>
            <a:r>
              <a:rPr lang="en-US" sz="1400" dirty="0"/>
              <a:t> are displayed in                                                                                     </a:t>
            </a:r>
          </a:p>
          <a:p>
            <a:pPr indent="0">
              <a:lnSpc>
                <a:spcPts val="1300"/>
              </a:lnSpc>
              <a:buNone/>
            </a:pPr>
            <a:r>
              <a:rPr lang="en-US" sz="1400" dirty="0"/>
              <a:t>        (b) and (c).</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6157" y="4495800"/>
            <a:ext cx="3042666" cy="1645158"/>
          </a:xfrm>
          <a:prstGeom prst="rect">
            <a:avLst/>
          </a:prstGeom>
        </p:spPr>
      </p:pic>
    </p:spTree>
    <p:extLst>
      <p:ext uri="{BB962C8B-B14F-4D97-AF65-F5344CB8AC3E}">
        <p14:creationId xmlns:p14="http://schemas.microsoft.com/office/powerpoint/2010/main" val="36154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Trees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Theorem </a:t>
            </a:r>
            <a:r>
              <a:rPr lang="en-US" b="1" dirty="0">
                <a:latin typeface="Cambria Math" pitchFamily="18" charset="0"/>
                <a:ea typeface="Cambria Math" pitchFamily="18" charset="0"/>
              </a:rPr>
              <a:t>2</a:t>
            </a:r>
            <a:r>
              <a:rPr lang="en-US" dirty="0"/>
              <a:t>: A tree with </a:t>
            </a:r>
            <a:r>
              <a:rPr lang="en-US" i="1" dirty="0"/>
              <a:t>n</a:t>
            </a:r>
            <a:r>
              <a:rPr lang="en-US" dirty="0"/>
              <a:t> vertices has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a:t>
            </a:r>
          </a:p>
          <a:p>
            <a:pPr indent="0">
              <a:buNone/>
            </a:pPr>
            <a:endParaRPr lang="en-US" dirty="0"/>
          </a:p>
          <a:p>
            <a:pPr indent="0">
              <a:buNone/>
            </a:pPr>
            <a:r>
              <a:rPr lang="en-US" b="1" i="1" dirty="0"/>
              <a:t>Proof</a:t>
            </a:r>
            <a:r>
              <a:rPr lang="en-US" dirty="0"/>
              <a:t> </a:t>
            </a:r>
            <a:r>
              <a:rPr lang="en-US" b="1" dirty="0"/>
              <a:t>(</a:t>
            </a:r>
            <a:r>
              <a:rPr lang="en-US" b="1" i="1" dirty="0"/>
              <a:t>by mathematical induction</a:t>
            </a:r>
            <a:r>
              <a:rPr lang="en-US" b="1" dirty="0"/>
              <a:t>):</a:t>
            </a:r>
          </a:p>
          <a:p>
            <a:pPr indent="0">
              <a:buNone/>
            </a:pPr>
            <a:r>
              <a:rPr lang="en-US" i="1" dirty="0"/>
              <a:t>BASIS STEP</a:t>
            </a:r>
            <a:r>
              <a:rPr lang="en-US" dirty="0"/>
              <a:t>: When </a:t>
            </a:r>
            <a:r>
              <a:rPr lang="en-US" i="1" dirty="0"/>
              <a:t>n</a:t>
            </a:r>
            <a:r>
              <a:rPr lang="en-US" dirty="0"/>
              <a:t> = </a:t>
            </a:r>
            <a:r>
              <a:rPr lang="en-US" dirty="0">
                <a:latin typeface="Cambria Math" pitchFamily="18" charset="0"/>
                <a:ea typeface="Cambria Math" pitchFamily="18" charset="0"/>
              </a:rPr>
              <a:t>1</a:t>
            </a:r>
            <a:r>
              <a:rPr lang="en-US" dirty="0"/>
              <a:t>, a tree with one vertex has no edges. Hence, the theorem holds when </a:t>
            </a:r>
            <a:r>
              <a:rPr lang="en-US" i="1" dirty="0"/>
              <a:t>n</a:t>
            </a:r>
            <a:r>
              <a:rPr lang="en-US" dirty="0"/>
              <a:t> = </a:t>
            </a:r>
            <a:r>
              <a:rPr lang="en-US" dirty="0">
                <a:latin typeface="Cambria Math" pitchFamily="18" charset="0"/>
                <a:ea typeface="Cambria Math" pitchFamily="18" charset="0"/>
              </a:rPr>
              <a:t>1</a:t>
            </a:r>
            <a:r>
              <a:rPr lang="en-US" dirty="0"/>
              <a:t>. </a:t>
            </a:r>
          </a:p>
          <a:p>
            <a:pPr indent="0">
              <a:buNone/>
            </a:pPr>
            <a:r>
              <a:rPr lang="en-US" i="1" dirty="0"/>
              <a:t>INDUCTIVE STEP</a:t>
            </a:r>
            <a:r>
              <a:rPr lang="en-US" dirty="0"/>
              <a:t>: Assume that every tree with </a:t>
            </a:r>
            <a:r>
              <a:rPr lang="en-US" i="1" dirty="0"/>
              <a:t>k</a:t>
            </a:r>
            <a:r>
              <a:rPr lang="en-US" dirty="0"/>
              <a:t> vertices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a:t>
            </a:r>
          </a:p>
          <a:p>
            <a:pPr indent="0">
              <a:buNone/>
            </a:pPr>
            <a:r>
              <a:rPr lang="en-US" dirty="0"/>
              <a:t>Suppose that a tree </a:t>
            </a:r>
            <a:r>
              <a:rPr lang="en-US" i="1" dirty="0"/>
              <a:t>T</a:t>
            </a:r>
            <a:r>
              <a:rPr lang="en-US" dirty="0"/>
              <a:t> has </a:t>
            </a:r>
            <a:r>
              <a:rPr lang="en-US" i="1" dirty="0"/>
              <a:t>k</a:t>
            </a:r>
            <a:r>
              <a:rPr lang="en-US" dirty="0"/>
              <a:t> + </a:t>
            </a:r>
            <a:r>
              <a:rPr lang="en-US" dirty="0">
                <a:latin typeface="Cambria Math" pitchFamily="18" charset="0"/>
                <a:ea typeface="Cambria Math" pitchFamily="18" charset="0"/>
              </a:rPr>
              <a:t>1</a:t>
            </a:r>
            <a:r>
              <a:rPr lang="en-US" dirty="0"/>
              <a:t> vertices and that </a:t>
            </a:r>
            <a:r>
              <a:rPr lang="en-US" i="1" dirty="0"/>
              <a:t>v</a:t>
            </a:r>
            <a:r>
              <a:rPr lang="en-US" dirty="0"/>
              <a:t> is a leaf of </a:t>
            </a:r>
            <a:r>
              <a:rPr lang="en-US" i="1" dirty="0"/>
              <a:t>T</a:t>
            </a:r>
            <a:r>
              <a:rPr lang="en-US" dirty="0"/>
              <a:t>. Let </a:t>
            </a:r>
            <a:r>
              <a:rPr lang="en-US" i="1" dirty="0"/>
              <a:t>w </a:t>
            </a:r>
            <a:r>
              <a:rPr lang="en-US" dirty="0"/>
              <a:t>be the parent of </a:t>
            </a:r>
            <a:r>
              <a:rPr lang="en-US" i="1" dirty="0"/>
              <a:t>v</a:t>
            </a:r>
            <a:r>
              <a:rPr lang="en-US" dirty="0"/>
              <a:t>. Removing the vertex </a:t>
            </a:r>
            <a:r>
              <a:rPr lang="en-US" i="1" dirty="0"/>
              <a:t>v</a:t>
            </a:r>
            <a:r>
              <a:rPr lang="en-US" dirty="0"/>
              <a:t> and the edge connecting </a:t>
            </a:r>
            <a:r>
              <a:rPr lang="en-US" i="1" dirty="0"/>
              <a:t>w</a:t>
            </a:r>
            <a:r>
              <a:rPr lang="en-US" dirty="0"/>
              <a:t> to </a:t>
            </a:r>
            <a:r>
              <a:rPr lang="en-US" i="1" dirty="0"/>
              <a:t>v</a:t>
            </a:r>
            <a:r>
              <a:rPr lang="en-US" dirty="0"/>
              <a:t> produces a tree </a:t>
            </a:r>
            <a:r>
              <a:rPr lang="en-US" i="1" dirty="0"/>
              <a:t>T</a:t>
            </a:r>
            <a:r>
              <a:rPr lang="en-US" dirty="0">
                <a:latin typeface="Cambria Math"/>
                <a:ea typeface="Cambria Math"/>
              </a:rPr>
              <a:t>′</a:t>
            </a:r>
            <a:r>
              <a:rPr lang="en-US" dirty="0"/>
              <a:t> with </a:t>
            </a:r>
            <a:r>
              <a:rPr lang="en-US" i="1" dirty="0"/>
              <a:t>k</a:t>
            </a:r>
            <a:r>
              <a:rPr lang="en-US" dirty="0"/>
              <a:t> vertices. By the inductive hypothesis, </a:t>
            </a:r>
            <a:r>
              <a:rPr lang="en-US" i="1" dirty="0"/>
              <a:t>T</a:t>
            </a:r>
            <a:r>
              <a:rPr lang="en-US" dirty="0">
                <a:latin typeface="Cambria Math"/>
                <a:ea typeface="Cambria Math"/>
              </a:rPr>
              <a:t>′</a:t>
            </a:r>
            <a:r>
              <a:rPr lang="en-US" dirty="0"/>
              <a:t> has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edges. Because </a:t>
            </a:r>
            <a:r>
              <a:rPr lang="en-US" i="1" dirty="0"/>
              <a:t>T</a:t>
            </a:r>
            <a:r>
              <a:rPr lang="en-US" dirty="0"/>
              <a:t> has one more edge  than </a:t>
            </a:r>
            <a:r>
              <a:rPr lang="en-US" i="1" dirty="0"/>
              <a:t>T</a:t>
            </a:r>
            <a:r>
              <a:rPr lang="en-US" dirty="0">
                <a:latin typeface="Cambria Math"/>
                <a:ea typeface="Cambria Math"/>
              </a:rPr>
              <a:t>′</a:t>
            </a:r>
            <a:r>
              <a:rPr lang="en-US" dirty="0"/>
              <a:t>, we see that </a:t>
            </a:r>
            <a:r>
              <a:rPr lang="en-US" i="1" dirty="0"/>
              <a:t>T</a:t>
            </a:r>
            <a:r>
              <a:rPr lang="en-US" dirty="0"/>
              <a:t> has </a:t>
            </a:r>
            <a:r>
              <a:rPr lang="en-US" i="1" dirty="0"/>
              <a:t>k</a:t>
            </a:r>
            <a:r>
              <a:rPr lang="en-US" dirty="0"/>
              <a:t> edges. This completes the inductive step.</a:t>
            </a:r>
          </a:p>
          <a:p>
            <a:pPr indent="0">
              <a:buNone/>
            </a:pPr>
            <a:endParaRPr lang="en-US" dirty="0"/>
          </a:p>
        </p:txBody>
      </p:sp>
      <p:sp>
        <p:nvSpPr>
          <p:cNvPr id="4" name="Isosceles Triangle 3"/>
          <p:cNvSpPr/>
          <p:nvPr/>
        </p:nvSpPr>
        <p:spPr>
          <a:xfrm rot="5400000" flipV="1">
            <a:off x="8295863"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50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a:bodyPr>
          <a:lstStyle/>
          <a:p>
            <a:pPr indent="0">
              <a:buNone/>
            </a:pPr>
            <a:r>
              <a:rPr lang="en-US" b="1" dirty="0"/>
              <a:t>Theorem </a:t>
            </a:r>
            <a:r>
              <a:rPr lang="en-US" b="1" dirty="0">
                <a:latin typeface="Cambria Math" pitchFamily="18" charset="0"/>
                <a:ea typeface="Cambria Math" pitchFamily="18" charset="0"/>
              </a:rPr>
              <a:t>3</a:t>
            </a:r>
            <a:r>
              <a:rPr lang="en-US" dirty="0"/>
              <a:t>: A full </a:t>
            </a:r>
            <a:r>
              <a:rPr lang="en-US" i="1" dirty="0"/>
              <a:t>m</a:t>
            </a:r>
            <a:r>
              <a:rPr lang="en-US" dirty="0"/>
              <a:t>-</a:t>
            </a:r>
            <a:r>
              <a:rPr lang="en-US" dirty="0" err="1"/>
              <a:t>ary</a:t>
            </a:r>
            <a:r>
              <a:rPr lang="en-US" dirty="0"/>
              <a:t> tree with </a:t>
            </a:r>
            <a:r>
              <a:rPr lang="en-US" i="1" dirty="0" err="1"/>
              <a:t>i</a:t>
            </a:r>
            <a:r>
              <a:rPr lang="en-US" dirty="0"/>
              <a:t> internal vertices has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r>
              <a:rPr lang="en-US" b="1" i="1" dirty="0"/>
              <a:t>Proof</a:t>
            </a:r>
            <a:r>
              <a:rPr lang="en-US" dirty="0"/>
              <a:t> : Every vertex, except the root, is the child of an internal vertex. Because each of the </a:t>
            </a:r>
            <a:r>
              <a:rPr lang="en-US" i="1" dirty="0" err="1"/>
              <a:t>i</a:t>
            </a:r>
            <a:r>
              <a:rPr lang="en-US" dirty="0"/>
              <a:t> internal vertices has </a:t>
            </a:r>
            <a:r>
              <a:rPr lang="en-US" i="1" dirty="0"/>
              <a:t>m</a:t>
            </a:r>
            <a:r>
              <a:rPr lang="en-US" dirty="0"/>
              <a:t> children, there are </a:t>
            </a:r>
            <a:r>
              <a:rPr lang="en-US" i="1" dirty="0"/>
              <a:t>mi</a:t>
            </a:r>
            <a:r>
              <a:rPr lang="en-US" dirty="0"/>
              <a:t> vertices in the tree other than the root. Hence, the tree contains </a:t>
            </a:r>
            <a:r>
              <a:rPr lang="en-US" i="1" dirty="0"/>
              <a:t>n = mi </a:t>
            </a:r>
            <a:r>
              <a:rPr lang="en-US" dirty="0"/>
              <a:t> </a:t>
            </a:r>
            <a:r>
              <a:rPr lang="en-US" dirty="0">
                <a:latin typeface="Cambria Math"/>
                <a:ea typeface="Cambria Math"/>
              </a:rPr>
              <a:t>+ </a:t>
            </a:r>
            <a:r>
              <a:rPr lang="en-US" dirty="0">
                <a:latin typeface="Cambria Math" pitchFamily="18" charset="0"/>
                <a:ea typeface="Cambria Math" pitchFamily="18" charset="0"/>
              </a:rPr>
              <a:t>1</a:t>
            </a:r>
            <a:r>
              <a:rPr lang="en-US" dirty="0"/>
              <a:t> vertices.</a:t>
            </a:r>
          </a:p>
          <a:p>
            <a:pPr indent="0">
              <a:buNone/>
            </a:pPr>
            <a:endParaRPr lang="en-US" dirty="0"/>
          </a:p>
          <a:p>
            <a:pPr marL="0" indent="0">
              <a:buNone/>
            </a:pPr>
            <a:endParaRPr lang="en-US" dirty="0"/>
          </a:p>
        </p:txBody>
      </p:sp>
      <p:sp>
        <p:nvSpPr>
          <p:cNvPr id="4" name="Isosceles Triangle 3"/>
          <p:cNvSpPr/>
          <p:nvPr/>
        </p:nvSpPr>
        <p:spPr>
          <a:xfrm rot="5400000" flipV="1">
            <a:off x="8116961"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0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Counting Vertices in Full </a:t>
            </a:r>
            <a:r>
              <a:rPr lang="en-US" i="1" dirty="0"/>
              <a:t>m</a:t>
            </a:r>
            <a:r>
              <a:rPr lang="en-US" dirty="0"/>
              <a:t>-</a:t>
            </a:r>
            <a:r>
              <a:rPr lang="en-US" dirty="0" err="1"/>
              <a:t>Ary</a:t>
            </a:r>
            <a:r>
              <a:rPr lang="en-US" dirty="0"/>
              <a:t> Trees (</a:t>
            </a:r>
            <a:r>
              <a:rPr lang="en-US" i="1" dirty="0"/>
              <a:t>continued</a:t>
            </a:r>
            <a:r>
              <a:rPr lang="en-US" dirty="0"/>
              <a:t>)</a:t>
            </a:r>
          </a:p>
        </p:txBody>
      </p:sp>
      <p:sp>
        <p:nvSpPr>
          <p:cNvPr id="3" name="Content Placeholder 2"/>
          <p:cNvSpPr>
            <a:spLocks noGrp="1"/>
          </p:cNvSpPr>
          <p:nvPr>
            <p:ph idx="1"/>
          </p:nvPr>
        </p:nvSpPr>
        <p:spPr>
          <a:solidFill>
            <a:schemeClr val="bg1"/>
          </a:solidFill>
          <a:ln>
            <a:solidFill>
              <a:schemeClr val="bg1"/>
            </a:solidFill>
          </a:ln>
        </p:spPr>
        <p:txBody>
          <a:bodyPr>
            <a:normAutofit fontScale="92500" lnSpcReduction="10000"/>
          </a:bodyPr>
          <a:lstStyle/>
          <a:p>
            <a:pPr indent="0">
              <a:buNone/>
            </a:pPr>
            <a:r>
              <a:rPr lang="en-US" b="1" dirty="0"/>
              <a:t>Theorem </a:t>
            </a:r>
            <a:r>
              <a:rPr lang="en-US" b="1" dirty="0">
                <a:latin typeface="Cambria Math" pitchFamily="18" charset="0"/>
                <a:ea typeface="Cambria Math" pitchFamily="18" charset="0"/>
              </a:rPr>
              <a:t>4</a:t>
            </a:r>
            <a:r>
              <a:rPr lang="en-US" dirty="0"/>
              <a:t>: A full </a:t>
            </a:r>
            <a:r>
              <a:rPr lang="en-US" i="1" dirty="0"/>
              <a:t>m</a:t>
            </a:r>
            <a:r>
              <a:rPr lang="en-US" dirty="0"/>
              <a:t>-</a:t>
            </a:r>
            <a:r>
              <a:rPr lang="en-US" dirty="0" err="1"/>
              <a:t>ary</a:t>
            </a:r>
            <a:r>
              <a:rPr lang="en-US" dirty="0"/>
              <a:t> tree with </a:t>
            </a:r>
          </a:p>
          <a:p>
            <a:pPr lvl="1" indent="0">
              <a:buNone/>
            </a:pPr>
            <a:r>
              <a:rPr lang="en-US" dirty="0">
                <a:solidFill>
                  <a:schemeClr val="accent1"/>
                </a:solidFill>
              </a:rPr>
              <a:t>(</a:t>
            </a:r>
            <a:r>
              <a:rPr lang="en-US" i="1" dirty="0" err="1">
                <a:solidFill>
                  <a:schemeClr val="accent1"/>
                </a:solidFill>
              </a:rPr>
              <a:t>i</a:t>
            </a:r>
            <a:r>
              <a:rPr lang="en-US" dirty="0">
                <a:solidFill>
                  <a:schemeClr val="accent1"/>
                </a:solidFill>
              </a:rPr>
              <a:t>)</a:t>
            </a:r>
            <a:r>
              <a:rPr lang="en-US" i="1" dirty="0"/>
              <a:t> </a:t>
            </a:r>
          </a:p>
          <a:p>
            <a:pPr lvl="1" indent="0">
              <a:buNone/>
            </a:pPr>
            <a:endParaRPr lang="en-US" i="1" dirty="0">
              <a:latin typeface="Cambria Math"/>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a:t>
            </a:r>
            <a:r>
              <a:rPr lang="en-US" dirty="0">
                <a:solidFill>
                  <a:schemeClr val="accent1"/>
                </a:solidFill>
                <a:ea typeface="Cambria Math"/>
              </a:rPr>
              <a:t>)</a:t>
            </a:r>
          </a:p>
          <a:p>
            <a:pPr lvl="1" indent="0">
              <a:buNone/>
            </a:pPr>
            <a:endParaRPr lang="en-US" dirty="0">
              <a:solidFill>
                <a:schemeClr val="accent1"/>
              </a:solidFill>
              <a:ea typeface="Cambria Math"/>
            </a:endParaRPr>
          </a:p>
          <a:p>
            <a:pPr lvl="1" indent="0">
              <a:buNone/>
            </a:pPr>
            <a:r>
              <a:rPr lang="en-US" dirty="0">
                <a:solidFill>
                  <a:schemeClr val="accent1"/>
                </a:solidFill>
                <a:ea typeface="Cambria Math"/>
              </a:rPr>
              <a:t>(</a:t>
            </a:r>
            <a:r>
              <a:rPr lang="en-US" i="1" dirty="0">
                <a:solidFill>
                  <a:schemeClr val="accent1"/>
                </a:solidFill>
                <a:ea typeface="Cambria Math"/>
              </a:rPr>
              <a:t>iii</a:t>
            </a:r>
            <a:r>
              <a:rPr lang="en-US" dirty="0">
                <a:solidFill>
                  <a:schemeClr val="accent1"/>
                </a:solidFill>
                <a:ea typeface="Cambria Math"/>
              </a:rPr>
              <a:t>)</a:t>
            </a:r>
          </a:p>
          <a:p>
            <a:pPr indent="0">
              <a:buNone/>
            </a:pPr>
            <a:endParaRPr lang="en-US" dirty="0"/>
          </a:p>
          <a:p>
            <a:pPr indent="0">
              <a:buNone/>
            </a:pPr>
            <a:r>
              <a:rPr lang="en-US" b="1" i="1" dirty="0"/>
              <a:t>Proof</a:t>
            </a:r>
            <a:r>
              <a:rPr lang="en-US" dirty="0"/>
              <a:t> </a:t>
            </a:r>
            <a:r>
              <a:rPr lang="en-US" b="1" dirty="0"/>
              <a:t>(</a:t>
            </a:r>
            <a:r>
              <a:rPr lang="en-US" b="1" i="1" dirty="0"/>
              <a:t>of part </a:t>
            </a:r>
            <a:r>
              <a:rPr lang="en-US" b="1" i="1" dirty="0" err="1"/>
              <a:t>i</a:t>
            </a:r>
            <a:r>
              <a:rPr lang="en-US" b="1" dirty="0"/>
              <a:t>): </a:t>
            </a:r>
            <a:r>
              <a:rPr lang="en-US" dirty="0"/>
              <a:t>Solving for </a:t>
            </a:r>
            <a:r>
              <a:rPr lang="en-US" i="1" dirty="0" err="1"/>
              <a:t>i</a:t>
            </a:r>
            <a:r>
              <a:rPr lang="en-US" dirty="0"/>
              <a:t> in </a:t>
            </a:r>
            <a:r>
              <a:rPr lang="en-US" i="1" dirty="0"/>
              <a:t>n</a:t>
            </a:r>
            <a:r>
              <a:rPr lang="en-US" dirty="0"/>
              <a:t> = </a:t>
            </a:r>
            <a:r>
              <a:rPr lang="en-US" i="1" dirty="0"/>
              <a:t>mi </a:t>
            </a:r>
            <a:r>
              <a:rPr lang="en-US" dirty="0"/>
              <a:t>+ </a:t>
            </a:r>
            <a:r>
              <a:rPr lang="en-US" dirty="0">
                <a:latin typeface="Cambria Math" pitchFamily="18" charset="0"/>
                <a:ea typeface="Cambria Math" pitchFamily="18" charset="0"/>
              </a:rPr>
              <a:t>1</a:t>
            </a:r>
            <a:r>
              <a:rPr lang="en-US" dirty="0"/>
              <a:t> (from Theorem </a:t>
            </a:r>
            <a:r>
              <a:rPr lang="en-US" dirty="0">
                <a:latin typeface="Cambria Math" pitchFamily="18" charset="0"/>
                <a:ea typeface="Cambria Math" pitchFamily="18" charset="0"/>
              </a:rPr>
              <a:t>3</a:t>
            </a:r>
            <a:r>
              <a:rPr lang="en-US" dirty="0"/>
              <a:t>) gives</a:t>
            </a:r>
            <a:r>
              <a:rPr lang="en-US" i="1" dirty="0"/>
              <a:t> </a:t>
            </a:r>
            <a:r>
              <a:rPr lang="en-US" i="1" dirty="0" err="1"/>
              <a:t>i</a:t>
            </a:r>
            <a:r>
              <a:rPr lang="en-US" i="1" dirty="0"/>
              <a:t> </a:t>
            </a:r>
            <a:r>
              <a:rPr lang="en-US" dirty="0"/>
              <a:t>= (</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Since each vertex is either a leaf or an internal vertex,  </a:t>
            </a:r>
            <a:r>
              <a:rPr lang="en-US" i="1" dirty="0">
                <a:ea typeface="Cambria Math"/>
              </a:rPr>
              <a:t>n</a:t>
            </a:r>
            <a:r>
              <a:rPr lang="en-US" dirty="0">
                <a:latin typeface="Cambria Math"/>
                <a:ea typeface="Cambria Math"/>
              </a:rPr>
              <a:t> = </a:t>
            </a:r>
            <a:r>
              <a:rPr lang="en-US" i="1" dirty="0">
                <a:ea typeface="Cambria Math"/>
              </a:rPr>
              <a:t>l</a:t>
            </a:r>
            <a:r>
              <a:rPr lang="en-US" i="1" dirty="0">
                <a:latin typeface="Cambria Math"/>
                <a:ea typeface="Cambria Math"/>
              </a:rPr>
              <a:t> </a:t>
            </a:r>
            <a:r>
              <a:rPr lang="en-US" dirty="0">
                <a:latin typeface="Cambria Math"/>
                <a:ea typeface="Cambria Math"/>
              </a:rPr>
              <a:t>+ </a:t>
            </a:r>
            <a:r>
              <a:rPr lang="en-US" i="1" dirty="0" err="1">
                <a:ea typeface="Cambria Math"/>
              </a:rPr>
              <a:t>i</a:t>
            </a:r>
            <a:r>
              <a:rPr lang="en-US" dirty="0">
                <a:latin typeface="Cambria Math"/>
                <a:ea typeface="Cambria Math"/>
              </a:rPr>
              <a:t>. By solving for </a:t>
            </a:r>
            <a:r>
              <a:rPr lang="en-US" i="1" dirty="0">
                <a:ea typeface="Cambria Math"/>
              </a:rPr>
              <a:t>l</a:t>
            </a:r>
            <a:r>
              <a:rPr lang="en-US" dirty="0">
                <a:latin typeface="Cambria Math"/>
                <a:ea typeface="Cambria Math"/>
              </a:rPr>
              <a:t> and using the formula for </a:t>
            </a:r>
            <a:r>
              <a:rPr lang="en-US" i="1" dirty="0">
                <a:ea typeface="Cambria Math"/>
              </a:rPr>
              <a:t>i</a:t>
            </a:r>
            <a:r>
              <a:rPr lang="en-US" dirty="0">
                <a:latin typeface="Cambria Math"/>
                <a:ea typeface="Cambria Math"/>
              </a:rPr>
              <a:t>, we see </a:t>
            </a:r>
            <a:r>
              <a:rPr lang="en-US" dirty="0">
                <a:ea typeface="Cambria Math"/>
              </a:rPr>
              <a:t>that</a:t>
            </a:r>
            <a:endParaRPr lang="en-US" dirty="0"/>
          </a:p>
        </p:txBody>
      </p:sp>
      <p:sp>
        <p:nvSpPr>
          <p:cNvPr id="4" name="TextBox 3"/>
          <p:cNvSpPr txBox="1"/>
          <p:nvPr/>
        </p:nvSpPr>
        <p:spPr>
          <a:xfrm>
            <a:off x="1752600" y="2286000"/>
            <a:ext cx="4953000" cy="646331"/>
          </a:xfrm>
          <a:prstGeom prst="rect">
            <a:avLst/>
          </a:prstGeom>
          <a:noFill/>
        </p:spPr>
        <p:txBody>
          <a:bodyPr wrap="square" rtlCol="0">
            <a:spAutoFit/>
          </a:bodyPr>
          <a:lstStyle/>
          <a:p>
            <a:pPr marL="0" lvl="1"/>
            <a:r>
              <a:rPr lang="en-US" i="1" dirty="0"/>
              <a:t>n</a:t>
            </a:r>
            <a:r>
              <a:rPr lang="en-US" dirty="0"/>
              <a:t> vertices has </a:t>
            </a:r>
            <a:r>
              <a:rPr lang="en-US" i="1" dirty="0" err="1"/>
              <a:t>i</a:t>
            </a:r>
            <a:r>
              <a:rPr lang="en-US" dirty="0"/>
              <a:t> = (</a:t>
            </a:r>
            <a:r>
              <a:rPr lang="en-US" i="1" dirty="0"/>
              <a:t>n</a:t>
            </a:r>
            <a:r>
              <a:rPr lang="en-US" dirty="0"/>
              <a:t> </a:t>
            </a:r>
            <a:r>
              <a:rPr lang="en-US" dirty="0">
                <a:latin typeface="Cambria Math"/>
                <a:ea typeface="Cambria Math"/>
              </a:rPr>
              <a:t>− 1)/</a:t>
            </a:r>
            <a:r>
              <a:rPr lang="en-US" i="1" dirty="0">
                <a:latin typeface="Cambria Math"/>
                <a:ea typeface="Cambria Math"/>
              </a:rPr>
              <a:t>m</a:t>
            </a:r>
            <a:r>
              <a:rPr lang="en-US" dirty="0">
                <a:latin typeface="Cambria Math"/>
                <a:ea typeface="Cambria Math"/>
              </a:rPr>
              <a:t> internal vertices and                             </a:t>
            </a:r>
            <a:r>
              <a:rPr lang="en-US" i="1" dirty="0">
                <a:ea typeface="Cambria Math"/>
              </a:rPr>
              <a:t>l</a:t>
            </a:r>
            <a:r>
              <a:rPr lang="en-US" dirty="0">
                <a:latin typeface="Cambria Math"/>
                <a:ea typeface="Cambria Math"/>
              </a:rPr>
              <a:t> = [(</a:t>
            </a:r>
            <a:r>
              <a:rPr lang="en-US" i="1" dirty="0">
                <a:latin typeface="Cambria Math"/>
                <a:ea typeface="Cambria Math"/>
              </a:rPr>
              <a:t>m</a:t>
            </a:r>
            <a:r>
              <a:rPr lang="en-US" dirty="0">
                <a:latin typeface="Cambria Math"/>
                <a:ea typeface="Cambria Math"/>
              </a:rPr>
              <a:t>  − 1)</a:t>
            </a:r>
            <a:r>
              <a:rPr lang="en-US" i="1" dirty="0">
                <a:latin typeface="Cambria Math"/>
                <a:ea typeface="Cambria Math"/>
              </a:rPr>
              <a:t>n</a:t>
            </a:r>
            <a:r>
              <a:rPr lang="en-US" dirty="0">
                <a:latin typeface="Cambria Math"/>
                <a:ea typeface="Cambria Math"/>
              </a:rPr>
              <a:t> + 1]/</a:t>
            </a:r>
            <a:r>
              <a:rPr lang="en-US" i="1" dirty="0">
                <a:latin typeface="Cambria Math"/>
                <a:ea typeface="Cambria Math"/>
              </a:rPr>
              <a:t>m</a:t>
            </a:r>
            <a:r>
              <a:rPr lang="en-US" dirty="0">
                <a:latin typeface="Cambria Math"/>
                <a:ea typeface="Cambria Math"/>
              </a:rPr>
              <a:t> leaves,</a:t>
            </a:r>
          </a:p>
        </p:txBody>
      </p:sp>
      <p:sp>
        <p:nvSpPr>
          <p:cNvPr id="5" name="TextBox 4"/>
          <p:cNvSpPr txBox="1"/>
          <p:nvPr/>
        </p:nvSpPr>
        <p:spPr>
          <a:xfrm>
            <a:off x="1828800" y="3048000"/>
            <a:ext cx="5181600" cy="646331"/>
          </a:xfrm>
          <a:prstGeom prst="rect">
            <a:avLst/>
          </a:prstGeom>
          <a:noFill/>
        </p:spPr>
        <p:txBody>
          <a:bodyPr wrap="square" rtlCol="0">
            <a:spAutoFit/>
          </a:bodyPr>
          <a:lstStyle/>
          <a:p>
            <a:pPr marL="0" lvl="1"/>
            <a:r>
              <a:rPr lang="en-US" i="1" dirty="0" err="1">
                <a:ea typeface="Cambria Math"/>
              </a:rPr>
              <a:t>i</a:t>
            </a:r>
            <a:r>
              <a:rPr lang="en-US" dirty="0">
                <a:latin typeface="Cambria Math"/>
                <a:ea typeface="Cambria Math"/>
              </a:rPr>
              <a:t>  internal vertices has  </a:t>
            </a:r>
            <a:r>
              <a:rPr lang="en-US" i="1" dirty="0">
                <a:ea typeface="Cambria Math"/>
              </a:rPr>
              <a:t>n</a:t>
            </a:r>
            <a:r>
              <a:rPr lang="en-US" dirty="0">
                <a:latin typeface="Cambria Math"/>
                <a:ea typeface="Cambria Math"/>
              </a:rPr>
              <a:t> = </a:t>
            </a:r>
            <a:r>
              <a:rPr lang="en-US" i="1" dirty="0">
                <a:ea typeface="Cambria Math"/>
              </a:rPr>
              <a:t>mi</a:t>
            </a:r>
            <a:r>
              <a:rPr lang="en-US" dirty="0">
                <a:latin typeface="Cambria Math"/>
                <a:ea typeface="Cambria Math"/>
              </a:rPr>
              <a:t> + 1 vertices and                                </a:t>
            </a:r>
            <a:r>
              <a:rPr lang="en-US" i="1" dirty="0">
                <a:ea typeface="Cambria Math"/>
              </a:rPr>
              <a:t>l</a:t>
            </a:r>
            <a:r>
              <a:rPr lang="en-US" dirty="0">
                <a:ea typeface="Cambria Math"/>
              </a:rPr>
              <a:t> </a:t>
            </a:r>
            <a:r>
              <a:rPr lang="en-US" dirty="0">
                <a:latin typeface="Cambria Math"/>
                <a:ea typeface="Cambria Math"/>
              </a:rPr>
              <a:t>= (</a:t>
            </a:r>
            <a:r>
              <a:rPr lang="en-US" i="1" dirty="0">
                <a:latin typeface="Cambria Math"/>
                <a:ea typeface="Cambria Math"/>
              </a:rPr>
              <a:t>m</a:t>
            </a:r>
            <a:r>
              <a:rPr lang="en-US" dirty="0">
                <a:latin typeface="Cambria Math"/>
                <a:ea typeface="Cambria Math"/>
              </a:rPr>
              <a:t>  − 1)</a:t>
            </a:r>
            <a:r>
              <a:rPr lang="en-US" i="1" dirty="0" err="1">
                <a:latin typeface="Cambria Math"/>
                <a:ea typeface="Cambria Math"/>
              </a:rPr>
              <a:t>i</a:t>
            </a:r>
            <a:r>
              <a:rPr lang="en-US" dirty="0">
                <a:latin typeface="Cambria Math"/>
                <a:ea typeface="Cambria Math"/>
              </a:rPr>
              <a:t> + 1 leaves, </a:t>
            </a:r>
          </a:p>
        </p:txBody>
      </p:sp>
      <p:sp>
        <p:nvSpPr>
          <p:cNvPr id="6" name="TextBox 5"/>
          <p:cNvSpPr txBox="1"/>
          <p:nvPr/>
        </p:nvSpPr>
        <p:spPr>
          <a:xfrm>
            <a:off x="1828800" y="3810000"/>
            <a:ext cx="4800600" cy="646331"/>
          </a:xfrm>
          <a:prstGeom prst="rect">
            <a:avLst/>
          </a:prstGeom>
          <a:noFill/>
        </p:spPr>
        <p:txBody>
          <a:bodyPr wrap="square" rtlCol="0">
            <a:spAutoFit/>
          </a:bodyPr>
          <a:lstStyle/>
          <a:p>
            <a:pPr marL="0" lvl="1"/>
            <a:r>
              <a:rPr lang="en-US" i="1" dirty="0">
                <a:ea typeface="Cambria Math"/>
              </a:rPr>
              <a:t>l</a:t>
            </a:r>
            <a:r>
              <a:rPr lang="en-US" dirty="0">
                <a:latin typeface="Cambria Math"/>
                <a:ea typeface="Cambria Math"/>
              </a:rPr>
              <a:t> leaves has  </a:t>
            </a:r>
            <a:r>
              <a:rPr lang="en-US" i="1" dirty="0">
                <a:latin typeface="Cambria Math"/>
                <a:ea typeface="Cambria Math"/>
              </a:rPr>
              <a:t>n</a:t>
            </a:r>
            <a:r>
              <a:rPr lang="en-US" dirty="0">
                <a:latin typeface="Cambria Math"/>
                <a:ea typeface="Cambria Math"/>
              </a:rPr>
              <a:t> = (</a:t>
            </a:r>
            <a:r>
              <a:rPr lang="en-US" i="1" dirty="0">
                <a:latin typeface="Cambria Math"/>
                <a:ea typeface="Cambria Math"/>
              </a:rPr>
              <a:t>ml</a:t>
            </a:r>
            <a:r>
              <a:rPr lang="en-US" dirty="0">
                <a:latin typeface="Cambria Math"/>
                <a:ea typeface="Cambria Math"/>
              </a:rPr>
              <a:t>  − 1)/</a:t>
            </a:r>
            <a:r>
              <a:rPr lang="en-US" dirty="0">
                <a:ea typeface="Cambria Math"/>
              </a:rPr>
              <a:t>(</a:t>
            </a:r>
            <a:r>
              <a:rPr lang="en-US" dirty="0">
                <a:latin typeface="Cambria Math"/>
                <a:ea typeface="Cambria Math"/>
              </a:rPr>
              <a:t>m − 1) vertices and                          </a:t>
            </a:r>
            <a:r>
              <a:rPr lang="en-US" i="1" dirty="0" err="1">
                <a:ea typeface="Cambria Math"/>
              </a:rPr>
              <a:t>i</a:t>
            </a:r>
            <a:r>
              <a:rPr lang="en-US" dirty="0">
                <a:latin typeface="Cambria Math"/>
                <a:ea typeface="Cambria Math"/>
              </a:rPr>
              <a:t> = (</a:t>
            </a:r>
            <a:r>
              <a:rPr lang="en-US" i="1" dirty="0">
                <a:ea typeface="Cambria Math"/>
              </a:rPr>
              <a:t>l</a:t>
            </a:r>
            <a:r>
              <a:rPr lang="en-US" dirty="0">
                <a:ea typeface="Cambria Math"/>
              </a:rPr>
              <a:t> </a:t>
            </a:r>
            <a:r>
              <a:rPr lang="en-US" dirty="0">
                <a:latin typeface="Cambria Math"/>
                <a:ea typeface="Cambria Math"/>
              </a:rPr>
              <a:t> − 1)/ (</a:t>
            </a:r>
            <a:r>
              <a:rPr lang="en-US" i="1" dirty="0">
                <a:latin typeface="Cambria Math"/>
                <a:ea typeface="Cambria Math"/>
              </a:rPr>
              <a:t>m</a:t>
            </a:r>
            <a:r>
              <a:rPr lang="en-US" dirty="0">
                <a:latin typeface="Cambria Math"/>
                <a:ea typeface="Cambria Math"/>
              </a:rPr>
              <a:t>  − 1)   internal vertices.</a:t>
            </a:r>
          </a:p>
        </p:txBody>
      </p:sp>
      <p:sp>
        <p:nvSpPr>
          <p:cNvPr id="7" name="Isosceles Triangle 6"/>
          <p:cNvSpPr/>
          <p:nvPr/>
        </p:nvSpPr>
        <p:spPr>
          <a:xfrm rot="5400000" flipV="1">
            <a:off x="8239543" y="6250632"/>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086600" y="3056205"/>
            <a:ext cx="1590263" cy="1200329"/>
          </a:xfrm>
          <a:prstGeom prst="rect">
            <a:avLst/>
          </a:prstGeom>
          <a:noFill/>
        </p:spPr>
        <p:txBody>
          <a:bodyPr wrap="square" rtlCol="0">
            <a:spAutoFit/>
          </a:bodyPr>
          <a:lstStyle/>
          <a:p>
            <a:r>
              <a:rPr lang="en-US" i="1" dirty="0"/>
              <a:t>proofs of parts (ii) and (iii) are left as exercises</a:t>
            </a:r>
          </a:p>
        </p:txBody>
      </p:sp>
      <p:sp>
        <p:nvSpPr>
          <p:cNvPr id="9" name="TextBox 8"/>
          <p:cNvSpPr txBox="1"/>
          <p:nvPr/>
        </p:nvSpPr>
        <p:spPr>
          <a:xfrm>
            <a:off x="1143000" y="6096000"/>
            <a:ext cx="6629400" cy="461665"/>
          </a:xfrm>
          <a:prstGeom prst="rect">
            <a:avLst/>
          </a:prstGeom>
          <a:noFill/>
        </p:spPr>
        <p:txBody>
          <a:bodyPr wrap="square" rtlCol="0">
            <a:spAutoFit/>
          </a:bodyPr>
          <a:lstStyle/>
          <a:p>
            <a:pPr indent="0">
              <a:buNone/>
            </a:pPr>
            <a:r>
              <a:rPr lang="en-US" dirty="0">
                <a:ea typeface="Cambria Math"/>
              </a:rPr>
              <a:t> </a:t>
            </a:r>
            <a:r>
              <a:rPr lang="en-US" sz="2400" i="1" dirty="0">
                <a:ea typeface="Cambria Math"/>
              </a:rPr>
              <a:t>l </a:t>
            </a:r>
            <a:r>
              <a:rPr lang="en-US" sz="2400" dirty="0">
                <a:ea typeface="Cambria Math"/>
              </a:rPr>
              <a:t>= </a:t>
            </a:r>
            <a:r>
              <a:rPr lang="en-US" sz="2400" i="1" dirty="0">
                <a:ea typeface="Cambria Math"/>
              </a:rPr>
              <a:t>n</a:t>
            </a:r>
            <a:r>
              <a:rPr lang="en-US" sz="2400" dirty="0">
                <a:ea typeface="Cambria Math"/>
              </a:rPr>
              <a:t> </a:t>
            </a:r>
            <a:r>
              <a:rPr lang="en-US" sz="2400" dirty="0">
                <a:latin typeface="Cambria Math"/>
                <a:ea typeface="Cambria Math"/>
              </a:rPr>
              <a:t>− </a:t>
            </a:r>
            <a:r>
              <a:rPr lang="en-US" sz="2400" i="1" dirty="0" err="1">
                <a:ea typeface="Cambria Math"/>
              </a:rPr>
              <a:t>i</a:t>
            </a:r>
            <a:r>
              <a:rPr lang="en-US" sz="2400" dirty="0">
                <a:ea typeface="Cambria Math"/>
              </a:rPr>
              <a:t> = </a:t>
            </a:r>
            <a:r>
              <a:rPr lang="en-US" sz="2400" i="1" dirty="0">
                <a:ea typeface="Cambria Math"/>
              </a:rPr>
              <a:t>n</a:t>
            </a:r>
            <a:r>
              <a:rPr lang="en-US" sz="2400" dirty="0">
                <a:ea typeface="Cambria Math"/>
              </a:rPr>
              <a:t> </a:t>
            </a:r>
            <a:r>
              <a:rPr lang="en-US" sz="2400" dirty="0">
                <a:latin typeface="Cambria Math"/>
                <a:ea typeface="Cambria Math"/>
              </a:rPr>
              <a:t>−</a:t>
            </a:r>
            <a:r>
              <a:rPr lang="en-US" sz="2400" dirty="0">
                <a:ea typeface="Cambria Math"/>
              </a:rPr>
              <a:t> (</a:t>
            </a:r>
            <a:r>
              <a:rPr lang="en-US" sz="2400" i="1" dirty="0">
                <a:ea typeface="Cambria Math"/>
              </a:rPr>
              <a:t>n</a:t>
            </a:r>
            <a:r>
              <a:rPr lang="en-US" sz="2400" dirty="0">
                <a:latin typeface="Cambria Math"/>
                <a:ea typeface="Cambria Math"/>
              </a:rPr>
              <a:t> −</a:t>
            </a:r>
            <a:r>
              <a:rPr lang="en-US" sz="2400" dirty="0">
                <a:ea typeface="Cambria Math"/>
              </a:rPr>
              <a:t>  </a:t>
            </a:r>
            <a:r>
              <a:rPr lang="en-US" sz="2400" dirty="0">
                <a:latin typeface="Cambria Math" pitchFamily="18" charset="0"/>
                <a:ea typeface="Cambria Math" pitchFamily="18" charset="0"/>
              </a:rPr>
              <a:t>1</a:t>
            </a:r>
            <a:r>
              <a:rPr lang="en-US" sz="2400" dirty="0">
                <a:ea typeface="Cambria Math"/>
              </a:rPr>
              <a:t>)/</a:t>
            </a:r>
            <a:r>
              <a:rPr lang="en-US" sz="2400" i="1" dirty="0">
                <a:ea typeface="Cambria Math"/>
              </a:rPr>
              <a:t>m</a:t>
            </a:r>
            <a:r>
              <a:rPr lang="en-US" sz="2400" dirty="0">
                <a:ea typeface="Cambria Math"/>
              </a:rPr>
              <a:t> =</a:t>
            </a:r>
            <a:r>
              <a:rPr lang="en-US" sz="2400" dirty="0">
                <a:latin typeface="Cambria Math"/>
                <a:ea typeface="Cambria Math"/>
              </a:rPr>
              <a:t> [(</a:t>
            </a:r>
            <a:r>
              <a:rPr lang="en-US" sz="2400" i="1" dirty="0">
                <a:latin typeface="Cambria Math"/>
                <a:ea typeface="Cambria Math"/>
              </a:rPr>
              <a:t>m</a:t>
            </a:r>
            <a:r>
              <a:rPr lang="en-US" sz="2400" dirty="0">
                <a:latin typeface="Cambria Math"/>
                <a:ea typeface="Cambria Math"/>
              </a:rPr>
              <a:t>  − 1)</a:t>
            </a:r>
            <a:r>
              <a:rPr lang="en-US" sz="2400" i="1" dirty="0">
                <a:latin typeface="Cambria Math"/>
                <a:ea typeface="Cambria Math"/>
              </a:rPr>
              <a:t>n</a:t>
            </a:r>
            <a:r>
              <a:rPr lang="en-US" sz="2400" dirty="0">
                <a:latin typeface="Cambria Math"/>
                <a:ea typeface="Cambria Math"/>
              </a:rPr>
              <a:t> + 1]/</a:t>
            </a:r>
            <a:r>
              <a:rPr lang="en-US" sz="2400" i="1" dirty="0">
                <a:latin typeface="Cambria Math"/>
                <a:ea typeface="Cambria Math"/>
              </a:rPr>
              <a:t>m</a:t>
            </a:r>
            <a:r>
              <a:rPr lang="en-US" sz="2400" dirty="0">
                <a:latin typeface="Cambria Math"/>
                <a:ea typeface="Cambria Math"/>
              </a:rPr>
              <a:t> .</a:t>
            </a:r>
            <a:endParaRPr lang="en-US" sz="2400" dirty="0"/>
          </a:p>
        </p:txBody>
      </p:sp>
    </p:spTree>
    <p:extLst>
      <p:ext uri="{BB962C8B-B14F-4D97-AF65-F5344CB8AC3E}">
        <p14:creationId xmlns:p14="http://schemas.microsoft.com/office/powerpoint/2010/main" val="811243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of vertices and height of trees</a:t>
            </a:r>
          </a:p>
        </p:txBody>
      </p:sp>
      <p:sp>
        <p:nvSpPr>
          <p:cNvPr id="3" name="Content Placeholder 2"/>
          <p:cNvSpPr>
            <a:spLocks noGrp="1"/>
          </p:cNvSpPr>
          <p:nvPr>
            <p:ph idx="1"/>
          </p:nvPr>
        </p:nvSpPr>
        <p:spPr/>
        <p:txBody>
          <a:bodyPr>
            <a:normAutofit fontScale="62500" lnSpcReduction="20000"/>
          </a:bodyPr>
          <a:lstStyle/>
          <a:p>
            <a:r>
              <a:rPr lang="en-US" dirty="0"/>
              <a:t>When working with trees, we often want to have rooted trees where the </a:t>
            </a:r>
            <a:r>
              <a:rPr lang="en-US" dirty="0" err="1"/>
              <a:t>subtrees</a:t>
            </a:r>
            <a:r>
              <a:rPr lang="en-US" dirty="0"/>
              <a:t> at each vertex contain paths of approximately the same length.</a:t>
            </a:r>
          </a:p>
          <a:p>
            <a:r>
              <a:rPr lang="en-US" dirty="0"/>
              <a:t>To make this idea precise we need some definitions:</a:t>
            </a:r>
          </a:p>
          <a:p>
            <a:pPr lvl="1"/>
            <a:r>
              <a:rPr lang="en-US" dirty="0"/>
              <a:t>The </a:t>
            </a:r>
            <a:r>
              <a:rPr lang="en-US" i="1" dirty="0"/>
              <a:t>level</a:t>
            </a:r>
            <a:r>
              <a:rPr lang="en-US" dirty="0"/>
              <a:t> of a vertex </a:t>
            </a:r>
            <a:r>
              <a:rPr lang="en-US" i="1" dirty="0"/>
              <a:t>v</a:t>
            </a:r>
            <a:r>
              <a:rPr lang="en-US" dirty="0"/>
              <a:t> in a rooted tree is the length of the unique path from the root to this vertex.  </a:t>
            </a:r>
          </a:p>
          <a:p>
            <a:pPr lvl="1"/>
            <a:r>
              <a:rPr lang="en-US" dirty="0"/>
              <a:t>The </a:t>
            </a:r>
            <a:r>
              <a:rPr lang="en-US" i="1" dirty="0"/>
              <a:t>height</a:t>
            </a:r>
            <a:r>
              <a:rPr lang="en-US" dirty="0"/>
              <a:t> of a rooted tree is the maximum of the levels of the vertices. </a:t>
            </a:r>
          </a:p>
          <a:p>
            <a:pPr indent="0">
              <a:buNone/>
            </a:pPr>
            <a:r>
              <a:rPr lang="en-US" b="1" dirty="0"/>
              <a:t>Example</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  </a:t>
            </a:r>
            <a:r>
              <a:rPr lang="en-US" dirty="0"/>
              <a:t>Find the level of each vertex in </a:t>
            </a:r>
          </a:p>
          <a:p>
            <a:pPr indent="0">
              <a:lnSpc>
                <a:spcPts val="1200"/>
              </a:lnSpc>
              <a:buNone/>
            </a:pPr>
            <a:r>
              <a:rPr lang="en-US" dirty="0"/>
              <a:t>        the tree to the right.                        </a:t>
            </a:r>
          </a:p>
          <a:p>
            <a:pPr indent="0">
              <a:buNone/>
            </a:pPr>
            <a:r>
              <a:rPr lang="en-US" dirty="0"/>
              <a:t> </a:t>
            </a:r>
            <a:r>
              <a:rPr lang="en-US" dirty="0">
                <a:solidFill>
                  <a:schemeClr val="accent1"/>
                </a:solidFill>
              </a:rPr>
              <a:t>(</a:t>
            </a:r>
            <a:r>
              <a:rPr lang="en-US" i="1" dirty="0">
                <a:solidFill>
                  <a:schemeClr val="accent1"/>
                </a:solidFill>
              </a:rPr>
              <a:t>ii</a:t>
            </a:r>
            <a:r>
              <a:rPr lang="en-US" dirty="0">
                <a:solidFill>
                  <a:schemeClr val="accent1"/>
                </a:solidFill>
              </a:rPr>
              <a:t>)  </a:t>
            </a:r>
            <a:r>
              <a:rPr lang="en-US" dirty="0"/>
              <a:t>What is the height of the tree?</a:t>
            </a:r>
          </a:p>
          <a:p>
            <a:pPr indent="0">
              <a:buNone/>
            </a:pPr>
            <a:endParaRPr lang="en-US" dirty="0"/>
          </a:p>
          <a:p>
            <a:pPr indent="0">
              <a:buNone/>
            </a:pPr>
            <a:endParaRPr lang="en-US" dirty="0"/>
          </a:p>
          <a:p>
            <a:pPr indent="0">
              <a:buNone/>
            </a:pPr>
            <a:endParaRPr lang="en-US" dirty="0"/>
          </a:p>
          <a:p>
            <a:pPr indent="0">
              <a:lnSpc>
                <a:spcPts val="1700"/>
              </a:lnSpc>
              <a:buNone/>
            </a:pPr>
            <a:r>
              <a:rPr lang="en-US" b="1" dirty="0"/>
              <a:t>Solution</a:t>
            </a:r>
            <a:r>
              <a:rPr lang="en-US" dirty="0"/>
              <a:t>: </a:t>
            </a:r>
          </a:p>
          <a:p>
            <a:pPr indent="0">
              <a:lnSpc>
                <a:spcPts val="1200"/>
              </a:lnSpc>
              <a:buNone/>
            </a:pPr>
            <a:r>
              <a:rPr lang="en-US" dirty="0"/>
              <a:t>   </a:t>
            </a:r>
            <a:r>
              <a:rPr lang="en-US" dirty="0">
                <a:solidFill>
                  <a:schemeClr val="accent1"/>
                </a:solidFill>
              </a:rPr>
              <a:t>(</a:t>
            </a:r>
            <a:r>
              <a:rPr lang="en-US" i="1" dirty="0" err="1">
                <a:solidFill>
                  <a:schemeClr val="accent1"/>
                </a:solidFill>
              </a:rPr>
              <a:t>i</a:t>
            </a:r>
            <a:r>
              <a:rPr lang="en-US" dirty="0">
                <a:solidFill>
                  <a:schemeClr val="accent1"/>
                </a:solidFill>
              </a:rPr>
              <a:t>)</a:t>
            </a:r>
            <a:r>
              <a:rPr lang="en-US" dirty="0"/>
              <a:t>  The root </a:t>
            </a:r>
            <a:r>
              <a:rPr lang="en-US" i="1" dirty="0"/>
              <a:t>a</a:t>
            </a:r>
            <a:r>
              <a:rPr lang="en-US" dirty="0"/>
              <a:t> is at level </a:t>
            </a:r>
            <a:r>
              <a:rPr lang="en-US" dirty="0">
                <a:latin typeface="Cambria Math" pitchFamily="18" charset="0"/>
                <a:ea typeface="Cambria Math" pitchFamily="18" charset="0"/>
              </a:rPr>
              <a:t>0</a:t>
            </a:r>
            <a:r>
              <a:rPr lang="en-US" dirty="0"/>
              <a:t>.  Vertices </a:t>
            </a:r>
            <a:r>
              <a:rPr lang="en-US" i="1" dirty="0"/>
              <a:t>b</a:t>
            </a:r>
            <a:r>
              <a:rPr lang="en-US" dirty="0"/>
              <a:t>, </a:t>
            </a:r>
            <a:r>
              <a:rPr lang="en-US" i="1" dirty="0"/>
              <a:t>j</a:t>
            </a:r>
            <a:r>
              <a:rPr lang="en-US" dirty="0"/>
              <a:t>, and </a:t>
            </a:r>
            <a:r>
              <a:rPr lang="en-US" i="1" dirty="0"/>
              <a:t>k</a:t>
            </a:r>
            <a:r>
              <a:rPr lang="en-US" dirty="0"/>
              <a:t> are at level </a:t>
            </a:r>
            <a:r>
              <a:rPr lang="en-US" dirty="0">
                <a:latin typeface="Cambria Math" pitchFamily="18" charset="0"/>
                <a:ea typeface="Cambria Math" pitchFamily="18" charset="0"/>
              </a:rPr>
              <a:t>1</a:t>
            </a:r>
            <a:r>
              <a:rPr lang="en-US" dirty="0"/>
              <a:t>.  </a:t>
            </a:r>
          </a:p>
          <a:p>
            <a:pPr indent="0">
              <a:lnSpc>
                <a:spcPts val="1200"/>
              </a:lnSpc>
              <a:buNone/>
            </a:pPr>
            <a:r>
              <a:rPr lang="en-US" dirty="0"/>
              <a:t>         Vertices </a:t>
            </a:r>
            <a:r>
              <a:rPr lang="en-US" i="1" dirty="0"/>
              <a:t>c</a:t>
            </a:r>
            <a:r>
              <a:rPr lang="en-US" dirty="0"/>
              <a:t>, </a:t>
            </a:r>
            <a:r>
              <a:rPr lang="en-US" i="1" dirty="0"/>
              <a:t>e</a:t>
            </a:r>
            <a:r>
              <a:rPr lang="en-US" dirty="0"/>
              <a:t>, </a:t>
            </a:r>
            <a:r>
              <a:rPr lang="en-US" i="1" dirty="0"/>
              <a:t>f</a:t>
            </a:r>
            <a:r>
              <a:rPr lang="en-US" dirty="0"/>
              <a:t>, and </a:t>
            </a:r>
            <a:r>
              <a:rPr lang="en-US" i="1" dirty="0"/>
              <a:t>l</a:t>
            </a:r>
            <a:r>
              <a:rPr lang="en-US" dirty="0"/>
              <a:t> are at level </a:t>
            </a:r>
            <a:r>
              <a:rPr lang="en-US" dirty="0">
                <a:latin typeface="Cambria Math" pitchFamily="18" charset="0"/>
                <a:ea typeface="Cambria Math" pitchFamily="18" charset="0"/>
              </a:rPr>
              <a:t>2</a:t>
            </a:r>
            <a:r>
              <a:rPr lang="en-US" dirty="0"/>
              <a:t>. Vertices </a:t>
            </a:r>
            <a:r>
              <a:rPr lang="en-US" i="1" dirty="0"/>
              <a:t>d</a:t>
            </a:r>
            <a:r>
              <a:rPr lang="en-US" dirty="0"/>
              <a:t>, </a:t>
            </a:r>
            <a:r>
              <a:rPr lang="en-US" i="1" dirty="0"/>
              <a:t>g</a:t>
            </a:r>
            <a:r>
              <a:rPr lang="en-US" dirty="0"/>
              <a:t>, </a:t>
            </a:r>
            <a:r>
              <a:rPr lang="en-US" i="1" dirty="0" err="1"/>
              <a:t>i</a:t>
            </a:r>
            <a:r>
              <a:rPr lang="en-US" dirty="0"/>
              <a:t>, </a:t>
            </a:r>
            <a:r>
              <a:rPr lang="en-US" i="1" dirty="0"/>
              <a:t>m</a:t>
            </a:r>
            <a:r>
              <a:rPr lang="en-US" dirty="0"/>
              <a:t>, and </a:t>
            </a:r>
            <a:r>
              <a:rPr lang="en-US" i="1" dirty="0"/>
              <a:t>n</a:t>
            </a:r>
            <a:r>
              <a:rPr lang="en-US" dirty="0"/>
              <a:t> are at level </a:t>
            </a:r>
            <a:r>
              <a:rPr lang="en-US" dirty="0">
                <a:latin typeface="Cambria Math" pitchFamily="18" charset="0"/>
                <a:ea typeface="Cambria Math" pitchFamily="18" charset="0"/>
              </a:rPr>
              <a:t>3</a:t>
            </a:r>
            <a:r>
              <a:rPr lang="en-US" dirty="0"/>
              <a:t>. </a:t>
            </a:r>
          </a:p>
          <a:p>
            <a:pPr indent="0">
              <a:lnSpc>
                <a:spcPts val="1200"/>
              </a:lnSpc>
              <a:buNone/>
            </a:pPr>
            <a:r>
              <a:rPr lang="en-US" dirty="0"/>
              <a:t>         Vertex </a:t>
            </a:r>
            <a:r>
              <a:rPr lang="en-US" i="1" dirty="0"/>
              <a:t>h</a:t>
            </a:r>
            <a:r>
              <a:rPr lang="en-US" dirty="0"/>
              <a:t> is at level </a:t>
            </a:r>
            <a:r>
              <a:rPr lang="en-US" dirty="0">
                <a:latin typeface="Cambria Math" pitchFamily="18" charset="0"/>
                <a:ea typeface="Cambria Math" pitchFamily="18" charset="0"/>
              </a:rPr>
              <a:t>4</a:t>
            </a:r>
            <a:r>
              <a:rPr lang="en-US" dirty="0"/>
              <a:t>. </a:t>
            </a:r>
          </a:p>
          <a:p>
            <a:pPr indent="0">
              <a:lnSpc>
                <a:spcPts val="1700"/>
              </a:lnSpc>
              <a:buNone/>
            </a:pPr>
            <a:r>
              <a:rPr lang="en-US" dirty="0">
                <a:solidFill>
                  <a:schemeClr val="accent1"/>
                </a:solidFill>
              </a:rPr>
              <a:t>  (</a:t>
            </a:r>
            <a:r>
              <a:rPr lang="en-US" i="1" dirty="0">
                <a:solidFill>
                  <a:schemeClr val="accent1"/>
                </a:solidFill>
              </a:rPr>
              <a:t>ii</a:t>
            </a:r>
            <a:r>
              <a:rPr lang="en-US" dirty="0">
                <a:solidFill>
                  <a:schemeClr val="accent1"/>
                </a:solidFill>
              </a:rPr>
              <a:t>) </a:t>
            </a:r>
            <a:r>
              <a:rPr lang="en-US" dirty="0"/>
              <a:t>The height is </a:t>
            </a:r>
            <a:r>
              <a:rPr lang="en-US" dirty="0">
                <a:latin typeface="Cambria Math" pitchFamily="18" charset="0"/>
                <a:ea typeface="Cambria Math" pitchFamily="18" charset="0"/>
              </a:rPr>
              <a:t>4</a:t>
            </a:r>
            <a:r>
              <a:rPr lang="en-US" dirty="0"/>
              <a:t>, since </a:t>
            </a:r>
            <a:r>
              <a:rPr lang="en-US" dirty="0">
                <a:latin typeface="Cambria Math" pitchFamily="18" charset="0"/>
                <a:ea typeface="Cambria Math" pitchFamily="18" charset="0"/>
              </a:rPr>
              <a:t>4</a:t>
            </a:r>
            <a:r>
              <a:rPr lang="en-US" dirty="0"/>
              <a:t> is the largest level of any vertex. </a:t>
            </a:r>
          </a:p>
          <a:p>
            <a:pPr indent="0">
              <a:lnSpc>
                <a:spcPts val="1700"/>
              </a:lnSpc>
              <a:buNone/>
            </a:pPr>
            <a:endParaRPr lang="en-US"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3505200"/>
            <a:ext cx="1108710" cy="1398270"/>
          </a:xfrm>
          <a:prstGeom prst="rect">
            <a:avLst/>
          </a:prstGeom>
        </p:spPr>
      </p:pic>
    </p:spTree>
    <p:extLst>
      <p:ext uri="{BB962C8B-B14F-4D97-AF65-F5344CB8AC3E}">
        <p14:creationId xmlns:p14="http://schemas.microsoft.com/office/powerpoint/2010/main" val="284274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How many edges does a full binary tree with 1000 internal vertices have?</a:t>
            </a:r>
          </a:p>
        </p:txBody>
      </p:sp>
    </p:spTree>
    <p:extLst>
      <p:ext uri="{BB962C8B-B14F-4D97-AF65-F5344CB8AC3E}">
        <p14:creationId xmlns:p14="http://schemas.microsoft.com/office/powerpoint/2010/main" val="200208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a:t>
            </a:r>
            <a:r>
              <a:rPr lang="en-US" i="1" dirty="0"/>
              <a:t>m</a:t>
            </a:r>
            <a:r>
              <a:rPr lang="en-US" dirty="0"/>
              <a:t>-</a:t>
            </a:r>
            <a:r>
              <a:rPr lang="en-US" dirty="0" err="1"/>
              <a:t>Ary</a:t>
            </a:r>
            <a:r>
              <a:rPr lang="en-US" dirty="0"/>
              <a:t> Trees</a:t>
            </a:r>
          </a:p>
        </p:txBody>
      </p:sp>
      <p:sp>
        <p:nvSpPr>
          <p:cNvPr id="3" name="Content Placeholder 2"/>
          <p:cNvSpPr>
            <a:spLocks noGrp="1"/>
          </p:cNvSpPr>
          <p:nvPr>
            <p:ph idx="1"/>
          </p:nvPr>
        </p:nvSpPr>
        <p:spPr/>
        <p:txBody>
          <a:bodyPr>
            <a:normAutofit lnSpcReduction="10000"/>
          </a:bodyPr>
          <a:lstStyle/>
          <a:p>
            <a:pPr indent="0">
              <a:buNone/>
            </a:pPr>
            <a:r>
              <a:rPr lang="en-US" b="1" dirty="0"/>
              <a:t>Definition</a:t>
            </a:r>
            <a:r>
              <a:rPr lang="en-US" dirty="0"/>
              <a:t>: A rooted </a:t>
            </a:r>
            <a:r>
              <a:rPr lang="en-US" i="1" dirty="0"/>
              <a:t>m</a:t>
            </a:r>
            <a:r>
              <a:rPr lang="en-US" dirty="0"/>
              <a:t>-</a:t>
            </a:r>
            <a:r>
              <a:rPr lang="en-US" dirty="0" err="1"/>
              <a:t>ary</a:t>
            </a:r>
            <a:r>
              <a:rPr lang="en-US" dirty="0"/>
              <a:t> tree of height </a:t>
            </a:r>
            <a:r>
              <a:rPr lang="en-US" i="1" dirty="0"/>
              <a:t>h</a:t>
            </a:r>
            <a:r>
              <a:rPr lang="en-US" dirty="0"/>
              <a:t> is </a:t>
            </a:r>
            <a:r>
              <a:rPr lang="en-US" i="1" dirty="0"/>
              <a:t>balanced</a:t>
            </a:r>
            <a:r>
              <a:rPr lang="en-US" dirty="0"/>
              <a:t> if all leaves are at levels </a:t>
            </a:r>
            <a:r>
              <a:rPr lang="en-US" i="1" dirty="0"/>
              <a:t>h</a:t>
            </a:r>
            <a:r>
              <a:rPr lang="en-US" dirty="0"/>
              <a:t> or </a:t>
            </a:r>
            <a:r>
              <a:rPr lang="en-US" i="1" dirty="0"/>
              <a:t>h</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p>
          <a:p>
            <a:pPr indent="0">
              <a:buNone/>
            </a:pPr>
            <a:endParaRPr lang="en-US" dirty="0"/>
          </a:p>
          <a:p>
            <a:pPr indent="0">
              <a:buNone/>
            </a:pPr>
            <a:r>
              <a:rPr lang="en-US" b="1" dirty="0"/>
              <a:t>Example</a:t>
            </a:r>
            <a:r>
              <a:rPr lang="en-US" dirty="0"/>
              <a:t>: Which of the rooted trees shown below is balanced?</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T</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and </a:t>
            </a:r>
            <a:r>
              <a:rPr lang="en-US" i="1" dirty="0"/>
              <a:t>T</a:t>
            </a:r>
            <a:r>
              <a:rPr lang="en-US" baseline="-25000" dirty="0">
                <a:latin typeface="Cambria Math" pitchFamily="18" charset="0"/>
                <a:ea typeface="Cambria Math" pitchFamily="18" charset="0"/>
              </a:rPr>
              <a:t>3</a:t>
            </a:r>
            <a:r>
              <a:rPr lang="en-US" dirty="0"/>
              <a:t> are balanced, but </a:t>
            </a:r>
            <a:r>
              <a:rPr lang="en-US" i="1" dirty="0"/>
              <a:t>T</a:t>
            </a:r>
            <a:r>
              <a:rPr lang="en-US" baseline="-25000" dirty="0">
                <a:latin typeface="Cambria Math" pitchFamily="18" charset="0"/>
                <a:ea typeface="Cambria Math" pitchFamily="18" charset="0"/>
              </a:rPr>
              <a:t>2</a:t>
            </a:r>
            <a:r>
              <a:rPr lang="en-US" dirty="0"/>
              <a:t> is not because it has leaves at levels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and </a:t>
            </a:r>
            <a:r>
              <a:rPr lang="en-US" dirty="0">
                <a:latin typeface="Cambria Math" pitchFamily="18" charset="0"/>
                <a:ea typeface="Cambria Math" pitchFamily="18" charset="0"/>
              </a:rPr>
              <a:t>4</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8400" y="3886200"/>
            <a:ext cx="5734050" cy="1216914"/>
          </a:xfrm>
          <a:prstGeom prst="rect">
            <a:avLst/>
          </a:prstGeom>
        </p:spPr>
      </p:pic>
    </p:spTree>
    <p:extLst>
      <p:ext uri="{BB962C8B-B14F-4D97-AF65-F5344CB8AC3E}">
        <p14:creationId xmlns:p14="http://schemas.microsoft.com/office/powerpoint/2010/main" val="359770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Bound for the Number of Leaves in an </a:t>
            </a:r>
            <a:r>
              <a:rPr lang="en-US" i="1" dirty="0"/>
              <a:t>m</a:t>
            </a:r>
            <a:r>
              <a:rPr lang="en-US" dirty="0"/>
              <a:t>-</a:t>
            </a:r>
            <a:r>
              <a:rPr lang="en-US" dirty="0" err="1"/>
              <a:t>Ary</a:t>
            </a:r>
            <a:r>
              <a:rPr lang="en-US" dirty="0"/>
              <a:t> Tree</a:t>
            </a:r>
          </a:p>
        </p:txBody>
      </p:sp>
      <p:sp>
        <p:nvSpPr>
          <p:cNvPr id="3" name="Content Placeholder 2"/>
          <p:cNvSpPr>
            <a:spLocks noGrp="1"/>
          </p:cNvSpPr>
          <p:nvPr>
            <p:ph idx="1"/>
          </p:nvPr>
        </p:nvSpPr>
        <p:spPr/>
        <p:txBody>
          <a:bodyPr>
            <a:normAutofit fontScale="55000" lnSpcReduction="20000"/>
          </a:bodyPr>
          <a:lstStyle/>
          <a:p>
            <a:pPr indent="0">
              <a:buNone/>
            </a:pPr>
            <a:r>
              <a:rPr lang="en-US" b="1" dirty="0"/>
              <a:t>Theorem </a:t>
            </a:r>
            <a:r>
              <a:rPr lang="en-US" b="1" dirty="0">
                <a:latin typeface="Cambria Math" pitchFamily="18" charset="0"/>
                <a:ea typeface="Cambria Math" pitchFamily="18" charset="0"/>
              </a:rPr>
              <a:t>5</a:t>
            </a:r>
            <a:r>
              <a:rPr lang="en-US" dirty="0"/>
              <a:t>: There are at most </a:t>
            </a:r>
            <a:r>
              <a:rPr lang="en-US" i="1" dirty="0" err="1"/>
              <a:t>m</a:t>
            </a:r>
            <a:r>
              <a:rPr lang="en-US" i="1" baseline="30000" dirty="0" err="1"/>
              <a:t>h</a:t>
            </a:r>
            <a:r>
              <a:rPr lang="en-US" dirty="0"/>
              <a:t> leaves in an </a:t>
            </a:r>
            <a:r>
              <a:rPr lang="en-US" i="1" dirty="0"/>
              <a:t>m</a:t>
            </a:r>
            <a:r>
              <a:rPr lang="en-US" dirty="0"/>
              <a:t>-</a:t>
            </a:r>
            <a:r>
              <a:rPr lang="en-US" dirty="0" err="1"/>
              <a:t>ary</a:t>
            </a:r>
            <a:r>
              <a:rPr lang="en-US" dirty="0"/>
              <a:t> tree of height </a:t>
            </a:r>
            <a:r>
              <a:rPr lang="en-US" i="1" dirty="0"/>
              <a:t>h</a:t>
            </a:r>
            <a:r>
              <a:rPr lang="en-US" dirty="0"/>
              <a:t>.</a:t>
            </a:r>
          </a:p>
          <a:p>
            <a:pPr indent="0">
              <a:buNone/>
            </a:pPr>
            <a:r>
              <a:rPr lang="en-US" b="1" i="1" dirty="0"/>
              <a:t>Proof</a:t>
            </a:r>
            <a:r>
              <a:rPr lang="en-US" dirty="0"/>
              <a:t>  </a:t>
            </a:r>
            <a:r>
              <a:rPr lang="en-US" b="1" dirty="0"/>
              <a:t>(</a:t>
            </a:r>
            <a:r>
              <a:rPr lang="en-US" b="1" i="1" dirty="0"/>
              <a:t>by mathematical induction on height</a:t>
            </a:r>
            <a:r>
              <a:rPr lang="en-US" b="1" dirty="0"/>
              <a:t>): </a:t>
            </a:r>
          </a:p>
          <a:p>
            <a:pPr indent="0">
              <a:buNone/>
            </a:pPr>
            <a:r>
              <a:rPr lang="en-US" i="1" dirty="0"/>
              <a:t>BASIS STEP</a:t>
            </a:r>
            <a:r>
              <a:rPr lang="en-US" dirty="0"/>
              <a:t>: Consider an </a:t>
            </a:r>
            <a:r>
              <a:rPr lang="en-US" i="1" dirty="0"/>
              <a:t>m</a:t>
            </a:r>
            <a:r>
              <a:rPr lang="en-US" dirty="0"/>
              <a:t>-</a:t>
            </a:r>
            <a:r>
              <a:rPr lang="en-US" dirty="0" err="1"/>
              <a:t>ary</a:t>
            </a:r>
            <a:r>
              <a:rPr lang="en-US" dirty="0"/>
              <a:t> trees of height </a:t>
            </a:r>
            <a:r>
              <a:rPr lang="en-US" dirty="0">
                <a:latin typeface="Cambria Math" pitchFamily="18" charset="0"/>
                <a:ea typeface="Cambria Math" pitchFamily="18" charset="0"/>
              </a:rPr>
              <a:t>1</a:t>
            </a:r>
            <a:r>
              <a:rPr lang="en-US" dirty="0"/>
              <a:t>.  The tree consists of a root and no more than </a:t>
            </a:r>
            <a:r>
              <a:rPr lang="en-US" i="1" dirty="0"/>
              <a:t>m</a:t>
            </a:r>
            <a:r>
              <a:rPr lang="en-US" dirty="0"/>
              <a:t> children, all leaves. Hence, there are no more than </a:t>
            </a:r>
            <a:r>
              <a:rPr lang="en-US" i="1" dirty="0"/>
              <a:t>m</a:t>
            </a:r>
            <a:r>
              <a:rPr lang="en-US" baseline="30000" dirty="0">
                <a:latin typeface="Cambria Math" pitchFamily="18" charset="0"/>
                <a:ea typeface="Cambria Math" pitchFamily="18" charset="0"/>
              </a:rPr>
              <a:t>1</a:t>
            </a:r>
            <a:r>
              <a:rPr lang="en-US" dirty="0"/>
              <a:t> = </a:t>
            </a:r>
            <a:r>
              <a:rPr lang="en-US" i="1" dirty="0"/>
              <a:t>m</a:t>
            </a:r>
            <a:r>
              <a:rPr lang="en-US" dirty="0"/>
              <a:t> leaves in an </a:t>
            </a:r>
            <a:r>
              <a:rPr lang="en-US" i="1" dirty="0"/>
              <a:t>m</a:t>
            </a:r>
            <a:r>
              <a:rPr lang="en-US" dirty="0"/>
              <a:t>-</a:t>
            </a:r>
            <a:r>
              <a:rPr lang="en-US" dirty="0" err="1"/>
              <a:t>ary</a:t>
            </a:r>
            <a:r>
              <a:rPr lang="en-US" dirty="0"/>
              <a:t> tree of height </a:t>
            </a:r>
            <a:r>
              <a:rPr lang="en-US" dirty="0">
                <a:latin typeface="Cambria Math" pitchFamily="18" charset="0"/>
                <a:ea typeface="Cambria Math" pitchFamily="18" charset="0"/>
              </a:rPr>
              <a:t>1</a:t>
            </a:r>
            <a:r>
              <a:rPr lang="en-US" dirty="0"/>
              <a:t>.</a:t>
            </a:r>
          </a:p>
          <a:p>
            <a:pPr indent="0">
              <a:buNone/>
            </a:pPr>
            <a:r>
              <a:rPr lang="en-US" i="1" dirty="0"/>
              <a:t>INDUCTIVE STEP</a:t>
            </a:r>
            <a:r>
              <a:rPr lang="en-US" dirty="0"/>
              <a:t>: Assume the result is true for all </a:t>
            </a:r>
            <a:r>
              <a:rPr lang="en-US" i="1" dirty="0"/>
              <a:t>m</a:t>
            </a:r>
            <a:r>
              <a:rPr lang="en-US" dirty="0"/>
              <a:t>-</a:t>
            </a:r>
            <a:r>
              <a:rPr lang="en-US" dirty="0" err="1"/>
              <a:t>ary</a:t>
            </a:r>
            <a:r>
              <a:rPr lang="en-US" dirty="0"/>
              <a:t> trees of height &lt; </a:t>
            </a:r>
            <a:r>
              <a:rPr lang="en-US" i="1" dirty="0"/>
              <a:t>h</a:t>
            </a:r>
            <a:r>
              <a:rPr lang="en-US" dirty="0"/>
              <a:t>. Let </a:t>
            </a:r>
            <a:r>
              <a:rPr lang="en-US" i="1" dirty="0"/>
              <a:t>T</a:t>
            </a:r>
            <a:r>
              <a:rPr lang="en-US" dirty="0"/>
              <a:t> be an </a:t>
            </a:r>
            <a:r>
              <a:rPr lang="en-US" i="1" dirty="0"/>
              <a:t>m</a:t>
            </a:r>
            <a:r>
              <a:rPr lang="en-US" dirty="0"/>
              <a:t>-</a:t>
            </a:r>
            <a:r>
              <a:rPr lang="en-US" dirty="0" err="1"/>
              <a:t>ary</a:t>
            </a:r>
            <a:r>
              <a:rPr lang="en-US" dirty="0"/>
              <a:t> tree of height </a:t>
            </a:r>
            <a:r>
              <a:rPr lang="en-US" i="1" dirty="0"/>
              <a:t>h</a:t>
            </a:r>
            <a:r>
              <a:rPr lang="en-US" dirty="0"/>
              <a:t>. The leaves of </a:t>
            </a:r>
            <a:r>
              <a:rPr lang="en-US" i="1" dirty="0"/>
              <a:t>T </a:t>
            </a:r>
            <a:r>
              <a:rPr lang="en-US" dirty="0"/>
              <a:t>are the leaves of the </a:t>
            </a:r>
            <a:r>
              <a:rPr lang="en-US" dirty="0" err="1"/>
              <a:t>subtrees</a:t>
            </a:r>
            <a:r>
              <a:rPr lang="en-US" dirty="0"/>
              <a:t> of </a:t>
            </a:r>
            <a:r>
              <a:rPr lang="en-US" i="1" dirty="0"/>
              <a:t>T</a:t>
            </a:r>
            <a:r>
              <a:rPr lang="en-US" dirty="0"/>
              <a:t> we get when we delete the edges from the root to each of the vertices of level </a:t>
            </a:r>
            <a:r>
              <a:rPr lang="en-US" dirty="0">
                <a:latin typeface="Cambria Math" pitchFamily="18" charset="0"/>
                <a:ea typeface="Cambria Math" pitchFamily="18" charset="0"/>
              </a:rPr>
              <a:t>1</a:t>
            </a:r>
            <a:r>
              <a:rPr lang="en-US" dirty="0"/>
              <a:t>.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a:p>
            <a:pPr indent="0">
              <a:buNone/>
            </a:pPr>
            <a:r>
              <a:rPr lang="en-US" dirty="0"/>
              <a:t>Each of these </a:t>
            </a:r>
            <a:r>
              <a:rPr lang="en-US" dirty="0" err="1"/>
              <a:t>subtrees</a:t>
            </a:r>
            <a:r>
              <a:rPr lang="en-US" dirty="0"/>
              <a:t> has height ≤ </a:t>
            </a:r>
            <a:r>
              <a:rPr lang="en-US" i="1" dirty="0"/>
              <a:t>h</a:t>
            </a:r>
            <a:r>
              <a:rPr lang="en-US" i="1" dirty="0">
                <a:latin typeface="Cambria Math"/>
                <a:ea typeface="Cambria Math"/>
              </a:rPr>
              <a:t>−</a:t>
            </a:r>
            <a:r>
              <a:rPr lang="en-US" dirty="0"/>
              <a:t> </a:t>
            </a:r>
            <a:r>
              <a:rPr lang="en-US" dirty="0">
                <a:latin typeface="Cambria Math" pitchFamily="18" charset="0"/>
                <a:ea typeface="Cambria Math" pitchFamily="18" charset="0"/>
              </a:rPr>
              <a:t>1</a:t>
            </a:r>
            <a:r>
              <a:rPr lang="en-US" dirty="0"/>
              <a:t>. By the inductive hypothesis, each of these </a:t>
            </a:r>
            <a:r>
              <a:rPr lang="en-US" dirty="0" err="1"/>
              <a:t>subtrees</a:t>
            </a:r>
            <a:r>
              <a:rPr lang="en-US" dirty="0"/>
              <a:t> has at most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leaves. Since there are at most </a:t>
            </a:r>
            <a:r>
              <a:rPr lang="en-US" i="1" dirty="0"/>
              <a:t>m</a:t>
            </a:r>
            <a:r>
              <a:rPr lang="en-US" dirty="0"/>
              <a:t> such </a:t>
            </a:r>
            <a:r>
              <a:rPr lang="en-US" dirty="0" err="1"/>
              <a:t>subtees</a:t>
            </a:r>
            <a:r>
              <a:rPr lang="en-US" dirty="0"/>
              <a:t>, there are at most </a:t>
            </a:r>
            <a:r>
              <a:rPr lang="en-US" i="1" dirty="0"/>
              <a:t>m</a:t>
            </a:r>
            <a:r>
              <a:rPr lang="en-US" dirty="0">
                <a:sym typeface="Symbol"/>
              </a:rPr>
              <a:t></a:t>
            </a:r>
            <a:r>
              <a:rPr lang="en-US" dirty="0"/>
              <a:t> </a:t>
            </a:r>
            <a:r>
              <a:rPr lang="en-US" i="1" dirty="0" err="1"/>
              <a:t>m</a:t>
            </a:r>
            <a:r>
              <a:rPr lang="en-US" i="1" baseline="30000" dirty="0" err="1"/>
              <a:t>h</a:t>
            </a:r>
            <a:r>
              <a:rPr lang="en-US" i="1" baseline="30000" dirty="0">
                <a:latin typeface="Cambria Math"/>
                <a:ea typeface="Cambria Math"/>
              </a:rPr>
              <a:t>−</a:t>
            </a:r>
            <a:r>
              <a:rPr lang="en-US" baseline="30000" dirty="0"/>
              <a:t> </a:t>
            </a:r>
            <a:r>
              <a:rPr lang="en-US" baseline="30000" dirty="0">
                <a:latin typeface="Cambria Math" pitchFamily="18" charset="0"/>
                <a:ea typeface="Cambria Math" pitchFamily="18" charset="0"/>
              </a:rPr>
              <a:t>1</a:t>
            </a:r>
            <a:r>
              <a:rPr lang="en-US" dirty="0"/>
              <a:t> = </a:t>
            </a:r>
            <a:r>
              <a:rPr lang="en-US" i="1" dirty="0" err="1"/>
              <a:t>m</a:t>
            </a:r>
            <a:r>
              <a:rPr lang="en-US" i="1" baseline="30000" dirty="0" err="1"/>
              <a:t>h</a:t>
            </a:r>
            <a:r>
              <a:rPr lang="en-US" dirty="0"/>
              <a:t> leaves in the tree.  </a:t>
            </a:r>
          </a:p>
          <a:p>
            <a:pPr indent="0">
              <a:buNone/>
            </a:pPr>
            <a:endParaRPr lang="en-US" baseline="30000" dirty="0"/>
          </a:p>
          <a:p>
            <a:pPr indent="0">
              <a:buNone/>
            </a:pPr>
            <a:r>
              <a:rPr lang="en-US" b="1" dirty="0"/>
              <a:t>Corollary </a:t>
            </a:r>
            <a:r>
              <a:rPr lang="en-US" b="1" dirty="0">
                <a:latin typeface="Cambria Math" pitchFamily="18" charset="0"/>
                <a:ea typeface="Cambria Math" pitchFamily="18" charset="0"/>
              </a:rPr>
              <a:t>1</a:t>
            </a:r>
            <a:r>
              <a:rPr lang="en-US" dirty="0"/>
              <a:t>:  If an </a:t>
            </a:r>
            <a:r>
              <a:rPr lang="en-US" i="1" dirty="0"/>
              <a:t>m</a:t>
            </a:r>
            <a:r>
              <a:rPr lang="en-US" dirty="0"/>
              <a:t>-</a:t>
            </a:r>
            <a:r>
              <a:rPr lang="en-US" dirty="0" err="1"/>
              <a:t>ary</a:t>
            </a:r>
            <a:r>
              <a:rPr lang="en-US" dirty="0"/>
              <a:t> tree of height </a:t>
            </a:r>
            <a:r>
              <a:rPr lang="en-US" i="1" dirty="0"/>
              <a:t>h</a:t>
            </a:r>
            <a:r>
              <a:rPr lang="en-US" dirty="0"/>
              <a:t> has </a:t>
            </a:r>
            <a:r>
              <a:rPr lang="en-US" i="1" dirty="0"/>
              <a:t>l</a:t>
            </a:r>
            <a:r>
              <a:rPr lang="en-US" dirty="0"/>
              <a:t> leaves, then  </a:t>
            </a:r>
            <a:r>
              <a:rPr lang="en-US" i="1" dirty="0"/>
              <a:t>h</a:t>
            </a:r>
            <a:r>
              <a:rPr lang="en-US" dirty="0"/>
              <a:t> ≥ </a:t>
            </a:r>
            <a:r>
              <a:rPr lang="en-US" dirty="0">
                <a:latin typeface="Cambria Math"/>
                <a:ea typeface="Cambria Math"/>
              </a:rPr>
              <a:t>⌈</a:t>
            </a:r>
            <a:r>
              <a:rPr lang="en-US" dirty="0" err="1">
                <a:ea typeface="Cambria Math"/>
              </a:rPr>
              <a:t>log</a:t>
            </a:r>
            <a:r>
              <a:rPr lang="en-US" i="1" baseline="-25000" dirty="0" err="1">
                <a:ea typeface="Cambria Math"/>
              </a:rPr>
              <a:t>m</a:t>
            </a:r>
            <a:r>
              <a:rPr lang="en-US" i="1" baseline="-25000" dirty="0">
                <a:ea typeface="Cambria Math"/>
              </a:rPr>
              <a:t> </a:t>
            </a:r>
            <a:r>
              <a:rPr lang="en-US" i="1" dirty="0">
                <a:ea typeface="Cambria Math"/>
              </a:rPr>
              <a:t>l</a:t>
            </a:r>
            <a:r>
              <a:rPr lang="en-US" dirty="0">
                <a:latin typeface="Cambria Math"/>
                <a:ea typeface="Cambria Math"/>
              </a:rPr>
              <a:t>⌉. </a:t>
            </a:r>
            <a:r>
              <a:rPr lang="en-US" dirty="0">
                <a:ea typeface="Cambria Math"/>
              </a:rPr>
              <a:t>If the </a:t>
            </a:r>
            <a:r>
              <a:rPr lang="en-US" i="1" dirty="0">
                <a:ea typeface="Cambria Math"/>
              </a:rPr>
              <a:t>m</a:t>
            </a:r>
            <a:r>
              <a:rPr lang="en-US" dirty="0">
                <a:ea typeface="Cambria Math"/>
              </a:rPr>
              <a:t>-</a:t>
            </a:r>
            <a:r>
              <a:rPr lang="en-US" dirty="0" err="1">
                <a:ea typeface="Cambria Math"/>
              </a:rPr>
              <a:t>ary</a:t>
            </a:r>
            <a:r>
              <a:rPr lang="en-US" dirty="0">
                <a:ea typeface="Cambria Math"/>
              </a:rPr>
              <a:t> tree is full and balanced, then </a:t>
            </a:r>
            <a:r>
              <a:rPr lang="en-US" i="1" dirty="0">
                <a:ea typeface="Cambria Math"/>
              </a:rPr>
              <a:t>h</a:t>
            </a:r>
            <a:r>
              <a:rPr lang="en-US" dirty="0">
                <a:ea typeface="Cambria Math"/>
              </a:rPr>
              <a:t> = </a:t>
            </a:r>
            <a:r>
              <a:rPr lang="en-US" sz="2500" dirty="0">
                <a:solidFill>
                  <a:prstClr val="black"/>
                </a:solidFill>
                <a:latin typeface="Cambria Math"/>
                <a:ea typeface="Cambria Math"/>
              </a:rPr>
              <a:t>⌈</a:t>
            </a:r>
            <a:r>
              <a:rPr lang="en-US" sz="2500" dirty="0" err="1">
                <a:solidFill>
                  <a:prstClr val="black"/>
                </a:solidFill>
                <a:ea typeface="Cambria Math"/>
              </a:rPr>
              <a:t>log</a:t>
            </a:r>
            <a:r>
              <a:rPr lang="en-US" sz="2500" i="1" baseline="-25000" dirty="0" err="1">
                <a:solidFill>
                  <a:prstClr val="black"/>
                </a:solidFill>
                <a:ea typeface="Cambria Math"/>
              </a:rPr>
              <a:t>m</a:t>
            </a:r>
            <a:r>
              <a:rPr lang="en-US" sz="2500" i="1" baseline="-25000" dirty="0">
                <a:solidFill>
                  <a:prstClr val="black"/>
                </a:solidFill>
                <a:ea typeface="Cambria Math"/>
              </a:rPr>
              <a:t> </a:t>
            </a:r>
            <a:r>
              <a:rPr lang="en-US" sz="2500" i="1" dirty="0">
                <a:solidFill>
                  <a:prstClr val="black"/>
                </a:solidFill>
                <a:ea typeface="Cambria Math"/>
              </a:rPr>
              <a:t>l</a:t>
            </a:r>
            <a:r>
              <a:rPr lang="en-US" sz="2500" dirty="0">
                <a:solidFill>
                  <a:prstClr val="black"/>
                </a:solidFill>
                <a:latin typeface="Cambria Math"/>
                <a:ea typeface="Cambria Math"/>
              </a:rPr>
              <a:t>⌉.  (</a:t>
            </a:r>
            <a:r>
              <a:rPr lang="en-US" sz="2500" i="1" dirty="0">
                <a:solidFill>
                  <a:prstClr val="black"/>
                </a:solidFill>
                <a:latin typeface="Cambria Math"/>
                <a:ea typeface="Cambria Math"/>
              </a:rPr>
              <a:t>see text for the proof</a:t>
            </a:r>
            <a:r>
              <a:rPr lang="en-US" sz="2500" dirty="0">
                <a:solidFill>
                  <a:prstClr val="black"/>
                </a:solidFill>
                <a:latin typeface="Cambria Math"/>
                <a:ea typeface="Cambria Math"/>
              </a:rPr>
              <a:t>)</a:t>
            </a:r>
            <a:endParaRPr lang="en-US" dirty="0"/>
          </a:p>
          <a:p>
            <a:pPr indent="0">
              <a:buNone/>
            </a:pPr>
            <a:endParaRPr lang="en-US" b="1" dirty="0"/>
          </a:p>
          <a:p>
            <a:pPr indent="0">
              <a:buNone/>
            </a:pPr>
            <a:endParaRPr lang="en-US" baseline="30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0913" y="3581400"/>
            <a:ext cx="4305300" cy="1299972"/>
          </a:xfrm>
          <a:prstGeom prst="rect">
            <a:avLst/>
          </a:prstGeom>
        </p:spPr>
      </p:pic>
      <p:sp>
        <p:nvSpPr>
          <p:cNvPr id="5" name="Isosceles Triangle 4"/>
          <p:cNvSpPr/>
          <p:nvPr/>
        </p:nvSpPr>
        <p:spPr>
          <a:xfrm rot="5400000" flipV="1">
            <a:off x="7976154" y="5403574"/>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0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11.1</a:t>
            </a:r>
          </a:p>
        </p:txBody>
      </p:sp>
    </p:spTree>
    <p:extLst>
      <p:ext uri="{BB962C8B-B14F-4D97-AF65-F5344CB8AC3E}">
        <p14:creationId xmlns:p14="http://schemas.microsoft.com/office/powerpoint/2010/main" val="770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Traversal</a:t>
            </a:r>
          </a:p>
        </p:txBody>
      </p:sp>
      <p:sp>
        <p:nvSpPr>
          <p:cNvPr id="3" name="Content Placeholder 2"/>
          <p:cNvSpPr>
            <a:spLocks noGrp="1"/>
          </p:cNvSpPr>
          <p:nvPr>
            <p:ph idx="1"/>
          </p:nvPr>
        </p:nvSpPr>
        <p:spPr/>
        <p:txBody>
          <a:bodyPr>
            <a:normAutofit/>
          </a:bodyPr>
          <a:lstStyle/>
          <a:p>
            <a:r>
              <a:rPr lang="en-US" dirty="0"/>
              <a:t>Procedures for systematically visiting every vertex of an ordered tree are called </a:t>
            </a:r>
            <a:r>
              <a:rPr lang="en-US" i="1" dirty="0"/>
              <a:t>traversals</a:t>
            </a:r>
            <a:r>
              <a:rPr lang="en-US" dirty="0"/>
              <a:t>. </a:t>
            </a:r>
          </a:p>
          <a:p>
            <a:r>
              <a:rPr lang="en-US" dirty="0"/>
              <a:t>The three most commonly used </a:t>
            </a:r>
            <a:r>
              <a:rPr lang="en-US" i="1" dirty="0"/>
              <a:t>traversals</a:t>
            </a:r>
            <a:r>
              <a:rPr lang="en-US" dirty="0"/>
              <a:t> are </a:t>
            </a:r>
            <a:r>
              <a:rPr lang="en-US" i="1" dirty="0"/>
              <a:t>preorder</a:t>
            </a:r>
            <a:r>
              <a:rPr lang="en-US" dirty="0"/>
              <a:t> </a:t>
            </a:r>
            <a:r>
              <a:rPr lang="en-US" i="1" dirty="0"/>
              <a:t>traversal</a:t>
            </a:r>
            <a:r>
              <a:rPr lang="en-US" dirty="0"/>
              <a:t>, </a:t>
            </a:r>
            <a:r>
              <a:rPr lang="en-US" i="1" dirty="0" err="1"/>
              <a:t>inorder</a:t>
            </a:r>
            <a:r>
              <a:rPr lang="en-US" i="1" dirty="0"/>
              <a:t> traversal</a:t>
            </a:r>
            <a:r>
              <a:rPr lang="en-US" dirty="0"/>
              <a:t>, and </a:t>
            </a:r>
            <a:r>
              <a:rPr lang="en-US" i="1" dirty="0" err="1"/>
              <a:t>postorder</a:t>
            </a:r>
            <a:r>
              <a:rPr lang="en-US" i="1" dirty="0"/>
              <a:t> traversal</a:t>
            </a: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943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a:t>preorder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preorder traversal  begins by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1</a:t>
            </a:r>
            <a:r>
              <a:rPr lang="en-US" dirty="0"/>
              <a:t> in preorder, then </a:t>
            </a:r>
            <a:r>
              <a:rPr lang="en-US" i="1" dirty="0"/>
              <a:t>T</a:t>
            </a:r>
            <a:r>
              <a:rPr lang="en-US" baseline="-25000" dirty="0">
                <a:latin typeface="Cambria Math" pitchFamily="18" charset="0"/>
                <a:ea typeface="Cambria Math" pitchFamily="18" charset="0"/>
              </a:rPr>
              <a:t>2</a:t>
            </a:r>
            <a:r>
              <a:rPr lang="en-US" dirty="0"/>
              <a:t>  in preorder, and so on, until </a:t>
            </a:r>
            <a:r>
              <a:rPr lang="en-US" i="1" dirty="0" err="1"/>
              <a:t>T</a:t>
            </a:r>
            <a:r>
              <a:rPr lang="en-US" i="1" baseline="-25000" dirty="0" err="1"/>
              <a:t>n</a:t>
            </a:r>
            <a:r>
              <a:rPr lang="en-US" dirty="0"/>
              <a:t>  is traversed in preorder.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4724400"/>
            <a:ext cx="2500122" cy="1670304"/>
          </a:xfrm>
          <a:prstGeom prst="rect">
            <a:avLst/>
          </a:prstGeom>
        </p:spPr>
      </p:pic>
    </p:spTree>
    <p:extLst>
      <p:ext uri="{BB962C8B-B14F-4D97-AF65-F5344CB8AC3E}">
        <p14:creationId xmlns:p14="http://schemas.microsoft.com/office/powerpoint/2010/main" val="4090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Preorder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1600" y="2057400"/>
            <a:ext cx="2615691" cy="4389437"/>
          </a:xfrm>
          <a:prstGeom prst="rect">
            <a:avLst/>
          </a:prstGeom>
        </p:spPr>
      </p:pic>
      <p:sp>
        <p:nvSpPr>
          <p:cNvPr id="6" name="TextBox 5"/>
          <p:cNvSpPr txBox="1"/>
          <p:nvPr/>
        </p:nvSpPr>
        <p:spPr>
          <a:xfrm>
            <a:off x="304800" y="2286000"/>
            <a:ext cx="4572000" cy="2308324"/>
          </a:xfrm>
          <a:prstGeom prst="rect">
            <a:avLst/>
          </a:prstGeom>
          <a:noFill/>
          <a:ln>
            <a:solidFill>
              <a:schemeClr val="accent1"/>
            </a:solidFill>
          </a:ln>
        </p:spPr>
        <p:txBody>
          <a:bodyPr wrap="square" rtlCol="0">
            <a:spAutoFit/>
          </a:bodyPr>
          <a:lstStyle/>
          <a:p>
            <a:r>
              <a:rPr lang="en-US" b="1" dirty="0"/>
              <a:t>procedure  </a:t>
            </a:r>
            <a:r>
              <a:rPr lang="en-US" i="1" dirty="0"/>
              <a:t>preorder</a:t>
            </a:r>
            <a:r>
              <a:rPr lang="en-US" dirty="0"/>
              <a:t> (</a:t>
            </a:r>
            <a:r>
              <a:rPr lang="en-US" i="1" dirty="0"/>
              <a:t>T</a:t>
            </a:r>
            <a:r>
              <a:rPr lang="en-US" dirty="0"/>
              <a:t>: ordered rooted tree)</a:t>
            </a:r>
          </a:p>
          <a:p>
            <a:r>
              <a:rPr lang="en-US" i="1" dirty="0"/>
              <a:t>r</a:t>
            </a:r>
            <a:r>
              <a:rPr lang="en-US" dirty="0"/>
              <a:t> := root of </a:t>
            </a:r>
            <a:r>
              <a:rPr lang="en-US" i="1" dirty="0"/>
              <a:t>T</a:t>
            </a:r>
          </a:p>
          <a:p>
            <a:r>
              <a:rPr lang="en-US" dirty="0"/>
              <a:t>list</a:t>
            </a:r>
            <a:r>
              <a:rPr lang="en-US" i="1" dirty="0"/>
              <a:t> r</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a:t>preorder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869383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a:t>preorder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1621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inorder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inorder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inorder</a:t>
            </a:r>
            <a:r>
              <a:rPr lang="en-US" dirty="0"/>
              <a:t>, then visiting </a:t>
            </a:r>
            <a:r>
              <a:rPr lang="en-US" i="1" dirty="0"/>
              <a:t>r</a:t>
            </a:r>
            <a:r>
              <a:rPr lang="en-US" dirty="0"/>
              <a:t>, and continues by traversing </a:t>
            </a:r>
            <a:r>
              <a:rPr lang="en-US" i="1" dirty="0"/>
              <a:t>T</a:t>
            </a:r>
            <a:r>
              <a:rPr lang="en-US" baseline="-25000" dirty="0">
                <a:latin typeface="Cambria Math" pitchFamily="18" charset="0"/>
                <a:ea typeface="Cambria Math" pitchFamily="18" charset="0"/>
              </a:rPr>
              <a:t>2</a:t>
            </a:r>
            <a:r>
              <a:rPr lang="en-US" dirty="0"/>
              <a:t>  in </a:t>
            </a:r>
            <a:r>
              <a:rPr lang="en-US" dirty="0" err="1"/>
              <a:t>inorder</a:t>
            </a:r>
            <a:r>
              <a:rPr lang="en-US" dirty="0"/>
              <a:t>, and so on, until </a:t>
            </a:r>
            <a:r>
              <a:rPr lang="en-US" i="1" dirty="0" err="1"/>
              <a:t>T</a:t>
            </a:r>
            <a:r>
              <a:rPr lang="en-US" i="1" baseline="-25000" dirty="0" err="1"/>
              <a:t>n</a:t>
            </a:r>
            <a:r>
              <a:rPr lang="en-US" dirty="0"/>
              <a:t>  is traversed in </a:t>
            </a:r>
            <a:r>
              <a:rPr lang="en-US" dirty="0" err="1"/>
              <a:t>inorder</a:t>
            </a: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953000"/>
            <a:ext cx="2680716" cy="1587246"/>
          </a:xfrm>
          <a:prstGeom prst="rect">
            <a:avLst/>
          </a:prstGeom>
        </p:spPr>
      </p:pic>
    </p:spTree>
    <p:extLst>
      <p:ext uri="{BB962C8B-B14F-4D97-AF65-F5344CB8AC3E}">
        <p14:creationId xmlns:p14="http://schemas.microsoft.com/office/powerpoint/2010/main" val="20681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a:t>
            </a:r>
            <a:r>
              <a:rPr lang="en-US" i="1" dirty="0"/>
              <a:t>continued</a:t>
            </a:r>
            <a:r>
              <a:rPr lang="en-US" dirty="0"/>
              <a:t>)</a:t>
            </a:r>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9800" y="2057400"/>
            <a:ext cx="2622665" cy="4389120"/>
          </a:xfrm>
          <a:prstGeom prst="rect">
            <a:avLst/>
          </a:prstGeom>
        </p:spPr>
      </p:pic>
      <p:sp>
        <p:nvSpPr>
          <p:cNvPr id="5" name="TextBox 4"/>
          <p:cNvSpPr txBox="1"/>
          <p:nvPr/>
        </p:nvSpPr>
        <p:spPr>
          <a:xfrm>
            <a:off x="304800" y="2286000"/>
            <a:ext cx="5105400" cy="3416320"/>
          </a:xfrm>
          <a:prstGeom prst="rect">
            <a:avLst/>
          </a:prstGeom>
          <a:noFill/>
          <a:ln>
            <a:solidFill>
              <a:schemeClr val="accent1"/>
            </a:solidFill>
          </a:ln>
        </p:spPr>
        <p:txBody>
          <a:bodyPr wrap="square" rtlCol="0">
            <a:spAutoFit/>
          </a:bodyPr>
          <a:lstStyle/>
          <a:p>
            <a:r>
              <a:rPr lang="en-US" b="1" dirty="0"/>
              <a:t>procedure  </a:t>
            </a:r>
            <a:r>
              <a:rPr lang="en-US" i="1" dirty="0" err="1"/>
              <a:t>inorder</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if</a:t>
            </a:r>
            <a:r>
              <a:rPr lang="en-US" dirty="0"/>
              <a:t> </a:t>
            </a:r>
            <a:r>
              <a:rPr lang="en-US" i="1" dirty="0"/>
              <a:t>r</a:t>
            </a:r>
            <a:r>
              <a:rPr lang="en-US" dirty="0"/>
              <a:t> is a leaf </a:t>
            </a:r>
            <a:r>
              <a:rPr lang="en-US" b="1" dirty="0"/>
              <a:t>then</a:t>
            </a:r>
            <a:r>
              <a:rPr lang="en-US" dirty="0"/>
              <a:t> list</a:t>
            </a:r>
            <a:r>
              <a:rPr lang="en-US" i="1" dirty="0"/>
              <a:t> r</a:t>
            </a:r>
          </a:p>
          <a:p>
            <a:r>
              <a:rPr lang="en-US" b="1" dirty="0"/>
              <a:t>else</a:t>
            </a:r>
          </a:p>
          <a:p>
            <a:r>
              <a:rPr lang="en-US" b="1" dirty="0"/>
              <a:t>     </a:t>
            </a:r>
            <a:r>
              <a:rPr lang="en-US" i="1" dirty="0"/>
              <a:t>l</a:t>
            </a:r>
            <a:r>
              <a:rPr lang="en-US" b="1" dirty="0"/>
              <a:t> </a:t>
            </a:r>
            <a:r>
              <a:rPr lang="en-US" dirty="0"/>
              <a:t>:= first child of </a:t>
            </a:r>
            <a:r>
              <a:rPr lang="en-US" i="1" dirty="0"/>
              <a:t>r</a:t>
            </a:r>
            <a:r>
              <a:rPr lang="en-US" dirty="0"/>
              <a:t> from left to right</a:t>
            </a:r>
          </a:p>
          <a:p>
            <a:r>
              <a:rPr lang="en-US" i="1" dirty="0"/>
              <a:t>    T</a:t>
            </a:r>
            <a:r>
              <a:rPr lang="en-US" dirty="0"/>
              <a:t>(</a:t>
            </a:r>
            <a:r>
              <a:rPr lang="en-US" i="1" dirty="0"/>
              <a:t>l</a:t>
            </a:r>
            <a:r>
              <a:rPr lang="en-US" dirty="0"/>
              <a:t>) := </a:t>
            </a:r>
            <a:r>
              <a:rPr lang="en-US" dirty="0" err="1"/>
              <a:t>subtree</a:t>
            </a:r>
            <a:r>
              <a:rPr lang="en-US" dirty="0"/>
              <a:t> with </a:t>
            </a:r>
            <a:r>
              <a:rPr lang="en-US" i="1" dirty="0"/>
              <a:t>l</a:t>
            </a:r>
            <a:r>
              <a:rPr lang="en-US" dirty="0"/>
              <a:t> as its root</a:t>
            </a:r>
          </a:p>
          <a:p>
            <a:r>
              <a:rPr lang="en-US" dirty="0"/>
              <a:t>    </a:t>
            </a:r>
            <a:r>
              <a:rPr lang="en-US" i="1" dirty="0" err="1"/>
              <a:t>inorder</a:t>
            </a:r>
            <a:r>
              <a:rPr lang="en-US" dirty="0"/>
              <a:t>(</a:t>
            </a:r>
            <a:r>
              <a:rPr lang="en-US" i="1" dirty="0"/>
              <a:t>T</a:t>
            </a:r>
            <a:r>
              <a:rPr lang="en-US" dirty="0"/>
              <a:t>(</a:t>
            </a:r>
            <a:r>
              <a:rPr lang="en-US" i="1" dirty="0"/>
              <a:t>l</a:t>
            </a:r>
            <a:r>
              <a:rPr lang="en-US" dirty="0"/>
              <a:t>))</a:t>
            </a:r>
          </a:p>
          <a:p>
            <a:r>
              <a:rPr lang="en-US" dirty="0"/>
              <a:t>    list(</a:t>
            </a:r>
            <a:r>
              <a:rPr lang="en-US" i="1" dirty="0"/>
              <a:t>r</a:t>
            </a:r>
            <a:r>
              <a:rPr lang="en-US" dirty="0"/>
              <a:t>)</a:t>
            </a:r>
          </a:p>
          <a:p>
            <a:r>
              <a:rPr lang="en-US" b="1" dirty="0"/>
              <a:t>    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i="1" dirty="0" err="1"/>
              <a:t>inorder</a:t>
            </a:r>
            <a:r>
              <a:rPr lang="en-US" dirty="0"/>
              <a:t>(</a:t>
            </a:r>
            <a:r>
              <a:rPr lang="en-US" i="1" dirty="0"/>
              <a:t>T</a:t>
            </a:r>
            <a:r>
              <a:rPr lang="en-US" dirty="0"/>
              <a:t>(</a:t>
            </a:r>
            <a:r>
              <a:rPr lang="en-US" i="1" dirty="0"/>
              <a:t>c</a:t>
            </a:r>
            <a:r>
              <a:rPr lang="en-US" dirty="0"/>
              <a:t>))</a:t>
            </a:r>
          </a:p>
          <a:p>
            <a:endParaRPr lang="en-US" dirty="0"/>
          </a:p>
        </p:txBody>
      </p:sp>
    </p:spTree>
    <p:extLst>
      <p:ext uri="{BB962C8B-B14F-4D97-AF65-F5344CB8AC3E}">
        <p14:creationId xmlns:p14="http://schemas.microsoft.com/office/powerpoint/2010/main" val="4203497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an </a:t>
            </a:r>
            <a:r>
              <a:rPr lang="en-US" b="1" i="1" dirty="0" err="1"/>
              <a:t>inorder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365742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Postorder</a:t>
            </a:r>
            <a:r>
              <a:rPr lang="en-US" dirty="0"/>
              <a:t> Traversal</a:t>
            </a:r>
          </a:p>
        </p:txBody>
      </p:sp>
      <p:sp>
        <p:nvSpPr>
          <p:cNvPr id="3" name="Content Placeholder 2"/>
          <p:cNvSpPr>
            <a:spLocks noGrp="1"/>
          </p:cNvSpPr>
          <p:nvPr>
            <p:ph idx="1"/>
          </p:nvPr>
        </p:nvSpPr>
        <p:spPr/>
        <p:txBody>
          <a:bodyPr>
            <a:normAutofit/>
          </a:bodyPr>
          <a:lstStyle/>
          <a:p>
            <a:pPr indent="0">
              <a:spcBef>
                <a:spcPts val="0"/>
              </a:spcBef>
              <a:buNone/>
            </a:pPr>
            <a:r>
              <a:rPr lang="en-US" b="1" dirty="0"/>
              <a:t>Definition</a:t>
            </a:r>
            <a:r>
              <a:rPr lang="en-US" dirty="0"/>
              <a:t>: Let </a:t>
            </a:r>
            <a:r>
              <a:rPr lang="en-US" i="1" dirty="0"/>
              <a:t>T</a:t>
            </a:r>
            <a:r>
              <a:rPr lang="en-US" dirty="0"/>
              <a:t> be an ordered rooted tree with root </a:t>
            </a:r>
            <a:r>
              <a:rPr lang="en-US" i="1" dirty="0"/>
              <a:t>r</a:t>
            </a:r>
            <a:r>
              <a:rPr lang="en-US" dirty="0"/>
              <a:t>. If </a:t>
            </a:r>
            <a:r>
              <a:rPr lang="en-US" i="1" dirty="0"/>
              <a:t>T</a:t>
            </a:r>
            <a:r>
              <a:rPr lang="en-US" dirty="0"/>
              <a:t> consists only of </a:t>
            </a:r>
            <a:r>
              <a:rPr lang="en-US" i="1" dirty="0"/>
              <a:t>r</a:t>
            </a:r>
            <a:r>
              <a:rPr lang="en-US" dirty="0"/>
              <a:t>, then </a:t>
            </a:r>
            <a:r>
              <a:rPr lang="en-US" i="1" dirty="0"/>
              <a:t>r</a:t>
            </a:r>
            <a:r>
              <a:rPr lang="en-US" dirty="0"/>
              <a:t> is the </a:t>
            </a:r>
            <a:r>
              <a:rPr lang="en-US" i="1" dirty="0" err="1"/>
              <a:t>postorder</a:t>
            </a:r>
            <a:r>
              <a:rPr lang="en-US" i="1" dirty="0"/>
              <a:t> traversal </a:t>
            </a:r>
            <a:r>
              <a:rPr lang="en-US" dirty="0"/>
              <a:t>of </a:t>
            </a:r>
            <a:r>
              <a:rPr lang="en-US" i="1" dirty="0"/>
              <a:t>T</a:t>
            </a:r>
            <a:r>
              <a:rPr lang="en-US" dirty="0"/>
              <a:t>. Otherwise,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 </a:t>
            </a:r>
            <a:r>
              <a:rPr lang="en-US" i="1" dirty="0" err="1"/>
              <a:t>T</a:t>
            </a:r>
            <a:r>
              <a:rPr lang="en-US" i="1" baseline="-25000" dirty="0" err="1"/>
              <a:t>n</a:t>
            </a:r>
            <a:r>
              <a:rPr lang="en-US" dirty="0"/>
              <a:t> are the </a:t>
            </a:r>
            <a:r>
              <a:rPr lang="en-US" dirty="0" err="1"/>
              <a:t>subtrees</a:t>
            </a:r>
            <a:r>
              <a:rPr lang="en-US" dirty="0"/>
              <a:t> of </a:t>
            </a:r>
            <a:r>
              <a:rPr lang="en-US" i="1" dirty="0"/>
              <a:t>r</a:t>
            </a:r>
            <a:r>
              <a:rPr lang="en-US" dirty="0"/>
              <a:t> from left to right in </a:t>
            </a:r>
            <a:r>
              <a:rPr lang="en-US" i="1" dirty="0"/>
              <a:t>T</a:t>
            </a:r>
            <a:r>
              <a:rPr lang="en-US" dirty="0"/>
              <a:t>. The </a:t>
            </a:r>
            <a:r>
              <a:rPr lang="en-US" dirty="0" err="1"/>
              <a:t>postorder</a:t>
            </a:r>
            <a:r>
              <a:rPr lang="en-US" dirty="0"/>
              <a:t> traversal  begins by traversing </a:t>
            </a:r>
            <a:r>
              <a:rPr lang="en-US" i="1" dirty="0"/>
              <a:t>T</a:t>
            </a:r>
            <a:r>
              <a:rPr lang="en-US" baseline="-25000" dirty="0">
                <a:latin typeface="Cambria Math" pitchFamily="18" charset="0"/>
                <a:ea typeface="Cambria Math" pitchFamily="18" charset="0"/>
              </a:rPr>
              <a:t>1</a:t>
            </a:r>
            <a:r>
              <a:rPr lang="en-US" dirty="0"/>
              <a:t> in </a:t>
            </a:r>
            <a:r>
              <a:rPr lang="en-US" dirty="0" err="1"/>
              <a:t>postorder</a:t>
            </a:r>
            <a:r>
              <a:rPr lang="en-US" dirty="0"/>
              <a:t>, then </a:t>
            </a:r>
            <a:r>
              <a:rPr lang="en-US" i="1" dirty="0"/>
              <a:t>T</a:t>
            </a:r>
            <a:r>
              <a:rPr lang="en-US" baseline="-25000" dirty="0">
                <a:latin typeface="Cambria Math" pitchFamily="18" charset="0"/>
                <a:ea typeface="Cambria Math" pitchFamily="18" charset="0"/>
              </a:rPr>
              <a:t>2</a:t>
            </a:r>
            <a:r>
              <a:rPr lang="en-US" dirty="0"/>
              <a:t>  in </a:t>
            </a:r>
            <a:r>
              <a:rPr lang="en-US" dirty="0" err="1"/>
              <a:t>postorder</a:t>
            </a:r>
            <a:r>
              <a:rPr lang="en-US" dirty="0"/>
              <a:t>, and so on, after </a:t>
            </a:r>
            <a:r>
              <a:rPr lang="en-US" i="1" dirty="0" err="1"/>
              <a:t>T</a:t>
            </a:r>
            <a:r>
              <a:rPr lang="en-US" i="1" baseline="-25000" dirty="0" err="1"/>
              <a:t>n</a:t>
            </a:r>
            <a:r>
              <a:rPr lang="en-US" dirty="0"/>
              <a:t>  is traversed in </a:t>
            </a:r>
            <a:r>
              <a:rPr lang="en-US" dirty="0" err="1"/>
              <a:t>postorder</a:t>
            </a:r>
            <a:r>
              <a:rPr lang="en-US" dirty="0"/>
              <a:t>, </a:t>
            </a:r>
            <a:r>
              <a:rPr lang="en-US" i="1" dirty="0"/>
              <a:t>r</a:t>
            </a:r>
            <a:r>
              <a:rPr lang="en-US" dirty="0"/>
              <a:t> is visited.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4799076"/>
            <a:ext cx="2673858" cy="1673352"/>
          </a:xfrm>
          <a:prstGeom prst="rect">
            <a:avLst/>
          </a:prstGeom>
        </p:spPr>
      </p:pic>
    </p:spTree>
    <p:extLst>
      <p:ext uri="{BB962C8B-B14F-4D97-AF65-F5344CB8AC3E}">
        <p14:creationId xmlns:p14="http://schemas.microsoft.com/office/powerpoint/2010/main" val="47851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Postorder</a:t>
            </a:r>
            <a:r>
              <a:rPr lang="en-US" dirty="0"/>
              <a:t> Traversal  (</a:t>
            </a:r>
            <a:r>
              <a:rPr lang="en-US" i="1" dirty="0"/>
              <a:t>continued</a:t>
            </a:r>
            <a:r>
              <a:rPr lang="en-US" dirty="0"/>
              <a: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2057400"/>
            <a:ext cx="2592109" cy="4389437"/>
          </a:xfrm>
          <a:prstGeom prst="rect">
            <a:avLst/>
          </a:prstGeom>
        </p:spPr>
      </p:pic>
      <p:sp>
        <p:nvSpPr>
          <p:cNvPr id="5" name="TextBox 4"/>
          <p:cNvSpPr txBox="1"/>
          <p:nvPr/>
        </p:nvSpPr>
        <p:spPr>
          <a:xfrm>
            <a:off x="304800" y="2286000"/>
            <a:ext cx="5257800" cy="2031325"/>
          </a:xfrm>
          <a:prstGeom prst="rect">
            <a:avLst/>
          </a:prstGeom>
          <a:noFill/>
          <a:ln>
            <a:solidFill>
              <a:schemeClr val="accent1"/>
            </a:solidFill>
          </a:ln>
        </p:spPr>
        <p:txBody>
          <a:bodyPr wrap="square" rtlCol="0">
            <a:spAutoFit/>
          </a:bodyPr>
          <a:lstStyle/>
          <a:p>
            <a:r>
              <a:rPr lang="en-US" b="1" dirty="0"/>
              <a:t>procedure  </a:t>
            </a:r>
            <a:r>
              <a:rPr lang="en-US" i="1" dirty="0" err="1"/>
              <a:t>postordered</a:t>
            </a:r>
            <a:r>
              <a:rPr lang="en-US" dirty="0"/>
              <a:t> (</a:t>
            </a:r>
            <a:r>
              <a:rPr lang="en-US" i="1" dirty="0"/>
              <a:t>T</a:t>
            </a:r>
            <a:r>
              <a:rPr lang="en-US" dirty="0"/>
              <a:t>: ordered rooted tree)</a:t>
            </a:r>
          </a:p>
          <a:p>
            <a:r>
              <a:rPr lang="en-US" i="1" dirty="0"/>
              <a:t>r</a:t>
            </a:r>
            <a:r>
              <a:rPr lang="en-US" dirty="0"/>
              <a:t> := root of </a:t>
            </a:r>
            <a:r>
              <a:rPr lang="en-US" i="1" dirty="0"/>
              <a:t>T</a:t>
            </a:r>
          </a:p>
          <a:p>
            <a:r>
              <a:rPr lang="en-US" b="1" dirty="0"/>
              <a:t>for</a:t>
            </a:r>
            <a:r>
              <a:rPr lang="en-US" dirty="0"/>
              <a:t> each child </a:t>
            </a:r>
            <a:r>
              <a:rPr lang="en-US" i="1" dirty="0"/>
              <a:t>c</a:t>
            </a:r>
            <a:r>
              <a:rPr lang="en-US" dirty="0"/>
              <a:t> of</a:t>
            </a:r>
            <a:r>
              <a:rPr lang="en-US" i="1" dirty="0"/>
              <a:t> r </a:t>
            </a:r>
            <a:r>
              <a:rPr lang="en-US" dirty="0"/>
              <a:t>from left to right</a:t>
            </a:r>
          </a:p>
          <a:p>
            <a:r>
              <a:rPr lang="en-US" dirty="0"/>
              <a:t>    </a:t>
            </a:r>
            <a:r>
              <a:rPr lang="en-US" i="1" dirty="0"/>
              <a:t>T</a:t>
            </a:r>
            <a:r>
              <a:rPr lang="en-US" dirty="0"/>
              <a:t>(</a:t>
            </a:r>
            <a:r>
              <a:rPr lang="en-US" i="1" dirty="0"/>
              <a:t>c</a:t>
            </a:r>
            <a:r>
              <a:rPr lang="en-US" dirty="0"/>
              <a:t>) := </a:t>
            </a:r>
            <a:r>
              <a:rPr lang="en-US" dirty="0" err="1"/>
              <a:t>subtree</a:t>
            </a:r>
            <a:r>
              <a:rPr lang="en-US" dirty="0"/>
              <a:t> with </a:t>
            </a:r>
            <a:r>
              <a:rPr lang="en-US" i="1" dirty="0"/>
              <a:t>c</a:t>
            </a:r>
            <a:r>
              <a:rPr lang="en-US" dirty="0"/>
              <a:t> as root</a:t>
            </a:r>
          </a:p>
          <a:p>
            <a:r>
              <a:rPr lang="en-US" dirty="0"/>
              <a:t>    </a:t>
            </a:r>
            <a:r>
              <a:rPr lang="en-US" dirty="0" err="1"/>
              <a:t>postorder</a:t>
            </a:r>
            <a:r>
              <a:rPr lang="en-US" dirty="0"/>
              <a:t>(</a:t>
            </a:r>
            <a:r>
              <a:rPr lang="en-US" i="1" dirty="0"/>
              <a:t>T</a:t>
            </a:r>
            <a:r>
              <a:rPr lang="en-US" dirty="0"/>
              <a:t>(</a:t>
            </a:r>
            <a:r>
              <a:rPr lang="en-US" i="1" dirty="0"/>
              <a:t>c</a:t>
            </a:r>
            <a:r>
              <a:rPr lang="en-US" dirty="0"/>
              <a:t>))</a:t>
            </a:r>
          </a:p>
          <a:p>
            <a:r>
              <a:rPr lang="en-US" dirty="0"/>
              <a:t>list</a:t>
            </a:r>
            <a:r>
              <a:rPr lang="en-US" i="1" dirty="0"/>
              <a:t> r</a:t>
            </a:r>
          </a:p>
          <a:p>
            <a:endParaRPr lang="en-US" dirty="0"/>
          </a:p>
        </p:txBody>
      </p:sp>
    </p:spTree>
    <p:extLst>
      <p:ext uri="{BB962C8B-B14F-4D97-AF65-F5344CB8AC3E}">
        <p14:creationId xmlns:p14="http://schemas.microsoft.com/office/powerpoint/2010/main" val="291202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a:t>
            </a:r>
          </a:p>
        </p:txBody>
      </p:sp>
      <p:sp>
        <p:nvSpPr>
          <p:cNvPr id="3" name="Content Placeholder 2"/>
          <p:cNvSpPr>
            <a:spLocks noGrp="1"/>
          </p:cNvSpPr>
          <p:nvPr>
            <p:ph idx="1"/>
          </p:nvPr>
        </p:nvSpPr>
        <p:spPr/>
        <p:txBody>
          <a:bodyPr>
            <a:normAutofit fontScale="62500" lnSpcReduction="20000"/>
          </a:bodyPr>
          <a:lstStyle/>
          <a:p>
            <a:pPr indent="0">
              <a:buNone/>
            </a:pPr>
            <a:r>
              <a:rPr lang="en-US" b="1" dirty="0"/>
              <a:t>Definition</a:t>
            </a:r>
            <a:r>
              <a:rPr lang="en-US" dirty="0"/>
              <a:t>: A </a:t>
            </a:r>
            <a:r>
              <a:rPr lang="en-US" i="1" dirty="0"/>
              <a:t>tree</a:t>
            </a:r>
            <a:r>
              <a:rPr lang="en-US" dirty="0"/>
              <a:t> is a connected undirected graph with no simple circuits.</a:t>
            </a:r>
          </a:p>
          <a:p>
            <a:pPr indent="0">
              <a:buNone/>
            </a:pPr>
            <a:endParaRPr lang="en-US" dirty="0"/>
          </a:p>
          <a:p>
            <a:pPr indent="0">
              <a:buNone/>
            </a:pPr>
            <a:endParaRPr lang="en-US" dirty="0"/>
          </a:p>
          <a:p>
            <a:pPr indent="0">
              <a:buNone/>
            </a:pPr>
            <a:r>
              <a:rPr lang="en-US" b="1" dirty="0"/>
              <a:t>Example</a:t>
            </a:r>
            <a:r>
              <a:rPr lang="en-US" dirty="0"/>
              <a:t>: Which of these                                                                                                                                      graphs are trees?</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r>
              <a:rPr lang="en-US" i="1" dirty="0"/>
              <a:t>G</a:t>
            </a:r>
            <a:r>
              <a:rPr lang="en-US" baseline="-25000" dirty="0">
                <a:latin typeface="Cambria Math" pitchFamily="18" charset="0"/>
                <a:ea typeface="Cambria Math" pitchFamily="18" charset="0"/>
              </a:rPr>
              <a:t>1</a:t>
            </a:r>
            <a:r>
              <a:rPr lang="en-US" dirty="0"/>
              <a:t> and </a:t>
            </a:r>
            <a:r>
              <a:rPr lang="en-US" i="1" dirty="0"/>
              <a:t>G</a:t>
            </a:r>
            <a:r>
              <a:rPr lang="en-US" baseline="-25000" dirty="0">
                <a:latin typeface="Cambria Math" pitchFamily="18" charset="0"/>
                <a:ea typeface="Cambria Math" pitchFamily="18" charset="0"/>
              </a:rPr>
              <a:t>2</a:t>
            </a:r>
            <a:r>
              <a:rPr lang="en-US" dirty="0"/>
              <a:t> are trees - both are connected and have no simple circuits. Because </a:t>
            </a:r>
            <a:r>
              <a:rPr lang="en-US" i="1" dirty="0"/>
              <a:t>e</a:t>
            </a:r>
            <a:r>
              <a:rPr lang="en-US" dirty="0"/>
              <a:t>, </a:t>
            </a:r>
            <a:r>
              <a:rPr lang="en-US" i="1" dirty="0"/>
              <a:t>b</a:t>
            </a:r>
            <a:r>
              <a:rPr lang="en-US" dirty="0"/>
              <a:t>, </a:t>
            </a:r>
            <a:r>
              <a:rPr lang="en-US" i="1" dirty="0"/>
              <a:t>a</a:t>
            </a:r>
            <a:r>
              <a:rPr lang="en-US" dirty="0"/>
              <a:t>, </a:t>
            </a:r>
            <a:r>
              <a:rPr lang="en-US" i="1" dirty="0"/>
              <a:t>d</a:t>
            </a:r>
            <a:r>
              <a:rPr lang="en-US" dirty="0"/>
              <a:t>, </a:t>
            </a:r>
            <a:r>
              <a:rPr lang="en-US" i="1" dirty="0"/>
              <a:t>e</a:t>
            </a:r>
            <a:r>
              <a:rPr lang="en-US" dirty="0"/>
              <a:t> is a simple circuit, </a:t>
            </a:r>
            <a:r>
              <a:rPr lang="en-US" i="1" dirty="0"/>
              <a:t>G</a:t>
            </a:r>
            <a:r>
              <a:rPr lang="en-US" baseline="-25000" dirty="0">
                <a:latin typeface="Cambria Math" pitchFamily="18" charset="0"/>
                <a:ea typeface="Cambria Math" pitchFamily="18" charset="0"/>
              </a:rPr>
              <a:t>3</a:t>
            </a:r>
            <a:r>
              <a:rPr lang="en-US" dirty="0"/>
              <a:t> is not a tree. </a:t>
            </a:r>
            <a:r>
              <a:rPr lang="en-US" i="1" dirty="0"/>
              <a:t>G</a:t>
            </a:r>
            <a:r>
              <a:rPr lang="en-US" baseline="-25000" dirty="0">
                <a:latin typeface="Cambria Math" pitchFamily="18" charset="0"/>
                <a:ea typeface="Cambria Math" pitchFamily="18" charset="0"/>
              </a:rPr>
              <a:t>4</a:t>
            </a:r>
            <a:r>
              <a:rPr lang="en-US" dirty="0"/>
              <a:t> is not a tree because it is not connected.</a:t>
            </a:r>
          </a:p>
          <a:p>
            <a:pPr indent="0">
              <a:buNone/>
            </a:pPr>
            <a:endParaRPr lang="en-US" dirty="0"/>
          </a:p>
          <a:p>
            <a:pPr indent="0">
              <a:buNone/>
            </a:pPr>
            <a:r>
              <a:rPr lang="en-US" b="1" dirty="0"/>
              <a:t>Definition</a:t>
            </a:r>
            <a:r>
              <a:rPr lang="en-US" dirty="0"/>
              <a:t>: A </a:t>
            </a:r>
            <a:r>
              <a:rPr lang="en-US" i="1" dirty="0"/>
              <a:t>forest</a:t>
            </a:r>
            <a:r>
              <a:rPr lang="en-US" dirty="0"/>
              <a:t> is a graph that has no simple circuit,                                                                                                    but is not connected. Each of the connected                                                                                    components in a forest is a tree.</a:t>
            </a:r>
          </a:p>
          <a:p>
            <a:pPr indent="0">
              <a:buNone/>
            </a:pPr>
            <a:endParaRPr lang="en-US" dirty="0"/>
          </a:p>
          <a:p>
            <a:pPr indent="0">
              <a:buNone/>
            </a:pPr>
            <a:r>
              <a:rPr lang="en-US" dirty="0"/>
              <a:t> </a:t>
            </a:r>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2286000"/>
            <a:ext cx="3207026" cy="147332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4876800"/>
            <a:ext cx="3581400" cy="1644396"/>
          </a:xfrm>
          <a:prstGeom prst="rect">
            <a:avLst/>
          </a:prstGeom>
        </p:spPr>
      </p:pic>
    </p:spTree>
    <p:extLst>
      <p:ext uri="{BB962C8B-B14F-4D97-AF65-F5344CB8AC3E}">
        <p14:creationId xmlns:p14="http://schemas.microsoft.com/office/powerpoint/2010/main" val="2437939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457200" y="1935480"/>
            <a:ext cx="4800600" cy="4847022"/>
          </a:xfrm>
        </p:spPr>
        <p:txBody>
          <a:bodyPr/>
          <a:lstStyle/>
          <a:p>
            <a:r>
              <a:rPr lang="en-US" dirty="0"/>
              <a:t>Determine the order in which a </a:t>
            </a:r>
            <a:r>
              <a:rPr lang="en-US" b="1" i="1" dirty="0" err="1"/>
              <a:t>postorder</a:t>
            </a:r>
            <a:r>
              <a:rPr lang="en-US" dirty="0"/>
              <a:t> traversal visits the vertices of the given ordered rooted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752600"/>
            <a:ext cx="3057952" cy="5029902"/>
          </a:xfrm>
          <a:prstGeom prst="rect">
            <a:avLst/>
          </a:prstGeom>
        </p:spPr>
      </p:pic>
    </p:spTree>
    <p:extLst>
      <p:ext uri="{BB962C8B-B14F-4D97-AF65-F5344CB8AC3E}">
        <p14:creationId xmlns:p14="http://schemas.microsoft.com/office/powerpoint/2010/main" val="244202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Expression Trees</a:t>
            </a:r>
          </a:p>
        </p:txBody>
      </p:sp>
      <p:sp>
        <p:nvSpPr>
          <p:cNvPr id="3" name="Content Placeholder 2"/>
          <p:cNvSpPr>
            <a:spLocks noGrp="1"/>
          </p:cNvSpPr>
          <p:nvPr>
            <p:ph idx="1"/>
          </p:nvPr>
        </p:nvSpPr>
        <p:spPr/>
        <p:txBody>
          <a:bodyPr/>
          <a:lstStyle/>
          <a:p>
            <a:r>
              <a:rPr lang="en-US" dirty="0"/>
              <a:t>Complex expressions can be represented using ordered rooted trees.</a:t>
            </a:r>
          </a:p>
          <a:p>
            <a:r>
              <a:rPr lang="en-US" dirty="0"/>
              <a:t>Consider the expression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tree for the expression can be built from the bottom up, as is illustrated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4648200"/>
            <a:ext cx="4419600" cy="1815846"/>
          </a:xfrm>
          <a:prstGeom prst="rect">
            <a:avLst/>
          </a:prstGeom>
        </p:spPr>
      </p:pic>
    </p:spTree>
    <p:extLst>
      <p:ext uri="{BB962C8B-B14F-4D97-AF65-F5344CB8AC3E}">
        <p14:creationId xmlns:p14="http://schemas.microsoft.com/office/powerpoint/2010/main" val="334396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Infix Notation</a:t>
            </a:r>
          </a:p>
        </p:txBody>
      </p:sp>
      <p:sp>
        <p:nvSpPr>
          <p:cNvPr id="3" name="Content Placeholder 2"/>
          <p:cNvSpPr>
            <a:spLocks noGrp="1"/>
          </p:cNvSpPr>
          <p:nvPr>
            <p:ph idx="1"/>
          </p:nvPr>
        </p:nvSpPr>
        <p:spPr/>
        <p:txBody>
          <a:bodyPr/>
          <a:lstStyle/>
          <a:p>
            <a:r>
              <a:rPr lang="en-US" dirty="0"/>
              <a:t>An </a:t>
            </a:r>
            <a:r>
              <a:rPr lang="en-US" dirty="0" err="1"/>
              <a:t>inorder</a:t>
            </a:r>
            <a:r>
              <a:rPr lang="en-US" dirty="0"/>
              <a:t> traversal of the tree representing an expression produces the original expression when parentheses are included except for unary operations, which now immediately follow their operands. </a:t>
            </a:r>
          </a:p>
          <a:p>
            <a:r>
              <a:rPr lang="en-US" dirty="0"/>
              <a:t>We illustrate why parentheses are needed with an example that displays three trees all yield the same infix representation.</a:t>
            </a:r>
          </a:p>
          <a:p>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876800"/>
            <a:ext cx="4339244" cy="1267691"/>
          </a:xfrm>
          <a:prstGeom prst="rect">
            <a:avLst/>
          </a:prstGeom>
        </p:spPr>
      </p:pic>
    </p:spTree>
    <p:extLst>
      <p:ext uri="{BB962C8B-B14F-4D97-AF65-F5344CB8AC3E}">
        <p14:creationId xmlns:p14="http://schemas.microsoft.com/office/powerpoint/2010/main" val="3026744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Prefix Notation</a:t>
            </a:r>
          </a:p>
        </p:txBody>
      </p:sp>
      <p:sp>
        <p:nvSpPr>
          <p:cNvPr id="3" name="Content Placeholder 2"/>
          <p:cNvSpPr>
            <a:spLocks noGrp="1"/>
          </p:cNvSpPr>
          <p:nvPr>
            <p:ph idx="1"/>
          </p:nvPr>
        </p:nvSpPr>
        <p:spPr>
          <a:xfrm>
            <a:off x="457200" y="1935480"/>
            <a:ext cx="5638800" cy="4389120"/>
          </a:xfrm>
        </p:spPr>
        <p:txBody>
          <a:bodyPr>
            <a:normAutofit fontScale="77500" lnSpcReduction="20000"/>
          </a:bodyPr>
          <a:lstStyle/>
          <a:p>
            <a:r>
              <a:rPr lang="en-US" dirty="0"/>
              <a:t>When we traverse the rooted tree representation of an expression in preorder, we obtain the </a:t>
            </a:r>
            <a:r>
              <a:rPr lang="en-US" i="1" dirty="0"/>
              <a:t>prefix</a:t>
            </a:r>
            <a:r>
              <a:rPr lang="en-US" dirty="0"/>
              <a:t> form of the expression.   Expressions in prefix form are said to be in </a:t>
            </a:r>
            <a:r>
              <a:rPr lang="en-US" i="1" dirty="0"/>
              <a:t>Polish notation</a:t>
            </a:r>
            <a:r>
              <a:rPr lang="en-US" dirty="0"/>
              <a:t>,</a:t>
            </a:r>
            <a:r>
              <a:rPr lang="en-US" i="1" dirty="0"/>
              <a:t> </a:t>
            </a:r>
            <a:r>
              <a:rPr lang="en-US" dirty="0"/>
              <a:t>named after the Polish logician Jan </a:t>
            </a:r>
            <a:r>
              <a:rPr lang="en-US" dirty="0" err="1">
                <a:latin typeface="Cambria Math"/>
                <a:ea typeface="Cambria Math"/>
              </a:rPr>
              <a:t>Ł</a:t>
            </a:r>
            <a:r>
              <a:rPr lang="en-US" dirty="0" err="1"/>
              <a:t>ukasiewicz</a:t>
            </a:r>
            <a:r>
              <a:rPr lang="en-US" dirty="0"/>
              <a:t>.</a:t>
            </a:r>
          </a:p>
          <a:p>
            <a:r>
              <a:rPr lang="en-US" dirty="0"/>
              <a:t>Operators precede their operands in the prefix form of an expression. Parentheses are not needed as the representation is unambiguous.</a:t>
            </a:r>
          </a:p>
          <a:p>
            <a:r>
              <a:rPr lang="en-US" dirty="0"/>
              <a:t>The prefix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 </a:t>
            </a:r>
          </a:p>
          <a:p>
            <a:pPr marL="0" indent="0">
              <a:buNone/>
            </a:pPr>
            <a:r>
              <a:rPr lang="en-US" dirty="0"/>
              <a:t>     is + </a:t>
            </a:r>
            <a:r>
              <a:rPr lang="en-US" dirty="0">
                <a:latin typeface="Cambria Math"/>
                <a:ea typeface="Cambria Math"/>
              </a:rPr>
              <a:t>↑ </a:t>
            </a:r>
            <a:r>
              <a:rPr lang="en-US" dirty="0">
                <a:ea typeface="Cambria Math"/>
              </a:rPr>
              <a:t>+ </a:t>
            </a:r>
            <a:r>
              <a:rPr lang="en-US" i="1" dirty="0"/>
              <a:t>x y </a:t>
            </a:r>
            <a:r>
              <a:rPr lang="en-US" dirty="0">
                <a:latin typeface="Cambria Math" pitchFamily="18" charset="0"/>
                <a:ea typeface="Cambria Math" pitchFamily="18" charset="0"/>
              </a:rPr>
              <a:t>2 </a:t>
            </a:r>
            <a:r>
              <a:rPr lang="en-US" dirty="0"/>
              <a:t>/ </a:t>
            </a:r>
            <a:r>
              <a:rPr lang="en-US" dirty="0">
                <a:latin typeface="Cambria Math"/>
                <a:ea typeface="Cambria Math"/>
              </a:rPr>
              <a:t>− </a:t>
            </a:r>
            <a:r>
              <a:rPr lang="en-US" i="1" dirty="0"/>
              <a:t>x </a:t>
            </a:r>
            <a:r>
              <a:rPr lang="en-US" dirty="0">
                <a:latin typeface="Cambria Math" pitchFamily="18" charset="0"/>
                <a:ea typeface="Cambria Math" pitchFamily="18" charset="0"/>
              </a:rPr>
              <a:t>4 3</a:t>
            </a:r>
            <a:r>
              <a:rPr lang="en-US" dirty="0"/>
              <a:t>.</a:t>
            </a:r>
          </a:p>
          <a:p>
            <a:r>
              <a:rPr lang="en-US" dirty="0"/>
              <a:t>Prefix expressions are evaluated by working from right to left. When we encounter an operator, we perform the corresponding operation with the two operations to the right.</a:t>
            </a: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200" y="2895600"/>
            <a:ext cx="2228850" cy="2376678"/>
          </a:xfrm>
          <a:prstGeom prst="rect">
            <a:avLst/>
          </a:prstGeom>
        </p:spPr>
      </p:pic>
      <p:sp>
        <p:nvSpPr>
          <p:cNvPr id="5" name="TextBox 4"/>
          <p:cNvSpPr txBox="1"/>
          <p:nvPr/>
        </p:nvSpPr>
        <p:spPr>
          <a:xfrm>
            <a:off x="6553200" y="1524000"/>
            <a:ext cx="2209800" cy="1200329"/>
          </a:xfrm>
          <a:prstGeom prst="rect">
            <a:avLst/>
          </a:prstGeom>
          <a:noFill/>
        </p:spPr>
        <p:txBody>
          <a:bodyPr wrap="square" rtlCol="0">
            <a:spAutoFit/>
          </a:bodyPr>
          <a:lstStyle/>
          <a:p>
            <a:r>
              <a:rPr lang="en-US" b="1" dirty="0"/>
              <a:t>Example</a:t>
            </a:r>
            <a:r>
              <a:rPr lang="en-US" dirty="0"/>
              <a:t>: We show the steps used to evaluate a particular prefix expression:</a:t>
            </a:r>
            <a:endParaRPr lang="en-US"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304800"/>
            <a:ext cx="892302" cy="1032510"/>
          </a:xfrm>
          <a:prstGeom prst="rect">
            <a:avLst/>
          </a:prstGeom>
        </p:spPr>
      </p:pic>
      <p:sp>
        <p:nvSpPr>
          <p:cNvPr id="7" name="TextBox 6"/>
          <p:cNvSpPr txBox="1"/>
          <p:nvPr/>
        </p:nvSpPr>
        <p:spPr>
          <a:xfrm>
            <a:off x="6934200" y="381000"/>
            <a:ext cx="1847850" cy="646331"/>
          </a:xfrm>
          <a:prstGeom prst="rect">
            <a:avLst/>
          </a:prstGeom>
          <a:noFill/>
        </p:spPr>
        <p:txBody>
          <a:bodyPr wrap="square" rtlCol="0">
            <a:spAutoFit/>
          </a:bodyPr>
          <a:lstStyle/>
          <a:p>
            <a:r>
              <a:rPr lang="en-US" dirty="0"/>
              <a:t>Jan </a:t>
            </a:r>
            <a:r>
              <a:rPr lang="en-US" dirty="0" err="1">
                <a:latin typeface="Cambria Math"/>
                <a:ea typeface="Cambria Math"/>
              </a:rPr>
              <a:t>Ł</a:t>
            </a:r>
            <a:r>
              <a:rPr lang="en-US" dirty="0" err="1"/>
              <a:t>ukasiewicz</a:t>
            </a:r>
            <a:r>
              <a:rPr lang="en-US" dirty="0"/>
              <a:t> (</a:t>
            </a:r>
            <a:r>
              <a:rPr lang="en-US" dirty="0">
                <a:latin typeface="Cambria Math" pitchFamily="18" charset="0"/>
                <a:ea typeface="Cambria Math" pitchFamily="18" charset="0"/>
              </a:rPr>
              <a:t>1878-1956</a:t>
            </a:r>
            <a:r>
              <a:rPr lang="en-US" dirty="0"/>
              <a:t>)</a:t>
            </a:r>
          </a:p>
        </p:txBody>
      </p:sp>
    </p:spTree>
    <p:extLst>
      <p:ext uri="{BB962C8B-B14F-4D97-AF65-F5344CB8AC3E}">
        <p14:creationId xmlns:p14="http://schemas.microsoft.com/office/powerpoint/2010/main" val="2971011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70AD-25F7-4A8D-B9F0-6DD65FF6D6C0}"/>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3F9441C-4A98-43DC-B8DA-42F2C6080D51}"/>
              </a:ext>
            </a:extLst>
          </p:cNvPr>
          <p:cNvSpPr>
            <a:spLocks noGrp="1"/>
          </p:cNvSpPr>
          <p:nvPr>
            <p:ph idx="1"/>
          </p:nvPr>
        </p:nvSpPr>
        <p:spPr/>
        <p:txBody>
          <a:bodyPr/>
          <a:lstStyle/>
          <a:p>
            <a:r>
              <a:rPr lang="en-US" dirty="0"/>
              <a:t>Draw the ordered rooted tree corresponding to each of these arithmetic expressions written in prefix notation. Then write each expression using infix notation.</a:t>
            </a:r>
          </a:p>
          <a:p>
            <a:pPr marL="880110" lvl="1" indent="-514350">
              <a:buFont typeface="+mj-lt"/>
              <a:buAutoNum type="alphaLcParenR"/>
            </a:pPr>
            <a:r>
              <a:rPr lang="en-US" dirty="0"/>
              <a:t>+∗+−5 3 2 1 4</a:t>
            </a:r>
          </a:p>
          <a:p>
            <a:pPr marL="880110" lvl="1" indent="-514350">
              <a:buFont typeface="+mj-lt"/>
              <a:buAutoNum type="alphaLcParenR"/>
            </a:pPr>
            <a:r>
              <a:rPr lang="en-US" dirty="0"/>
              <a:t>↑ + 2 3 − 5 1</a:t>
            </a:r>
          </a:p>
          <a:p>
            <a:pPr marL="880110" lvl="1" indent="-514350">
              <a:buFont typeface="+mj-lt"/>
              <a:buAutoNum type="alphaLcParenR"/>
            </a:pPr>
            <a:r>
              <a:rPr lang="en-US" dirty="0"/>
              <a:t>∗ / 9 3 + ∗ 2 4 − 7 6</a:t>
            </a:r>
          </a:p>
        </p:txBody>
      </p:sp>
    </p:spTree>
    <p:extLst>
      <p:ext uri="{BB962C8B-B14F-4D97-AF65-F5344CB8AC3E}">
        <p14:creationId xmlns:p14="http://schemas.microsoft.com/office/powerpoint/2010/main" val="3584507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Postfix Notation</a:t>
            </a:r>
          </a:p>
        </p:txBody>
      </p:sp>
      <p:sp>
        <p:nvSpPr>
          <p:cNvPr id="3" name="Content Placeholder 2"/>
          <p:cNvSpPr>
            <a:spLocks noGrp="1"/>
          </p:cNvSpPr>
          <p:nvPr>
            <p:ph idx="1"/>
          </p:nvPr>
        </p:nvSpPr>
        <p:spPr>
          <a:xfrm>
            <a:off x="304800" y="1935480"/>
            <a:ext cx="5943600" cy="4389120"/>
          </a:xfrm>
        </p:spPr>
        <p:txBody>
          <a:bodyPr>
            <a:normAutofit fontScale="85000" lnSpcReduction="10000"/>
          </a:bodyPr>
          <a:lstStyle/>
          <a:p>
            <a:r>
              <a:rPr lang="en-US" dirty="0"/>
              <a:t>We obtain the </a:t>
            </a:r>
            <a:r>
              <a:rPr lang="en-US" i="1" dirty="0"/>
              <a:t>postfix form </a:t>
            </a:r>
            <a:r>
              <a:rPr lang="en-US" dirty="0"/>
              <a:t>of an expression by traversing its binary trees in </a:t>
            </a:r>
            <a:r>
              <a:rPr lang="en-US" dirty="0" err="1"/>
              <a:t>postorder</a:t>
            </a:r>
            <a:r>
              <a:rPr lang="en-US" dirty="0"/>
              <a:t>. Expressions written in postfix form are said to be in </a:t>
            </a:r>
            <a:r>
              <a:rPr lang="en-US" i="1" dirty="0"/>
              <a:t>reverse Polish notation. </a:t>
            </a:r>
          </a:p>
          <a:p>
            <a:r>
              <a:rPr lang="en-US" dirty="0"/>
              <a:t>Parentheses are not needed as the postfix form is unambiguous. </a:t>
            </a:r>
          </a:p>
          <a:p>
            <a:r>
              <a:rPr lang="en-US" i="1" dirty="0"/>
              <a:t>x y </a:t>
            </a:r>
            <a:r>
              <a:rPr lang="en-US" dirty="0"/>
              <a:t>+ </a:t>
            </a:r>
            <a:r>
              <a:rPr lang="en-US" dirty="0">
                <a:latin typeface="Cambria Math" pitchFamily="18" charset="0"/>
                <a:ea typeface="Cambria Math" pitchFamily="18" charset="0"/>
              </a:rPr>
              <a:t>2 </a:t>
            </a:r>
            <a:r>
              <a:rPr lang="en-US" dirty="0">
                <a:latin typeface="Cambria Math"/>
                <a:ea typeface="Cambria Math"/>
              </a:rPr>
              <a:t>↑ </a:t>
            </a:r>
            <a:r>
              <a:rPr lang="en-US" i="1" dirty="0"/>
              <a:t>x </a:t>
            </a:r>
            <a:r>
              <a:rPr lang="en-US" dirty="0">
                <a:latin typeface="Cambria Math" pitchFamily="18" charset="0"/>
                <a:ea typeface="Cambria Math" pitchFamily="18" charset="0"/>
              </a:rPr>
              <a:t>4</a:t>
            </a:r>
            <a:r>
              <a:rPr lang="en-US" dirty="0">
                <a:latin typeface="Cambria Math"/>
                <a:ea typeface="Cambria Math"/>
              </a:rPr>
              <a:t> − </a:t>
            </a:r>
            <a:r>
              <a:rPr lang="en-US" dirty="0">
                <a:latin typeface="Cambria Math" pitchFamily="18" charset="0"/>
                <a:ea typeface="Cambria Math" pitchFamily="18" charset="0"/>
              </a:rPr>
              <a:t>3 </a:t>
            </a:r>
            <a:r>
              <a:rPr lang="en-US" dirty="0"/>
              <a:t>/</a:t>
            </a:r>
            <a:r>
              <a:rPr lang="en-US" dirty="0">
                <a:latin typeface="Cambria Math" pitchFamily="18" charset="0"/>
                <a:ea typeface="Cambria Math" pitchFamily="18" charset="0"/>
              </a:rPr>
              <a:t> </a:t>
            </a:r>
            <a:r>
              <a:rPr lang="en-US" dirty="0">
                <a:ea typeface="Cambria Math"/>
              </a:rPr>
              <a:t>+</a:t>
            </a:r>
            <a:r>
              <a:rPr lang="en-US" dirty="0"/>
              <a:t> is the  postfix                              form of ((</a:t>
            </a:r>
            <a:r>
              <a:rPr lang="en-US" i="1" dirty="0"/>
              <a:t>x</a:t>
            </a:r>
            <a:r>
              <a:rPr lang="en-US" dirty="0"/>
              <a:t> + </a:t>
            </a:r>
            <a:r>
              <a:rPr lang="en-US" i="1" dirty="0"/>
              <a:t>y</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t> ) + ((</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3</a:t>
            </a:r>
            <a:r>
              <a:rPr lang="en-US" dirty="0"/>
              <a:t>).</a:t>
            </a:r>
          </a:p>
          <a:p>
            <a:r>
              <a:rPr lang="en-US" dirty="0"/>
              <a:t>A binary operator follows its two operands. So, to evaluate an expression one works from left to right, carrying out an operation represented by an operator on its preceding operands.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00" y="2514600"/>
            <a:ext cx="2229612" cy="2376678"/>
          </a:xfrm>
          <a:prstGeom prst="rect">
            <a:avLst/>
          </a:prstGeom>
        </p:spPr>
      </p:pic>
      <p:sp>
        <p:nvSpPr>
          <p:cNvPr id="5" name="TextBox 4"/>
          <p:cNvSpPr txBox="1"/>
          <p:nvPr/>
        </p:nvSpPr>
        <p:spPr>
          <a:xfrm>
            <a:off x="6553200" y="1066800"/>
            <a:ext cx="2209800" cy="1200329"/>
          </a:xfrm>
          <a:prstGeom prst="rect">
            <a:avLst/>
          </a:prstGeom>
          <a:noFill/>
        </p:spPr>
        <p:txBody>
          <a:bodyPr wrap="square" rtlCol="0">
            <a:spAutoFit/>
          </a:bodyPr>
          <a:lstStyle/>
          <a:p>
            <a:r>
              <a:rPr lang="en-US" b="1" dirty="0"/>
              <a:t>Example</a:t>
            </a:r>
            <a:r>
              <a:rPr lang="en-US" dirty="0"/>
              <a:t>: We show the steps used to evaluate a particular postfix expression.</a:t>
            </a:r>
            <a:endParaRPr lang="en-US" b="1" dirty="0"/>
          </a:p>
        </p:txBody>
      </p:sp>
    </p:spTree>
    <p:extLst>
      <p:ext uri="{BB962C8B-B14F-4D97-AF65-F5344CB8AC3E}">
        <p14:creationId xmlns:p14="http://schemas.microsoft.com/office/powerpoint/2010/main" val="40558751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88D7-26F4-47A5-A7EE-3D955B7BE349}"/>
              </a:ext>
            </a:extLst>
          </p:cNvPr>
          <p:cNvSpPr>
            <a:spLocks noGrp="1"/>
          </p:cNvSpPr>
          <p:nvPr>
            <p:ph type="title"/>
          </p:nvPr>
        </p:nvSpPr>
        <p:spPr/>
        <p:txBody>
          <a:bodyPr/>
          <a:lstStyle/>
          <a:p>
            <a:r>
              <a:rPr lang="en-US" dirty="0"/>
              <a:t>Classroom Exercise</a:t>
            </a:r>
          </a:p>
        </p:txBody>
      </p:sp>
      <p:sp>
        <p:nvSpPr>
          <p:cNvPr id="3" name="Content Placeholder 2">
            <a:extLst>
              <a:ext uri="{FF2B5EF4-FFF2-40B4-BE49-F238E27FC236}">
                <a16:creationId xmlns:a16="http://schemas.microsoft.com/office/drawing/2014/main" id="{3938BE1B-E564-4635-B729-7C55D4AD6D08}"/>
              </a:ext>
            </a:extLst>
          </p:cNvPr>
          <p:cNvSpPr>
            <a:spLocks noGrp="1"/>
          </p:cNvSpPr>
          <p:nvPr>
            <p:ph idx="1"/>
          </p:nvPr>
        </p:nvSpPr>
        <p:spPr/>
        <p:txBody>
          <a:bodyPr/>
          <a:lstStyle/>
          <a:p>
            <a:pPr marL="0" indent="0">
              <a:buNone/>
            </a:pPr>
            <a:r>
              <a:rPr lang="en-US" dirty="0"/>
              <a:t>What is the value of each of these postfix expressions?</a:t>
            </a:r>
          </a:p>
          <a:p>
            <a:pPr marL="880110" lvl="1" indent="-514350">
              <a:buFont typeface="+mj-lt"/>
              <a:buAutoNum type="alphaLcParenR"/>
            </a:pPr>
            <a:r>
              <a:rPr lang="en-US" dirty="0"/>
              <a:t>5 2 1−−3 1 4 ++ ∗</a:t>
            </a:r>
          </a:p>
          <a:p>
            <a:pPr marL="880110" lvl="1" indent="-514350">
              <a:buFont typeface="+mj-lt"/>
              <a:buAutoNum type="alphaLcParenR"/>
            </a:pPr>
            <a:r>
              <a:rPr lang="en-US" dirty="0"/>
              <a:t>9 3 / 5 + 7 2 − ∗</a:t>
            </a:r>
          </a:p>
          <a:p>
            <a:pPr marL="880110" lvl="1" indent="-514350">
              <a:buFont typeface="+mj-lt"/>
              <a:buAutoNum type="alphaLcParenR"/>
            </a:pPr>
            <a:r>
              <a:rPr lang="en-US" dirty="0"/>
              <a:t>3 2 ∗ 2 ↑ 5 3 − 8 4 / ∗ −</a:t>
            </a:r>
          </a:p>
        </p:txBody>
      </p:sp>
    </p:spTree>
    <p:extLst>
      <p:ext uri="{BB962C8B-B14F-4D97-AF65-F5344CB8AC3E}">
        <p14:creationId xmlns:p14="http://schemas.microsoft.com/office/powerpoint/2010/main" val="2636858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𝑥𝑦</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370490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 Represent the expression </a:t>
                </a:r>
                <a14:m>
                  <m:oMath xmlns:m="http://schemas.openxmlformats.org/officeDocument/2006/math">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𝑥𝑦</m:t>
                        </m:r>
                        <m:r>
                          <a:rPr lang="en-US" b="0" i="1" smtClean="0">
                            <a:latin typeface="Cambria Math"/>
                          </a:rPr>
                          <m:t>+</m:t>
                        </m:r>
                        <m:r>
                          <a:rPr lang="en-US" b="0" i="1" smtClean="0">
                            <a:latin typeface="Cambria Math"/>
                          </a:rPr>
                          <m:t>𝑥</m:t>
                        </m:r>
                      </m:num>
                      <m:den>
                        <m:r>
                          <a:rPr lang="en-US" b="0" i="1" smtClean="0">
                            <a:latin typeface="Cambria Math"/>
                          </a:rPr>
                          <m:t>𝑦</m:t>
                        </m:r>
                      </m:den>
                    </m:f>
                  </m:oMath>
                </a14:m>
                <a:r>
                  <a:rPr lang="en-US" dirty="0"/>
                  <a:t> using binary trees.</a:t>
                </a:r>
              </a:p>
              <a:p>
                <a:pPr marL="0" indent="0">
                  <a:buNone/>
                </a:pPr>
                <a:endParaRPr lang="en-US" dirty="0"/>
              </a:p>
              <a:p>
                <a:pPr marL="0" indent="0">
                  <a:buNone/>
                </a:pPr>
                <a:r>
                  <a:rPr lang="en-US" dirty="0"/>
                  <a:t>Write the expression in</a:t>
                </a:r>
              </a:p>
              <a:p>
                <a:pPr marL="0" indent="0">
                  <a:buNone/>
                </a:pPr>
                <a:r>
                  <a:rPr lang="en-US" dirty="0"/>
                  <a:t>b) preﬁx notation.</a:t>
                </a:r>
              </a:p>
              <a:p>
                <a:pPr marL="0" indent="0">
                  <a:buNone/>
                </a:pPr>
                <a:r>
                  <a:rPr lang="en-US" dirty="0"/>
                  <a:t>c) postﬁx notation.</a:t>
                </a:r>
              </a:p>
              <a:p>
                <a:pPr marL="0" indent="0">
                  <a:buNone/>
                </a:pPr>
                <a:r>
                  <a:rPr lang="en-US" dirty="0"/>
                  <a:t>d) inﬁx notation.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a:stretch>
              </a:blipFill>
            </p:spPr>
            <p:txBody>
              <a:bodyPr/>
              <a:lstStyle/>
              <a:p>
                <a:r>
                  <a:rPr lang="en-US">
                    <a:noFill/>
                  </a:rPr>
                  <a:t> </a:t>
                </a:r>
              </a:p>
            </p:txBody>
          </p:sp>
        </mc:Fallback>
      </mc:AlternateContent>
    </p:spTree>
    <p:extLst>
      <p:ext uri="{BB962C8B-B14F-4D97-AF65-F5344CB8AC3E}">
        <p14:creationId xmlns:p14="http://schemas.microsoft.com/office/powerpoint/2010/main" val="2412272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Spanning Trees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Trees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Theorem</a:t>
            </a:r>
            <a:r>
              <a:rPr lang="en-US" dirty="0"/>
              <a:t>: An undirected graph is a tree if and only if there is a unique simple path between any two of its vertices. </a:t>
            </a:r>
          </a:p>
          <a:p>
            <a:pPr indent="0">
              <a:buNone/>
            </a:pPr>
            <a:endParaRPr lang="en-US" dirty="0"/>
          </a:p>
          <a:p>
            <a:pPr indent="0">
              <a:buNone/>
            </a:pPr>
            <a:r>
              <a:rPr lang="en-US" b="1" i="1" dirty="0"/>
              <a:t>Proof</a:t>
            </a:r>
            <a:r>
              <a:rPr lang="en-US" dirty="0"/>
              <a:t>: Assume that </a:t>
            </a:r>
            <a:r>
              <a:rPr lang="en-US" i="1" dirty="0"/>
              <a:t>T</a:t>
            </a:r>
            <a:r>
              <a:rPr lang="en-US" dirty="0"/>
              <a:t> is a tree. Then </a:t>
            </a:r>
            <a:r>
              <a:rPr lang="en-US" i="1" dirty="0"/>
              <a:t>T</a:t>
            </a:r>
            <a:r>
              <a:rPr lang="en-US" dirty="0"/>
              <a:t> is connected with no simple circuits. Hence, if  </a:t>
            </a:r>
            <a:r>
              <a:rPr lang="en-US" i="1" dirty="0"/>
              <a:t>x</a:t>
            </a:r>
            <a:r>
              <a:rPr lang="en-US" dirty="0"/>
              <a:t> and </a:t>
            </a:r>
            <a:r>
              <a:rPr lang="en-US" i="1" dirty="0"/>
              <a:t>y</a:t>
            </a:r>
            <a:r>
              <a:rPr lang="en-US" dirty="0"/>
              <a:t> are distinct vertices of </a:t>
            </a:r>
            <a:r>
              <a:rPr lang="en-US" i="1" dirty="0"/>
              <a:t>T</a:t>
            </a:r>
            <a:r>
              <a:rPr lang="en-US" dirty="0"/>
              <a:t>, there is a simple path between them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10.4</a:t>
            </a:r>
            <a:r>
              <a:rPr lang="en-US" dirty="0"/>
              <a:t>). This path must be unique - for if there were a second path, there would be a simple circuit in </a:t>
            </a:r>
            <a:r>
              <a:rPr lang="en-US" i="1" dirty="0"/>
              <a:t>T</a:t>
            </a:r>
            <a:r>
              <a:rPr lang="en-US" dirty="0"/>
              <a:t> (by Exercise </a:t>
            </a:r>
            <a:r>
              <a:rPr lang="en-US" dirty="0">
                <a:latin typeface="Cambria Math" pitchFamily="18" charset="0"/>
                <a:ea typeface="Cambria Math" pitchFamily="18" charset="0"/>
              </a:rPr>
              <a:t>59</a:t>
            </a:r>
            <a:r>
              <a:rPr lang="en-US" dirty="0"/>
              <a:t> of Section </a:t>
            </a:r>
            <a:r>
              <a:rPr lang="en-US" dirty="0">
                <a:latin typeface="Cambria Math" pitchFamily="18" charset="0"/>
                <a:ea typeface="Cambria Math" pitchFamily="18" charset="0"/>
              </a:rPr>
              <a:t>10.4</a:t>
            </a:r>
            <a:r>
              <a:rPr lang="en-US" dirty="0"/>
              <a:t>). Hence, there is a unique simple path between any two vertices of a tree.</a:t>
            </a:r>
          </a:p>
          <a:p>
            <a:pPr indent="0">
              <a:buNone/>
            </a:pPr>
            <a:endParaRPr lang="en-US" dirty="0"/>
          </a:p>
          <a:p>
            <a:pPr indent="0">
              <a:buNone/>
            </a:pPr>
            <a:r>
              <a:rPr lang="en-US" dirty="0"/>
              <a:t>Now assume that there is a unique simple path between any two vertices of a graph </a:t>
            </a:r>
            <a:r>
              <a:rPr lang="en-US" i="1" dirty="0"/>
              <a:t>T</a:t>
            </a:r>
            <a:r>
              <a:rPr lang="en-US" dirty="0"/>
              <a:t>. Then </a:t>
            </a:r>
            <a:r>
              <a:rPr lang="en-US" i="1" dirty="0"/>
              <a:t>T</a:t>
            </a:r>
            <a:r>
              <a:rPr lang="en-US" dirty="0"/>
              <a:t> is connected because there is a path between any two of its vertices.  Furthermore, </a:t>
            </a:r>
            <a:r>
              <a:rPr lang="en-US" i="1" dirty="0"/>
              <a:t>T</a:t>
            </a:r>
            <a:r>
              <a:rPr lang="en-US" dirty="0"/>
              <a:t> can have no simple circuits since if there were a simple circuit, there would be two paths between some two vertices. </a:t>
            </a:r>
          </a:p>
          <a:p>
            <a:pPr indent="0">
              <a:buNone/>
            </a:pPr>
            <a:endParaRPr lang="en-US" dirty="0"/>
          </a:p>
          <a:p>
            <a:pPr indent="0">
              <a:buNone/>
            </a:pPr>
            <a:r>
              <a:rPr lang="en-US" dirty="0"/>
              <a:t>Hence, a graph with a unique simple path between any two vertices is a tree.</a:t>
            </a:r>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300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a:t>
            </a:r>
            <a:r>
              <a:rPr lang="en-US" dirty="0"/>
              <a:t>: Let </a:t>
            </a:r>
            <a:r>
              <a:rPr lang="en-US" i="1" dirty="0"/>
              <a:t>G</a:t>
            </a:r>
            <a:r>
              <a:rPr lang="en-US" dirty="0"/>
              <a:t> be a simple graph. A spanning tree of </a:t>
            </a:r>
            <a:r>
              <a:rPr lang="en-US" i="1" dirty="0"/>
              <a:t>G</a:t>
            </a:r>
            <a:r>
              <a:rPr lang="en-US" dirty="0"/>
              <a:t> is a </a:t>
            </a:r>
            <a:r>
              <a:rPr lang="en-US" dirty="0" err="1"/>
              <a:t>subgraph</a:t>
            </a:r>
            <a:r>
              <a:rPr lang="en-US" dirty="0"/>
              <a:t> of </a:t>
            </a:r>
            <a:r>
              <a:rPr lang="en-US" i="1" dirty="0"/>
              <a:t>G</a:t>
            </a:r>
            <a:r>
              <a:rPr lang="en-US" dirty="0"/>
              <a:t> that is a tree containing every vertex of </a:t>
            </a:r>
            <a:r>
              <a:rPr lang="en-US" i="1" dirty="0"/>
              <a:t>G</a:t>
            </a:r>
            <a:r>
              <a:rPr lang="en-US" dirty="0"/>
              <a:t>. </a:t>
            </a:r>
          </a:p>
          <a:p>
            <a:pPr indent="0">
              <a:buNone/>
            </a:pPr>
            <a:r>
              <a:rPr lang="en-US" b="1" dirty="0"/>
              <a:t>Example</a:t>
            </a:r>
            <a:r>
              <a:rPr lang="en-US" dirty="0"/>
              <a:t>: Find the spanning tree of this                                             simple graph:</a:t>
            </a:r>
          </a:p>
          <a:p>
            <a:pPr indent="0">
              <a:buNone/>
            </a:pPr>
            <a:endParaRPr lang="en-US" dirty="0"/>
          </a:p>
          <a:p>
            <a:pPr indent="0">
              <a:buNone/>
            </a:pPr>
            <a:r>
              <a:rPr lang="en-US" b="1" dirty="0"/>
              <a:t>Solution</a:t>
            </a:r>
            <a:r>
              <a:rPr lang="en-US" dirty="0"/>
              <a:t>: The graph is connected, but is not a tree because it contains simple circuits. Remove the edge {</a:t>
            </a:r>
            <a:r>
              <a:rPr lang="en-US" i="1" dirty="0"/>
              <a:t>a</a:t>
            </a:r>
            <a:r>
              <a:rPr lang="en-US" dirty="0"/>
              <a:t>, </a:t>
            </a:r>
            <a:r>
              <a:rPr lang="en-US" i="1" dirty="0"/>
              <a:t>e</a:t>
            </a:r>
            <a:r>
              <a:rPr lang="en-US" dirty="0"/>
              <a:t>}. Now one simple circuit is gone, but the remaining </a:t>
            </a:r>
            <a:r>
              <a:rPr lang="en-US" dirty="0" err="1"/>
              <a:t>subgraph</a:t>
            </a:r>
            <a:r>
              <a:rPr lang="en-US" dirty="0"/>
              <a:t> still has a simple circuit. Remove the edge {</a:t>
            </a:r>
            <a:r>
              <a:rPr lang="en-US" i="1" dirty="0"/>
              <a:t>e</a:t>
            </a:r>
            <a:r>
              <a:rPr lang="en-US" dirty="0"/>
              <a:t>, </a:t>
            </a:r>
            <a:r>
              <a:rPr lang="en-US" i="1" dirty="0"/>
              <a:t>f</a:t>
            </a:r>
            <a:r>
              <a:rPr lang="en-US" dirty="0"/>
              <a:t>} and then the edge {</a:t>
            </a:r>
            <a:r>
              <a:rPr lang="en-US" i="1" dirty="0"/>
              <a:t>c</a:t>
            </a:r>
            <a:r>
              <a:rPr lang="en-US" dirty="0"/>
              <a:t>, </a:t>
            </a:r>
            <a:r>
              <a:rPr lang="en-US" i="1" dirty="0"/>
              <a:t>g</a:t>
            </a:r>
            <a:r>
              <a:rPr lang="en-US" dirty="0"/>
              <a:t>} to produce a simple graph with no simple circuits. It is a spanning tree, because it contains every vertex of the original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2362200"/>
            <a:ext cx="1365504" cy="8382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805" y="4953000"/>
            <a:ext cx="4633913"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5819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 (</a:t>
            </a:r>
            <a:r>
              <a:rPr lang="en-US" i="1" dirty="0"/>
              <a:t>continued</a:t>
            </a:r>
            <a:r>
              <a:rPr lang="en-US" dirty="0"/>
              <a:t>)</a:t>
            </a:r>
          </a:p>
        </p:txBody>
      </p:sp>
      <p:sp>
        <p:nvSpPr>
          <p:cNvPr id="3" name="Content Placeholder 2"/>
          <p:cNvSpPr>
            <a:spLocks noGrp="1"/>
          </p:cNvSpPr>
          <p:nvPr>
            <p:ph idx="1"/>
          </p:nvPr>
        </p:nvSpPr>
        <p:spPr/>
        <p:txBody>
          <a:bodyPr>
            <a:normAutofit fontScale="85000" lnSpcReduction="20000"/>
          </a:bodyPr>
          <a:lstStyle/>
          <a:p>
            <a:pPr indent="0">
              <a:buNone/>
            </a:pPr>
            <a:r>
              <a:rPr lang="en-US" b="1" dirty="0"/>
              <a:t>Theorem</a:t>
            </a:r>
            <a:r>
              <a:rPr lang="en-US" dirty="0"/>
              <a:t>: A simple graph is connected if and only if it has a spanning tree.</a:t>
            </a:r>
          </a:p>
          <a:p>
            <a:pPr indent="0">
              <a:buNone/>
            </a:pPr>
            <a:r>
              <a:rPr lang="en-US" b="1" i="1" dirty="0"/>
              <a:t>Proof</a:t>
            </a:r>
            <a:r>
              <a:rPr lang="en-US" dirty="0"/>
              <a:t>: Suppose that a simple graph </a:t>
            </a:r>
            <a:r>
              <a:rPr lang="en-US" i="1" dirty="0"/>
              <a:t>G</a:t>
            </a:r>
            <a:r>
              <a:rPr lang="en-US" dirty="0"/>
              <a:t> has a spanning tree </a:t>
            </a:r>
            <a:r>
              <a:rPr lang="en-US" i="1" dirty="0"/>
              <a:t>T</a:t>
            </a:r>
            <a:r>
              <a:rPr lang="en-US" dirty="0"/>
              <a:t>. </a:t>
            </a:r>
            <a:r>
              <a:rPr lang="en-US" i="1" dirty="0"/>
              <a:t>T</a:t>
            </a:r>
            <a:r>
              <a:rPr lang="en-US" dirty="0"/>
              <a:t> contains every vertex of </a:t>
            </a:r>
            <a:r>
              <a:rPr lang="en-US" i="1" dirty="0"/>
              <a:t>G</a:t>
            </a:r>
            <a:r>
              <a:rPr lang="en-US" dirty="0"/>
              <a:t> and there is a path in </a:t>
            </a:r>
            <a:r>
              <a:rPr lang="en-US" i="1" dirty="0"/>
              <a:t>T</a:t>
            </a:r>
            <a:r>
              <a:rPr lang="en-US" dirty="0"/>
              <a:t> between any two of its vertices. Because </a:t>
            </a:r>
            <a:r>
              <a:rPr lang="en-US" i="1" dirty="0"/>
              <a:t>T</a:t>
            </a:r>
            <a:r>
              <a:rPr lang="en-US" dirty="0"/>
              <a:t> is a </a:t>
            </a:r>
            <a:r>
              <a:rPr lang="en-US" dirty="0" err="1"/>
              <a:t>subgraph</a:t>
            </a:r>
            <a:r>
              <a:rPr lang="en-US" dirty="0"/>
              <a:t> of </a:t>
            </a:r>
            <a:r>
              <a:rPr lang="en-US" i="1" dirty="0"/>
              <a:t>G</a:t>
            </a:r>
            <a:r>
              <a:rPr lang="en-US" dirty="0"/>
              <a:t>, there is a path in </a:t>
            </a:r>
            <a:r>
              <a:rPr lang="en-US" i="1" dirty="0"/>
              <a:t>G</a:t>
            </a:r>
            <a:r>
              <a:rPr lang="en-US" dirty="0"/>
              <a:t> between any two of its vertices. Hence, </a:t>
            </a:r>
            <a:r>
              <a:rPr lang="en-US" i="1" dirty="0"/>
              <a:t>G </a:t>
            </a:r>
            <a:r>
              <a:rPr lang="en-US" dirty="0"/>
              <a:t>is connected. </a:t>
            </a:r>
          </a:p>
          <a:p>
            <a:pPr indent="0">
              <a:buNone/>
            </a:pPr>
            <a:r>
              <a:rPr lang="en-US" dirty="0"/>
              <a:t>Now suppose that </a:t>
            </a:r>
            <a:r>
              <a:rPr lang="en-US" i="1" dirty="0"/>
              <a:t>G</a:t>
            </a:r>
            <a:r>
              <a:rPr lang="en-US" dirty="0"/>
              <a:t> is connected. If </a:t>
            </a:r>
            <a:r>
              <a:rPr lang="en-US" i="1" dirty="0"/>
              <a:t>G</a:t>
            </a:r>
            <a:r>
              <a:rPr lang="en-US" dirty="0"/>
              <a:t> is not a tree, it contains a simple circuit. Remove an edge from one of the simple circuits. The resulting </a:t>
            </a:r>
            <a:r>
              <a:rPr lang="en-US" dirty="0" err="1"/>
              <a:t>subgraph</a:t>
            </a:r>
            <a:r>
              <a:rPr lang="en-US" dirty="0"/>
              <a:t> is still connected because any vertices connected via a path containing the removed edge are still connected via a path with the remaining part of the simple circuit. Continue in this fashion until there are no more simple circuits. A tree is produced because the graph remains connected as edges are removed. The resulting tree is a spanning tree because it contains every vertex of </a:t>
            </a:r>
            <a:r>
              <a:rPr lang="en-US" i="1" dirty="0"/>
              <a:t>G</a:t>
            </a:r>
            <a:r>
              <a:rPr lang="en-US" dirty="0"/>
              <a:t>. </a:t>
            </a:r>
          </a:p>
        </p:txBody>
      </p:sp>
    </p:spTree>
    <p:extLst>
      <p:ext uri="{BB962C8B-B14F-4D97-AF65-F5344CB8AC3E}">
        <p14:creationId xmlns:p14="http://schemas.microsoft.com/office/powerpoint/2010/main" val="58038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a:t>
            </a:r>
          </a:p>
        </p:txBody>
      </p:sp>
      <p:sp>
        <p:nvSpPr>
          <p:cNvPr id="3" name="Content Placeholder 2"/>
          <p:cNvSpPr>
            <a:spLocks noGrp="1"/>
          </p:cNvSpPr>
          <p:nvPr>
            <p:ph idx="1"/>
          </p:nvPr>
        </p:nvSpPr>
        <p:spPr/>
        <p:txBody>
          <a:bodyPr>
            <a:normAutofit fontScale="85000" lnSpcReduction="20000"/>
          </a:bodyPr>
          <a:lstStyle/>
          <a:p>
            <a:r>
              <a:rPr lang="en-US" dirty="0"/>
              <a:t>To use </a:t>
            </a:r>
            <a:r>
              <a:rPr lang="en-US" i="1" dirty="0"/>
              <a:t>depth-first search </a:t>
            </a:r>
            <a:r>
              <a:rPr lang="en-US" dirty="0"/>
              <a:t>to build a spanning tree for a connected simple graph first arbitrarily choose a vertex of the graph as the root. </a:t>
            </a:r>
          </a:p>
          <a:p>
            <a:pPr lvl="1"/>
            <a:r>
              <a:rPr lang="en-US" dirty="0"/>
              <a:t>Form a path starting at this vertex by successively adding vertices and edges, where each new edge is incident with the last vertex in the path and a vertex not already in the path. Continue adding vertices and edges to this path as long as possible.</a:t>
            </a:r>
          </a:p>
          <a:p>
            <a:pPr lvl="1"/>
            <a:r>
              <a:rPr lang="en-US" dirty="0"/>
              <a:t>If the path goes through all vertices of the graph, the tree consisting of this path is a spanning tree.</a:t>
            </a:r>
          </a:p>
          <a:p>
            <a:pPr lvl="1"/>
            <a:r>
              <a:rPr lang="en-US" dirty="0"/>
              <a:t>Otherwise, move back to the next to the last vertex in the path, and if possible, form a new path starting at this vertex and passing through vertices not already visited. If this cannot be done, move back another vertex in the path.</a:t>
            </a:r>
          </a:p>
          <a:p>
            <a:pPr lvl="1"/>
            <a:r>
              <a:rPr lang="en-US" dirty="0"/>
              <a:t>Repeat this procedure until all vertices are included in the spanning tree. </a:t>
            </a:r>
          </a:p>
        </p:txBody>
      </p:sp>
    </p:spTree>
    <p:extLst>
      <p:ext uri="{BB962C8B-B14F-4D97-AF65-F5344CB8AC3E}">
        <p14:creationId xmlns:p14="http://schemas.microsoft.com/office/powerpoint/2010/main" val="3619158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Use depth-first search                                                                                    to find a spanning tree of this graph.</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start arbitrarily with vertex </a:t>
            </a:r>
            <a:r>
              <a:rPr lang="en-US" i="1" dirty="0"/>
              <a:t>f</a:t>
            </a:r>
            <a:r>
              <a:rPr lang="en-US" dirty="0"/>
              <a:t>. We build a path by successively adding an edge that connects the last vertex added to the path and a vertex not already in the path, as long as this is possible. The result is a path that connects  </a:t>
            </a:r>
            <a:r>
              <a:rPr lang="en-US" i="1" dirty="0"/>
              <a:t>f</a:t>
            </a:r>
            <a:r>
              <a:rPr lang="en-US" dirty="0"/>
              <a:t>, </a:t>
            </a:r>
            <a:r>
              <a:rPr lang="en-US" i="1" dirty="0"/>
              <a:t>g</a:t>
            </a:r>
            <a:r>
              <a:rPr lang="en-US" dirty="0"/>
              <a:t>, </a:t>
            </a:r>
            <a:r>
              <a:rPr lang="en-US" i="1" dirty="0"/>
              <a:t>h</a:t>
            </a:r>
            <a:r>
              <a:rPr lang="en-US" dirty="0"/>
              <a:t>, </a:t>
            </a:r>
            <a:r>
              <a:rPr lang="en-US" i="1" dirty="0"/>
              <a:t>k</a:t>
            </a:r>
            <a:r>
              <a:rPr lang="en-US" dirty="0"/>
              <a:t>, and </a:t>
            </a:r>
            <a:r>
              <a:rPr lang="en-US" i="1" dirty="0"/>
              <a:t>j</a:t>
            </a:r>
            <a:r>
              <a:rPr lang="en-US" dirty="0"/>
              <a:t>. Next, we return to </a:t>
            </a:r>
            <a:r>
              <a:rPr lang="en-US" i="1" dirty="0"/>
              <a:t>k</a:t>
            </a:r>
            <a:r>
              <a:rPr lang="en-US" dirty="0"/>
              <a:t>, but find no new vertices to add. So, we return to </a:t>
            </a:r>
            <a:r>
              <a:rPr lang="en-US" i="1" dirty="0"/>
              <a:t>h</a:t>
            </a:r>
            <a:r>
              <a:rPr lang="en-US" dirty="0"/>
              <a:t> and add the path with one edge that connects </a:t>
            </a:r>
            <a:r>
              <a:rPr lang="en-US" i="1" dirty="0"/>
              <a:t>h</a:t>
            </a:r>
            <a:r>
              <a:rPr lang="en-US" dirty="0"/>
              <a:t> and </a:t>
            </a:r>
            <a:r>
              <a:rPr lang="en-US" i="1" dirty="0" err="1"/>
              <a:t>i</a:t>
            </a:r>
            <a:r>
              <a:rPr lang="en-US" dirty="0"/>
              <a:t>. We next return to </a:t>
            </a:r>
            <a:r>
              <a:rPr lang="en-US" i="1" dirty="0"/>
              <a:t>f</a:t>
            </a:r>
            <a:r>
              <a:rPr lang="en-US" dirty="0"/>
              <a:t>, and add the path connecting </a:t>
            </a:r>
            <a:r>
              <a:rPr lang="en-US" i="1" dirty="0"/>
              <a:t>f</a:t>
            </a:r>
            <a:r>
              <a:rPr lang="en-US" dirty="0"/>
              <a:t>, </a:t>
            </a:r>
            <a:r>
              <a:rPr lang="en-US" i="1" dirty="0"/>
              <a:t>d</a:t>
            </a:r>
            <a:r>
              <a:rPr lang="en-US" dirty="0"/>
              <a:t>, </a:t>
            </a:r>
            <a:r>
              <a:rPr lang="en-US" i="1" dirty="0"/>
              <a:t>e</a:t>
            </a:r>
            <a:r>
              <a:rPr lang="en-US" dirty="0"/>
              <a:t>, </a:t>
            </a:r>
            <a:r>
              <a:rPr lang="en-US" i="1" dirty="0"/>
              <a:t>c</a:t>
            </a:r>
            <a:r>
              <a:rPr lang="en-US" dirty="0"/>
              <a:t>, and </a:t>
            </a:r>
            <a:r>
              <a:rPr lang="en-US" i="1" dirty="0"/>
              <a:t>a</a:t>
            </a:r>
            <a:r>
              <a:rPr lang="en-US" dirty="0"/>
              <a:t>. Finally, we return to </a:t>
            </a:r>
            <a:r>
              <a:rPr lang="en-US" i="1" dirty="0"/>
              <a:t>c</a:t>
            </a:r>
            <a:r>
              <a:rPr lang="en-US" dirty="0"/>
              <a:t> and add the path connecting </a:t>
            </a:r>
            <a:r>
              <a:rPr lang="en-US" i="1" dirty="0"/>
              <a:t>c</a:t>
            </a:r>
            <a:r>
              <a:rPr lang="en-US" dirty="0"/>
              <a:t> and </a:t>
            </a:r>
            <a:r>
              <a:rPr lang="en-US" i="1" dirty="0"/>
              <a:t>b.</a:t>
            </a:r>
            <a:r>
              <a:rPr lang="en-US" dirty="0"/>
              <a:t> We now stop because all vertices have been added. </a:t>
            </a:r>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4515" y="2057400"/>
            <a:ext cx="2116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5160894"/>
            <a:ext cx="351155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063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t>
            </a:r>
            <a:r>
              <a:rPr lang="en-US" i="1" dirty="0"/>
              <a:t>continued</a:t>
            </a:r>
            <a:r>
              <a:rPr lang="en-US" dirty="0"/>
              <a:t>)</a:t>
            </a:r>
          </a:p>
        </p:txBody>
      </p:sp>
      <p:sp>
        <p:nvSpPr>
          <p:cNvPr id="3" name="Content Placeholder 2"/>
          <p:cNvSpPr>
            <a:spLocks noGrp="1"/>
          </p:cNvSpPr>
          <p:nvPr>
            <p:ph idx="1"/>
          </p:nvPr>
        </p:nvSpPr>
        <p:spPr/>
        <p:txBody>
          <a:bodyPr/>
          <a:lstStyle/>
          <a:p>
            <a:r>
              <a:rPr lang="en-US" dirty="0"/>
              <a:t>The edges selected by depth-first search of a graph are called </a:t>
            </a:r>
            <a:r>
              <a:rPr lang="en-US" i="1" dirty="0"/>
              <a:t>tree edges</a:t>
            </a:r>
            <a:r>
              <a:rPr lang="en-US" dirty="0"/>
              <a:t>. All other edges of the graph must connect a vertex to an ancestor or descendant of the vertex in the graph. These are called </a:t>
            </a:r>
            <a:r>
              <a:rPr lang="en-US" i="1" dirty="0"/>
              <a:t>back edges</a:t>
            </a:r>
            <a:r>
              <a:rPr lang="en-US" dirty="0"/>
              <a:t>. </a:t>
            </a:r>
          </a:p>
          <a:p>
            <a:r>
              <a:rPr lang="en-US" dirty="0"/>
              <a:t>In this figure, the tree edges are shown with heavy blue lines. The two thin black edges are back edges.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876800"/>
            <a:ext cx="21209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33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Algorithm</a:t>
            </a:r>
          </a:p>
        </p:txBody>
      </p:sp>
      <p:sp>
        <p:nvSpPr>
          <p:cNvPr id="3" name="Content Placeholder 2"/>
          <p:cNvSpPr>
            <a:spLocks noGrp="1"/>
          </p:cNvSpPr>
          <p:nvPr>
            <p:ph idx="1"/>
          </p:nvPr>
        </p:nvSpPr>
        <p:spPr/>
        <p:txBody>
          <a:bodyPr/>
          <a:lstStyle/>
          <a:p>
            <a:r>
              <a:rPr lang="en-US" dirty="0"/>
              <a:t>We now use pseudo code to specify depth-first search. In this recursive algorithm, after adding an edge connecting  a vertex </a:t>
            </a:r>
            <a:r>
              <a:rPr lang="en-US" i="1" dirty="0"/>
              <a:t>v</a:t>
            </a:r>
            <a:r>
              <a:rPr lang="en-US" dirty="0"/>
              <a:t> to the vertex </a:t>
            </a:r>
            <a:r>
              <a:rPr lang="en-US" i="1" dirty="0"/>
              <a:t>w</a:t>
            </a:r>
            <a:r>
              <a:rPr lang="en-US" dirty="0"/>
              <a:t>, we finish exploring </a:t>
            </a:r>
            <a:r>
              <a:rPr lang="en-US" i="1" dirty="0"/>
              <a:t>w</a:t>
            </a:r>
            <a:r>
              <a:rPr lang="en-US" dirty="0"/>
              <a:t> before we return to </a:t>
            </a:r>
            <a:r>
              <a:rPr lang="en-US" i="1" dirty="0"/>
              <a:t>v</a:t>
            </a:r>
            <a:r>
              <a:rPr lang="en-US" dirty="0"/>
              <a:t> to continue exploring from </a:t>
            </a:r>
            <a:r>
              <a:rPr lang="en-US" i="1" dirty="0"/>
              <a:t>v</a:t>
            </a:r>
            <a:r>
              <a:rPr lang="en-US" dirty="0"/>
              <a:t>.</a:t>
            </a:r>
          </a:p>
        </p:txBody>
      </p:sp>
      <p:sp>
        <p:nvSpPr>
          <p:cNvPr id="4" name="TextBox 3"/>
          <p:cNvSpPr txBox="1"/>
          <p:nvPr/>
        </p:nvSpPr>
        <p:spPr>
          <a:xfrm>
            <a:off x="781878" y="3962400"/>
            <a:ext cx="6781800" cy="2308324"/>
          </a:xfrm>
          <a:prstGeom prst="rect">
            <a:avLst/>
          </a:prstGeom>
          <a:noFill/>
          <a:ln>
            <a:solidFill>
              <a:schemeClr val="accent1"/>
            </a:solidFill>
          </a:ln>
        </p:spPr>
        <p:txBody>
          <a:bodyPr wrap="square" rtlCol="0">
            <a:spAutoFit/>
          </a:bodyPr>
          <a:lstStyle/>
          <a:p>
            <a:r>
              <a:rPr lang="en-US" b="1" dirty="0"/>
              <a:t>procedure </a:t>
            </a:r>
            <a:r>
              <a:rPr lang="en-US" i="1" dirty="0"/>
              <a:t>DFS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p>
          <a:p>
            <a:endParaRPr lang="en-US" dirty="0">
              <a:latin typeface="Cambria Math" pitchFamily="18" charset="0"/>
              <a:ea typeface="Cambria Math" pitchFamily="18" charset="0"/>
            </a:endParaRPr>
          </a:p>
          <a:p>
            <a:r>
              <a:rPr lang="en-US" b="1" dirty="0">
                <a:latin typeface="Cambria Math" pitchFamily="18" charset="0"/>
                <a:ea typeface="Cambria Math" pitchFamily="18" charset="0"/>
              </a:rPr>
              <a:t>procedure </a:t>
            </a:r>
            <a:r>
              <a:rPr lang="en-US" i="1" dirty="0">
                <a:latin typeface="Cambria Math" pitchFamily="18" charset="0"/>
                <a:ea typeface="Cambria Math" pitchFamily="18" charset="0"/>
              </a:rPr>
              <a:t>visit</a:t>
            </a:r>
            <a:r>
              <a:rPr lang="en-US" dirty="0">
                <a:latin typeface="Cambria Math" pitchFamily="18" charset="0"/>
                <a:ea typeface="Cambria Math" pitchFamily="18" charset="0"/>
              </a:rPr>
              <a:t>(</a:t>
            </a:r>
            <a:r>
              <a:rPr lang="en-US" i="1" dirty="0">
                <a:ea typeface="Cambria Math" pitchFamily="18" charset="0"/>
              </a:rPr>
              <a:t>v</a:t>
            </a:r>
            <a:r>
              <a:rPr lang="en-US" dirty="0">
                <a:latin typeface="Cambria Math" pitchFamily="18" charset="0"/>
                <a:ea typeface="Cambria Math" pitchFamily="18" charset="0"/>
              </a:rPr>
              <a:t>: vertex of </a:t>
            </a:r>
            <a:r>
              <a:rPr lang="en-US" i="1" dirty="0">
                <a:latin typeface="Cambria Math" pitchFamily="18" charset="0"/>
                <a:ea typeface="Cambria Math" pitchFamily="18" charset="0"/>
              </a:rPr>
              <a:t>G</a:t>
            </a:r>
            <a:r>
              <a:rPr lang="en-US" dirty="0">
                <a:latin typeface="Cambria Math" pitchFamily="18" charset="0"/>
                <a:ea typeface="Cambria Math" pitchFamily="18" charset="0"/>
              </a:rPr>
              <a:t>)</a:t>
            </a:r>
          </a:p>
          <a:p>
            <a:r>
              <a:rPr lang="en-US" b="1" dirty="0">
                <a:latin typeface="Cambria Math" pitchFamily="18" charset="0"/>
                <a:ea typeface="Cambria Math" pitchFamily="18" charset="0"/>
              </a:rPr>
              <a:t>for</a:t>
            </a:r>
            <a:r>
              <a:rPr lang="en-US" dirty="0">
                <a:latin typeface="Cambria Math" pitchFamily="18" charset="0"/>
                <a:ea typeface="Cambria Math" pitchFamily="18" charset="0"/>
              </a:rPr>
              <a:t> each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adjacent to </a:t>
            </a:r>
            <a:r>
              <a:rPr lang="en-US" i="1" dirty="0">
                <a:latin typeface="Cambria Math" pitchFamily="18" charset="0"/>
                <a:ea typeface="Cambria Math" pitchFamily="18" charset="0"/>
              </a:rPr>
              <a:t>v</a:t>
            </a:r>
            <a:r>
              <a:rPr lang="en-US" dirty="0">
                <a:latin typeface="Cambria Math" pitchFamily="18" charset="0"/>
                <a:ea typeface="Cambria Math" pitchFamily="18" charset="0"/>
              </a:rPr>
              <a:t>  and not yet in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dirty="0">
                <a:latin typeface="Cambria Math" pitchFamily="18" charset="0"/>
                <a:ea typeface="Cambria Math" pitchFamily="18" charset="0"/>
              </a:rPr>
              <a:t>add vertex </a:t>
            </a:r>
            <a:r>
              <a:rPr lang="en-US" i="1" dirty="0">
                <a:latin typeface="Cambria Math" pitchFamily="18" charset="0"/>
                <a:ea typeface="Cambria Math" pitchFamily="18" charset="0"/>
              </a:rPr>
              <a:t>w</a:t>
            </a:r>
            <a:r>
              <a:rPr lang="en-US" dirty="0">
                <a:latin typeface="Cambria Math" pitchFamily="18" charset="0"/>
                <a:ea typeface="Cambria Math" pitchFamily="18" charset="0"/>
              </a:rPr>
              <a:t> and edge {</a:t>
            </a:r>
            <a:r>
              <a:rPr lang="en-US" i="1" dirty="0" err="1">
                <a:latin typeface="Cambria Math" pitchFamily="18" charset="0"/>
                <a:ea typeface="Cambria Math" pitchFamily="18" charset="0"/>
              </a:rPr>
              <a:t>v</a:t>
            </a:r>
            <a:r>
              <a:rPr lang="en-US" dirty="0" err="1">
                <a:latin typeface="Cambria Math" pitchFamily="18" charset="0"/>
                <a:ea typeface="Cambria Math" pitchFamily="18" charset="0"/>
              </a:rPr>
              <a:t>,</a:t>
            </a:r>
            <a:r>
              <a:rPr lang="en-US" i="1" dirty="0" err="1">
                <a:latin typeface="Cambria Math" pitchFamily="18" charset="0"/>
                <a:ea typeface="Cambria Math" pitchFamily="18" charset="0"/>
              </a:rPr>
              <a:t>w</a:t>
            </a:r>
            <a:r>
              <a:rPr lang="en-US" dirty="0">
                <a:latin typeface="Cambria Math" pitchFamily="18" charset="0"/>
                <a:ea typeface="Cambria Math" pitchFamily="18" charset="0"/>
              </a:rPr>
              <a:t>} to </a:t>
            </a:r>
            <a:r>
              <a:rPr lang="en-US" i="1" dirty="0">
                <a:latin typeface="Cambria Math" pitchFamily="18" charset="0"/>
                <a:ea typeface="Cambria Math" pitchFamily="18" charset="0"/>
              </a:rPr>
              <a:t>T</a:t>
            </a:r>
          </a:p>
          <a:p>
            <a:r>
              <a:rPr lang="en-US" i="1" dirty="0">
                <a:latin typeface="Cambria Math" pitchFamily="18" charset="0"/>
                <a:ea typeface="Cambria Math" pitchFamily="18" charset="0"/>
              </a:rPr>
              <a:t>    </a:t>
            </a:r>
            <a:r>
              <a:rPr lang="en-US" i="1" dirty="0">
                <a:ea typeface="Cambria Math" pitchFamily="18" charset="0"/>
              </a:rPr>
              <a:t>visit</a:t>
            </a:r>
            <a:r>
              <a:rPr lang="en-US" dirty="0">
                <a:ea typeface="Cambria Math" pitchFamily="18" charset="0"/>
              </a:rPr>
              <a:t>(</a:t>
            </a:r>
            <a:r>
              <a:rPr lang="en-US" i="1" dirty="0">
                <a:ea typeface="Cambria Math" pitchFamily="18" charset="0"/>
              </a:rPr>
              <a:t>w</a:t>
            </a:r>
            <a:r>
              <a:rPr lang="en-US" dirty="0">
                <a:ea typeface="Cambria Math" pitchFamily="18" charset="0"/>
              </a:rPr>
              <a:t>)</a:t>
            </a:r>
          </a:p>
        </p:txBody>
      </p:sp>
    </p:spTree>
    <p:extLst>
      <p:ext uri="{BB962C8B-B14F-4D97-AF65-F5344CB8AC3E}">
        <p14:creationId xmlns:p14="http://schemas.microsoft.com/office/powerpoint/2010/main" val="1835739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412782"/>
            <a:ext cx="4114800" cy="2905382"/>
          </a:xfrm>
          <a:prstGeom prst="rect">
            <a:avLst/>
          </a:prstGeom>
        </p:spPr>
      </p:pic>
    </p:spTree>
    <p:extLst>
      <p:ext uri="{BB962C8B-B14F-4D97-AF65-F5344CB8AC3E}">
        <p14:creationId xmlns:p14="http://schemas.microsoft.com/office/powerpoint/2010/main" val="4004326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depth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730233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a:t>
            </a:r>
          </a:p>
        </p:txBody>
      </p:sp>
      <p:sp>
        <p:nvSpPr>
          <p:cNvPr id="3" name="Content Placeholder 2"/>
          <p:cNvSpPr>
            <a:spLocks noGrp="1"/>
          </p:cNvSpPr>
          <p:nvPr>
            <p:ph idx="1"/>
          </p:nvPr>
        </p:nvSpPr>
        <p:spPr/>
        <p:txBody>
          <a:bodyPr>
            <a:normAutofit lnSpcReduction="10000"/>
          </a:bodyPr>
          <a:lstStyle/>
          <a:p>
            <a:r>
              <a:rPr lang="en-US" dirty="0"/>
              <a:t>We can construct a spanning tree using </a:t>
            </a:r>
            <a:r>
              <a:rPr lang="en-US" i="1" dirty="0"/>
              <a:t>breadth-first search</a:t>
            </a:r>
            <a:r>
              <a:rPr lang="en-US" dirty="0"/>
              <a:t>. We first arbitrarily choose a root from the vertices of the graph. </a:t>
            </a:r>
          </a:p>
          <a:p>
            <a:pPr lvl="1"/>
            <a:r>
              <a:rPr lang="en-US" dirty="0"/>
              <a:t>Then we add all of the edges incident to this vertex and the other endpoint of each of these edges. We say that these are the vertices at level </a:t>
            </a:r>
            <a:r>
              <a:rPr lang="en-US" dirty="0">
                <a:latin typeface="Cambria Math" pitchFamily="18" charset="0"/>
                <a:ea typeface="Cambria Math" pitchFamily="18" charset="0"/>
              </a:rPr>
              <a:t>1</a:t>
            </a:r>
            <a:r>
              <a:rPr lang="en-US" dirty="0"/>
              <a:t>. </a:t>
            </a:r>
          </a:p>
          <a:p>
            <a:pPr lvl="1"/>
            <a:r>
              <a:rPr lang="en-US" dirty="0"/>
              <a:t>For each vertex added at the previous level, we add each edge incident to this vertex, as long as it does not produce a simple circuit. The new vertices we find are the vertices at the next level.</a:t>
            </a:r>
          </a:p>
          <a:p>
            <a:pPr lvl="1"/>
            <a:r>
              <a:rPr lang="en-US" dirty="0"/>
              <a:t>We continue in this manner until all the vertices have been added and we have a spanning tree. </a:t>
            </a:r>
          </a:p>
        </p:txBody>
      </p:sp>
    </p:spTree>
    <p:extLst>
      <p:ext uri="{BB962C8B-B14F-4D97-AF65-F5344CB8AC3E}">
        <p14:creationId xmlns:p14="http://schemas.microsoft.com/office/powerpoint/2010/main" val="1006176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Breadth-First Search (</a:t>
            </a:r>
            <a:r>
              <a:rPr lang="en-US" i="1" dirty="0"/>
              <a:t>continued</a:t>
            </a:r>
            <a:r>
              <a:rPr lang="en-US" dirty="0"/>
              <a:t>)</a:t>
            </a:r>
          </a:p>
        </p:txBody>
      </p:sp>
      <p:sp>
        <p:nvSpPr>
          <p:cNvPr id="3" name="Content Placeholder 2"/>
          <p:cNvSpPr>
            <a:spLocks noGrp="1"/>
          </p:cNvSpPr>
          <p:nvPr>
            <p:ph idx="1"/>
          </p:nvPr>
        </p:nvSpPr>
        <p:spPr/>
        <p:txBody>
          <a:bodyPr>
            <a:normAutofit fontScale="55000" lnSpcReduction="20000"/>
          </a:bodyPr>
          <a:lstStyle/>
          <a:p>
            <a:pPr indent="0">
              <a:buNone/>
            </a:pPr>
            <a:r>
              <a:rPr lang="en-US" b="1" dirty="0"/>
              <a:t>Example</a:t>
            </a:r>
            <a:r>
              <a:rPr lang="en-US" dirty="0"/>
              <a:t>: Use breadth-first search to find a spanning tree                                                                                      for this graph. </a:t>
            </a:r>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We arbitrarily choose vertex </a:t>
            </a:r>
            <a:r>
              <a:rPr lang="en-US" i="1" dirty="0"/>
              <a:t>e</a:t>
            </a:r>
            <a:r>
              <a:rPr lang="en-US" dirty="0"/>
              <a:t> as the root. We then add the edges from </a:t>
            </a:r>
            <a:r>
              <a:rPr lang="en-US" i="1" dirty="0"/>
              <a:t>e</a:t>
            </a:r>
            <a:r>
              <a:rPr lang="en-US" dirty="0"/>
              <a:t> to  </a:t>
            </a:r>
            <a:r>
              <a:rPr lang="en-US" i="1" dirty="0"/>
              <a:t>b</a:t>
            </a:r>
            <a:r>
              <a:rPr lang="en-US" dirty="0"/>
              <a:t>, </a:t>
            </a:r>
            <a:r>
              <a:rPr lang="en-US" i="1" dirty="0"/>
              <a:t>d</a:t>
            </a:r>
            <a:r>
              <a:rPr lang="en-US" dirty="0"/>
              <a:t>, </a:t>
            </a:r>
            <a:r>
              <a:rPr lang="en-US" i="1" dirty="0"/>
              <a:t>f</a:t>
            </a:r>
            <a:r>
              <a:rPr lang="en-US" dirty="0"/>
              <a:t>, and </a:t>
            </a:r>
            <a:r>
              <a:rPr lang="en-US" i="1" dirty="0" err="1"/>
              <a:t>i</a:t>
            </a:r>
            <a:r>
              <a:rPr lang="en-US" dirty="0"/>
              <a:t>. These four vertices make up  level </a:t>
            </a:r>
            <a:r>
              <a:rPr lang="en-US" dirty="0">
                <a:latin typeface="Cambria Math" pitchFamily="18" charset="0"/>
                <a:ea typeface="Cambria Math" pitchFamily="18" charset="0"/>
              </a:rPr>
              <a:t>1</a:t>
            </a:r>
            <a:r>
              <a:rPr lang="en-US" dirty="0"/>
              <a:t> in the tree. Next, we add the edges from </a:t>
            </a:r>
            <a:r>
              <a:rPr lang="en-US" i="1" dirty="0"/>
              <a:t>b</a:t>
            </a:r>
            <a:r>
              <a:rPr lang="en-US" dirty="0"/>
              <a:t> to </a:t>
            </a:r>
            <a:r>
              <a:rPr lang="en-US" i="1" dirty="0"/>
              <a:t>a</a:t>
            </a:r>
            <a:r>
              <a:rPr lang="en-US" dirty="0"/>
              <a:t> and </a:t>
            </a:r>
            <a:r>
              <a:rPr lang="en-US" i="1" dirty="0"/>
              <a:t>c</a:t>
            </a:r>
            <a:r>
              <a:rPr lang="en-US" dirty="0"/>
              <a:t>, the edges from </a:t>
            </a:r>
            <a:r>
              <a:rPr lang="en-US" i="1" dirty="0"/>
              <a:t>d</a:t>
            </a:r>
            <a:r>
              <a:rPr lang="en-US" dirty="0"/>
              <a:t> to </a:t>
            </a:r>
            <a:r>
              <a:rPr lang="en-US" i="1" dirty="0"/>
              <a:t>h</a:t>
            </a:r>
            <a:r>
              <a:rPr lang="en-US" dirty="0"/>
              <a:t>, the edges from </a:t>
            </a:r>
            <a:r>
              <a:rPr lang="en-US" i="1" dirty="0"/>
              <a:t>f </a:t>
            </a:r>
            <a:r>
              <a:rPr lang="en-US" dirty="0"/>
              <a:t>to </a:t>
            </a:r>
            <a:r>
              <a:rPr lang="en-US" i="1" dirty="0"/>
              <a:t>j</a:t>
            </a:r>
            <a:r>
              <a:rPr lang="en-US" dirty="0"/>
              <a:t> and </a:t>
            </a:r>
            <a:r>
              <a:rPr lang="en-US" i="1" dirty="0"/>
              <a:t>g</a:t>
            </a:r>
            <a:r>
              <a:rPr lang="en-US" dirty="0"/>
              <a:t>, and the edge from </a:t>
            </a:r>
            <a:r>
              <a:rPr lang="en-US" i="1" dirty="0" err="1"/>
              <a:t>i</a:t>
            </a:r>
            <a:r>
              <a:rPr lang="en-US" dirty="0"/>
              <a:t> to </a:t>
            </a:r>
            <a:r>
              <a:rPr lang="en-US" i="1" dirty="0"/>
              <a:t>k</a:t>
            </a:r>
            <a:r>
              <a:rPr lang="en-US" dirty="0"/>
              <a:t>. The endpoints of these edges not at level </a:t>
            </a:r>
            <a:r>
              <a:rPr lang="en-US" dirty="0">
                <a:latin typeface="Cambria Math" pitchFamily="18" charset="0"/>
                <a:ea typeface="Cambria Math" pitchFamily="18" charset="0"/>
              </a:rPr>
              <a:t>1</a:t>
            </a:r>
            <a:r>
              <a:rPr lang="en-US" dirty="0"/>
              <a:t> are at level </a:t>
            </a:r>
            <a:r>
              <a:rPr lang="en-US" dirty="0">
                <a:latin typeface="Cambria Math" pitchFamily="18" charset="0"/>
                <a:ea typeface="Cambria Math" pitchFamily="18" charset="0"/>
              </a:rPr>
              <a:t>2</a:t>
            </a:r>
            <a:r>
              <a:rPr lang="en-US" dirty="0"/>
              <a:t>. Next, add edges from these vertices to adjacent vertices not already in the graph. So, we  add edges from </a:t>
            </a:r>
            <a:r>
              <a:rPr lang="en-US" i="1" dirty="0"/>
              <a:t>g</a:t>
            </a:r>
            <a:r>
              <a:rPr lang="en-US" dirty="0"/>
              <a:t> to </a:t>
            </a:r>
            <a:r>
              <a:rPr lang="en-US" i="1" dirty="0"/>
              <a:t>l</a:t>
            </a:r>
            <a:r>
              <a:rPr lang="en-US" dirty="0"/>
              <a:t> and from </a:t>
            </a:r>
            <a:r>
              <a:rPr lang="en-US" i="1" dirty="0"/>
              <a:t>k</a:t>
            </a:r>
            <a:r>
              <a:rPr lang="en-US" dirty="0"/>
              <a:t> to </a:t>
            </a:r>
            <a:r>
              <a:rPr lang="en-US" i="1" dirty="0"/>
              <a:t>m</a:t>
            </a:r>
            <a:r>
              <a:rPr lang="en-US" dirty="0"/>
              <a:t>. We see that level </a:t>
            </a:r>
            <a:r>
              <a:rPr lang="en-US" dirty="0">
                <a:latin typeface="Cambria Math" pitchFamily="18" charset="0"/>
                <a:ea typeface="Cambria Math" pitchFamily="18" charset="0"/>
              </a:rPr>
              <a:t>3</a:t>
            </a:r>
            <a:r>
              <a:rPr lang="en-US" dirty="0"/>
              <a:t> is made up of the vertices </a:t>
            </a:r>
            <a:r>
              <a:rPr lang="en-US" i="1" dirty="0"/>
              <a:t>l</a:t>
            </a:r>
            <a:r>
              <a:rPr lang="en-US" dirty="0"/>
              <a:t> and </a:t>
            </a:r>
            <a:r>
              <a:rPr lang="en-US" i="1" dirty="0"/>
              <a:t>m</a:t>
            </a:r>
            <a:r>
              <a:rPr lang="en-US" dirty="0"/>
              <a:t>.  This is the last level because there are no new vertices to find.</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0967" y="1981200"/>
            <a:ext cx="1338471" cy="160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921" y="5029200"/>
            <a:ext cx="4408487"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772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Trees as Models</a:t>
            </a:r>
          </a:p>
        </p:txBody>
      </p:sp>
      <p:sp>
        <p:nvSpPr>
          <p:cNvPr id="3" name="Content Placeholder 2"/>
          <p:cNvSpPr>
            <a:spLocks noGrp="1"/>
          </p:cNvSpPr>
          <p:nvPr>
            <p:ph idx="1"/>
          </p:nvPr>
        </p:nvSpPr>
        <p:spPr>
          <a:xfrm>
            <a:off x="457200" y="1935480"/>
            <a:ext cx="4419600" cy="4389120"/>
          </a:xfrm>
        </p:spPr>
        <p:txBody>
          <a:bodyPr>
            <a:normAutofit fontScale="62500" lnSpcReduction="20000"/>
          </a:bodyPr>
          <a:lstStyle/>
          <a:p>
            <a:r>
              <a:rPr lang="en-US" dirty="0"/>
              <a:t>Trees are used as models in computer science, chemistry, geology, botany,  psychology, and many other areas.</a:t>
            </a:r>
          </a:p>
          <a:p>
            <a:r>
              <a:rPr lang="en-US" dirty="0"/>
              <a:t>Trees were introduced by the mathematician  </a:t>
            </a:r>
            <a:r>
              <a:rPr lang="en-US" dirty="0" err="1"/>
              <a:t>Cayley</a:t>
            </a:r>
            <a:r>
              <a:rPr lang="en-US" dirty="0"/>
              <a:t> in </a:t>
            </a:r>
            <a:r>
              <a:rPr lang="en-US" dirty="0">
                <a:latin typeface="Cambria Math" pitchFamily="18" charset="0"/>
                <a:ea typeface="Cambria Math" pitchFamily="18" charset="0"/>
              </a:rPr>
              <a:t>1857 </a:t>
            </a:r>
            <a:r>
              <a:rPr lang="en-US" dirty="0"/>
              <a:t>in his work counting the number of isomers of saturated hydrocarbons. The two isomers of butane are shown at the right. </a:t>
            </a:r>
          </a:p>
          <a:p>
            <a:r>
              <a:rPr lang="en-US" dirty="0"/>
              <a:t>The organization of a  computer file system into directories, subdirectories, and files is naturally represented as a tree. </a:t>
            </a:r>
          </a:p>
          <a:p>
            <a:r>
              <a:rPr lang="en-US" dirty="0"/>
              <a:t>Trees are used to represent the structure of organizations.   </a:t>
            </a:r>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4716449"/>
            <a:ext cx="4838700" cy="164048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5265"/>
            <a:ext cx="3528060" cy="21777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717089"/>
            <a:ext cx="2590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96200" y="381000"/>
            <a:ext cx="883158" cy="1030986"/>
          </a:xfrm>
          <a:prstGeom prst="rect">
            <a:avLst/>
          </a:prstGeom>
        </p:spPr>
      </p:pic>
      <p:sp>
        <p:nvSpPr>
          <p:cNvPr id="7" name="TextBox 6"/>
          <p:cNvSpPr txBox="1"/>
          <p:nvPr/>
        </p:nvSpPr>
        <p:spPr>
          <a:xfrm>
            <a:off x="5791200" y="533400"/>
            <a:ext cx="1676400" cy="646331"/>
          </a:xfrm>
          <a:prstGeom prst="rect">
            <a:avLst/>
          </a:prstGeom>
          <a:noFill/>
        </p:spPr>
        <p:txBody>
          <a:bodyPr wrap="square" rtlCol="0">
            <a:spAutoFit/>
          </a:bodyPr>
          <a:lstStyle/>
          <a:p>
            <a:r>
              <a:rPr lang="en-US" dirty="0"/>
              <a:t>Arthur </a:t>
            </a:r>
            <a:r>
              <a:rPr lang="en-US" dirty="0" err="1"/>
              <a:t>Cayley</a:t>
            </a:r>
            <a:endParaRPr lang="en-US" dirty="0"/>
          </a:p>
          <a:p>
            <a:r>
              <a:rPr lang="en-US" dirty="0"/>
              <a:t>(</a:t>
            </a:r>
            <a:r>
              <a:rPr lang="en-US" dirty="0">
                <a:latin typeface="Cambria Math" pitchFamily="18" charset="0"/>
                <a:ea typeface="Cambria Math" pitchFamily="18" charset="0"/>
              </a:rPr>
              <a:t>1821-1895</a:t>
            </a:r>
            <a:r>
              <a:rPr lang="en-US" dirty="0"/>
              <a:t>)</a:t>
            </a:r>
          </a:p>
        </p:txBody>
      </p:sp>
    </p:spTree>
    <p:extLst>
      <p:ext uri="{BB962C8B-B14F-4D97-AF65-F5344CB8AC3E}">
        <p14:creationId xmlns:p14="http://schemas.microsoft.com/office/powerpoint/2010/main" val="3756210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Breadth-First Search Algorithm</a:t>
            </a:r>
          </a:p>
        </p:txBody>
      </p:sp>
      <p:sp>
        <p:nvSpPr>
          <p:cNvPr id="3" name="Content Placeholder 2"/>
          <p:cNvSpPr>
            <a:spLocks noGrp="1"/>
          </p:cNvSpPr>
          <p:nvPr>
            <p:ph idx="1"/>
          </p:nvPr>
        </p:nvSpPr>
        <p:spPr/>
        <p:txBody>
          <a:bodyPr/>
          <a:lstStyle/>
          <a:p>
            <a:r>
              <a:rPr lang="en-US" dirty="0"/>
              <a:t> </a:t>
            </a:r>
            <a:r>
              <a:rPr lang="en-US"/>
              <a:t>We now </a:t>
            </a:r>
            <a:r>
              <a:rPr lang="en-US" dirty="0"/>
              <a:t>use </a:t>
            </a:r>
            <a:r>
              <a:rPr lang="en-US" dirty="0" err="1"/>
              <a:t>pseudocode</a:t>
            </a:r>
            <a:r>
              <a:rPr lang="en-US" dirty="0"/>
              <a:t> to describe breadth-first search.</a:t>
            </a:r>
          </a:p>
        </p:txBody>
      </p:sp>
      <p:sp>
        <p:nvSpPr>
          <p:cNvPr id="4" name="TextBox 3"/>
          <p:cNvSpPr txBox="1"/>
          <p:nvPr/>
        </p:nvSpPr>
        <p:spPr>
          <a:xfrm>
            <a:off x="1143000" y="2971800"/>
            <a:ext cx="6781800" cy="2862322"/>
          </a:xfrm>
          <a:prstGeom prst="rect">
            <a:avLst/>
          </a:prstGeom>
          <a:noFill/>
          <a:ln>
            <a:solidFill>
              <a:schemeClr val="accent1"/>
            </a:solidFill>
          </a:ln>
        </p:spPr>
        <p:txBody>
          <a:bodyPr wrap="square" rtlCol="0">
            <a:spAutoFit/>
          </a:bodyPr>
          <a:lstStyle/>
          <a:p>
            <a:r>
              <a:rPr lang="en-US" b="1" dirty="0"/>
              <a:t>procedure </a:t>
            </a:r>
            <a:r>
              <a:rPr lang="en-US" i="1" dirty="0"/>
              <a:t>BFS</a:t>
            </a:r>
            <a:r>
              <a:rPr lang="en-US" dirty="0"/>
              <a:t>(</a:t>
            </a:r>
            <a:r>
              <a:rPr lang="en-US" i="1" dirty="0"/>
              <a:t>G</a:t>
            </a:r>
            <a:r>
              <a:rPr lang="en-US" dirty="0"/>
              <a:t>: connected graph with vertices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t>n</a:t>
            </a:r>
            <a:r>
              <a:rPr lang="en-US" dirty="0"/>
              <a:t>)</a:t>
            </a:r>
          </a:p>
          <a:p>
            <a:r>
              <a:rPr lang="en-US" i="1" dirty="0"/>
              <a:t>T</a:t>
            </a:r>
            <a:r>
              <a:rPr lang="en-US" dirty="0"/>
              <a:t> := tree consisting only of the vertex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p>
          <a:p>
            <a:r>
              <a:rPr lang="en-US" i="1" dirty="0"/>
              <a:t>L</a:t>
            </a:r>
            <a:r>
              <a:rPr lang="en-US" dirty="0"/>
              <a:t> := empty list </a:t>
            </a:r>
            <a:r>
              <a:rPr lang="en-US" i="1" dirty="0">
                <a:latin typeface="Cambria Math" pitchFamily="18" charset="0"/>
                <a:ea typeface="Cambria Math" pitchFamily="18" charset="0"/>
              </a:rPr>
              <a:t>visit</a:t>
            </a:r>
            <a:r>
              <a:rPr lang="en-US" dirty="0">
                <a:ea typeface="Cambria Math" pitchFamily="18" charset="0"/>
              </a:rPr>
              <a:t>(</a:t>
            </a:r>
            <a:r>
              <a:rPr lang="en-US" i="1" dirty="0"/>
              <a:t>v</a:t>
            </a:r>
            <a:r>
              <a:rPr lang="en-US" baseline="-25000" dirty="0">
                <a:latin typeface="Cambria Math" pitchFamily="18" charset="0"/>
                <a:ea typeface="Cambria Math" pitchFamily="18" charset="0"/>
              </a:rPr>
              <a:t>1</a:t>
            </a:r>
            <a:r>
              <a:rPr lang="en-US" dirty="0">
                <a:ea typeface="Cambria Math" pitchFamily="18" charset="0"/>
              </a:rPr>
              <a:t>)</a:t>
            </a:r>
          </a:p>
          <a:p>
            <a:r>
              <a:rPr lang="en-US" dirty="0">
                <a:latin typeface="Cambria Math" pitchFamily="18" charset="0"/>
                <a:ea typeface="Cambria Math" pitchFamily="18" charset="0"/>
              </a:rPr>
              <a:t>put </a:t>
            </a:r>
            <a:r>
              <a:rPr lang="en-US" i="1" dirty="0"/>
              <a:t>v</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in the list </a:t>
            </a:r>
            <a:r>
              <a:rPr lang="en-US" i="1" dirty="0">
                <a:latin typeface="Cambria Math" pitchFamily="18" charset="0"/>
                <a:ea typeface="Cambria Math" pitchFamily="18" charset="0"/>
              </a:rPr>
              <a:t>L</a:t>
            </a:r>
            <a:r>
              <a:rPr lang="en-US" dirty="0">
                <a:latin typeface="Cambria Math" pitchFamily="18" charset="0"/>
                <a:ea typeface="Cambria Math" pitchFamily="18" charset="0"/>
              </a:rPr>
              <a:t> of unprocessed vertices</a:t>
            </a:r>
          </a:p>
          <a:p>
            <a:r>
              <a:rPr lang="en-US" b="1" dirty="0">
                <a:ea typeface="Cambria Math" pitchFamily="18" charset="0"/>
              </a:rPr>
              <a:t>while</a:t>
            </a:r>
            <a:r>
              <a:rPr lang="en-US" dirty="0">
                <a:ea typeface="Cambria Math" pitchFamily="18" charset="0"/>
              </a:rPr>
              <a:t> </a:t>
            </a:r>
            <a:r>
              <a:rPr lang="en-US" i="1" dirty="0">
                <a:ea typeface="Cambria Math" pitchFamily="18" charset="0"/>
              </a:rPr>
              <a:t>L</a:t>
            </a:r>
            <a:r>
              <a:rPr lang="en-US" dirty="0">
                <a:ea typeface="Cambria Math" pitchFamily="18" charset="0"/>
              </a:rPr>
              <a:t> is not empty</a:t>
            </a:r>
          </a:p>
          <a:p>
            <a:r>
              <a:rPr lang="en-US" dirty="0">
                <a:ea typeface="Cambria Math" pitchFamily="18" charset="0"/>
              </a:rPr>
              <a:t>    remove the first vertex, </a:t>
            </a:r>
            <a:r>
              <a:rPr lang="en-US" i="1" dirty="0">
                <a:ea typeface="Cambria Math" pitchFamily="18" charset="0"/>
              </a:rPr>
              <a:t>v</a:t>
            </a:r>
            <a:r>
              <a:rPr lang="en-US" dirty="0">
                <a:ea typeface="Cambria Math" pitchFamily="18" charset="0"/>
              </a:rPr>
              <a:t>, from </a:t>
            </a:r>
            <a:r>
              <a:rPr lang="en-US" i="1" dirty="0">
                <a:ea typeface="Cambria Math" pitchFamily="18" charset="0"/>
              </a:rPr>
              <a:t>L</a:t>
            </a:r>
          </a:p>
          <a:p>
            <a:r>
              <a:rPr lang="en-US" b="1" dirty="0">
                <a:ea typeface="Cambria Math" pitchFamily="18" charset="0"/>
              </a:rPr>
              <a:t>    for</a:t>
            </a:r>
            <a:r>
              <a:rPr lang="en-US" dirty="0">
                <a:ea typeface="Cambria Math" pitchFamily="18" charset="0"/>
              </a:rPr>
              <a:t> each neighbor </a:t>
            </a:r>
            <a:r>
              <a:rPr lang="en-US" i="1" dirty="0">
                <a:ea typeface="Cambria Math" pitchFamily="18" charset="0"/>
              </a:rPr>
              <a:t>w</a:t>
            </a:r>
            <a:r>
              <a:rPr lang="en-US" dirty="0">
                <a:ea typeface="Cambria Math" pitchFamily="18" charset="0"/>
              </a:rPr>
              <a:t> of </a:t>
            </a:r>
            <a:r>
              <a:rPr lang="en-US" i="1" dirty="0">
                <a:ea typeface="Cambria Math" pitchFamily="18" charset="0"/>
              </a:rPr>
              <a:t>v</a:t>
            </a:r>
            <a:r>
              <a:rPr lang="en-US" dirty="0">
                <a:ea typeface="Cambria Math" pitchFamily="18" charset="0"/>
              </a:rPr>
              <a:t> </a:t>
            </a:r>
          </a:p>
          <a:p>
            <a:r>
              <a:rPr lang="en-US" b="1" dirty="0">
                <a:ea typeface="Cambria Math" pitchFamily="18" charset="0"/>
              </a:rPr>
              <a:t>        if </a:t>
            </a:r>
            <a:r>
              <a:rPr lang="en-US" i="1" dirty="0">
                <a:ea typeface="Cambria Math" pitchFamily="18" charset="0"/>
              </a:rPr>
              <a:t>w </a:t>
            </a:r>
            <a:r>
              <a:rPr lang="en-US" dirty="0">
                <a:ea typeface="Cambria Math" pitchFamily="18" charset="0"/>
              </a:rPr>
              <a:t>is not in </a:t>
            </a:r>
            <a:r>
              <a:rPr lang="en-US" i="1" dirty="0">
                <a:ea typeface="Cambria Math" pitchFamily="18" charset="0"/>
              </a:rPr>
              <a:t>L </a:t>
            </a:r>
            <a:r>
              <a:rPr lang="en-US" dirty="0">
                <a:ea typeface="Cambria Math" pitchFamily="18" charset="0"/>
              </a:rPr>
              <a:t>and not in </a:t>
            </a:r>
            <a:r>
              <a:rPr lang="en-US" i="1" dirty="0">
                <a:ea typeface="Cambria Math" pitchFamily="18" charset="0"/>
              </a:rPr>
              <a:t>T </a:t>
            </a:r>
            <a:r>
              <a:rPr lang="en-US" b="1" dirty="0">
                <a:ea typeface="Cambria Math" pitchFamily="18" charset="0"/>
              </a:rPr>
              <a:t>then</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to the end of the list </a:t>
            </a:r>
            <a:r>
              <a:rPr lang="en-US" i="1" dirty="0">
                <a:ea typeface="Cambria Math" pitchFamily="18" charset="0"/>
              </a:rPr>
              <a:t>L</a:t>
            </a:r>
          </a:p>
          <a:p>
            <a:r>
              <a:rPr lang="en-US" i="1" dirty="0">
                <a:ea typeface="Cambria Math" pitchFamily="18" charset="0"/>
              </a:rPr>
              <a:t>            </a:t>
            </a:r>
            <a:r>
              <a:rPr lang="en-US" dirty="0">
                <a:ea typeface="Cambria Math" pitchFamily="18" charset="0"/>
              </a:rPr>
              <a:t>add  </a:t>
            </a:r>
            <a:r>
              <a:rPr lang="en-US" i="1" dirty="0">
                <a:ea typeface="Cambria Math" pitchFamily="18" charset="0"/>
              </a:rPr>
              <a:t>w</a:t>
            </a:r>
            <a:r>
              <a:rPr lang="en-US" dirty="0">
                <a:ea typeface="Cambria Math" pitchFamily="18" charset="0"/>
              </a:rPr>
              <a:t> and edge {</a:t>
            </a:r>
            <a:r>
              <a:rPr lang="en-US" i="1" dirty="0" err="1">
                <a:ea typeface="Cambria Math" pitchFamily="18" charset="0"/>
              </a:rPr>
              <a:t>v</a:t>
            </a:r>
            <a:r>
              <a:rPr lang="en-US" dirty="0" err="1">
                <a:ea typeface="Cambria Math" pitchFamily="18" charset="0"/>
              </a:rPr>
              <a:t>,</a:t>
            </a:r>
            <a:r>
              <a:rPr lang="en-US" i="1" dirty="0" err="1">
                <a:ea typeface="Cambria Math" pitchFamily="18" charset="0"/>
              </a:rPr>
              <a:t>w</a:t>
            </a:r>
            <a:r>
              <a:rPr lang="en-US" dirty="0">
                <a:ea typeface="Cambria Math" pitchFamily="18" charset="0"/>
              </a:rPr>
              <a:t>} to </a:t>
            </a:r>
            <a:r>
              <a:rPr lang="en-US" i="1" dirty="0">
                <a:ea typeface="Cambria Math" pitchFamily="18" charset="0"/>
              </a:rPr>
              <a:t>T</a:t>
            </a:r>
            <a:endParaRPr lang="en-US" dirty="0">
              <a:ea typeface="Cambria Math" pitchFamily="18" charset="0"/>
            </a:endParaRPr>
          </a:p>
        </p:txBody>
      </p:sp>
    </p:spTree>
    <p:extLst>
      <p:ext uri="{BB962C8B-B14F-4D97-AF65-F5344CB8AC3E}">
        <p14:creationId xmlns:p14="http://schemas.microsoft.com/office/powerpoint/2010/main" val="1781761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3178003"/>
            <a:ext cx="4724400" cy="3335810"/>
          </a:xfrm>
          <a:prstGeom prst="rect">
            <a:avLst/>
          </a:prstGeom>
        </p:spPr>
      </p:pic>
    </p:spTree>
    <p:extLst>
      <p:ext uri="{BB962C8B-B14F-4D97-AF65-F5344CB8AC3E}">
        <p14:creationId xmlns:p14="http://schemas.microsoft.com/office/powerpoint/2010/main" val="3173053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p:txBody>
          <a:bodyPr/>
          <a:lstStyle/>
          <a:p>
            <a:r>
              <a:rPr lang="en-US" dirty="0"/>
              <a:t>Find a spanning tree for the following graph using the breath first search. Start from vertex </a:t>
            </a:r>
            <a:r>
              <a:rPr lang="en-US" i="1" dirty="0"/>
              <a:t>a</a:t>
            </a:r>
            <a:r>
              <a:rPr lang="en-US" dirty="0"/>
              <a:t> and use alphabetical order to resolve conflict. </a:t>
            </a:r>
          </a:p>
          <a:p>
            <a:endParaRPr lang="en-US" dirty="0"/>
          </a:p>
        </p:txBody>
      </p:sp>
      <p:pic>
        <p:nvPicPr>
          <p:cNvPr id="6" name="Picture 5">
            <a:extLst>
              <a:ext uri="{FF2B5EF4-FFF2-40B4-BE49-F238E27FC236}">
                <a16:creationId xmlns:a16="http://schemas.microsoft.com/office/drawing/2014/main" id="{1048170C-AB69-46E9-BFB6-2497CDE88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52800"/>
            <a:ext cx="5181600" cy="2905570"/>
          </a:xfrm>
          <a:prstGeom prst="rect">
            <a:avLst/>
          </a:prstGeom>
        </p:spPr>
      </p:pic>
    </p:spTree>
    <p:extLst>
      <p:ext uri="{BB962C8B-B14F-4D97-AF65-F5344CB8AC3E}">
        <p14:creationId xmlns:p14="http://schemas.microsoft.com/office/powerpoint/2010/main" val="30263524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1" y="457200"/>
            <a:ext cx="8229600" cy="1143000"/>
          </a:xfrm>
        </p:spPr>
        <p:txBody>
          <a:bodyPr>
            <a:normAutofit fontScale="90000"/>
          </a:bodyPr>
          <a:lstStyle/>
          <a:p>
            <a:r>
              <a:rPr lang="en-US" dirty="0"/>
              <a:t>Depth-First Search in Directed Graphs</a:t>
            </a:r>
          </a:p>
        </p:txBody>
      </p:sp>
      <p:sp>
        <p:nvSpPr>
          <p:cNvPr id="3" name="Content Placeholder 2"/>
          <p:cNvSpPr>
            <a:spLocks noGrp="1"/>
          </p:cNvSpPr>
          <p:nvPr>
            <p:ph idx="1"/>
          </p:nvPr>
        </p:nvSpPr>
        <p:spPr>
          <a:xfrm>
            <a:off x="381000" y="1904999"/>
            <a:ext cx="8229600" cy="4389120"/>
          </a:xfrm>
        </p:spPr>
        <p:txBody>
          <a:bodyPr>
            <a:normAutofit fontScale="62500" lnSpcReduction="20000"/>
          </a:bodyPr>
          <a:lstStyle/>
          <a:p>
            <a:r>
              <a:rPr lang="en-US" dirty="0"/>
              <a:t>Both depth-first search and breadth-first search can be easily modified to run on a directed graph. But the result is not necessarily a spanning tree, but rather a spanning forest.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ts val="1300"/>
              </a:lnSpc>
              <a:buNone/>
            </a:pPr>
            <a:r>
              <a:rPr lang="en-US" b="1" dirty="0"/>
              <a:t>      </a:t>
            </a:r>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b="1" dirty="0"/>
          </a:p>
          <a:p>
            <a:pPr marL="0" indent="0">
              <a:lnSpc>
                <a:spcPts val="1300"/>
              </a:lnSpc>
              <a:buNone/>
            </a:pPr>
            <a:endParaRPr lang="en-US" dirty="0"/>
          </a:p>
          <a:p>
            <a:endParaRPr lang="en-US" dirty="0"/>
          </a:p>
          <a:p>
            <a:r>
              <a:rPr lang="en-US" dirty="0"/>
              <a:t>To index websites, search engines such as Google systematically explore the web starting at known sites. The programs that do this exploration are known as </a:t>
            </a:r>
            <a:r>
              <a:rPr lang="en-US" i="1" dirty="0"/>
              <a:t>Web spiders</a:t>
            </a:r>
            <a:r>
              <a:rPr lang="en-US" dirty="0"/>
              <a:t>. They may use both breath-first search or depth-first search to explore the Web graph.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582" y="2971800"/>
            <a:ext cx="4363974" cy="1723644"/>
          </a:xfrm>
          <a:prstGeom prst="rect">
            <a:avLst/>
          </a:prstGeom>
        </p:spPr>
      </p:pic>
      <p:sp>
        <p:nvSpPr>
          <p:cNvPr id="5" name="TextBox 4"/>
          <p:cNvSpPr txBox="1"/>
          <p:nvPr/>
        </p:nvSpPr>
        <p:spPr>
          <a:xfrm>
            <a:off x="639417" y="2667000"/>
            <a:ext cx="3657600" cy="2554545"/>
          </a:xfrm>
          <a:prstGeom prst="rect">
            <a:avLst/>
          </a:prstGeom>
          <a:noFill/>
        </p:spPr>
        <p:txBody>
          <a:bodyPr wrap="square" rtlCol="0">
            <a:spAutoFit/>
          </a:bodyPr>
          <a:lstStyle/>
          <a:p>
            <a:pPr>
              <a:lnSpc>
                <a:spcPts val="1600"/>
              </a:lnSpc>
            </a:pPr>
            <a:r>
              <a:rPr lang="en-US" sz="1600" b="1" dirty="0"/>
              <a:t>Example</a:t>
            </a:r>
            <a:r>
              <a:rPr lang="en-US" sz="1600" dirty="0"/>
              <a:t>: For the graph in (a), if we begin at  vertex </a:t>
            </a:r>
            <a:r>
              <a:rPr lang="en-US" sz="1600" i="1" dirty="0"/>
              <a:t>a</a:t>
            </a:r>
            <a:r>
              <a:rPr lang="en-US" sz="1600" dirty="0"/>
              <a:t>, depth-first search adds the path connecting </a:t>
            </a:r>
            <a:r>
              <a:rPr lang="en-US" sz="1600" i="1" dirty="0"/>
              <a:t>a</a:t>
            </a:r>
            <a:r>
              <a:rPr lang="en-US" sz="1600" dirty="0"/>
              <a:t>, </a:t>
            </a:r>
            <a:r>
              <a:rPr lang="en-US" sz="1600" i="1" dirty="0"/>
              <a:t>b</a:t>
            </a:r>
            <a:r>
              <a:rPr lang="en-US" sz="1600" dirty="0"/>
              <a:t>, </a:t>
            </a:r>
            <a:r>
              <a:rPr lang="en-US" sz="1600" i="1" dirty="0"/>
              <a:t>c</a:t>
            </a:r>
            <a:r>
              <a:rPr lang="en-US" sz="1600" dirty="0"/>
              <a:t>, and </a:t>
            </a:r>
            <a:r>
              <a:rPr lang="en-US" sz="1600" i="1" dirty="0"/>
              <a:t>g</a:t>
            </a:r>
            <a:r>
              <a:rPr lang="en-US" sz="1600" dirty="0"/>
              <a:t>. At </a:t>
            </a:r>
            <a:r>
              <a:rPr lang="en-US" sz="1600" i="1" dirty="0"/>
              <a:t>g</a:t>
            </a:r>
            <a:r>
              <a:rPr lang="en-US" sz="1600" dirty="0"/>
              <a:t>, we are blocked, so we return to </a:t>
            </a:r>
            <a:r>
              <a:rPr lang="en-US" sz="1600" i="1" dirty="0"/>
              <a:t>c</a:t>
            </a:r>
            <a:r>
              <a:rPr lang="en-US" sz="1600" dirty="0"/>
              <a:t>. Next,  we add the path connecting </a:t>
            </a:r>
            <a:r>
              <a:rPr lang="en-US" sz="1600" i="1" dirty="0"/>
              <a:t>f</a:t>
            </a:r>
            <a:r>
              <a:rPr lang="en-US" sz="1600" dirty="0"/>
              <a:t> to </a:t>
            </a:r>
            <a:r>
              <a:rPr lang="en-US" sz="1600" i="1" dirty="0"/>
              <a:t>e</a:t>
            </a:r>
            <a:r>
              <a:rPr lang="en-US" sz="1600" dirty="0"/>
              <a:t>. Next, we return to </a:t>
            </a:r>
            <a:r>
              <a:rPr lang="en-US" sz="1600" i="1" dirty="0"/>
              <a:t>a</a:t>
            </a:r>
            <a:r>
              <a:rPr lang="en-US" sz="1600" dirty="0"/>
              <a:t> and find that we cannot add a new path. So, we begin </a:t>
            </a:r>
            <a:r>
              <a:rPr lang="en-US" sz="1600"/>
              <a:t>another tree with </a:t>
            </a:r>
            <a:r>
              <a:rPr lang="en-US" sz="1600" i="1"/>
              <a:t>d </a:t>
            </a:r>
            <a:r>
              <a:rPr lang="en-US" sz="1600" dirty="0"/>
              <a:t>as its root.  We find that this new  tree consists of the path connecting the vertices </a:t>
            </a:r>
            <a:r>
              <a:rPr lang="en-US" sz="1600" i="1" dirty="0"/>
              <a:t>d</a:t>
            </a:r>
            <a:r>
              <a:rPr lang="en-US" sz="1600" dirty="0"/>
              <a:t>, </a:t>
            </a:r>
            <a:r>
              <a:rPr lang="en-US" sz="1600" i="1" dirty="0"/>
              <a:t>h</a:t>
            </a:r>
            <a:r>
              <a:rPr lang="en-US" sz="1600" dirty="0"/>
              <a:t>, </a:t>
            </a:r>
            <a:r>
              <a:rPr lang="en-US" sz="1600" i="1" dirty="0"/>
              <a:t>l</a:t>
            </a:r>
            <a:r>
              <a:rPr lang="en-US" sz="1600" dirty="0"/>
              <a:t>, </a:t>
            </a:r>
            <a:r>
              <a:rPr lang="en-US" sz="1600" i="1" dirty="0"/>
              <a:t>k</a:t>
            </a:r>
            <a:r>
              <a:rPr lang="en-US" sz="1600" dirty="0"/>
              <a:t>, and </a:t>
            </a:r>
            <a:r>
              <a:rPr lang="en-US" sz="1600" i="1" dirty="0"/>
              <a:t>j</a:t>
            </a:r>
            <a:r>
              <a:rPr lang="en-US" sz="1600" dirty="0"/>
              <a:t>.  Finally, we add a new tree, which only contains</a:t>
            </a:r>
            <a:r>
              <a:rPr lang="en-US" sz="1600" i="1" dirty="0"/>
              <a:t> </a:t>
            </a:r>
            <a:r>
              <a:rPr lang="en-US" sz="1600" i="1" dirty="0" err="1"/>
              <a:t>i</a:t>
            </a:r>
            <a:r>
              <a:rPr lang="en-US" sz="1600" dirty="0"/>
              <a:t>, its root.</a:t>
            </a:r>
          </a:p>
        </p:txBody>
      </p:sp>
    </p:spTree>
    <p:extLst>
      <p:ext uri="{BB962C8B-B14F-4D97-AF65-F5344CB8AC3E}">
        <p14:creationId xmlns:p14="http://schemas.microsoft.com/office/powerpoint/2010/main" val="340972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rooted tree </a:t>
            </a:r>
            <a:r>
              <a:rPr lang="en-US" dirty="0"/>
              <a:t>is a tree in which one vertex has been designated as the </a:t>
            </a:r>
            <a:r>
              <a:rPr lang="en-US" i="1" dirty="0"/>
              <a:t>root</a:t>
            </a:r>
            <a:r>
              <a:rPr lang="en-US" dirty="0"/>
              <a:t> and every edge is directed away from the root.</a:t>
            </a:r>
          </a:p>
          <a:p>
            <a:pPr indent="0">
              <a:buNone/>
            </a:pPr>
            <a:endParaRPr lang="en-US" dirty="0"/>
          </a:p>
          <a:p>
            <a:pPr indent="0">
              <a:buNone/>
            </a:pPr>
            <a:r>
              <a:rPr lang="en-US" dirty="0"/>
              <a:t>An </a:t>
            </a:r>
            <a:r>
              <a:rPr lang="en-US" dirty="0" err="1"/>
              <a:t>unrooted</a:t>
            </a:r>
            <a:r>
              <a:rPr lang="en-US" dirty="0"/>
              <a:t> tree is converted into different rooted trees when different vertices are chosen as the root.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876800"/>
            <a:ext cx="3756660" cy="1259586"/>
          </a:xfrm>
          <a:prstGeom prst="rect">
            <a:avLst/>
          </a:prstGeom>
        </p:spPr>
      </p:pic>
    </p:spTree>
    <p:extLst>
      <p:ext uri="{BB962C8B-B14F-4D97-AF65-F5344CB8AC3E}">
        <p14:creationId xmlns:p14="http://schemas.microsoft.com/office/powerpoint/2010/main" val="351220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Rooted Tree Terminology</a:t>
            </a:r>
          </a:p>
        </p:txBody>
      </p:sp>
      <p:sp>
        <p:nvSpPr>
          <p:cNvPr id="3" name="Content Placeholder 2"/>
          <p:cNvSpPr>
            <a:spLocks noGrp="1"/>
          </p:cNvSpPr>
          <p:nvPr>
            <p:ph idx="1"/>
          </p:nvPr>
        </p:nvSpPr>
        <p:spPr>
          <a:xfrm>
            <a:off x="457200" y="1935480"/>
            <a:ext cx="8077200" cy="4389120"/>
          </a:xfrm>
        </p:spPr>
        <p:txBody>
          <a:bodyPr>
            <a:normAutofit fontScale="55000" lnSpcReduction="20000"/>
          </a:bodyPr>
          <a:lstStyle/>
          <a:p>
            <a:r>
              <a:rPr lang="en-US" dirty="0"/>
              <a:t>Terminology for rooted trees is a                                                                                                                              mix from botany and                                                                                                                                     genealogy (such as this family tree                                                                                                                                    of the Bernoulli family of                                                                                                          mathematicians).</a:t>
            </a:r>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r>
              <a:rPr lang="en-US" dirty="0"/>
              <a:t>If </a:t>
            </a:r>
            <a:r>
              <a:rPr lang="en-US" i="1" dirty="0"/>
              <a:t>v</a:t>
            </a:r>
            <a:r>
              <a:rPr lang="en-US" dirty="0"/>
              <a:t> is a vertex of a rooted tree other than the root, the </a:t>
            </a:r>
            <a:r>
              <a:rPr lang="en-US" i="1" dirty="0"/>
              <a:t>parent</a:t>
            </a:r>
            <a:r>
              <a:rPr lang="en-US" dirty="0"/>
              <a:t> of </a:t>
            </a:r>
            <a:r>
              <a:rPr lang="en-US" i="1" dirty="0"/>
              <a:t>v</a:t>
            </a:r>
            <a:r>
              <a:rPr lang="en-US" dirty="0"/>
              <a:t> is the unique vertex </a:t>
            </a:r>
            <a:r>
              <a:rPr lang="en-US" i="1" dirty="0"/>
              <a:t>u</a:t>
            </a:r>
            <a:r>
              <a:rPr lang="en-US" dirty="0"/>
              <a:t> such that there is a directed edge from </a:t>
            </a:r>
            <a:r>
              <a:rPr lang="en-US" i="1" dirty="0"/>
              <a:t>u</a:t>
            </a:r>
            <a:r>
              <a:rPr lang="en-US" dirty="0"/>
              <a:t> to </a:t>
            </a:r>
            <a:r>
              <a:rPr lang="en-US" i="1" dirty="0"/>
              <a:t>v</a:t>
            </a:r>
            <a:r>
              <a:rPr lang="en-US" dirty="0"/>
              <a:t>. When </a:t>
            </a:r>
            <a:r>
              <a:rPr lang="en-US" i="1" dirty="0"/>
              <a:t>u</a:t>
            </a:r>
            <a:r>
              <a:rPr lang="en-US" dirty="0"/>
              <a:t> is a parent of </a:t>
            </a:r>
            <a:r>
              <a:rPr lang="en-US" i="1" dirty="0"/>
              <a:t>v</a:t>
            </a:r>
            <a:r>
              <a:rPr lang="en-US" dirty="0"/>
              <a:t>, </a:t>
            </a:r>
            <a:r>
              <a:rPr lang="en-US" i="1" dirty="0"/>
              <a:t>v</a:t>
            </a:r>
            <a:r>
              <a:rPr lang="en-US" dirty="0"/>
              <a:t> is called a </a:t>
            </a:r>
            <a:r>
              <a:rPr lang="en-US" i="1" dirty="0"/>
              <a:t>child</a:t>
            </a:r>
            <a:r>
              <a:rPr lang="en-US" dirty="0"/>
              <a:t> of </a:t>
            </a:r>
            <a:r>
              <a:rPr lang="en-US" i="1" dirty="0"/>
              <a:t>u</a:t>
            </a:r>
            <a:r>
              <a:rPr lang="en-US" dirty="0"/>
              <a:t>. Vertices with the same parent are called </a:t>
            </a:r>
            <a:r>
              <a:rPr lang="en-US" i="1" dirty="0"/>
              <a:t>siblings</a:t>
            </a:r>
            <a:r>
              <a:rPr lang="en-US" dirty="0"/>
              <a:t>.</a:t>
            </a:r>
          </a:p>
          <a:p>
            <a:r>
              <a:rPr lang="en-US" dirty="0"/>
              <a:t>The </a:t>
            </a:r>
            <a:r>
              <a:rPr lang="en-US" i="1" dirty="0"/>
              <a:t>ancestors</a:t>
            </a:r>
            <a:r>
              <a:rPr lang="en-US" dirty="0"/>
              <a:t> of a vertex are the vertices in the path from the root to this vertex, excluding the vertex itself and including the root. The </a:t>
            </a:r>
            <a:r>
              <a:rPr lang="en-US" i="1" dirty="0"/>
              <a:t>descendants </a:t>
            </a:r>
            <a:r>
              <a:rPr lang="en-US" dirty="0"/>
              <a:t>of a vertex </a:t>
            </a:r>
            <a:r>
              <a:rPr lang="en-US" i="1" dirty="0"/>
              <a:t>v</a:t>
            </a:r>
            <a:r>
              <a:rPr lang="en-US" dirty="0"/>
              <a:t> are those vertices that have </a:t>
            </a:r>
            <a:r>
              <a:rPr lang="en-US" i="1" dirty="0"/>
              <a:t>v</a:t>
            </a:r>
            <a:r>
              <a:rPr lang="en-US" dirty="0"/>
              <a:t> as an ancestor.</a:t>
            </a:r>
          </a:p>
          <a:p>
            <a:r>
              <a:rPr lang="en-US" dirty="0"/>
              <a:t>A vertex of a rooted tree with no children is called a </a:t>
            </a:r>
            <a:r>
              <a:rPr lang="en-US" i="1" dirty="0"/>
              <a:t>leaf</a:t>
            </a:r>
            <a:r>
              <a:rPr lang="en-US" dirty="0"/>
              <a:t>. Vertices that have children are called </a:t>
            </a:r>
            <a:r>
              <a:rPr lang="en-US" i="1" dirty="0"/>
              <a:t>internal vertices</a:t>
            </a:r>
            <a:r>
              <a:rPr lang="en-US" dirty="0"/>
              <a:t>.</a:t>
            </a:r>
          </a:p>
          <a:p>
            <a:r>
              <a:rPr lang="en-US" dirty="0"/>
              <a:t>If </a:t>
            </a:r>
            <a:r>
              <a:rPr lang="en-US" i="1" dirty="0"/>
              <a:t>a</a:t>
            </a:r>
            <a:r>
              <a:rPr lang="en-US" dirty="0"/>
              <a:t> is a vertex in a tree, the </a:t>
            </a:r>
            <a:r>
              <a:rPr lang="en-US" i="1" dirty="0" err="1"/>
              <a:t>subtree</a:t>
            </a:r>
            <a:r>
              <a:rPr lang="en-US" i="1" dirty="0"/>
              <a:t> </a:t>
            </a:r>
            <a:r>
              <a:rPr lang="en-US" dirty="0"/>
              <a:t>with </a:t>
            </a:r>
            <a:r>
              <a:rPr lang="en-US" i="1" dirty="0"/>
              <a:t>a</a:t>
            </a:r>
            <a:r>
              <a:rPr lang="en-US" dirty="0"/>
              <a:t> as its root is the </a:t>
            </a:r>
            <a:r>
              <a:rPr lang="en-US" dirty="0" err="1"/>
              <a:t>subgraph</a:t>
            </a:r>
            <a:r>
              <a:rPr lang="en-US" dirty="0"/>
              <a:t> of the tree consisting of </a:t>
            </a:r>
            <a:r>
              <a:rPr lang="en-US" i="1" dirty="0"/>
              <a:t>a</a:t>
            </a:r>
            <a:r>
              <a:rPr lang="en-US" dirty="0"/>
              <a:t> and its descendants and all edges incident to these descendants.  </a:t>
            </a:r>
          </a:p>
          <a:p>
            <a:pPr marL="0" indent="0">
              <a:buNone/>
            </a:pPr>
            <a:endParaRPr lang="en-US" dirty="0"/>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1905000"/>
            <a:ext cx="4315206" cy="2058924"/>
          </a:xfrm>
          <a:prstGeom prst="rect">
            <a:avLst/>
          </a:prstGeom>
        </p:spPr>
      </p:pic>
    </p:spTree>
    <p:extLst>
      <p:ext uri="{BB962C8B-B14F-4D97-AF65-F5344CB8AC3E}">
        <p14:creationId xmlns:p14="http://schemas.microsoft.com/office/powerpoint/2010/main" val="37048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for Rooted Trees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871952"/>
            <a:ext cx="2158746" cy="1977390"/>
          </a:xfrm>
          <a:prstGeom prst="rect">
            <a:avLst/>
          </a:prstGeom>
        </p:spPr>
      </p:pic>
      <p:sp>
        <p:nvSpPr>
          <p:cNvPr id="9" name="Content Placeholder 8"/>
          <p:cNvSpPr>
            <a:spLocks noGrp="1"/>
          </p:cNvSpPr>
          <p:nvPr>
            <p:ph idx="1"/>
          </p:nvPr>
        </p:nvSpPr>
        <p:spPr>
          <a:xfrm>
            <a:off x="609600" y="1981200"/>
            <a:ext cx="6019800" cy="4389120"/>
          </a:xfrm>
        </p:spPr>
        <p:txBody>
          <a:bodyPr>
            <a:normAutofit fontScale="70000" lnSpcReduction="20000"/>
          </a:bodyPr>
          <a:lstStyle/>
          <a:p>
            <a:pPr marL="0" indent="0">
              <a:buNone/>
            </a:pPr>
            <a:endParaRPr lang="en-US" dirty="0"/>
          </a:p>
          <a:p>
            <a:pPr indent="0">
              <a:buNone/>
            </a:pPr>
            <a:r>
              <a:rPr lang="en-US" b="1" dirty="0"/>
              <a:t>Example</a:t>
            </a:r>
            <a:r>
              <a:rPr lang="en-US" dirty="0"/>
              <a:t>: In the rooted tree </a:t>
            </a:r>
            <a:r>
              <a:rPr lang="en-US" i="1" dirty="0"/>
              <a:t>T</a:t>
            </a:r>
            <a:r>
              <a:rPr lang="en-US" dirty="0"/>
              <a:t> (with root </a:t>
            </a:r>
            <a:r>
              <a:rPr lang="en-US" i="1" dirty="0"/>
              <a:t>a</a:t>
            </a:r>
            <a:r>
              <a:rPr lang="en-US" dirty="0"/>
              <a:t>): </a:t>
            </a:r>
          </a:p>
          <a:p>
            <a:pPr marL="845820" indent="-571500">
              <a:buFont typeface="Wingdings 2"/>
              <a:buAutoNum type="romanLcParenBoth"/>
            </a:pPr>
            <a:r>
              <a:rPr lang="en-US" dirty="0"/>
              <a:t>Find the parent of </a:t>
            </a:r>
            <a:r>
              <a:rPr lang="en-US" i="1" dirty="0"/>
              <a:t>c</a:t>
            </a:r>
            <a:r>
              <a:rPr lang="en-US" dirty="0"/>
              <a:t>, the children of </a:t>
            </a:r>
            <a:r>
              <a:rPr lang="en-US" i="1" dirty="0"/>
              <a:t>g</a:t>
            </a:r>
            <a:r>
              <a:rPr lang="en-US" dirty="0"/>
              <a:t>, the siblings   of </a:t>
            </a:r>
            <a:r>
              <a:rPr lang="en-US" i="1" dirty="0"/>
              <a:t>h</a:t>
            </a:r>
            <a:r>
              <a:rPr lang="en-US" dirty="0"/>
              <a:t>, the ancestors of </a:t>
            </a:r>
            <a:r>
              <a:rPr lang="en-US" i="1" dirty="0"/>
              <a:t>e</a:t>
            </a:r>
            <a:r>
              <a:rPr lang="en-US" dirty="0"/>
              <a:t>,  and the descendants of </a:t>
            </a:r>
            <a:r>
              <a:rPr lang="en-US" i="1" dirty="0"/>
              <a:t>b</a:t>
            </a:r>
            <a:r>
              <a:rPr lang="en-US" dirty="0"/>
              <a:t>. </a:t>
            </a:r>
          </a:p>
          <a:p>
            <a:pPr marL="845820" indent="-571500">
              <a:buFont typeface="Wingdings 2"/>
              <a:buAutoNum type="romanLcParenBoth"/>
            </a:pPr>
            <a:r>
              <a:rPr lang="en-US" dirty="0"/>
              <a:t>Find all internal vertices  and all leaves.</a:t>
            </a:r>
          </a:p>
          <a:p>
            <a:pPr marL="845820" indent="-571500">
              <a:buFont typeface="Wingdings 2"/>
              <a:buAutoNum type="romanLcParenBoth"/>
            </a:pPr>
            <a:r>
              <a:rPr lang="en-US" dirty="0"/>
              <a:t>What is the </a:t>
            </a:r>
            <a:r>
              <a:rPr lang="en-US" dirty="0" err="1"/>
              <a:t>subtree</a:t>
            </a:r>
            <a:r>
              <a:rPr lang="en-US" dirty="0"/>
              <a:t> rooted at </a:t>
            </a:r>
            <a:r>
              <a:rPr lang="en-US" i="1" dirty="0"/>
              <a:t>G</a:t>
            </a:r>
            <a:r>
              <a:rPr lang="en-US" dirty="0"/>
              <a:t>?</a:t>
            </a:r>
          </a:p>
          <a:p>
            <a:pPr indent="0">
              <a:buNone/>
            </a:pPr>
            <a:endParaRPr lang="en-US" dirty="0"/>
          </a:p>
          <a:p>
            <a:pPr marL="845820" indent="-571500">
              <a:buAutoNum type="romanLcParenBoth"/>
            </a:pPr>
            <a:endParaRPr lang="en-US" dirty="0"/>
          </a:p>
          <a:p>
            <a:pPr indent="0">
              <a:buNone/>
            </a:pPr>
            <a:r>
              <a:rPr lang="en-US" b="1" dirty="0"/>
              <a:t>Solution</a:t>
            </a:r>
            <a:r>
              <a:rPr lang="en-US" dirty="0"/>
              <a:t>: </a:t>
            </a:r>
          </a:p>
          <a:p>
            <a:pPr marL="845820" indent="-571500">
              <a:buClr>
                <a:srgbClr val="0BD0D9"/>
              </a:buClr>
              <a:buFont typeface="Wingdings 2"/>
              <a:buAutoNum type="romanLcParenBoth"/>
            </a:pPr>
            <a:r>
              <a:rPr lang="en-US" dirty="0">
                <a:solidFill>
                  <a:prstClr val="black"/>
                </a:solidFill>
              </a:rPr>
              <a:t>The parent of </a:t>
            </a:r>
            <a:r>
              <a:rPr lang="en-US" i="1" dirty="0">
                <a:solidFill>
                  <a:prstClr val="black"/>
                </a:solidFill>
              </a:rPr>
              <a:t>c</a:t>
            </a:r>
            <a:r>
              <a:rPr lang="en-US" dirty="0">
                <a:solidFill>
                  <a:prstClr val="black"/>
                </a:solidFill>
              </a:rPr>
              <a:t> is </a:t>
            </a:r>
            <a:r>
              <a:rPr lang="en-US" i="1" dirty="0">
                <a:solidFill>
                  <a:prstClr val="black"/>
                </a:solidFill>
              </a:rPr>
              <a:t>b</a:t>
            </a:r>
            <a:r>
              <a:rPr lang="en-US" dirty="0">
                <a:solidFill>
                  <a:prstClr val="black"/>
                </a:solidFill>
              </a:rPr>
              <a:t>. The children of </a:t>
            </a:r>
            <a:r>
              <a:rPr lang="en-US" i="1" dirty="0">
                <a:solidFill>
                  <a:prstClr val="black"/>
                </a:solidFill>
              </a:rPr>
              <a:t>g</a:t>
            </a:r>
            <a:r>
              <a:rPr lang="en-US" dirty="0">
                <a:solidFill>
                  <a:prstClr val="black"/>
                </a:solidFill>
              </a:rPr>
              <a:t> are </a:t>
            </a:r>
            <a:r>
              <a:rPr lang="en-US" i="1" dirty="0">
                <a:solidFill>
                  <a:prstClr val="black"/>
                </a:solidFill>
              </a:rPr>
              <a:t>h</a:t>
            </a:r>
            <a:r>
              <a:rPr lang="en-US" dirty="0">
                <a:solidFill>
                  <a:prstClr val="black"/>
                </a:solidFill>
              </a:rPr>
              <a:t>,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siblings of </a:t>
            </a:r>
            <a:r>
              <a:rPr lang="en-US" i="1" dirty="0">
                <a:solidFill>
                  <a:prstClr val="black"/>
                </a:solidFill>
              </a:rPr>
              <a:t>h</a:t>
            </a:r>
            <a:r>
              <a:rPr lang="en-US" dirty="0">
                <a:solidFill>
                  <a:prstClr val="black"/>
                </a:solidFill>
              </a:rPr>
              <a:t> are </a:t>
            </a:r>
            <a:r>
              <a:rPr lang="en-US" i="1" dirty="0" err="1">
                <a:solidFill>
                  <a:prstClr val="black"/>
                </a:solidFill>
              </a:rPr>
              <a:t>i</a:t>
            </a:r>
            <a:r>
              <a:rPr lang="en-US" dirty="0">
                <a:solidFill>
                  <a:prstClr val="black"/>
                </a:solidFill>
              </a:rPr>
              <a:t> and </a:t>
            </a:r>
            <a:r>
              <a:rPr lang="en-US" i="1" dirty="0">
                <a:solidFill>
                  <a:prstClr val="black"/>
                </a:solidFill>
              </a:rPr>
              <a:t>j</a:t>
            </a:r>
            <a:r>
              <a:rPr lang="en-US" dirty="0">
                <a:solidFill>
                  <a:prstClr val="black"/>
                </a:solidFill>
              </a:rPr>
              <a:t>. The ancestors of </a:t>
            </a:r>
            <a:r>
              <a:rPr lang="en-US" i="1" dirty="0">
                <a:solidFill>
                  <a:prstClr val="black"/>
                </a:solidFill>
              </a:rPr>
              <a:t>e</a:t>
            </a:r>
            <a:r>
              <a:rPr lang="en-US" dirty="0">
                <a:solidFill>
                  <a:prstClr val="black"/>
                </a:solidFill>
              </a:rPr>
              <a:t> are c, </a:t>
            </a:r>
            <a:r>
              <a:rPr lang="en-US" i="1" dirty="0">
                <a:solidFill>
                  <a:prstClr val="black"/>
                </a:solidFill>
              </a:rPr>
              <a:t>b</a:t>
            </a:r>
            <a:r>
              <a:rPr lang="en-US" dirty="0">
                <a:solidFill>
                  <a:prstClr val="black"/>
                </a:solidFill>
              </a:rPr>
              <a:t>, and </a:t>
            </a:r>
            <a:r>
              <a:rPr lang="en-US" i="1" dirty="0">
                <a:solidFill>
                  <a:prstClr val="black"/>
                </a:solidFill>
              </a:rPr>
              <a:t>a</a:t>
            </a:r>
            <a:r>
              <a:rPr lang="en-US" dirty="0">
                <a:solidFill>
                  <a:prstClr val="black"/>
                </a:solidFill>
              </a:rPr>
              <a:t>. The descendants of </a:t>
            </a:r>
            <a:r>
              <a:rPr lang="en-US" i="1" dirty="0">
                <a:solidFill>
                  <a:prstClr val="black"/>
                </a:solidFill>
              </a:rPr>
              <a:t>b</a:t>
            </a:r>
            <a:r>
              <a:rPr lang="en-US" dirty="0">
                <a:solidFill>
                  <a:prstClr val="black"/>
                </a:solidFill>
              </a:rPr>
              <a:t> are </a:t>
            </a:r>
            <a:r>
              <a:rPr lang="en-US" i="1" dirty="0">
                <a:solidFill>
                  <a:prstClr val="black"/>
                </a:solidFill>
              </a:rPr>
              <a:t>c</a:t>
            </a:r>
            <a:r>
              <a:rPr lang="en-US" dirty="0">
                <a:solidFill>
                  <a:prstClr val="black"/>
                </a:solidFill>
              </a:rPr>
              <a:t>, </a:t>
            </a:r>
            <a:r>
              <a:rPr lang="en-US" i="1" dirty="0">
                <a:solidFill>
                  <a:prstClr val="black"/>
                </a:solidFill>
              </a:rPr>
              <a:t>d</a:t>
            </a:r>
            <a:r>
              <a:rPr lang="en-US" dirty="0">
                <a:solidFill>
                  <a:prstClr val="black"/>
                </a:solidFill>
              </a:rPr>
              <a:t>, and </a:t>
            </a:r>
            <a:r>
              <a:rPr lang="en-US" i="1" dirty="0">
                <a:solidFill>
                  <a:prstClr val="black"/>
                </a:solidFill>
              </a:rPr>
              <a:t>e</a:t>
            </a:r>
            <a:r>
              <a:rPr lang="en-US" dirty="0">
                <a:solidFill>
                  <a:prstClr val="black"/>
                </a:solidFill>
              </a:rPr>
              <a:t>. </a:t>
            </a:r>
          </a:p>
          <a:p>
            <a:pPr marL="845820" indent="-571500">
              <a:buClr>
                <a:srgbClr val="0BD0D9"/>
              </a:buClr>
              <a:buFont typeface="Wingdings 2"/>
              <a:buAutoNum type="romanLcParenBoth"/>
            </a:pPr>
            <a:r>
              <a:rPr lang="en-US" dirty="0"/>
              <a:t>The internal vertices are </a:t>
            </a:r>
            <a:r>
              <a:rPr lang="en-US" i="1" dirty="0"/>
              <a:t>a</a:t>
            </a:r>
            <a:r>
              <a:rPr lang="en-US" dirty="0"/>
              <a:t>, </a:t>
            </a:r>
            <a:r>
              <a:rPr lang="en-US" i="1" dirty="0"/>
              <a:t>b</a:t>
            </a:r>
            <a:r>
              <a:rPr lang="en-US" dirty="0"/>
              <a:t>, </a:t>
            </a:r>
            <a:r>
              <a:rPr lang="en-US" i="1" dirty="0"/>
              <a:t>c</a:t>
            </a:r>
            <a:r>
              <a:rPr lang="en-US" dirty="0"/>
              <a:t>, </a:t>
            </a:r>
            <a:r>
              <a:rPr lang="en-US" i="1" dirty="0"/>
              <a:t>g</a:t>
            </a:r>
            <a:r>
              <a:rPr lang="en-US" dirty="0"/>
              <a:t>, </a:t>
            </a:r>
            <a:r>
              <a:rPr lang="en-US" i="1" dirty="0"/>
              <a:t>h</a:t>
            </a:r>
            <a:r>
              <a:rPr lang="en-US" dirty="0"/>
              <a:t>, and </a:t>
            </a:r>
            <a:r>
              <a:rPr lang="en-US" i="1" dirty="0"/>
              <a:t>j</a:t>
            </a:r>
            <a:r>
              <a:rPr lang="en-US" dirty="0"/>
              <a:t>. The leaves are </a:t>
            </a:r>
            <a:r>
              <a:rPr lang="en-US" i="1" dirty="0"/>
              <a:t>d</a:t>
            </a:r>
            <a:r>
              <a:rPr lang="en-US" dirty="0"/>
              <a:t>, </a:t>
            </a:r>
            <a:r>
              <a:rPr lang="en-US" i="1" dirty="0"/>
              <a:t>e</a:t>
            </a:r>
            <a:r>
              <a:rPr lang="en-US" dirty="0"/>
              <a:t>, </a:t>
            </a:r>
            <a:r>
              <a:rPr lang="en-US" i="1" dirty="0"/>
              <a:t>f</a:t>
            </a:r>
            <a:r>
              <a:rPr lang="en-US" dirty="0"/>
              <a:t>, </a:t>
            </a:r>
            <a:r>
              <a:rPr lang="en-US" i="1" dirty="0" err="1"/>
              <a:t>i</a:t>
            </a:r>
            <a:r>
              <a:rPr lang="en-US" dirty="0"/>
              <a:t>, </a:t>
            </a:r>
            <a:r>
              <a:rPr lang="en-US" i="1" dirty="0"/>
              <a:t>k</a:t>
            </a:r>
            <a:r>
              <a:rPr lang="en-US" dirty="0"/>
              <a:t>, </a:t>
            </a:r>
            <a:r>
              <a:rPr lang="en-US" i="1" dirty="0"/>
              <a:t>l</a:t>
            </a:r>
            <a:r>
              <a:rPr lang="en-US" dirty="0"/>
              <a:t>, and </a:t>
            </a:r>
            <a:r>
              <a:rPr lang="en-US" i="1" dirty="0"/>
              <a:t>m</a:t>
            </a:r>
            <a:r>
              <a:rPr lang="en-US" dirty="0"/>
              <a:t>.  </a:t>
            </a:r>
            <a:endParaRPr lang="en-US" dirty="0">
              <a:solidFill>
                <a:prstClr val="black"/>
              </a:solidFill>
            </a:endParaRPr>
          </a:p>
          <a:p>
            <a:pPr marL="845820" indent="-571500">
              <a:buClr>
                <a:srgbClr val="0BD0D9"/>
              </a:buClr>
              <a:buFont typeface="Wingdings 2"/>
              <a:buAutoNum type="romanLcParenBoth"/>
            </a:pPr>
            <a:r>
              <a:rPr lang="en-US" dirty="0"/>
              <a:t>We display the </a:t>
            </a:r>
            <a:r>
              <a:rPr lang="en-US" dirty="0" err="1"/>
              <a:t>subtree</a:t>
            </a:r>
            <a:r>
              <a:rPr lang="en-US" dirty="0"/>
              <a:t> rooted at </a:t>
            </a:r>
            <a:r>
              <a:rPr lang="en-US" i="1" dirty="0"/>
              <a:t>g</a:t>
            </a:r>
            <a:r>
              <a:rPr lang="en-US" dirty="0"/>
              <a:t>.</a:t>
            </a:r>
          </a:p>
          <a:p>
            <a:pPr marL="1211580" lvl="1" indent="-571500">
              <a:buClr>
                <a:srgbClr val="0BD0D9"/>
              </a:buClr>
              <a:buFont typeface="Wingdings 2"/>
              <a:buAutoNum type="romanLcParenBoth"/>
            </a:pPr>
            <a:endParaRPr lang="en-US" dirty="0"/>
          </a:p>
        </p:txBody>
      </p:sp>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4724400"/>
            <a:ext cx="1084326" cy="1405890"/>
          </a:xfrm>
          <a:prstGeom prst="rect">
            <a:avLst/>
          </a:prstGeom>
        </p:spPr>
      </p:pic>
    </p:spTree>
    <p:extLst>
      <p:ext uri="{BB962C8B-B14F-4D97-AF65-F5344CB8AC3E}">
        <p14:creationId xmlns:p14="http://schemas.microsoft.com/office/powerpoint/2010/main" val="51619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17" y="2362200"/>
            <a:ext cx="3502347" cy="3429000"/>
          </a:xfrm>
          <a:prstGeom prst="rect">
            <a:avLst/>
          </a:prstGeom>
        </p:spPr>
      </p:pic>
      <p:sp>
        <p:nvSpPr>
          <p:cNvPr id="2" name="Title 1"/>
          <p:cNvSpPr>
            <a:spLocks noGrp="1"/>
          </p:cNvSpPr>
          <p:nvPr>
            <p:ph type="title"/>
          </p:nvPr>
        </p:nvSpPr>
        <p:spPr/>
        <p:txBody>
          <a:bodyPr/>
          <a:lstStyle/>
          <a:p>
            <a:r>
              <a:rPr lang="en-US" dirty="0"/>
              <a:t>Classroom Exercise</a:t>
            </a:r>
          </a:p>
        </p:txBody>
      </p:sp>
      <p:sp>
        <p:nvSpPr>
          <p:cNvPr id="3" name="Content Placeholder 2"/>
          <p:cNvSpPr>
            <a:spLocks noGrp="1"/>
          </p:cNvSpPr>
          <p:nvPr>
            <p:ph idx="1"/>
          </p:nvPr>
        </p:nvSpPr>
        <p:spPr>
          <a:xfrm>
            <a:off x="228600" y="1905000"/>
            <a:ext cx="8229600" cy="4389120"/>
          </a:xfrm>
        </p:spPr>
        <p:txBody>
          <a:bodyPr>
            <a:normAutofit lnSpcReduction="10000"/>
          </a:bodyPr>
          <a:lstStyle/>
          <a:p>
            <a:r>
              <a:rPr lang="en-US" dirty="0"/>
              <a:t>Answer these questions about the rooted tree illustrated. </a:t>
            </a:r>
          </a:p>
          <a:p>
            <a:pPr marL="393192" lvl="1" indent="0">
              <a:buNone/>
            </a:pPr>
            <a:r>
              <a:rPr lang="en-US" dirty="0"/>
              <a:t>a) Which vertex is the root?</a:t>
            </a:r>
          </a:p>
          <a:p>
            <a:pPr marL="393192" lvl="1" indent="0">
              <a:buNone/>
            </a:pPr>
            <a:r>
              <a:rPr lang="en-US" dirty="0"/>
              <a:t>b) Which vertices are internal?</a:t>
            </a:r>
          </a:p>
          <a:p>
            <a:pPr marL="393192" lvl="1" indent="0">
              <a:buNone/>
            </a:pPr>
            <a:r>
              <a:rPr lang="en-US" dirty="0"/>
              <a:t>c) Which vertices are leaves?</a:t>
            </a:r>
          </a:p>
          <a:p>
            <a:pPr marL="393192" lvl="1" indent="0">
              <a:buNone/>
            </a:pPr>
            <a:r>
              <a:rPr lang="en-US" dirty="0"/>
              <a:t>d) Which vertices are children of j?</a:t>
            </a:r>
          </a:p>
          <a:p>
            <a:pPr marL="393192" lvl="1" indent="0">
              <a:buNone/>
            </a:pPr>
            <a:r>
              <a:rPr lang="en-US" dirty="0"/>
              <a:t>e) Which vertex is the parent of h?</a:t>
            </a:r>
          </a:p>
          <a:p>
            <a:pPr marL="393192" lvl="1" indent="0">
              <a:buNone/>
            </a:pPr>
            <a:r>
              <a:rPr lang="en-US" dirty="0"/>
              <a:t>f) Which vertices are siblings of o?</a:t>
            </a:r>
          </a:p>
          <a:p>
            <a:pPr marL="393192" lvl="1" indent="0">
              <a:buNone/>
            </a:pPr>
            <a:r>
              <a:rPr lang="en-US" dirty="0"/>
              <a:t>g) Which vertices are ancestors of m?</a:t>
            </a:r>
          </a:p>
          <a:p>
            <a:pPr marL="393192" lvl="1" indent="0">
              <a:buNone/>
            </a:pPr>
            <a:r>
              <a:rPr lang="en-US" dirty="0"/>
              <a:t>h) Which vertices are descendants of b?</a:t>
            </a:r>
          </a:p>
        </p:txBody>
      </p:sp>
    </p:spTree>
    <p:extLst>
      <p:ext uri="{BB962C8B-B14F-4D97-AF65-F5344CB8AC3E}">
        <p14:creationId xmlns:p14="http://schemas.microsoft.com/office/powerpoint/2010/main" val="3411529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19264</TotalTime>
  <Words>4850</Words>
  <Application>Microsoft Office PowerPoint</Application>
  <PresentationFormat>On-screen Show (4:3)</PresentationFormat>
  <Paragraphs>372</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Calibri</vt:lpstr>
      <vt:lpstr>Cambria Math</vt:lpstr>
      <vt:lpstr>Constantia</vt:lpstr>
      <vt:lpstr>Symbol</vt:lpstr>
      <vt:lpstr>Wingdings 2</vt:lpstr>
      <vt:lpstr>Flow</vt:lpstr>
      <vt:lpstr>Trees</vt:lpstr>
      <vt:lpstr>Introduction to Trees</vt:lpstr>
      <vt:lpstr>Trees</vt:lpstr>
      <vt:lpstr>Trees (continued)</vt:lpstr>
      <vt:lpstr>Trees as Models</vt:lpstr>
      <vt:lpstr>Rooted Trees</vt:lpstr>
      <vt:lpstr>Rooted Tree Terminology</vt:lpstr>
      <vt:lpstr>Terminology for Rooted Trees</vt:lpstr>
      <vt:lpstr>Classroom Exercise</vt:lpstr>
      <vt:lpstr>m-ary Rooted Trees</vt:lpstr>
      <vt:lpstr>Classroom Exercise</vt:lpstr>
      <vt:lpstr>Ordered Rooted Trees</vt:lpstr>
      <vt:lpstr>Properties of Trees</vt:lpstr>
      <vt:lpstr>Counting Vertices in Full m-Ary Trees</vt:lpstr>
      <vt:lpstr>Counting Vertices in Full m-Ary Trees (continued)</vt:lpstr>
      <vt:lpstr>Level of vertices and height of trees</vt:lpstr>
      <vt:lpstr>Classroom Exercise</vt:lpstr>
      <vt:lpstr>Balanced m-Ary Trees</vt:lpstr>
      <vt:lpstr>The Bound for the Number of Leaves in an m-Ary Tree</vt:lpstr>
      <vt:lpstr>Tree Traversal</vt:lpstr>
      <vt:lpstr>Tree Traversal</vt:lpstr>
      <vt:lpstr>Preorder Traversal</vt:lpstr>
      <vt:lpstr>Preorder Traversal (continued)</vt:lpstr>
      <vt:lpstr>Classroom Exercise</vt:lpstr>
      <vt:lpstr>Inorder Traversal</vt:lpstr>
      <vt:lpstr>Inorder Traversal (continued)</vt:lpstr>
      <vt:lpstr>Classroom Exercise</vt:lpstr>
      <vt:lpstr>Postorder Traversal</vt:lpstr>
      <vt:lpstr>Postorder Traversal  (continued)</vt:lpstr>
      <vt:lpstr>Classroom Exercise</vt:lpstr>
      <vt:lpstr>Expression Trees</vt:lpstr>
      <vt:lpstr>Infix Notation</vt:lpstr>
      <vt:lpstr>Prefix Notation</vt:lpstr>
      <vt:lpstr>Classroom Exercise</vt:lpstr>
      <vt:lpstr>Postfix Notation</vt:lpstr>
      <vt:lpstr>Classroom Exercise</vt:lpstr>
      <vt:lpstr>Classroom Exercise</vt:lpstr>
      <vt:lpstr>Classroom Exercise</vt:lpstr>
      <vt:lpstr>Spanning Trees</vt:lpstr>
      <vt:lpstr>Spanning Trees</vt:lpstr>
      <vt:lpstr>Spanning Trees (continued)</vt:lpstr>
      <vt:lpstr>Depth-First Search</vt:lpstr>
      <vt:lpstr>Depth-First Search (continued)</vt:lpstr>
      <vt:lpstr>Depth-First Search (continued)</vt:lpstr>
      <vt:lpstr>Depth-First Search Algorithm</vt:lpstr>
      <vt:lpstr>Classroom Exercise</vt:lpstr>
      <vt:lpstr>Classroom Exercise</vt:lpstr>
      <vt:lpstr>Breadth-First Search</vt:lpstr>
      <vt:lpstr>Breadth-First Search (continued)</vt:lpstr>
      <vt:lpstr>Breadth-First Search Algorithm</vt:lpstr>
      <vt:lpstr>Classroom Exercise</vt:lpstr>
      <vt:lpstr>Classroom Exercise</vt:lpstr>
      <vt:lpstr>Depth-First Search in Directed Graphs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Chunlei Liu</cp:lastModifiedBy>
  <cp:revision>837</cp:revision>
  <dcterms:created xsi:type="dcterms:W3CDTF">2011-03-27T19:58:04Z</dcterms:created>
  <dcterms:modified xsi:type="dcterms:W3CDTF">2018-11-19T15:58:03Z</dcterms:modified>
</cp:coreProperties>
</file>