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1"/>
  </p:notesMasterIdLst>
  <p:sldIdLst>
    <p:sldId id="256" r:id="rId2"/>
    <p:sldId id="258" r:id="rId3"/>
    <p:sldId id="302" r:id="rId4"/>
    <p:sldId id="257" r:id="rId5"/>
    <p:sldId id="307" r:id="rId6"/>
    <p:sldId id="357" r:id="rId7"/>
    <p:sldId id="303" r:id="rId8"/>
    <p:sldId id="367" r:id="rId9"/>
    <p:sldId id="304" r:id="rId10"/>
    <p:sldId id="368" r:id="rId11"/>
    <p:sldId id="264" r:id="rId12"/>
    <p:sldId id="316" r:id="rId13"/>
    <p:sldId id="369" r:id="rId14"/>
    <p:sldId id="317" r:id="rId15"/>
    <p:sldId id="308" r:id="rId16"/>
    <p:sldId id="309" r:id="rId17"/>
    <p:sldId id="313" r:id="rId18"/>
    <p:sldId id="312" r:id="rId19"/>
    <p:sldId id="297" r:id="rId20"/>
    <p:sldId id="273" r:id="rId21"/>
    <p:sldId id="274" r:id="rId22"/>
    <p:sldId id="275" r:id="rId23"/>
    <p:sldId id="326" r:id="rId24"/>
    <p:sldId id="370" r:id="rId25"/>
    <p:sldId id="277" r:id="rId26"/>
    <p:sldId id="329" r:id="rId27"/>
    <p:sldId id="328" r:id="rId28"/>
    <p:sldId id="333" r:id="rId29"/>
    <p:sldId id="334" r:id="rId30"/>
    <p:sldId id="337" r:id="rId31"/>
    <p:sldId id="336" r:id="rId32"/>
    <p:sldId id="339" r:id="rId33"/>
    <p:sldId id="340" r:id="rId34"/>
    <p:sldId id="281" r:id="rId35"/>
    <p:sldId id="372" r:id="rId36"/>
    <p:sldId id="342" r:id="rId37"/>
    <p:sldId id="343" r:id="rId38"/>
    <p:sldId id="282" r:id="rId39"/>
    <p:sldId id="344" r:id="rId40"/>
    <p:sldId id="345" r:id="rId41"/>
    <p:sldId id="283" r:id="rId42"/>
    <p:sldId id="284" r:id="rId43"/>
    <p:sldId id="286" r:id="rId44"/>
    <p:sldId id="346" r:id="rId45"/>
    <p:sldId id="359" r:id="rId46"/>
    <p:sldId id="347" r:id="rId47"/>
    <p:sldId id="349" r:id="rId48"/>
    <p:sldId id="350" r:id="rId49"/>
    <p:sldId id="352" r:id="rId50"/>
    <p:sldId id="353" r:id="rId51"/>
    <p:sldId id="355" r:id="rId52"/>
    <p:sldId id="356" r:id="rId53"/>
    <p:sldId id="360" r:id="rId54"/>
    <p:sldId id="361" r:id="rId55"/>
    <p:sldId id="363" r:id="rId56"/>
    <p:sldId id="362" r:id="rId57"/>
    <p:sldId id="364" r:id="rId58"/>
    <p:sldId id="365" r:id="rId59"/>
    <p:sldId id="366" r:id="rId60"/>
  </p:sldIdLst>
  <p:sldSz cx="9144000" cy="6858000" type="screen4x3"/>
  <p:notesSz cx="6858000" cy="9144000"/>
  <p:embeddedFontLst>
    <p:embeddedFont>
      <p:font typeface="Wingdings 2" panose="05020102010507070707" pitchFamily="18" charset="2"/>
      <p:regular r:id="rId62"/>
    </p:embeddedFont>
    <p:embeddedFont>
      <p:font typeface="Cambria Math" panose="02040503050406030204" pitchFamily="18" charset="0"/>
      <p:regular r:id="rId63"/>
    </p:embeddedFont>
    <p:embeddedFont>
      <p:font typeface="Constantia" panose="02030602050306030303" pitchFamily="18" charset="0"/>
      <p:regular r:id="rId64"/>
      <p:bold r:id="rId65"/>
      <p:italic r:id="rId66"/>
      <p:boldItalic r:id="rId67"/>
    </p:embeddedFont>
    <p:embeddedFont>
      <p:font typeface="Calibri" panose="020F0502020204030204" pitchFamily="3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7/3/2014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3559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7/3/2014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7/3/2014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7/3/2014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7/3/2014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7/3/2014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smtClean="0"/>
                  <a:t>Prove  that  </a:t>
                </a:r>
                <a14:m>
                  <m:oMath xmlns:m="http://schemas.openxmlformats.org/officeDocument/2006/math">
                    <m:sSup>
                      <m:sSupPr>
                        <m:ctrlPr>
                          <a:rPr lang="pt-BR" i="1" dirty="0" smtClean="0">
                            <a:latin typeface="Cambria Math"/>
                          </a:rPr>
                        </m:ctrlPr>
                      </m:sSupPr>
                      <m:e>
                        <m:r>
                          <a:rPr lang="en-US" b="0" i="1" dirty="0" smtClean="0">
                            <a:latin typeface="Cambria Math"/>
                          </a:rPr>
                          <m:t>1</m:t>
                        </m:r>
                      </m:e>
                      <m:sup>
                        <m:r>
                          <a:rPr lang="en-US" b="0" i="1" dirty="0" smtClean="0">
                            <a:latin typeface="Cambria Math"/>
                          </a:rPr>
                          <m:t>2</m:t>
                        </m:r>
                      </m:sup>
                    </m:sSup>
                    <m:r>
                      <a:rPr lang="pt-BR" i="1" dirty="0" smtClean="0">
                        <a:latin typeface="Cambria Math"/>
                      </a:rPr>
                      <m:t>+</m:t>
                    </m:r>
                    <m:sSup>
                      <m:sSupPr>
                        <m:ctrlPr>
                          <a:rPr lang="pt-BR" i="1" dirty="0" smtClean="0">
                            <a:latin typeface="Cambria Math"/>
                          </a:rPr>
                        </m:ctrlPr>
                      </m:sSupPr>
                      <m:e>
                        <m:r>
                          <a:rPr lang="en-US" b="0" i="1" dirty="0" smtClean="0">
                            <a:latin typeface="Cambria Math"/>
                          </a:rPr>
                          <m:t>3</m:t>
                        </m:r>
                      </m:e>
                      <m:sup>
                        <m:r>
                          <a:rPr lang="en-US" b="0" i="1" dirty="0" smtClean="0">
                            <a:latin typeface="Cambria Math"/>
                          </a:rPr>
                          <m:t>2</m:t>
                        </m:r>
                      </m:sup>
                    </m:sSup>
                    <m:r>
                      <a:rPr lang="pt-BR" i="1" dirty="0" smtClean="0">
                        <a:latin typeface="Cambria Math"/>
                      </a:rPr>
                      <m:t>+</m:t>
                    </m:r>
                    <m:sSup>
                      <m:sSupPr>
                        <m:ctrlPr>
                          <a:rPr lang="pt-BR" i="1" dirty="0" smtClean="0">
                            <a:latin typeface="Cambria Math"/>
                          </a:rPr>
                        </m:ctrlPr>
                      </m:sSupPr>
                      <m:e>
                        <m:r>
                          <a:rPr lang="en-US" b="0" i="1" dirty="0" smtClean="0">
                            <a:latin typeface="Cambria Math"/>
                          </a:rPr>
                          <m:t>5</m:t>
                        </m:r>
                      </m:e>
                      <m:sup>
                        <m:r>
                          <a:rPr lang="en-US" b="0" i="1" dirty="0" smtClean="0">
                            <a:latin typeface="Cambria Math"/>
                          </a:rPr>
                          <m:t>2</m:t>
                        </m:r>
                      </m:sup>
                    </m:sSup>
                    <m:r>
                      <a:rPr lang="pt-BR" i="1" dirty="0" smtClean="0">
                        <a:latin typeface="Cambria Math"/>
                      </a:rPr>
                      <m:t>+···+</m:t>
                    </m:r>
                    <m:sSup>
                      <m:sSupPr>
                        <m:ctrlPr>
                          <a:rPr lang="pt-BR" i="1" dirty="0" smtClean="0">
                            <a:latin typeface="Cambria Math"/>
                          </a:rPr>
                        </m:ctrlPr>
                      </m:sSupPr>
                      <m:e>
                        <m:r>
                          <a:rPr lang="en-US" b="0" i="1" dirty="0" smtClean="0">
                            <a:latin typeface="Cambria Math"/>
                          </a:rPr>
                          <m:t>(2</m:t>
                        </m:r>
                        <m:r>
                          <a:rPr lang="en-US" b="0" i="1" dirty="0" smtClean="0">
                            <a:latin typeface="Cambria Math"/>
                          </a:rPr>
                          <m:t>𝑛</m:t>
                        </m:r>
                        <m:r>
                          <a:rPr lang="en-US" b="0" i="1" dirty="0" smtClean="0">
                            <a:latin typeface="Cambria Math"/>
                          </a:rPr>
                          <m:t>+1)</m:t>
                        </m:r>
                      </m:e>
                      <m:sup>
                        <m:r>
                          <a:rPr lang="en-US" b="0" i="1" dirty="0" smtClean="0">
                            <a:latin typeface="Cambria Math"/>
                          </a:rPr>
                          <m:t>2</m:t>
                        </m:r>
                      </m:sup>
                    </m:sSup>
                    <m:r>
                      <a:rPr lang="pt-BR" i="1" dirty="0" smtClean="0">
                        <a:latin typeface="Cambria Math"/>
                      </a:rPr>
                      <m:t>=</m:t>
                    </m:r>
                    <m:f>
                      <m:fPr>
                        <m:ctrlPr>
                          <a:rPr lang="pt-BR" i="1" dirty="0" smtClean="0">
                            <a:latin typeface="Cambria Math"/>
                          </a:rPr>
                        </m:ctrlPr>
                      </m:fPr>
                      <m:num>
                        <m:r>
                          <a:rPr lang="pt-BR" i="1" dirty="0">
                            <a:latin typeface="Cambria Math"/>
                          </a:rPr>
                          <m:t>(</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+ 3)</m:t>
                        </m:r>
                      </m:num>
                      <m:den>
                        <m:r>
                          <a:rPr lang="en-US" b="0" i="1" dirty="0" smtClean="0">
                            <a:latin typeface="Cambria Math"/>
                          </a:rPr>
                          <m:t>3</m:t>
                        </m:r>
                      </m:den>
                    </m:f>
                    <m:r>
                      <a:rPr lang="pt-BR" i="1" dirty="0" smtClean="0">
                        <a:latin typeface="Cambria Math"/>
                      </a:rPr>
                      <m:t> </m:t>
                    </m:r>
                    <m:r>
                      <a:rPr lang="pt-BR" i="1" dirty="0">
                        <a:latin typeface="Cambria Math"/>
                      </a:rPr>
                      <m:t> </m:t>
                    </m:r>
                  </m:oMath>
                </a14:m>
                <a:endParaRPr lang="pt-BR" dirty="0" smtClean="0"/>
              </a:p>
              <a:p>
                <a:pPr marL="0" indent="0">
                  <a:buNone/>
                </a:pPr>
                <a:r>
                  <a:rPr lang="pt-BR" dirty="0" smtClean="0"/>
                  <a:t> whenever </a:t>
                </a:r>
                <a14:m>
                  <m:oMath xmlns:m="http://schemas.openxmlformats.org/officeDocument/2006/math">
                    <m:r>
                      <a:rPr lang="pt-BR" i="1" dirty="0" smtClean="0">
                        <a:latin typeface="Cambria Math"/>
                      </a:rPr>
                      <m:t>𝑛</m:t>
                    </m:r>
                  </m:oMath>
                </a14:m>
                <a:r>
                  <a:rPr lang="pt-BR" dirty="0" smtClean="0"/>
                  <a:t> is </a:t>
                </a:r>
                <a:r>
                  <a:rPr lang="pt-BR" dirty="0"/>
                  <a:t>a nonnegative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389965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smtClean="0"/>
                  <a:t>Prove  that </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𝑛</m:t>
                        </m:r>
                      </m:sup>
                    </m:sSup>
                    <m:r>
                      <a:rPr lang="en-US" b="0" i="1" smtClean="0">
                        <a:latin typeface="Cambria Math"/>
                      </a:rPr>
                      <m:t>&gt;</m:t>
                    </m:r>
                  </m:oMath>
                </a14:m>
                <a:r>
                  <a:rPr lang="en-US" dirty="0" smtClean="0"/>
                  <a:t> </a:t>
                </a:r>
                <a14:m>
                  <m:oMath xmlns:m="http://schemas.openxmlformats.org/officeDocument/2006/math">
                    <m:sSup>
                      <m:sSupPr>
                        <m:ctrlPr>
                          <a:rPr lang="en-US" i="1" dirty="0" smtClean="0">
                            <a:latin typeface="Cambria Math"/>
                          </a:rPr>
                        </m:ctrlPr>
                      </m:sSupPr>
                      <m:e>
                        <m:r>
                          <a:rPr lang="en-US" b="0" i="1" dirty="0" smtClean="0">
                            <a:latin typeface="Cambria Math"/>
                          </a:rPr>
                          <m:t>𝑛</m:t>
                        </m:r>
                      </m:e>
                      <m:sup>
                        <m:r>
                          <a:rPr lang="en-US" b="0" i="1" dirty="0" smtClean="0">
                            <a:latin typeface="Cambria Math"/>
                          </a:rPr>
                          <m:t>2</m:t>
                        </m:r>
                      </m:sup>
                    </m:sSup>
                  </m:oMath>
                </a14:m>
                <a:r>
                  <a:rPr lang="en-US" dirty="0" smtClean="0"/>
                  <a:t> if </a:t>
                </a:r>
                <a14:m>
                  <m:oMath xmlns:m="http://schemas.openxmlformats.org/officeDocument/2006/math">
                    <m:r>
                      <a:rPr lang="pt-BR" i="1" dirty="0">
                        <a:latin typeface="Cambria Math"/>
                      </a:rPr>
                      <m:t>𝑛</m:t>
                    </m:r>
                    <m:r>
                      <a:rPr lang="pt-BR" i="1" dirty="0">
                        <a:latin typeface="Cambria Math"/>
                      </a:rPr>
                      <m:t> </m:t>
                    </m:r>
                  </m:oMath>
                </a14:m>
                <a:r>
                  <a:rPr lang="en-US" dirty="0" smtClean="0"/>
                  <a:t>is an integer </a:t>
                </a:r>
                <a:r>
                  <a:rPr lang="en-US" dirty="0"/>
                  <a:t>greater than </a:t>
                </a:r>
                <a:r>
                  <a:rPr lang="en-US" dirty="0" smtClean="0"/>
                  <a:t>4.</a:t>
                </a:r>
                <a:endParaRPr lang="pt-B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2135426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in Section </a:t>
            </a:r>
            <a:r>
              <a:rPr lang="en-US" dirty="0" smtClean="0">
                <a:latin typeface="Cambria Math" pitchFamily="18" charset="0"/>
                <a:ea typeface="Cambria Math" pitchFamily="18" charset="0"/>
              </a:rPr>
              <a:t>4.1</a:t>
            </a:r>
            <a:r>
              <a:rPr lang="en-US" dirty="0" smtClean="0"/>
              <a:t> , (</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T</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p>
          <a:p>
            <a:pPr>
              <a:buNone/>
            </a:pPr>
            <a:endParaRPr lang="en-US" dirty="0" smtClean="0"/>
          </a:p>
          <a:p>
            <a:pPr>
              <a:buNone/>
            </a:pPr>
            <a:endParaRPr lang="en-US" dirty="0" smtClean="0"/>
          </a:p>
          <a:p>
            <a:pPr>
              <a:buNone/>
            </a:pPr>
            <a:r>
              <a:rPr lang="en-US" b="1" dirty="0" smtClean="0"/>
              <a:t>    </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itchFamily="18" charset="0"/>
                <a:ea typeface="Cambria Math" pitchFamily="18" charset="0"/>
              </a:rPr>
              <a:t>2</a:t>
            </a:r>
            <a:r>
              <a:rPr lang="en-US" i="1" baseline="30000" dirty="0" smtClean="0"/>
              <a:t>n</a:t>
            </a:r>
            <a:r>
              <a:rPr lang="en-US" dirty="0" smtClean="0"/>
              <a:t> </a:t>
            </a:r>
            <a:r>
              <a:rPr lang="en-US" sz="2800" dirty="0" smtClean="0">
                <a:ea typeface="Cambria Math" pitchFamily="18" charset="0"/>
              </a:rPr>
              <a:t>×</a:t>
            </a:r>
            <a:r>
              <a:rPr lang="en-US" dirty="0" smtClean="0">
                <a:latin typeface="Cambria Math" pitchFamily="18" charset="0"/>
                <a:ea typeface="Cambria Math"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pPr lvl="1"/>
            <a:r>
              <a:rPr lang="en-US" dirty="0" smtClean="0"/>
              <a:t>BASIS STEP:  P(</a:t>
            </a:r>
            <a:r>
              <a:rPr lang="en-US" dirty="0" smtClean="0">
                <a:latin typeface="Cambria Math" pitchFamily="18" charset="0"/>
                <a:ea typeface="Cambria Math" pitchFamily="18" charset="0"/>
              </a:rPr>
              <a:t>1</a:t>
            </a:r>
            <a:r>
              <a:rPr lang="en-US" dirty="0" smtClean="0"/>
              <a:t>) is true, because each of the four </a:t>
            </a:r>
            <a:r>
              <a:rPr lang="en-US" dirty="0" smtClean="0">
                <a:latin typeface="Cambria Math" pitchFamily="18" charset="0"/>
                <a:ea typeface="Cambria Math" pitchFamily="18" charset="0"/>
              </a:rPr>
              <a:t>2</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dirty="0" smtClean="0"/>
              <a:t> checkerboards with one square removed can be tiled using one right </a:t>
            </a:r>
            <a:r>
              <a:rPr lang="en-US" dirty="0" err="1" smtClean="0"/>
              <a:t>triomino</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a:t>
            </a:r>
          </a:p>
          <a:p>
            <a:pPr>
              <a:buNone/>
            </a:pPr>
            <a:r>
              <a:rPr lang="en-US" dirty="0" smtClean="0"/>
              <a:t> </a:t>
            </a:r>
            <a:endParaRPr lang="en-US" dirty="0"/>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L-shaped tile which covers three squares at a time.</a:t>
            </a:r>
            <a:endParaRPr lang="en-US" dirty="0"/>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checkerboard with one square removed. Split this checkerboard into four checkerboards of size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,by dividing it in half in both directions.</a:t>
            </a:r>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itchFamily="18" charset="0"/>
                <a:ea typeface="Cambria Math" pitchFamily="18" charset="0"/>
              </a:rPr>
              <a:t> 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p>
          <a:p>
            <a:pPr lvl="2"/>
            <a:r>
              <a:rPr lang="en-US" dirty="0" smtClean="0"/>
              <a:t>Hence, the entire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checkerboard with one square removed can be tiled using right </a:t>
            </a:r>
            <a:r>
              <a:rPr lang="en-US" dirty="0" err="1" smtClean="0"/>
              <a:t>triominoes</a:t>
            </a:r>
            <a:r>
              <a:rPr lang="en-US" dirty="0" smtClean="0"/>
              <a:t>.</a:t>
            </a:r>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itchFamily="18" charset="0"/>
                <a:ea typeface="Cambria Math" pitchFamily="18" charset="0"/>
              </a:rPr>
              <a:t>2</a:t>
            </a:r>
            <a:r>
              <a:rPr lang="en-US" i="1" baseline="30000" dirty="0" smtClean="0"/>
              <a:t>k</a:t>
            </a:r>
            <a:r>
              <a:rPr lang="en-US" dirty="0" smtClean="0"/>
              <a:t> </a:t>
            </a:r>
            <a:r>
              <a:rPr lang="en-US" dirty="0" smtClean="0">
                <a:ea typeface="Cambria Math" pitchFamily="18" charset="0"/>
              </a:rPr>
              <a:t>×</a:t>
            </a:r>
            <a:r>
              <a:rPr lang="en-US" dirty="0" smtClean="0">
                <a:latin typeface="Cambria Math" pitchFamily="18" charset="0"/>
                <a:ea typeface="Cambria Math"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 a recursive deﬁnition of the sequence {</a:t>
                </a:r>
                <a14:m>
                  <m:oMath xmlns:m="http://schemas.openxmlformats.org/officeDocument/2006/math">
                    <m:sSub>
                      <m:sSubPr>
                        <m:ctrlPr>
                          <a:rPr lang="en-US" i="1" dirty="0" smtClean="0">
                            <a:latin typeface="Cambria Math"/>
                          </a:rPr>
                        </m:ctrlPr>
                      </m:sSubPr>
                      <m:e>
                        <m:r>
                          <a:rPr lang="en-US" b="0" i="1" dirty="0" smtClean="0">
                            <a:latin typeface="Cambria Math"/>
                          </a:rPr>
                          <m:t>𝑎</m:t>
                        </m:r>
                      </m:e>
                      <m:sub>
                        <m:r>
                          <a:rPr lang="en-US" b="0" i="1" dirty="0" smtClean="0">
                            <a:latin typeface="Cambria Math"/>
                          </a:rPr>
                          <m:t>𝑛</m:t>
                        </m:r>
                      </m:sub>
                    </m:sSub>
                  </m:oMath>
                </a14:m>
                <a:r>
                  <a:rPr lang="en-US" dirty="0"/>
                  <a:t>},  </a:t>
                </a:r>
                <a14:m>
                  <m:oMath xmlns:m="http://schemas.openxmlformats.org/officeDocument/2006/math">
                    <m:r>
                      <a:rPr lang="en-US" i="1" dirty="0" smtClean="0">
                        <a:latin typeface="Cambria Math"/>
                      </a:rPr>
                      <m:t>𝑛</m:t>
                    </m:r>
                    <m:r>
                      <a:rPr lang="en-US" i="1" dirty="0" smtClean="0">
                        <a:latin typeface="Cambria Math"/>
                      </a:rPr>
                      <m:t> =1,2,3, . . </m:t>
                    </m:r>
                  </m:oMath>
                </a14:m>
                <a:r>
                  <a:rPr lang="en-US" dirty="0"/>
                  <a:t>. if</a:t>
                </a:r>
              </a:p>
              <a:p>
                <a:r>
                  <a:rPr lang="en-US" dirty="0"/>
                  <a:t>a)  </a:t>
                </a:r>
                <a14:m>
                  <m:oMath xmlns:m="http://schemas.openxmlformats.org/officeDocument/2006/math">
                    <m:sSub>
                      <m:sSubPr>
                        <m:ctrlPr>
                          <a:rPr lang="en-US" i="1" dirty="0" smtClean="0">
                            <a:latin typeface="Cambria Math"/>
                          </a:rPr>
                        </m:ctrlPr>
                      </m:sSubPr>
                      <m:e>
                        <m:r>
                          <a:rPr lang="en-US" b="0" i="1" dirty="0" smtClean="0">
                            <a:latin typeface="Cambria Math"/>
                          </a:rPr>
                          <m:t>𝑎</m:t>
                        </m:r>
                      </m:e>
                      <m:sub>
                        <m:r>
                          <a:rPr lang="en-US" b="0" i="1" dirty="0" smtClean="0">
                            <a:latin typeface="Cambria Math"/>
                          </a:rPr>
                          <m:t>𝑛</m:t>
                        </m:r>
                      </m:sub>
                    </m:sSub>
                    <m:r>
                      <a:rPr lang="en-US" i="1" dirty="0" smtClean="0">
                        <a:latin typeface="Cambria Math"/>
                      </a:rPr>
                      <m:t>=6</m:t>
                    </m:r>
                    <m:r>
                      <a:rPr lang="en-US" i="1" dirty="0" smtClean="0">
                        <a:latin typeface="Cambria Math"/>
                      </a:rPr>
                      <m:t>𝑛</m:t>
                    </m:r>
                  </m:oMath>
                </a14:m>
                <a:r>
                  <a:rPr lang="en-US" dirty="0"/>
                  <a:t>.	 b) </a:t>
                </a:r>
                <a14:m>
                  <m:oMath xmlns:m="http://schemas.openxmlformats.org/officeDocument/2006/math">
                    <m:sSub>
                      <m:sSubPr>
                        <m:ctrlPr>
                          <a:rPr lang="en-US" b="0" i="1" dirty="0" smtClean="0">
                            <a:latin typeface="Cambria Math"/>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 </m:t>
                    </m:r>
                    <m:r>
                      <a:rPr lang="en-US" i="1" dirty="0">
                        <a:latin typeface="Cambria Math"/>
                      </a:rPr>
                      <m:t>2</m:t>
                    </m:r>
                    <m:r>
                      <a:rPr lang="en-US" i="1" dirty="0">
                        <a:latin typeface="Cambria Math"/>
                      </a:rPr>
                      <m:t>𝑛</m:t>
                    </m:r>
                    <m:r>
                      <a:rPr lang="en-US" i="1" dirty="0">
                        <a:latin typeface="Cambria Math"/>
                      </a:rPr>
                      <m:t>+1</m:t>
                    </m:r>
                  </m:oMath>
                </a14:m>
                <a:r>
                  <a:rPr lang="en-US" dirty="0"/>
                  <a:t>.</a:t>
                </a:r>
              </a:p>
              <a:p>
                <a:r>
                  <a:rPr lang="en-US" dirty="0"/>
                  <a:t>c) </a:t>
                </a:r>
                <a14:m>
                  <m:oMath xmlns:m="http://schemas.openxmlformats.org/officeDocument/2006/math">
                    <m:sSub>
                      <m:sSubPr>
                        <m:ctrlPr>
                          <a:rPr lang="en-US" i="1" dirty="0">
                            <a:latin typeface="Cambria Math"/>
                          </a:rPr>
                        </m:ctrlPr>
                      </m:sSubPr>
                      <m:e>
                        <m:r>
                          <a:rPr lang="en-US" i="1" dirty="0">
                            <a:latin typeface="Cambria Math"/>
                          </a:rPr>
                          <m:t>𝑎</m:t>
                        </m:r>
                      </m:e>
                      <m:sub>
                        <m:r>
                          <a:rPr lang="en-US" i="1" dirty="0">
                            <a:latin typeface="Cambria Math"/>
                          </a:rPr>
                          <m:t>𝑛</m:t>
                        </m:r>
                      </m:sub>
                    </m:sSub>
                  </m:oMath>
                </a14:m>
                <a:r>
                  <a:rPr lang="en-US" dirty="0"/>
                  <a:t> </a:t>
                </a:r>
                <a14:m>
                  <m:oMath xmlns:m="http://schemas.openxmlformats.org/officeDocument/2006/math">
                    <m:r>
                      <a:rPr lang="en-US" i="1" dirty="0" smtClean="0">
                        <a:latin typeface="Cambria Math"/>
                      </a:rPr>
                      <m:t>= 10</m:t>
                    </m:r>
                    <m:r>
                      <a:rPr lang="en-US" i="1" dirty="0" smtClean="0">
                        <a:latin typeface="Cambria Math"/>
                      </a:rPr>
                      <m:t>𝑛</m:t>
                    </m:r>
                  </m:oMath>
                </a14:m>
                <a:r>
                  <a:rPr lang="en-US" dirty="0"/>
                  <a:t>.	 d) </a:t>
                </a:r>
                <a14:m>
                  <m:oMath xmlns:m="http://schemas.openxmlformats.org/officeDocument/2006/math">
                    <m:sSub>
                      <m:sSubPr>
                        <m:ctrlPr>
                          <a:rPr lang="en-US" i="1" dirty="0">
                            <a:latin typeface="Cambria Math"/>
                          </a:rPr>
                        </m:ctrlPr>
                      </m:sSubPr>
                      <m:e>
                        <m:r>
                          <a:rPr lang="en-US" i="1" dirty="0">
                            <a:latin typeface="Cambria Math"/>
                          </a:rPr>
                          <m:t>𝑎</m:t>
                        </m:r>
                      </m:e>
                      <m:sub>
                        <m:r>
                          <a:rPr lang="en-US" i="1" dirty="0">
                            <a:latin typeface="Cambria Math"/>
                          </a:rPr>
                          <m:t>𝑛</m:t>
                        </m:r>
                      </m:sub>
                    </m:sSub>
                  </m:oMath>
                </a14:m>
                <a:r>
                  <a:rPr lang="en-US" dirty="0"/>
                  <a:t> = </a:t>
                </a:r>
                <a14:m>
                  <m:oMath xmlns:m="http://schemas.openxmlformats.org/officeDocument/2006/math">
                    <m:r>
                      <a:rPr lang="en-US" i="1" dirty="0" smtClean="0">
                        <a:latin typeface="Cambria Math"/>
                      </a:rPr>
                      <m:t>5</m:t>
                    </m:r>
                  </m:oMath>
                </a14:m>
                <a:r>
                  <a:rPr lang="en-US" dirty="0"/>
                  <a:t>.</a:t>
                </a:r>
                <a:endParaRPr lang="pt-B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841980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smtClean="0"/>
              <a:t>In Chapter 8, we will use the Fibonacci numbers to model population growth of rabbits. This was an application described by Fibonacci himself.</a:t>
            </a:r>
          </a:p>
          <a:p>
            <a:endParaRPr lang="en-US" dirty="0" smtClean="0"/>
          </a:p>
          <a:p>
            <a:r>
              <a:rPr lang="en-US" dirty="0" smtClean="0"/>
              <a:t>Next, we use strong induction to prove a result about the Fibonacci numbers.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whenever </a:t>
            </a:r>
            <a:r>
              <a:rPr lang="en-US" i="1" dirty="0" smtClean="0"/>
              <a:t>n</a:t>
            </a:r>
            <a:r>
              <a:rPr lang="en-US" dirty="0" smtClean="0"/>
              <a:t> </a:t>
            </a:r>
            <a:r>
              <a:rPr lang="en-US" dirty="0" smtClean="0">
                <a:latin typeface="Cambria Math"/>
                <a:ea typeface="Cambria Math"/>
              </a:rPr>
              <a:t>≥ 3,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− 2</a:t>
            </a:r>
            <a:r>
              <a:rPr lang="en-US" dirty="0" smtClean="0"/>
              <a:t>, where  </a:t>
            </a:r>
            <a:r>
              <a:rPr lang="el-GR" dirty="0" smtClean="0">
                <a:latin typeface="Cambria Math"/>
                <a:ea typeface="Cambria Math"/>
              </a:rPr>
              <a:t>α</a:t>
            </a:r>
            <a:r>
              <a:rPr lang="en-US" dirty="0" smtClean="0">
                <a:latin typeface="Cambria Math"/>
                <a:ea typeface="Cambria Math"/>
              </a:rPr>
              <a:t> = (1 + √5)/2.</a:t>
            </a:r>
          </a:p>
          <a:p>
            <a:pPr>
              <a:buNone/>
            </a:pPr>
            <a:r>
              <a:rPr lang="en-US" b="1" dirty="0" smtClean="0">
                <a:ea typeface="Cambria Math"/>
              </a:rPr>
              <a:t>     Solution</a:t>
            </a:r>
            <a:r>
              <a:rPr lang="en-US" dirty="0" smtClean="0">
                <a:ea typeface="Cambria Math"/>
              </a:rPr>
              <a:t>:  Let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be the statement </a:t>
            </a:r>
            <a:r>
              <a:rPr lang="en-US" dirty="0" smtClean="0">
                <a:latin typeface="Cambria Math"/>
                <a:ea typeface="Cambria Math"/>
              </a:rPr>
              <a:t>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−2 </a:t>
            </a:r>
            <a:r>
              <a:rPr lang="en-US" dirty="0" smtClean="0">
                <a:ea typeface="Cambria Math"/>
              </a:rPr>
              <a:t>. Use strong induction to show that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is true whenever  </a:t>
            </a:r>
            <a:r>
              <a:rPr lang="en-US" i="1" dirty="0" smtClean="0">
                <a:ea typeface="Cambria Math"/>
              </a:rPr>
              <a:t>n</a:t>
            </a:r>
            <a:r>
              <a:rPr lang="en-US" dirty="0" smtClean="0">
                <a:ea typeface="Cambria Math"/>
              </a:rPr>
              <a:t> </a:t>
            </a:r>
            <a:r>
              <a:rPr lang="en-US" dirty="0" smtClean="0">
                <a:latin typeface="Cambria Math"/>
                <a:ea typeface="Cambria Math"/>
              </a:rPr>
              <a:t>≥ 3.</a:t>
            </a:r>
          </a:p>
          <a:p>
            <a:pPr lvl="1"/>
            <a:r>
              <a:rPr lang="en-US" dirty="0" smtClean="0">
                <a:latin typeface="Cambria Math"/>
                <a:ea typeface="Cambria Math"/>
              </a:rPr>
              <a:t>BASIS STEP:</a:t>
            </a:r>
            <a:r>
              <a:rPr lang="en-US" i="1" dirty="0" smtClean="0">
                <a:ea typeface="Cambria Math"/>
              </a:rPr>
              <a:t> 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holds since </a:t>
            </a:r>
            <a:r>
              <a:rPr lang="el-GR" dirty="0" smtClean="0">
                <a:latin typeface="Cambria Math"/>
                <a:ea typeface="Cambria Math"/>
              </a:rPr>
              <a:t>α</a:t>
            </a:r>
            <a:r>
              <a:rPr lang="en-US" dirty="0" smtClean="0">
                <a:latin typeface="Cambria Math"/>
                <a:ea typeface="Cambria Math"/>
              </a:rPr>
              <a:t> &lt; 2 = </a:t>
            </a:r>
            <a:r>
              <a:rPr lang="en-US" i="1" dirty="0" smtClean="0">
                <a:ea typeface="Cambria Math"/>
              </a:rPr>
              <a:t>f</a:t>
            </a:r>
            <a:r>
              <a:rPr lang="en-US" baseline="-25000" dirty="0" smtClean="0">
                <a:latin typeface="Cambria Math" pitchFamily="18" charset="0"/>
                <a:ea typeface="Cambria Math" pitchFamily="18" charset="0"/>
              </a:rPr>
              <a:t>3</a:t>
            </a:r>
          </a:p>
          <a:p>
            <a:pPr lvl="1">
              <a:buNone/>
            </a:pPr>
            <a:r>
              <a:rPr lang="en-US" baseline="-25000" dirty="0" smtClean="0">
                <a:latin typeface="Cambria Math" pitchFamily="18" charset="0"/>
                <a:ea typeface="Cambria Math" pitchFamily="18" charset="0"/>
              </a:rPr>
              <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4</a:t>
            </a:r>
            <a:r>
              <a:rPr lang="en-US" dirty="0" smtClean="0">
                <a:ea typeface="Cambria Math"/>
              </a:rPr>
              <a:t>) holds 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(3 + √5)/2 &lt; 3 = </a:t>
            </a:r>
            <a:r>
              <a:rPr lang="en-US" i="1" dirty="0" smtClean="0">
                <a:ea typeface="Cambria Math"/>
              </a:rPr>
              <a:t>f</a:t>
            </a:r>
            <a:r>
              <a:rPr lang="en-US" baseline="-25000" dirty="0" smtClean="0">
                <a:latin typeface="Cambria Math" pitchFamily="18" charset="0"/>
                <a:ea typeface="Cambria Math" pitchFamily="18" charset="0"/>
              </a:rPr>
              <a:t>4</a:t>
            </a:r>
            <a:r>
              <a:rPr lang="en-US" dirty="0" smtClean="0">
                <a:ea typeface="Cambria Math"/>
              </a:rPr>
              <a:t> .</a:t>
            </a:r>
            <a:endParaRPr lang="en-US" dirty="0" smtClean="0">
              <a:latin typeface="Cambria Math" pitchFamily="18" charset="0"/>
              <a:ea typeface="Cambria Math" pitchFamily="18" charset="0"/>
            </a:endParaRPr>
          </a:p>
          <a:p>
            <a:pPr lvl="1"/>
            <a:r>
              <a:rPr lang="en-US" dirty="0" smtClean="0">
                <a:latin typeface="Cambria Math"/>
                <a:ea typeface="Cambria Math"/>
              </a:rPr>
              <a:t>INDUCTIVE STEP: </a:t>
            </a:r>
            <a:r>
              <a:rPr lang="en-US" dirty="0" smtClean="0">
                <a:ea typeface="Cambria Math"/>
              </a:rPr>
              <a:t>Assume that </a:t>
            </a:r>
            <a:r>
              <a:rPr lang="en-US" i="1" dirty="0" smtClean="0">
                <a:ea typeface="Cambria Math"/>
              </a:rPr>
              <a:t>P</a:t>
            </a:r>
            <a:r>
              <a:rPr lang="en-US" dirty="0" smtClean="0">
                <a:ea typeface="Cambria Math"/>
              </a:rPr>
              <a:t>(</a:t>
            </a:r>
            <a:r>
              <a:rPr lang="en-US" i="1" dirty="0" smtClean="0">
                <a:ea typeface="Cambria Math"/>
              </a:rPr>
              <a:t>j</a:t>
            </a:r>
            <a:r>
              <a:rPr lang="en-US" dirty="0" smtClean="0">
                <a:ea typeface="Cambria Math"/>
              </a:rPr>
              <a:t>) holds, i.e.,  </a:t>
            </a:r>
            <a:r>
              <a:rPr lang="en-US" i="1" dirty="0" err="1" smtClean="0">
                <a:ea typeface="Cambria Math"/>
              </a:rPr>
              <a:t>f</a:t>
            </a:r>
            <a:r>
              <a:rPr lang="en-US" i="1" baseline="-25000" dirty="0" err="1" smtClean="0">
                <a:ea typeface="Cambria Math"/>
              </a:rPr>
              <a:t>j</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j</a:t>
            </a:r>
            <a:r>
              <a:rPr lang="en-US" baseline="30000" dirty="0" smtClean="0">
                <a:latin typeface="Cambria Math"/>
                <a:ea typeface="Cambria Math"/>
              </a:rPr>
              <a:t>−2  </a:t>
            </a:r>
            <a:r>
              <a:rPr lang="en-US" dirty="0" smtClean="0">
                <a:ea typeface="Cambria Math"/>
              </a:rPr>
              <a:t>for all integers </a:t>
            </a:r>
            <a:r>
              <a:rPr lang="en-US" i="1" dirty="0" smtClean="0">
                <a:ea typeface="Cambria Math"/>
              </a:rPr>
              <a:t>j</a:t>
            </a:r>
            <a:r>
              <a:rPr lang="en-US" dirty="0" smtClean="0">
                <a:ea typeface="Cambria Math"/>
              </a:rPr>
              <a:t> with</a:t>
            </a:r>
          </a:p>
          <a:p>
            <a:pPr lvl="1">
              <a:buNone/>
            </a:pPr>
            <a:r>
              <a:rPr lang="en-US" dirty="0" smtClean="0">
                <a:ea typeface="Cambria Math"/>
              </a:rPr>
              <a:t>       </a:t>
            </a:r>
            <a:r>
              <a:rPr lang="en-US" dirty="0" smtClean="0">
                <a:latin typeface="Cambria Math" pitchFamily="18" charset="0"/>
                <a:ea typeface="Cambria Math" pitchFamily="18" charset="0"/>
              </a:rPr>
              <a:t>3</a:t>
            </a:r>
            <a:r>
              <a:rPr lang="en-US" dirty="0" smtClean="0">
                <a:ea typeface="Cambria Math"/>
              </a:rPr>
              <a:t> </a:t>
            </a:r>
            <a:r>
              <a:rPr lang="en-US" dirty="0" smtClean="0">
                <a:latin typeface="Cambria Math"/>
                <a:ea typeface="Cambria Math"/>
              </a:rPr>
              <a:t>≤ </a:t>
            </a:r>
            <a:r>
              <a:rPr lang="en-US" i="1" dirty="0" smtClean="0">
                <a:ea typeface="Cambria Math"/>
              </a:rPr>
              <a:t>j</a:t>
            </a:r>
            <a:r>
              <a:rPr lang="en-US" dirty="0" smtClean="0">
                <a:latin typeface="Cambria Math"/>
                <a:ea typeface="Cambria Math"/>
              </a:rPr>
              <a:t> ≤ </a:t>
            </a:r>
            <a:r>
              <a:rPr lang="en-US" i="1" dirty="0" smtClean="0">
                <a:ea typeface="Cambria Math"/>
              </a:rPr>
              <a:t>k</a:t>
            </a:r>
            <a:r>
              <a:rPr lang="en-US" dirty="0" smtClean="0">
                <a:latin typeface="Cambria Math"/>
                <a:ea typeface="Cambria Math"/>
              </a:rPr>
              <a:t>, where </a:t>
            </a:r>
            <a:r>
              <a:rPr lang="en-US" i="1" dirty="0" smtClean="0">
                <a:ea typeface="Cambria Math"/>
              </a:rPr>
              <a:t>k</a:t>
            </a:r>
            <a:r>
              <a:rPr lang="en-US" dirty="0" smtClean="0">
                <a:ea typeface="Cambria Math"/>
              </a:rPr>
              <a:t> </a:t>
            </a:r>
            <a:r>
              <a:rPr lang="en-US" dirty="0" smtClean="0">
                <a:latin typeface="Cambria Math"/>
                <a:ea typeface="Cambria Math"/>
              </a:rPr>
              <a:t>≥ 4. Show that </a:t>
            </a:r>
            <a:r>
              <a:rPr lang="en-US" i="1" dirty="0" smtClean="0">
                <a:ea typeface="Cambria Math"/>
              </a:rPr>
              <a:t>P</a:t>
            </a:r>
            <a:r>
              <a:rPr lang="en-US" dirty="0" smtClean="0">
                <a:ea typeface="Cambria Math"/>
              </a:rPr>
              <a:t>(</a:t>
            </a:r>
            <a:r>
              <a:rPr lang="en-US" i="1" dirty="0" smtClean="0">
                <a:ea typeface="Cambria Math"/>
              </a:rPr>
              <a:t>k</a:t>
            </a:r>
            <a:r>
              <a:rPr lang="en-US" dirty="0" smtClean="0">
                <a:latin typeface="Cambria Math"/>
                <a:ea typeface="Cambria Math"/>
              </a:rPr>
              <a:t> + 1</a:t>
            </a:r>
            <a:r>
              <a:rPr lang="en-US" dirty="0" smtClean="0">
                <a:ea typeface="Cambria Math"/>
              </a:rPr>
              <a:t>)</a:t>
            </a:r>
            <a:r>
              <a:rPr lang="en-US" dirty="0" smtClean="0">
                <a:latin typeface="Cambria Math"/>
                <a:ea typeface="Cambria Math"/>
              </a:rPr>
              <a:t> holds, i.e., </a:t>
            </a:r>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ea typeface="Cambria Math"/>
              </a:rPr>
              <a:t>. </a:t>
            </a:r>
          </a:p>
          <a:p>
            <a:pPr lvl="2"/>
            <a:r>
              <a:rPr lang="en-US" dirty="0" smtClean="0">
                <a:ea typeface="Cambria Math"/>
              </a:rPr>
              <a:t>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a:t>
            </a:r>
            <a:r>
              <a:rPr lang="el-GR" dirty="0" smtClean="0">
                <a:latin typeface="Cambria Math"/>
                <a:ea typeface="Cambria Math"/>
              </a:rPr>
              <a:t>α</a:t>
            </a:r>
            <a:r>
              <a:rPr lang="en-US" dirty="0" smtClean="0">
                <a:latin typeface="Cambria Math"/>
                <a:ea typeface="Cambria Math"/>
              </a:rPr>
              <a:t> + 1 </a:t>
            </a:r>
            <a:r>
              <a:rPr lang="en-US" dirty="0" smtClean="0">
                <a:ea typeface="Cambria Math"/>
              </a:rPr>
              <a:t>(because </a:t>
            </a:r>
            <a:r>
              <a:rPr lang="el-GR" dirty="0" smtClean="0">
                <a:latin typeface="Cambria Math"/>
                <a:ea typeface="Cambria Math"/>
              </a:rPr>
              <a:t>α </a:t>
            </a:r>
            <a:r>
              <a:rPr lang="en-US" dirty="0" smtClean="0">
                <a:ea typeface="Cambria Math"/>
              </a:rPr>
              <a:t>is a solution of </a:t>
            </a:r>
            <a:r>
              <a:rPr lang="en-US" i="1" dirty="0" smtClean="0">
                <a:ea typeface="Cambria Math"/>
              </a:rPr>
              <a:t>x</a:t>
            </a:r>
            <a:r>
              <a:rPr lang="en-US" baseline="30000" dirty="0" smtClean="0">
                <a:latin typeface="Cambria Math"/>
                <a:ea typeface="Cambria Math"/>
              </a:rPr>
              <a:t>2</a:t>
            </a:r>
            <a:r>
              <a:rPr lang="en-US" dirty="0" smtClean="0">
                <a:latin typeface="Cambria Math"/>
                <a:ea typeface="Cambria Math"/>
              </a:rPr>
              <a:t> −</a:t>
            </a:r>
            <a:r>
              <a:rPr lang="en-US" i="1" dirty="0" smtClean="0">
                <a:ea typeface="Cambria Math"/>
              </a:rPr>
              <a:t> x</a:t>
            </a:r>
            <a:r>
              <a:rPr lang="en-US" dirty="0" smtClean="0">
                <a:latin typeface="Cambria Math"/>
                <a:ea typeface="Cambria Math"/>
              </a:rPr>
              <a:t> −</a:t>
            </a:r>
            <a:r>
              <a:rPr lang="en-US" i="1" dirty="0" smtClean="0">
                <a:ea typeface="Cambria Math"/>
              </a:rPr>
              <a:t> </a:t>
            </a:r>
            <a:r>
              <a:rPr lang="en-US" dirty="0" smtClean="0">
                <a:latin typeface="Cambria Math"/>
                <a:ea typeface="Cambria Math"/>
              </a:rPr>
              <a:t>1 = 0</a:t>
            </a:r>
            <a:r>
              <a:rPr lang="en-US" dirty="0" smtClean="0">
                <a:ea typeface="Cambria Math"/>
              </a:rPr>
              <a:t>),</a:t>
            </a:r>
          </a:p>
          <a:p>
            <a:pPr lvl="2">
              <a:buNone/>
            </a:pPr>
            <a:endParaRPr lang="en-US" dirty="0" smtClean="0">
              <a:ea typeface="Cambria Math"/>
            </a:endParaRPr>
          </a:p>
          <a:p>
            <a:pPr lvl="2">
              <a:buNone/>
            </a:pPr>
            <a:endParaRPr lang="en-US" dirty="0" smtClean="0">
              <a:ea typeface="Cambria Math"/>
            </a:endParaRPr>
          </a:p>
          <a:p>
            <a:pPr lvl="2"/>
            <a:r>
              <a:rPr lang="en-US" dirty="0" smtClean="0">
                <a:ea typeface="Cambria Math"/>
              </a:rPr>
              <a:t>By the inductive hypothesis, because </a:t>
            </a:r>
            <a:r>
              <a:rPr lang="en-US" i="1" dirty="0" smtClean="0">
                <a:ea typeface="Cambria Math"/>
              </a:rPr>
              <a:t>k</a:t>
            </a:r>
            <a:r>
              <a:rPr lang="en-US" dirty="0" smtClean="0">
                <a:ea typeface="Cambria Math"/>
              </a:rPr>
              <a:t> </a:t>
            </a:r>
            <a:r>
              <a:rPr lang="en-US" dirty="0" smtClean="0">
                <a:latin typeface="Cambria Math"/>
                <a:ea typeface="Cambria Math"/>
              </a:rPr>
              <a:t>≥ 4</a:t>
            </a:r>
            <a:r>
              <a:rPr lang="en-US" dirty="0" smtClean="0">
                <a:ea typeface="Cambria Math"/>
              </a:rPr>
              <a:t>  we have</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Therefore, it follows that</a:t>
            </a:r>
          </a:p>
          <a:p>
            <a:pPr lvl="2"/>
            <a:endParaRPr lang="en-US" dirty="0" smtClean="0">
              <a:ea typeface="Cambria Math"/>
            </a:endParaRPr>
          </a:p>
          <a:p>
            <a:pPr lvl="2">
              <a:buNone/>
            </a:pPr>
            <a:endParaRPr lang="en-US" dirty="0" smtClean="0">
              <a:ea typeface="Cambria Math"/>
            </a:endParaRPr>
          </a:p>
          <a:p>
            <a:pPr lvl="2"/>
            <a:r>
              <a:rPr lang="en-US" dirty="0" smtClean="0">
                <a:ea typeface="Cambria Math"/>
              </a:rPr>
              <a:t>Hence,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is true.  </a:t>
            </a:r>
          </a:p>
          <a:p>
            <a:pPr lvl="1"/>
            <a:endParaRPr lang="en-US" dirty="0" smtClean="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  </a:t>
            </a:r>
            <a:r>
              <a:rPr lang="en-US" i="1" dirty="0" err="1" smtClean="0">
                <a:ea typeface="Cambria Math"/>
              </a:rPr>
              <a:t>f</a:t>
            </a:r>
            <a:r>
              <a:rPr lang="en-US" i="1" baseline="-25000" dirty="0" err="1" smtClean="0">
                <a:ea typeface="Cambria Math"/>
              </a:rPr>
              <a:t>k</a:t>
            </a:r>
            <a:r>
              <a:rPr lang="en-US" dirty="0" smtClean="0">
                <a:latin typeface="Cambria Math"/>
                <a:ea typeface="Cambria Math"/>
              </a:rPr>
              <a:t> + </a:t>
            </a:r>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a:t>
            </a:r>
            <a:r>
              <a:rPr lang="en-US" dirty="0" smtClean="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smtClean="0">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latin typeface="Cambria Math"/>
                <a:ea typeface="Cambria Math"/>
              </a:rPr>
              <a:t> = </a:t>
            </a:r>
            <a:r>
              <a:rPr lang="el-GR" dirty="0" smtClean="0">
                <a:latin typeface="Cambria Math"/>
                <a:ea typeface="Cambria Math"/>
              </a:rPr>
              <a:t>α</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α</a:t>
            </a:r>
            <a:r>
              <a:rPr lang="en-US" i="1" baseline="30000" dirty="0" smtClean="0">
                <a:ea typeface="Cambria Math"/>
              </a:rPr>
              <a:t>k</a:t>
            </a:r>
            <a:r>
              <a:rPr lang="en-US" baseline="30000" dirty="0" smtClean="0">
                <a:latin typeface="Cambria Math"/>
                <a:ea typeface="Cambria Math"/>
              </a:rPr>
              <a:t>−3</a:t>
            </a:r>
            <a:r>
              <a:rPr lang="en-US" dirty="0" smtClean="0">
                <a:latin typeface="Cambria Math"/>
                <a:ea typeface="Cambria Math"/>
              </a:rPr>
              <a:t> = (</a:t>
            </a:r>
            <a:r>
              <a:rPr lang="el-GR" dirty="0" smtClean="0">
                <a:latin typeface="Cambria Math"/>
                <a:ea typeface="Cambria Math"/>
              </a:rPr>
              <a:t> α</a:t>
            </a:r>
            <a:r>
              <a:rPr lang="en-US" dirty="0" smtClean="0">
                <a:latin typeface="Cambria Math"/>
                <a:ea typeface="Cambria Math"/>
              </a:rPr>
              <a:t> + 1)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l-GR" dirty="0" smtClean="0">
                <a:latin typeface="Cambria Math"/>
                <a:ea typeface="Cambria Math"/>
              </a:rPr>
              <a:t> α</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a:t>
            </a:r>
            <a:r>
              <a:rPr lang="el-GR" dirty="0" smtClean="0">
                <a:latin typeface="Cambria Math"/>
                <a:ea typeface="Cambria Math"/>
              </a:rPr>
              <a:t> </a:t>
            </a:r>
            <a:r>
              <a:rPr lang="en-US" dirty="0" smtClean="0">
                <a:latin typeface="Cambria Math"/>
                <a:ea typeface="Cambria Math"/>
              </a:rPr>
              <a:t> 1</a:t>
            </a:r>
            <a:r>
              <a:rPr lang="en-US" baseline="30000" dirty="0" smtClean="0">
                <a:latin typeface="Cambria Math"/>
                <a:ea typeface="Cambria Math"/>
              </a:rPr>
              <a:t> </a:t>
            </a:r>
            <a:r>
              <a:rPr lang="en-US" dirty="0" smtClean="0">
                <a:latin typeface="Cambria Math"/>
                <a:ea typeface="Cambria Math"/>
              </a:rPr>
              <a:t>∙</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   </a:t>
            </a:r>
            <a:r>
              <a:rPr lang="en-US" dirty="0" smtClean="0">
                <a:ea typeface="Cambria Math"/>
              </a:rPr>
              <a:t>+</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                    </a:t>
            </a:r>
            <a:r>
              <a:rPr lang="en-US" dirty="0" smtClean="0">
                <a:ea typeface="Cambria Math"/>
              </a:rPr>
              <a:t> </a:t>
            </a:r>
            <a:endParaRPr lang="en-US" dirty="0" smtClean="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smtClean="0">
                <a:ea typeface="Cambria Math"/>
              </a:rPr>
              <a:t>f</a:t>
            </a:r>
            <a:r>
              <a:rPr lang="en-US" i="1" baseline="-25000" dirty="0" smtClean="0">
                <a:ea typeface="Cambria Math"/>
              </a:rPr>
              <a:t>k</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−3</a:t>
            </a:r>
            <a:r>
              <a:rPr lang="en-US" dirty="0" smtClean="0">
                <a:ea typeface="Cambria Math"/>
              </a:rPr>
              <a:t>,          </a:t>
            </a:r>
            <a:r>
              <a:rPr lang="en-US" i="1" dirty="0" err="1" smtClean="0">
                <a:ea typeface="Cambria Math"/>
              </a:rPr>
              <a:t>f</a:t>
            </a:r>
            <a:r>
              <a:rPr lang="en-US" i="1" baseline="-25000" dirty="0" err="1" smtClean="0">
                <a:ea typeface="Cambria Math"/>
              </a:rPr>
              <a:t>k</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−2</a:t>
            </a:r>
            <a:r>
              <a:rPr lang="en-US" dirty="0" smtClean="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smtClean="0"/>
              <a:t>Why does this equality hold?</a:t>
            </a:r>
            <a:endParaRPr lang="en-US" dirty="0"/>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err="1" smtClean="0"/>
              <a:t>Lam</a:t>
            </a:r>
            <a:r>
              <a:rPr lang="en-US" sz="1800" b="1" dirty="0" err="1" smtClean="0">
                <a:latin typeface="Cambria Math"/>
                <a:ea typeface="Cambria Math"/>
              </a:rPr>
              <a:t>é</a:t>
            </a:r>
            <a:r>
              <a:rPr lang="en-US" sz="1800" b="1" dirty="0" err="1" smtClean="0"/>
              <a:t>’s</a:t>
            </a:r>
            <a:r>
              <a:rPr lang="en-US" sz="1800" b="1" dirty="0" smtClean="0"/>
              <a:t> Theorem</a:t>
            </a:r>
            <a:r>
              <a:rPr lang="en-US" sz="1800" dirty="0" smtClean="0"/>
              <a:t>: Let </a:t>
            </a:r>
            <a:r>
              <a:rPr lang="en-US" sz="1800" i="1" dirty="0" smtClean="0"/>
              <a:t>a</a:t>
            </a:r>
            <a:r>
              <a:rPr lang="en-US" sz="1800" dirty="0" smtClean="0"/>
              <a:t> and </a:t>
            </a:r>
            <a:r>
              <a:rPr lang="en-US" sz="1800" i="1" dirty="0" smtClean="0"/>
              <a:t>b</a:t>
            </a:r>
            <a:r>
              <a:rPr lang="en-US" sz="1800" dirty="0" smtClean="0"/>
              <a:t> be positive integers 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r>
              <a:rPr lang="en-US" sz="1800" dirty="0" smtClean="0">
                <a:latin typeface="Cambria Math"/>
                <a:ea typeface="Cambria Math"/>
              </a:rPr>
              <a:t>.  </a:t>
            </a:r>
            <a:r>
              <a:rPr lang="en-US" sz="1800" dirty="0" smtClean="0">
                <a:ea typeface="Cambria Math"/>
              </a:rPr>
              <a:t>Then the number of divisions used by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is less than or equal to five times the number of decimal digits in </a:t>
            </a:r>
            <a:r>
              <a:rPr lang="en-US" sz="1800" i="1" dirty="0" smtClean="0">
                <a:ea typeface="Cambria Math"/>
              </a:rPr>
              <a:t>b</a:t>
            </a:r>
            <a:r>
              <a:rPr lang="en-US" sz="1800" dirty="0" smtClean="0">
                <a:ea typeface="Cambria Math"/>
              </a:rPr>
              <a:t>. </a:t>
            </a:r>
          </a:p>
          <a:p>
            <a:pPr>
              <a:buNone/>
            </a:pPr>
            <a:r>
              <a:rPr lang="en-US" sz="1800" b="1" dirty="0" smtClean="0">
                <a:ea typeface="Cambria Math"/>
              </a:rPr>
              <a:t>     Proof</a:t>
            </a:r>
            <a:r>
              <a:rPr lang="en-US" sz="1800" dirty="0" smtClean="0">
                <a:ea typeface="Cambria Math"/>
              </a:rPr>
              <a:t>: When we use the Euclidian algorithm to find </a:t>
            </a:r>
            <a:r>
              <a:rPr lang="en-US" sz="1800" dirty="0" err="1" smtClean="0">
                <a:ea typeface="Cambria Math"/>
              </a:rPr>
              <a:t>gcd</a:t>
            </a:r>
            <a:r>
              <a:rPr lang="en-US" sz="1800" dirty="0" smtClean="0">
                <a:ea typeface="Cambria Math"/>
              </a:rPr>
              <a:t>(</a:t>
            </a:r>
            <a:r>
              <a:rPr lang="en-US" sz="1800" i="1" dirty="0" err="1" smtClean="0">
                <a:ea typeface="Cambria Math"/>
              </a:rPr>
              <a:t>a</a:t>
            </a:r>
            <a:r>
              <a:rPr lang="en-US" sz="1800" dirty="0" err="1" smtClean="0">
                <a:ea typeface="Cambria Math"/>
              </a:rPr>
              <a:t>,</a:t>
            </a:r>
            <a:r>
              <a:rPr lang="en-US" sz="1800" i="1" dirty="0" err="1" smtClean="0">
                <a:ea typeface="Cambria Math"/>
              </a:rPr>
              <a:t>b</a:t>
            </a:r>
            <a:r>
              <a:rPr lang="en-US" sz="1800" dirty="0" smtClean="0">
                <a:ea typeface="Cambria Math"/>
              </a:rPr>
              <a:t>) </a:t>
            </a:r>
            <a:r>
              <a:rPr lang="en-US" sz="1800" dirty="0" smtClean="0"/>
              <a:t>with </a:t>
            </a:r>
            <a:r>
              <a:rPr lang="en-US" sz="1800" i="1" dirty="0" smtClean="0"/>
              <a:t>a</a:t>
            </a:r>
            <a:r>
              <a:rPr lang="en-US" sz="1800" dirty="0" smtClean="0"/>
              <a:t> </a:t>
            </a:r>
            <a:r>
              <a:rPr lang="en-US" sz="1800" dirty="0" smtClean="0">
                <a:latin typeface="Cambria Math"/>
                <a:ea typeface="Cambria Math"/>
              </a:rPr>
              <a:t>≥ </a:t>
            </a:r>
            <a:r>
              <a:rPr lang="en-US" sz="1800" i="1" dirty="0" smtClean="0">
                <a:latin typeface="Cambria Math"/>
                <a:ea typeface="Cambria Math"/>
              </a:rPr>
              <a:t>b,</a:t>
            </a:r>
          </a:p>
          <a:p>
            <a:pPr>
              <a:buNone/>
            </a:pPr>
            <a:endParaRPr lang="en-US" i="1" dirty="0" smtClean="0">
              <a:latin typeface="Cambria Math"/>
              <a:ea typeface="Cambria Math"/>
            </a:endParaRPr>
          </a:p>
          <a:p>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endParaRPr lang="en-US" dirty="0" smtClean="0">
              <a:ea typeface="Cambria Math"/>
            </a:endParaRPr>
          </a:p>
          <a:p>
            <a:endParaRPr lang="en-US" dirty="0" smtClean="0">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smtClean="0"/>
              <a:t>Gabriel </a:t>
            </a:r>
            <a:r>
              <a:rPr lang="en-US" dirty="0" err="1" smtClean="0"/>
              <a:t>Lam</a:t>
            </a:r>
            <a:r>
              <a:rPr lang="en-US" dirty="0" err="1" smtClean="0">
                <a:latin typeface="Cambria Math"/>
                <a:ea typeface="Cambria Math"/>
              </a:rPr>
              <a:t>é</a:t>
            </a:r>
            <a:endParaRPr lang="en-US" dirty="0" smtClean="0">
              <a:latin typeface="Cambria Math"/>
              <a:ea typeface="Cambria Math"/>
            </a:endParaRPr>
          </a:p>
          <a:p>
            <a:r>
              <a:rPr lang="en-US" dirty="0" smtClean="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endParaRPr lang="en-US" dirty="0" smtClean="0">
              <a:latin typeface="Cambria Math"/>
              <a:ea typeface="Cambria Math"/>
            </a:endParaRP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err="1" smtClean="0">
                <a:ea typeface="Cambria Math"/>
              </a:rPr>
              <a:t>r</a:t>
            </a:r>
            <a:r>
              <a:rPr lang="en-US" i="1" baseline="-25000" dirty="0" err="1" smtClean="0">
                <a:latin typeface="Cambria Math" pitchFamily="18" charset="0"/>
                <a:ea typeface="Cambria Math" pitchFamily="18" charset="0"/>
              </a:rPr>
              <a:t>n</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smtClean="0">
                <a:ea typeface="Cambria Math"/>
              </a:rPr>
              <a:t>r</a:t>
            </a:r>
            <a:r>
              <a:rPr lang="en-US" sz="2000" i="1" baseline="-25000" dirty="0" err="1" smtClean="0">
                <a:ea typeface="Cambria Math" pitchFamily="18" charset="0"/>
              </a:rPr>
              <a:t>n</a:t>
            </a:r>
            <a:r>
              <a:rPr lang="en-US" sz="2000" dirty="0" smtClean="0">
                <a:latin typeface="Cambria Math" pitchFamily="18" charset="0"/>
                <a:ea typeface="Cambria Math" pitchFamily="18" charset="0"/>
              </a:rPr>
              <a:t> </a:t>
            </a:r>
            <a:r>
              <a:rPr lang="en-US" sz="2000" dirty="0" smtClean="0">
                <a:ea typeface="Cambria Math"/>
              </a:rPr>
              <a:t> </a:t>
            </a:r>
            <a:r>
              <a:rPr lang="en-US" sz="2000" dirty="0" smtClean="0">
                <a:latin typeface="Cambria Math"/>
                <a:ea typeface="Cambria Math"/>
              </a:rPr>
              <a:t>≥ </a:t>
            </a:r>
            <a:r>
              <a:rPr lang="en-US" sz="2000" dirty="0" smtClean="0">
                <a:latin typeface="Cambria Math" pitchFamily="18" charset="0"/>
                <a:ea typeface="Cambria Math" pitchFamily="18" charset="0"/>
              </a:rPr>
              <a:t>1</a:t>
            </a:r>
            <a:r>
              <a:rPr lang="en-US" sz="2000" i="1" dirty="0" smtClean="0"/>
              <a:t> =</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2</a:t>
            </a:r>
            <a:r>
              <a:rPr lang="en-US" sz="2000" dirty="0" smtClean="0">
                <a:ea typeface="Cambria Math"/>
              </a:rPr>
              <a:t>,</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dirty="0" smtClean="0">
                <a:latin typeface="Cambria Math" pitchFamily="18" charset="0"/>
                <a:ea typeface="Cambria Math" pitchFamily="18" charset="0"/>
              </a:rPr>
              <a:t>2</a:t>
            </a:r>
            <a:r>
              <a:rPr lang="en-US" sz="2000" i="1"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i="1"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 2</a:t>
            </a:r>
            <a:r>
              <a:rPr lang="en-US" sz="2000" dirty="0" smtClean="0">
                <a:latin typeface="Cambria Math"/>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a:t>
            </a:r>
            <a:r>
              <a:rPr lang="en-US" sz="2000" dirty="0" smtClean="0">
                <a:ea typeface="Cambria Math"/>
              </a:rPr>
              <a:t>, </a:t>
            </a:r>
          </a:p>
          <a:p>
            <a:pPr marL="0" lvl="1"/>
            <a:r>
              <a:rPr lang="en-US" sz="2000" i="1" dirty="0" smtClean="0">
                <a:ea typeface="Cambria Math"/>
              </a:rPr>
              <a:t>r</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i="1" baseline="-25000" dirty="0" smtClean="0">
                <a:ea typeface="Cambria Math" pitchFamily="18" charset="0"/>
              </a:rPr>
              <a:t>n-</a:t>
            </a:r>
            <a:r>
              <a:rPr lang="en-US" sz="2000" baseline="-25000" dirty="0" smtClean="0">
                <a:ea typeface="Cambria Math" pitchFamily="18" charset="0"/>
              </a:rPr>
              <a:t>1</a:t>
            </a:r>
            <a:r>
              <a:rPr lang="en-US" sz="2000" i="1" dirty="0" smtClean="0"/>
              <a:t> </a:t>
            </a:r>
            <a:r>
              <a:rPr lang="en-US" sz="2000" dirty="0" smtClean="0">
                <a:ea typeface="Cambria Math"/>
              </a:rPr>
              <a:t>+ </a:t>
            </a:r>
            <a:r>
              <a:rPr lang="en-US" sz="2000" i="1" dirty="0" err="1" smtClean="0">
                <a:ea typeface="Cambria Math"/>
              </a:rPr>
              <a:t>r</a:t>
            </a:r>
            <a:r>
              <a:rPr lang="en-US" sz="2000" i="1" baseline="-25000" dirty="0" err="1" smtClean="0">
                <a:ea typeface="Cambria Math" pitchFamily="18" charset="0"/>
              </a:rPr>
              <a:t>n</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3 </a:t>
            </a:r>
            <a:r>
              <a:rPr lang="en-US" sz="2000" dirty="0" smtClean="0">
                <a:ea typeface="Cambria Math"/>
              </a:rPr>
              <a:t>+ </a:t>
            </a:r>
            <a:r>
              <a:rPr lang="en-US" sz="2000" i="1" dirty="0" smtClean="0"/>
              <a:t>f</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baseline="-25000" dirty="0" smtClean="0">
                <a:latin typeface="Cambria Math" pitchFamily="18" charset="0"/>
                <a:ea typeface="Cambria Math" pitchFamily="18" charset="0"/>
              </a:rPr>
              <a:t>4</a:t>
            </a:r>
            <a:r>
              <a:rPr lang="en-US" sz="2000" dirty="0" smtClean="0">
                <a:ea typeface="Cambria Math"/>
              </a:rPr>
              <a:t>,</a:t>
            </a:r>
          </a:p>
          <a:p>
            <a:pPr marL="0" lvl="1"/>
            <a:r>
              <a:rPr lang="en-US" sz="2000" dirty="0" smtClean="0">
                <a:latin typeface="Cambria Math"/>
                <a:ea typeface="Cambria Math"/>
              </a:rPr>
              <a:t>        ⋮</a:t>
            </a:r>
          </a:p>
          <a:p>
            <a:pPr marL="0" lvl="1"/>
            <a:r>
              <a:rPr lang="en-US" sz="2000" i="1" dirty="0" smtClean="0">
                <a:ea typeface="Cambria Math"/>
              </a:rPr>
              <a:t>r</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r</a:t>
            </a:r>
            <a:r>
              <a:rPr lang="en-US" sz="2000" baseline="-25000" dirty="0" smtClean="0">
                <a:ea typeface="Cambria Math" pitchFamily="18" charset="0"/>
              </a:rPr>
              <a:t>3</a:t>
            </a:r>
            <a:r>
              <a:rPr lang="en-US" sz="2000" i="1" dirty="0" smtClean="0"/>
              <a:t> </a:t>
            </a:r>
            <a:r>
              <a:rPr lang="en-US" sz="2000" dirty="0" smtClean="0">
                <a:ea typeface="Cambria Math"/>
              </a:rPr>
              <a:t>+ </a:t>
            </a:r>
            <a:r>
              <a:rPr lang="en-US" sz="2000" i="1" dirty="0" smtClean="0">
                <a:ea typeface="Cambria Math"/>
              </a:rPr>
              <a:t>r</a:t>
            </a:r>
            <a:r>
              <a:rPr lang="en-US" sz="2000" baseline="-25000" dirty="0" smtClean="0">
                <a:latin typeface="Cambria Math" pitchFamily="18" charset="0"/>
                <a:ea typeface="Cambria Math" pitchFamily="18" charset="0"/>
              </a:rPr>
              <a:t>4</a:t>
            </a:r>
            <a:r>
              <a:rPr lang="en-US" sz="2000" dirty="0" smtClean="0">
                <a:ea typeface="Cambria Math"/>
              </a:rPr>
              <a:t> </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-2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dirty="0" smtClean="0">
                <a:ea typeface="Cambria Math"/>
              </a:rPr>
              <a:t>,</a:t>
            </a:r>
          </a:p>
          <a:p>
            <a:pPr marL="0" lvl="1"/>
            <a:r>
              <a:rPr lang="en-US" sz="2000" i="1" dirty="0" smtClean="0">
                <a:ea typeface="Cambria Math"/>
              </a:rPr>
              <a:t>b = r</a:t>
            </a:r>
            <a:r>
              <a:rPr lang="en-US" sz="2000" baseline="-25000" dirty="0" smtClean="0">
                <a:latin typeface="Cambria Math" pitchFamily="18" charset="0"/>
                <a:ea typeface="Cambria Math" pitchFamily="18" charset="0"/>
              </a:rPr>
              <a:t>1</a:t>
            </a:r>
            <a:r>
              <a:rPr lang="en-US" sz="2000" dirty="0" smtClean="0">
                <a:latin typeface="Cambria Math"/>
                <a:ea typeface="Cambria Math"/>
              </a:rPr>
              <a:t> ≥</a:t>
            </a:r>
            <a:r>
              <a:rPr lang="en-US" sz="2000" i="1" dirty="0" smtClean="0">
                <a:ea typeface="Cambria Math"/>
              </a:rPr>
              <a:t>  r</a:t>
            </a:r>
            <a:r>
              <a:rPr lang="en-US" sz="2000" baseline="-25000" dirty="0" smtClean="0">
                <a:latin typeface="Cambria Math" pitchFamily="18" charset="0"/>
                <a:ea typeface="Cambria Math" pitchFamily="18" charset="0"/>
              </a:rPr>
              <a:t>2</a:t>
            </a:r>
            <a:r>
              <a:rPr lang="en-US" sz="2000" dirty="0" smtClean="0">
                <a:ea typeface="Cambria Math"/>
              </a:rPr>
              <a:t> +</a:t>
            </a:r>
            <a:r>
              <a:rPr lang="en-US" sz="2000" i="1" dirty="0" smtClean="0">
                <a:ea typeface="Cambria Math"/>
              </a:rPr>
              <a:t> r</a:t>
            </a:r>
            <a:r>
              <a:rPr lang="en-US" sz="2000" baseline="-25000" dirty="0" smtClean="0">
                <a:ea typeface="Cambria Math" pitchFamily="18" charset="0"/>
              </a:rPr>
              <a:t>3</a:t>
            </a:r>
            <a:r>
              <a:rPr lang="en-US" sz="2000" dirty="0" smtClean="0">
                <a:latin typeface="Cambria Math" pitchFamily="18" charset="0"/>
                <a:ea typeface="Cambria Math" pitchFamily="18" charset="0"/>
              </a:rPr>
              <a:t> </a:t>
            </a:r>
            <a:r>
              <a:rPr lang="en-US" sz="2000" dirty="0" smtClean="0">
                <a:latin typeface="Cambria Math"/>
                <a:ea typeface="Cambria Math"/>
              </a:rPr>
              <a:t>≥ </a:t>
            </a:r>
            <a:r>
              <a:rPr lang="en-US" sz="2000" i="1" dirty="0" smtClean="0">
                <a:ea typeface="Cambria Math"/>
              </a:rPr>
              <a:t> </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 </a:t>
            </a:r>
            <a:r>
              <a:rPr lang="en-US" sz="2000" dirty="0" smtClean="0">
                <a:ea typeface="Cambria Math"/>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 </a:t>
            </a:r>
            <a:r>
              <a:rPr lang="en-US" sz="2000" i="1" dirty="0" smtClean="0"/>
              <a:t>=</a:t>
            </a:r>
            <a:r>
              <a:rPr lang="en-US" sz="2000" dirty="0" smtClean="0">
                <a:latin typeface="Cambria Math" pitchFamily="18" charset="0"/>
                <a:ea typeface="Cambria Math" pitchFamily="18" charset="0"/>
              </a:rPr>
              <a:t> </a:t>
            </a:r>
            <a:r>
              <a:rPr lang="en-US" sz="2000" i="1" dirty="0" smtClean="0"/>
              <a:t>f</a:t>
            </a:r>
            <a:r>
              <a:rPr lang="en-US" sz="2000" i="1" baseline="-25000" dirty="0" smtClean="0">
                <a:ea typeface="Cambria Math" pitchFamily="18" charset="0"/>
              </a:rPr>
              <a:t>n+</a:t>
            </a:r>
            <a:r>
              <a:rPr lang="en-US" sz="2000" baseline="-25000" dirty="0" smtClean="0">
                <a:latin typeface="Cambria Math" pitchFamily="18" charset="0"/>
                <a:ea typeface="Cambria Math" pitchFamily="18" charset="0"/>
              </a:rPr>
              <a:t>1</a:t>
            </a:r>
            <a:r>
              <a:rPr lang="en-US" sz="2000" dirty="0" smtClean="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smtClean="0">
                <a:ea typeface="Cambria Math"/>
              </a:rPr>
              <a:t>  n</a:t>
            </a:r>
            <a:r>
              <a:rPr lang="en-US" dirty="0" smtClean="0">
                <a:ea typeface="Cambria Math"/>
              </a:rPr>
              <a:t> divisions  are used to</a:t>
            </a:r>
            <a:r>
              <a:rPr lang="en-US" dirty="0" smtClean="0"/>
              <a:t> obtain (with </a:t>
            </a:r>
            <a:r>
              <a:rPr lang="en-US" i="1" dirty="0" smtClean="0"/>
              <a:t>a</a:t>
            </a:r>
            <a:r>
              <a:rPr lang="en-US" dirty="0" smtClean="0"/>
              <a:t> = </a:t>
            </a:r>
            <a:r>
              <a:rPr lang="en-US" i="1" dirty="0" smtClean="0">
                <a:ea typeface="Cambria Math"/>
              </a:rPr>
              <a:t>r</a:t>
            </a:r>
            <a:r>
              <a:rPr lang="en-US" baseline="-25000" dirty="0" smtClean="0">
                <a:latin typeface="Cambria Math" pitchFamily="18" charset="0"/>
                <a:ea typeface="Cambria Math" pitchFamily="18" charset="0"/>
              </a:rPr>
              <a:t>0</a:t>
            </a:r>
            <a:r>
              <a:rPr lang="en-US" dirty="0" smtClean="0">
                <a:ea typeface="Cambria Math"/>
              </a:rPr>
              <a:t>,</a:t>
            </a:r>
            <a:r>
              <a:rPr lang="en-US" i="1" dirty="0" smtClean="0">
                <a:ea typeface="Cambria Math"/>
              </a:rPr>
              <a:t>b</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smtClean="0">
                <a:ea typeface="Cambria Math"/>
              </a:rPr>
              <a:t> Since each quotient </a:t>
            </a:r>
            <a:r>
              <a:rPr lang="en-US" i="1" dirty="0" smtClean="0">
                <a:ea typeface="Cambria Math"/>
              </a:rPr>
              <a:t>q</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ea typeface="Cambria Math"/>
              </a:rPr>
              <a:t>q</a:t>
            </a:r>
            <a:r>
              <a:rPr lang="en-US" baseline="-25000" dirty="0" smtClean="0">
                <a:latin typeface="Cambria Math" pitchFamily="18" charset="0"/>
                <a:ea typeface="Cambria Math" pitchFamily="18" charset="0"/>
              </a:rPr>
              <a:t>2</a:t>
            </a:r>
            <a:r>
              <a:rPr lang="en-US" dirty="0" smtClean="0">
                <a:latin typeface="Cambria Math"/>
                <a:ea typeface="Cambria Math"/>
              </a:rPr>
              <a:t> , …,</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 </a:t>
            </a:r>
            <a:r>
              <a:rPr lang="en-US" dirty="0" smtClean="0">
                <a:latin typeface="Cambria Math"/>
                <a:ea typeface="Cambria Math"/>
              </a:rPr>
              <a:t>is at least 1 and </a:t>
            </a:r>
            <a:r>
              <a:rPr lang="en-US" i="1" dirty="0" err="1" smtClean="0">
                <a:ea typeface="Cambria Math"/>
              </a:rPr>
              <a:t>q</a:t>
            </a:r>
            <a:r>
              <a:rPr lang="en-US" i="1" baseline="-25000" dirty="0" err="1"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smtClean="0"/>
              <a:t>Lam</a:t>
            </a:r>
            <a:r>
              <a:rPr lang="en-US" dirty="0" err="1" smtClean="0">
                <a:latin typeface="Cambria Math"/>
                <a:ea typeface="Cambria Math"/>
              </a:rPr>
              <a:t>é</a:t>
            </a:r>
            <a:r>
              <a:rPr lang="en-US" dirty="0" err="1" smtClean="0"/>
              <a:t>’s</a:t>
            </a:r>
            <a:r>
              <a:rPr lang="en-US" dirty="0" smtClean="0"/>
              <a:t> Theorem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a typeface="Cambria Math"/>
              </a:rPr>
              <a:t>It follows that if </a:t>
            </a:r>
            <a:r>
              <a:rPr lang="en-US" i="1" dirty="0" smtClean="0">
                <a:ea typeface="Cambria Math"/>
              </a:rPr>
              <a:t>n</a:t>
            </a:r>
            <a:r>
              <a:rPr lang="en-US" dirty="0" smtClean="0">
                <a:ea typeface="Cambria Math"/>
              </a:rPr>
              <a:t> divisions are used by the Euclidian algorithm to find </a:t>
            </a:r>
            <a:r>
              <a:rPr lang="en-US" dirty="0" err="1" smtClean="0">
                <a:ea typeface="Cambria Math"/>
              </a:rPr>
              <a:t>gcd</a:t>
            </a:r>
            <a:r>
              <a:rPr lang="en-US" dirty="0" smtClean="0">
                <a:ea typeface="Cambria Math"/>
              </a:rPr>
              <a:t>(</a:t>
            </a:r>
            <a:r>
              <a:rPr lang="en-US" i="1" dirty="0" err="1" smtClean="0">
                <a:ea typeface="Cambria Math"/>
              </a:rPr>
              <a:t>a</a:t>
            </a:r>
            <a:r>
              <a:rPr lang="en-US" dirty="0" err="1" smtClean="0">
                <a:ea typeface="Cambria Math"/>
              </a:rPr>
              <a:t>,</a:t>
            </a:r>
            <a:r>
              <a:rPr lang="en-US" i="1" dirty="0" err="1" smtClean="0">
                <a:ea typeface="Cambria Math"/>
              </a:rPr>
              <a:t>b</a:t>
            </a:r>
            <a:r>
              <a:rPr lang="en-US" dirty="0" smtClean="0">
                <a:ea typeface="Cambria Math"/>
              </a:rPr>
              <a:t>) </a:t>
            </a:r>
            <a:r>
              <a:rPr lang="en-US" dirty="0" smtClean="0"/>
              <a:t>with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ea typeface="Cambria Math"/>
              </a:rPr>
              <a:t>then </a:t>
            </a:r>
            <a:r>
              <a:rPr lang="en-US" sz="2800" i="1" dirty="0" smtClean="0">
                <a:ea typeface="Cambria Math"/>
              </a:rPr>
              <a:t>b </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ea typeface="Cambria Math"/>
              </a:rPr>
              <a:t> </a:t>
            </a:r>
            <a:r>
              <a:rPr lang="en-US" sz="2800" dirty="0" smtClean="0">
                <a:latin typeface="Cambria Math" pitchFamily="18" charset="0"/>
                <a:ea typeface="Cambria Math" pitchFamily="18" charset="0"/>
              </a:rPr>
              <a:t> </a:t>
            </a:r>
            <a:r>
              <a:rPr lang="en-US" sz="2800" i="1" dirty="0" smtClean="0"/>
              <a:t>f</a:t>
            </a:r>
            <a:r>
              <a:rPr lang="en-US" sz="2800" i="1" baseline="-25000" dirty="0" smtClean="0">
                <a:ea typeface="Cambria Math" pitchFamily="18" charset="0"/>
              </a:rPr>
              <a:t>n+</a:t>
            </a:r>
            <a:r>
              <a:rPr lang="en-US" sz="2800" baseline="-25000" dirty="0" smtClean="0">
                <a:latin typeface="Cambria Math" pitchFamily="18" charset="0"/>
                <a:ea typeface="Cambria Math" pitchFamily="18" charset="0"/>
              </a:rPr>
              <a:t>1</a:t>
            </a:r>
            <a:r>
              <a:rPr lang="en-US" dirty="0" smtClean="0">
                <a:ea typeface="Cambria Math"/>
              </a:rPr>
              <a:t>. By Example </a:t>
            </a:r>
            <a:r>
              <a:rPr lang="en-US" dirty="0" smtClean="0">
                <a:latin typeface="Cambria Math" pitchFamily="18" charset="0"/>
                <a:ea typeface="Cambria Math" pitchFamily="18" charset="0"/>
              </a:rPr>
              <a:t>4</a:t>
            </a:r>
            <a:r>
              <a:rPr lang="en-US" dirty="0" smtClean="0">
                <a:ea typeface="Cambria Math"/>
              </a:rPr>
              <a:t>, </a:t>
            </a:r>
            <a:r>
              <a:rPr lang="en-US" i="1" dirty="0" smtClean="0">
                <a:ea typeface="Cambria Math"/>
              </a:rPr>
              <a:t>f</a:t>
            </a:r>
            <a:r>
              <a:rPr lang="en-US" i="1" baseline="-25000" dirty="0" smtClean="0">
                <a:ea typeface="Cambria Math"/>
              </a:rPr>
              <a:t>n+</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− 1</a:t>
            </a:r>
            <a:r>
              <a:rPr lang="en-US" dirty="0" smtClean="0"/>
              <a:t>, for </a:t>
            </a:r>
            <a:r>
              <a:rPr lang="en-US" i="1" dirty="0" smtClean="0"/>
              <a:t>n</a:t>
            </a:r>
            <a:r>
              <a:rPr lang="en-US" dirty="0" smtClean="0"/>
              <a:t> </a:t>
            </a:r>
            <a:r>
              <a:rPr lang="en-US" dirty="0" smtClean="0">
                <a:latin typeface="Cambria Math"/>
                <a:ea typeface="Cambria Math"/>
              </a:rPr>
              <a:t>&gt; 2, </a:t>
            </a:r>
            <a:r>
              <a:rPr lang="en-US" dirty="0" smtClean="0"/>
              <a:t>where               </a:t>
            </a:r>
            <a:r>
              <a:rPr lang="el-GR" dirty="0" smtClean="0">
                <a:latin typeface="Cambria Math"/>
                <a:ea typeface="Cambria Math"/>
              </a:rPr>
              <a:t>α</a:t>
            </a:r>
            <a:r>
              <a:rPr lang="en-US" dirty="0" smtClean="0">
                <a:latin typeface="Cambria Math"/>
                <a:ea typeface="Cambria Math"/>
              </a:rPr>
              <a:t> = (1 + √5)/2. Therefore, </a:t>
            </a:r>
            <a:r>
              <a:rPr lang="en-US" i="1" dirty="0" smtClean="0">
                <a:latin typeface="Cambria Math"/>
                <a:ea typeface="Cambria Math"/>
              </a:rPr>
              <a:t>b</a:t>
            </a:r>
            <a:r>
              <a:rPr lang="en-US" dirty="0" smtClean="0">
                <a:latin typeface="Cambria Math"/>
                <a:ea typeface="Cambria Math"/>
              </a:rPr>
              <a:t> &gt;</a:t>
            </a:r>
            <a:r>
              <a:rPr lang="el-GR" dirty="0" smtClean="0">
                <a:latin typeface="Cambria Math"/>
                <a:ea typeface="Cambria Math"/>
              </a:rPr>
              <a:t> α</a:t>
            </a:r>
            <a:r>
              <a:rPr lang="en-US" i="1" baseline="30000" dirty="0" smtClean="0">
                <a:ea typeface="Cambria Math"/>
              </a:rPr>
              <a:t>n</a:t>
            </a:r>
            <a:r>
              <a:rPr lang="en-US" baseline="30000" dirty="0" smtClean="0">
                <a:latin typeface="Cambria Math"/>
                <a:ea typeface="Cambria Math"/>
              </a:rPr>
              <a:t>−1</a:t>
            </a:r>
            <a:r>
              <a:rPr lang="en-US" dirty="0" smtClean="0">
                <a:ea typeface="Cambria Math"/>
              </a:rPr>
              <a:t>.</a:t>
            </a:r>
          </a:p>
          <a:p>
            <a:r>
              <a:rPr lang="en-US" dirty="0" smtClean="0">
                <a:ea typeface="Cambria Math"/>
              </a:rPr>
              <a:t>Because log</a:t>
            </a:r>
            <a:r>
              <a:rPr lang="en-US" baseline="-25000" dirty="0" smtClean="0">
                <a:latin typeface="Cambria Math" pitchFamily="18" charset="0"/>
                <a:ea typeface="Cambria Math" pitchFamily="18" charset="0"/>
              </a:rPr>
              <a:t>10</a:t>
            </a:r>
            <a:r>
              <a:rPr lang="en-US" dirty="0" smtClean="0">
                <a:ea typeface="Cambria Math"/>
              </a:rPr>
              <a:t> </a:t>
            </a:r>
            <a:r>
              <a:rPr lang="el-GR" dirty="0" smtClean="0">
                <a:latin typeface="Cambria Math"/>
                <a:ea typeface="Cambria Math"/>
              </a:rPr>
              <a:t>α</a:t>
            </a:r>
            <a:r>
              <a:rPr lang="en-US" dirty="0" smtClean="0">
                <a:latin typeface="Cambria Math"/>
                <a:ea typeface="Cambria Math"/>
              </a:rPr>
              <a:t> ≈ 0.208 &gt; 1/5,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t> </a:t>
            </a:r>
            <a:r>
              <a:rPr lang="en-US" dirty="0" smtClean="0">
                <a:latin typeface="Cambria Math"/>
                <a:ea typeface="Cambria Math"/>
              </a:rPr>
              <a:t>&gt; (</a:t>
            </a:r>
            <a:r>
              <a:rPr lang="en-US" i="1" dirty="0" smtClean="0">
                <a:ea typeface="Cambria Math"/>
              </a:rPr>
              <a:t>n</a:t>
            </a:r>
            <a:r>
              <a:rPr lang="en-US" dirty="0" smtClean="0">
                <a:latin typeface="Cambria Math"/>
                <a:ea typeface="Cambria Math"/>
              </a:rPr>
              <a:t>−1)</a:t>
            </a:r>
            <a:r>
              <a:rPr lang="en-US" dirty="0" smtClean="0">
                <a:ea typeface="Cambria Math"/>
              </a:rPr>
              <a:t> log</a:t>
            </a:r>
            <a:r>
              <a:rPr lang="en-US" baseline="-25000" dirty="0" smtClean="0">
                <a:latin typeface="Cambria Math" pitchFamily="18" charset="0"/>
                <a:ea typeface="Cambria Math" pitchFamily="18" charset="0"/>
              </a:rPr>
              <a:t>10</a:t>
            </a:r>
            <a:r>
              <a:rPr lang="el-GR" dirty="0" smtClean="0">
                <a:latin typeface="Cambria Math"/>
                <a:ea typeface="Cambria Math"/>
              </a:rPr>
              <a:t> α</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&gt;</a:t>
            </a:r>
            <a:r>
              <a:rPr lang="en-US" dirty="0" smtClean="0">
                <a:latin typeface="Cambria Math"/>
                <a:ea typeface="Cambria Math"/>
              </a:rPr>
              <a:t> (</a:t>
            </a:r>
            <a:r>
              <a:rPr lang="en-US" i="1" dirty="0" smtClean="0">
                <a:ea typeface="Cambria Math"/>
              </a:rPr>
              <a:t>n</a:t>
            </a:r>
            <a:r>
              <a:rPr lang="en-US" dirty="0" smtClean="0">
                <a:latin typeface="Cambria Math"/>
                <a:ea typeface="Cambria Math"/>
              </a:rPr>
              <a:t>−1)/5 . Hence,</a:t>
            </a:r>
          </a:p>
          <a:p>
            <a:pPr>
              <a:buNone/>
            </a:pPr>
            <a:endParaRPr lang="en-US" dirty="0" smtClean="0">
              <a:latin typeface="Cambria Math"/>
              <a:ea typeface="Cambria Math"/>
            </a:endParaRPr>
          </a:p>
          <a:p>
            <a:pPr>
              <a:buNone/>
            </a:pPr>
            <a:endParaRPr lang="en-US" dirty="0" smtClean="0">
              <a:latin typeface="Cambria Math" pitchFamily="18" charset="0"/>
              <a:ea typeface="Cambria Math" pitchFamily="18" charset="0"/>
            </a:endParaRPr>
          </a:p>
          <a:p>
            <a:r>
              <a:rPr lang="en-US" dirty="0" smtClean="0">
                <a:ea typeface="Cambria Math" pitchFamily="18" charset="0"/>
              </a:rPr>
              <a:t>Suppose that  </a:t>
            </a:r>
            <a:r>
              <a:rPr lang="en-US" i="1" dirty="0" smtClean="0">
                <a:ea typeface="Cambria Math" pitchFamily="18" charset="0"/>
              </a:rPr>
              <a:t>b </a:t>
            </a:r>
            <a:r>
              <a:rPr lang="en-US" dirty="0" smtClean="0">
                <a:ea typeface="Cambria Math" pitchFamily="18" charset="0"/>
              </a:rPr>
              <a:t>has </a:t>
            </a:r>
            <a:r>
              <a:rPr lang="en-US" i="1" dirty="0" smtClean="0">
                <a:ea typeface="Cambria Math" pitchFamily="18" charset="0"/>
              </a:rPr>
              <a:t>k </a:t>
            </a:r>
            <a:r>
              <a:rPr lang="en-US" dirty="0" smtClean="0">
                <a:ea typeface="Cambria Math" pitchFamily="18" charset="0"/>
              </a:rPr>
              <a:t>decimal digits. Then </a:t>
            </a:r>
            <a:r>
              <a:rPr lang="en-US" i="1" dirty="0" smtClean="0">
                <a:ea typeface="Cambria Math" pitchFamily="18" charset="0"/>
              </a:rPr>
              <a:t>b</a:t>
            </a:r>
            <a:r>
              <a:rPr lang="en-US" dirty="0" smtClean="0">
                <a:ea typeface="Cambria Math" pitchFamily="18" charset="0"/>
              </a:rPr>
              <a:t> &lt; </a:t>
            </a:r>
            <a:r>
              <a:rPr lang="en-US" dirty="0" smtClean="0">
                <a:latin typeface="Cambria Math" pitchFamily="18" charset="0"/>
                <a:ea typeface="Cambria Math" pitchFamily="18" charset="0"/>
              </a:rPr>
              <a:t>10</a:t>
            </a:r>
            <a:r>
              <a:rPr lang="en-US" i="1" baseline="30000" dirty="0" smtClean="0">
                <a:ea typeface="Cambria Math" pitchFamily="18" charset="0"/>
              </a:rPr>
              <a:t>k</a:t>
            </a:r>
            <a:r>
              <a:rPr lang="en-US" dirty="0" smtClean="0">
                <a:ea typeface="Cambria Math" pitchFamily="18" charset="0"/>
              </a:rPr>
              <a:t> and log</a:t>
            </a:r>
            <a:r>
              <a:rPr lang="en-US" baseline="-25000" dirty="0" smtClean="0">
                <a:latin typeface="Cambria Math" pitchFamily="18" charset="0"/>
                <a:ea typeface="Cambria Math" pitchFamily="18" charset="0"/>
              </a:rPr>
              <a:t>10</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&lt; </a:t>
            </a:r>
            <a:r>
              <a:rPr lang="en-US" i="1" dirty="0" smtClean="0">
                <a:ea typeface="Cambria Math" pitchFamily="18" charset="0"/>
              </a:rPr>
              <a:t>k</a:t>
            </a:r>
            <a:r>
              <a:rPr lang="en-US" dirty="0" smtClean="0">
                <a:ea typeface="Cambria Math" pitchFamily="18" charset="0"/>
              </a:rPr>
              <a:t>. It  follows that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&lt;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 and since </a:t>
            </a:r>
            <a:r>
              <a:rPr lang="en-US" i="1" dirty="0" smtClean="0">
                <a:ea typeface="Cambria Math" pitchFamily="18" charset="0"/>
              </a:rPr>
              <a:t>k</a:t>
            </a:r>
            <a:r>
              <a:rPr lang="en-US" dirty="0" smtClean="0">
                <a:ea typeface="Cambria Math" pitchFamily="18" charset="0"/>
              </a:rPr>
              <a:t> is an integer,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dirty="0" smtClean="0">
                <a:latin typeface="Cambria Math" pitchFamily="18" charset="0"/>
                <a:ea typeface="Cambria Math" pitchFamily="18" charset="0"/>
              </a:rPr>
              <a:t>5</a:t>
            </a:r>
            <a:r>
              <a:rPr lang="en-US" i="1" dirty="0" smtClean="0">
                <a:ea typeface="Cambria Math" pitchFamily="18" charset="0"/>
              </a:rPr>
              <a:t>k</a:t>
            </a:r>
            <a:r>
              <a:rPr lang="en-US" dirty="0" smtClean="0">
                <a:ea typeface="Cambria Math" pitchFamily="18" charset="0"/>
              </a:rPr>
              <a:t>.</a:t>
            </a:r>
          </a:p>
          <a:p>
            <a:pPr>
              <a:buNone/>
            </a:pPr>
            <a:endParaRPr lang="en-US" dirty="0" smtClean="0">
              <a:ea typeface="Cambria Math" pitchFamily="18" charset="0"/>
            </a:endParaRPr>
          </a:p>
          <a:p>
            <a:r>
              <a:rPr lang="en-US" i="1" dirty="0" smtClean="0"/>
              <a:t> </a:t>
            </a:r>
            <a:r>
              <a:rPr lang="en-US" dirty="0" smtClean="0">
                <a:ea typeface="Cambria Math" pitchFamily="18" charset="0"/>
              </a:rPr>
              <a:t>As a consequence of </a:t>
            </a:r>
            <a:r>
              <a:rPr lang="en-US" dirty="0" err="1" smtClean="0"/>
              <a:t>Lam</a:t>
            </a:r>
            <a:r>
              <a:rPr lang="en-US" dirty="0" err="1" smtClean="0">
                <a:latin typeface="Cambria Math"/>
                <a:ea typeface="Cambria Math"/>
              </a:rPr>
              <a:t>é</a:t>
            </a:r>
            <a:r>
              <a:rPr lang="en-US" dirty="0" err="1" smtClean="0"/>
              <a:t>’s</a:t>
            </a:r>
            <a:r>
              <a:rPr lang="en-US" dirty="0" smtClean="0"/>
              <a:t> Theorem, </a:t>
            </a:r>
            <a:r>
              <a:rPr lang="en-US" i="1" dirty="0" smtClean="0"/>
              <a:t>O</a:t>
            </a:r>
            <a:r>
              <a:rPr lang="en-US" dirty="0" smtClean="0"/>
              <a:t>(log </a:t>
            </a:r>
            <a:r>
              <a:rPr lang="en-US" i="1" dirty="0" smtClean="0"/>
              <a:t>b</a:t>
            </a:r>
            <a:r>
              <a:rPr lang="en-US" dirty="0" smtClean="0"/>
              <a:t>) divisions are used by the Euclidian algorithm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whenever </a:t>
            </a:r>
            <a:r>
              <a:rPr lang="en-US" i="1" dirty="0" smtClean="0"/>
              <a:t>a</a:t>
            </a:r>
            <a:r>
              <a:rPr lang="en-US" dirty="0" smtClean="0"/>
              <a:t> &gt; </a:t>
            </a:r>
            <a:r>
              <a:rPr lang="en-US" i="1" dirty="0" smtClean="0"/>
              <a:t>b</a:t>
            </a:r>
            <a:r>
              <a:rPr lang="en-US" dirty="0" smtClean="0"/>
              <a:t>.</a:t>
            </a:r>
          </a:p>
          <a:p>
            <a:pPr lvl="1"/>
            <a:r>
              <a:rPr lang="en-US" dirty="0" smtClean="0"/>
              <a:t>By </a:t>
            </a:r>
            <a:r>
              <a:rPr lang="en-US" dirty="0" err="1" smtClean="0"/>
              <a:t>Lam</a:t>
            </a:r>
            <a:r>
              <a:rPr lang="en-US" dirty="0" err="1" smtClean="0">
                <a:latin typeface="Cambria Math"/>
                <a:ea typeface="Cambria Math"/>
              </a:rPr>
              <a:t>é</a:t>
            </a:r>
            <a:r>
              <a:rPr lang="en-US" dirty="0" err="1" smtClean="0"/>
              <a:t>’s</a:t>
            </a:r>
            <a:r>
              <a:rPr lang="en-US" dirty="0" smtClean="0"/>
              <a:t> Theorem, the number of divisions needed to find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with </a:t>
            </a:r>
            <a:r>
              <a:rPr lang="en-US" i="1" dirty="0" smtClean="0"/>
              <a:t>a</a:t>
            </a:r>
            <a:r>
              <a:rPr lang="en-US" dirty="0" smtClean="0"/>
              <a:t> &gt; </a:t>
            </a:r>
            <a:r>
              <a:rPr lang="en-US" i="1" dirty="0" smtClean="0"/>
              <a:t>b </a:t>
            </a:r>
            <a:r>
              <a:rPr lang="en-US" dirty="0" smtClean="0"/>
              <a:t>is less than or equal to </a:t>
            </a:r>
            <a:r>
              <a:rPr lang="en-US" dirty="0" smtClean="0">
                <a:latin typeface="Cambria Math"/>
                <a:ea typeface="Cambria Math"/>
              </a:rPr>
              <a:t>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a:t>
            </a:r>
            <a:r>
              <a:rPr lang="en-US" dirty="0" smtClean="0"/>
              <a:t>) since the number of decimal digits in b (which equals </a:t>
            </a:r>
            <a:r>
              <a:rPr lang="en-US" dirty="0" smtClean="0">
                <a:latin typeface="Cambria Math"/>
                <a:ea typeface="Cambria Math"/>
              </a:rPr>
              <a:t>⌊</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i="1" dirty="0" smtClean="0"/>
              <a:t> + </a:t>
            </a:r>
            <a:r>
              <a:rPr lang="en-US" dirty="0" smtClean="0">
                <a:latin typeface="Cambria Math" pitchFamily="18" charset="0"/>
                <a:ea typeface="Cambria Math" pitchFamily="18" charset="0"/>
              </a:rPr>
              <a:t>1</a:t>
            </a:r>
            <a:r>
              <a:rPr lang="en-US" dirty="0" smtClean="0"/>
              <a:t>) is less than or equal to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 + </a:t>
            </a:r>
            <a:r>
              <a:rPr lang="en-US" dirty="0" smtClean="0">
                <a:latin typeface="Cambria Math" pitchFamily="18" charset="0"/>
                <a:ea typeface="Cambria Math" pitchFamily="18" charset="0"/>
              </a:rPr>
              <a:t>1. </a:t>
            </a:r>
            <a:endParaRPr lang="en-US" dirty="0" smtClean="0"/>
          </a:p>
          <a:p>
            <a:endParaRPr lang="en-US" dirty="0" smtClean="0">
              <a:ea typeface="Cambria Math"/>
            </a:endParaRPr>
          </a:p>
          <a:p>
            <a:endParaRPr lang="en-US" i="1" dirty="0" smtClean="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smtClean="0">
                <a:ea typeface="Cambria Math"/>
              </a:rPr>
              <a:t>n</a:t>
            </a:r>
            <a:r>
              <a:rPr lang="en-US" dirty="0" smtClean="0">
                <a:latin typeface="Cambria Math"/>
                <a:ea typeface="Cambria Math"/>
              </a:rPr>
              <a:t>−1 &lt; 5 ∙</a:t>
            </a:r>
            <a:r>
              <a:rPr lang="en-US" dirty="0" smtClean="0">
                <a:ea typeface="Cambria Math"/>
              </a:rPr>
              <a:t>log</a:t>
            </a:r>
            <a:r>
              <a:rPr lang="en-US" baseline="-25000" dirty="0" smtClean="0">
                <a:latin typeface="Cambria Math" pitchFamily="18" charset="0"/>
                <a:ea typeface="Cambria Math" pitchFamily="18" charset="0"/>
              </a:rPr>
              <a:t>10</a:t>
            </a:r>
            <a:r>
              <a:rPr lang="en-US" i="1" dirty="0" smtClean="0"/>
              <a:t> b</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a:t>
            </a:r>
            <a:r>
              <a:rPr lang="en-US" baseline="-25000" dirty="0" smtClean="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smtClean="0"/>
              <a:t>Lam</a:t>
            </a:r>
            <a:r>
              <a:rPr lang="en-US" dirty="0" err="1" smtClean="0">
                <a:latin typeface="Cambria Math"/>
                <a:ea typeface="Cambria Math"/>
              </a:rPr>
              <a:t>é</a:t>
            </a:r>
            <a:r>
              <a:rPr lang="en-US" dirty="0" err="1" smtClean="0"/>
              <a:t>’s</a:t>
            </a:r>
            <a:r>
              <a:rPr lang="en-US" dirty="0" smtClean="0"/>
              <a:t> Theorem was the first result in computational complexity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p>
          <a:p>
            <a:pPr lvl="1"/>
            <a:r>
              <a:rPr lang="en-US" dirty="0" smtClean="0"/>
              <a:t>The </a:t>
            </a:r>
            <a:r>
              <a:rPr lang="en-US" i="1" dirty="0" smtClean="0"/>
              <a:t>basis step </a:t>
            </a:r>
            <a:r>
              <a:rPr lang="en-US" dirty="0" smtClean="0"/>
              <a:t>specifies an initial collection of elements.</a:t>
            </a:r>
          </a:p>
          <a:p>
            <a:pPr lvl="1"/>
            <a:r>
              <a:rPr lang="en-US" dirty="0" smtClean="0"/>
              <a:t>The </a:t>
            </a:r>
            <a:r>
              <a:rPr lang="en-US" i="1" dirty="0" smtClean="0"/>
              <a:t>recursive step </a:t>
            </a:r>
            <a:r>
              <a:rPr lang="en-US" dirty="0" smtClean="0"/>
              <a:t>gives the rules for forming new elements in the set from those already known to be in the set.</a:t>
            </a:r>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r>
              <a:rPr lang="en-US" dirty="0" smtClean="0"/>
              <a:t>We will always assume that the exclusion rule holds, even if it is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14:m>
                  <m:oMath xmlns:m="http://schemas.openxmlformats.org/officeDocument/2006/math">
                    <m:r>
                      <a:rPr lang="en-US" i="1" smtClean="0">
                        <a:latin typeface="Cambria Math"/>
                        <a:ea typeface="Cambria Math"/>
                      </a:rPr>
                      <m:t>𝜆</m:t>
                    </m:r>
                  </m:oMath>
                </a14:m>
                <a:r>
                  <a:rPr lang="en-US" dirty="0" smtClean="0"/>
                  <a:t>) </a:t>
                </a:r>
                <a:r>
                  <a:rPr lang="en-US" dirty="0" smtClean="0"/>
                  <a:t>=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1"/>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 a recursive deﬁnition of the set of </a:t>
                </a:r>
                <a:r>
                  <a:rPr lang="en-US" dirty="0" smtClean="0"/>
                  <a:t>integers </a:t>
                </a:r>
                <a:r>
                  <a:rPr lang="en-US" dirty="0" smtClean="0"/>
                  <a:t>that </a:t>
                </a:r>
                <a:r>
                  <a:rPr lang="en-US" dirty="0"/>
                  <a:t>are multiples of </a:t>
                </a:r>
                <a14:m>
                  <m:oMath xmlns:m="http://schemas.openxmlformats.org/officeDocument/2006/math">
                    <m:r>
                      <a:rPr lang="en-US" i="1" dirty="0" smtClean="0">
                        <a:latin typeface="Cambria Math"/>
                      </a:rPr>
                      <m:t>5</m:t>
                    </m:r>
                  </m:oMath>
                </a14:m>
                <a:r>
                  <a:rPr lang="en-US" dirty="0"/>
                  <a:t>.</a:t>
                </a:r>
                <a:endParaRPr lang="pt-B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4285840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t>BASIS STEP: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buNone/>
            </a:pPr>
            <a:r>
              <a:rPr lang="en-US" dirty="0" smtClean="0"/>
              <a:t>     INDUCTIVE STEP:  The second part of the recursive definition adds </a:t>
            </a:r>
            <a:r>
              <a:rPr lang="en-US" i="1" dirty="0" smtClean="0"/>
              <a:t>x</a:t>
            </a:r>
            <a:r>
              <a:rPr lang="en-US" dirty="0" smtClean="0"/>
              <a:t> +</a:t>
            </a:r>
            <a:r>
              <a:rPr lang="en-US" i="1" dirty="0" smtClean="0"/>
              <a:t>y</a:t>
            </a:r>
            <a:r>
              <a:rPr lang="en-US" dirty="0" smtClean="0"/>
              <a:t> to </a:t>
            </a:r>
            <a:r>
              <a:rPr lang="en-US" i="1" dirty="0" smtClean="0"/>
              <a:t>S</a:t>
            </a:r>
            <a:r>
              <a:rPr lang="en-US" dirty="0" smtClean="0"/>
              <a:t>, if both </a:t>
            </a:r>
            <a:r>
              <a:rPr lang="en-US" i="1" dirty="0" smtClean="0"/>
              <a:t>x</a:t>
            </a:r>
            <a:r>
              <a:rPr lang="en-US" dirty="0" smtClean="0"/>
              <a:t> and </a:t>
            </a:r>
            <a:r>
              <a:rPr lang="en-US" i="1" dirty="0" smtClean="0"/>
              <a:t>y</a:t>
            </a:r>
            <a:r>
              <a:rPr lang="en-US" dirty="0" smtClean="0"/>
              <a:t> are in </a:t>
            </a:r>
            <a:r>
              <a:rPr lang="en-US" i="1" dirty="0" smtClean="0"/>
              <a:t>S</a:t>
            </a:r>
            <a:r>
              <a:rPr lang="en-US" dirty="0" smtClean="0"/>
              <a:t>. 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it follows that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a:p>
            <a:r>
              <a:rPr lang="en-US" dirty="0" smtClean="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t>BASIS STEP: Show that the result holds for all elements specified in the basis step of the recursive definition.</a:t>
            </a:r>
          </a:p>
          <a:p>
            <a:pPr lvl="1">
              <a:buNone/>
            </a:pPr>
            <a:r>
              <a:rPr lang="en-US" dirty="0" smtClean="0"/>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pPr>
              <a:buNone/>
            </a:pPr>
            <a:r>
              <a:rPr lang="en-US" sz="2400" b="1" dirty="0" smtClean="0">
                <a:ea typeface="Cambria Math" pitchFamily="18" charset="0"/>
              </a:rPr>
              <a:t>   Proof</a:t>
            </a:r>
            <a:r>
              <a:rPr lang="en-US" sz="2400" dirty="0" smtClean="0">
                <a:ea typeface="Cambria Math" pitchFamily="18" charset="0"/>
              </a:rPr>
              <a:t>: Use structural induction.</a:t>
            </a: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either </a:t>
            </a:r>
            <a:r>
              <a:rPr lang="en-US" i="1" dirty="0" smtClean="0"/>
              <a:t>x</a:t>
            </a:r>
            <a:r>
              <a:rPr lang="en-US" baseline="-25000" dirty="0" smtClean="0">
                <a:latin typeface="Cambria Math" pitchFamily="18" charset="0"/>
                <a:ea typeface="Cambria Math" pitchFamily="18" charset="0"/>
              </a:rPr>
              <a:t>1</a:t>
            </a:r>
            <a:r>
              <a:rPr lang="en-US" dirty="0" smtClean="0"/>
              <a:t> &lt; </a:t>
            </a:r>
            <a:r>
              <a:rPr lang="en-US" i="1" dirty="0" smtClean="0"/>
              <a:t>x</a:t>
            </a:r>
            <a:r>
              <a:rPr lang="en-US" baseline="-25000" dirty="0" smtClean="0">
                <a:latin typeface="Cambria Math" pitchFamily="18" charset="0"/>
                <a:ea typeface="Cambria Math" pitchFamily="18" charset="0"/>
              </a:rPr>
              <a:t>2</a:t>
            </a:r>
            <a:r>
              <a:rPr lang="en-US" dirty="0" smtClean="0"/>
              <a:t>, or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 x</a:t>
            </a:r>
            <a:r>
              <a:rPr lang="en-US" baseline="-25000" dirty="0" smtClean="0">
                <a:latin typeface="Cambria Math" pitchFamily="18" charset="0"/>
                <a:ea typeface="Cambria Math" pitchFamily="18" charset="0"/>
              </a:rPr>
              <a:t>2</a:t>
            </a:r>
            <a:r>
              <a:rPr lang="en-US" dirty="0" smtClean="0"/>
              <a:t>  and </a:t>
            </a:r>
            <a:r>
              <a:rPr lang="en-US" i="1" dirty="0" smtClean="0"/>
              <a:t>y</a:t>
            </a:r>
            <a:r>
              <a:rPr lang="en-US" baseline="-25000" dirty="0" smtClean="0">
                <a:latin typeface="Cambria Math" pitchFamily="18" charset="0"/>
                <a:ea typeface="Cambria Math" pitchFamily="18" charset="0"/>
              </a:rPr>
              <a:t>1 </a:t>
            </a:r>
            <a:r>
              <a:rPr lang="en-US" dirty="0" smtClean="0"/>
              <a:t>&lt;</a:t>
            </a:r>
            <a:r>
              <a:rPr lang="en-US" i="1" dirty="0" smtClean="0"/>
              <a:t>y</a:t>
            </a:r>
            <a:r>
              <a:rPr lang="en-US" baseline="-25000" dirty="0" smtClean="0">
                <a:latin typeface="Cambria Math" pitchFamily="18" charset="0"/>
                <a:ea typeface="Cambria Math" pitchFamily="18" charset="0"/>
              </a:rPr>
              <a:t>2</a:t>
            </a:r>
            <a:r>
              <a:rPr lang="en-US" dirty="0" smtClean="0"/>
              <a:t> .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a:p>
            <a:r>
              <a:rPr lang="en-US" dirty="0" smtClean="0"/>
              <a:t>The next example uses generalized induction to prove a result about ordered pairs from </a:t>
            </a:r>
            <a:r>
              <a:rPr lang="en-US" b="1" dirty="0" smtClean="0"/>
              <a:t>N</a:t>
            </a:r>
            <a:r>
              <a:rPr lang="en-US" dirty="0" smtClean="0">
                <a:latin typeface="Cambria Math"/>
                <a:ea typeface="Cambria Math"/>
              </a:rPr>
              <a:t>⨉</a:t>
            </a:r>
            <a:r>
              <a:rPr lang="en-US" dirty="0" smtClean="0"/>
              <a:t> </a:t>
            </a:r>
            <a:r>
              <a:rPr lang="en-US" b="1" dirty="0" smtClean="0"/>
              <a:t>N</a:t>
            </a:r>
            <a:r>
              <a:rPr lang="en-US" dirty="0" smtClean="0"/>
              <a: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by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a:t>
            </a:r>
            <a:r>
              <a:rPr lang="en-US" dirty="0" smtClean="0">
                <a:ea typeface="Cambria Math" pitchFamily="18" charset="0"/>
              </a:rPr>
              <a:t>and</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itchFamily="18" charset="0"/>
                <a:ea typeface="Cambria Math" pitchFamily="18" charset="0"/>
              </a:rPr>
              <a:t>=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r>
              <a:rPr lang="en-US" dirty="0" smtClean="0"/>
              <a:t>is defined for all    (</a:t>
            </a:r>
            <a:r>
              <a:rPr lang="en-US" dirty="0" err="1" smtClean="0"/>
              <a:t>m,n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ea typeface="Cambria Math" pitchFamily="18" charset="0"/>
              </a:rPr>
              <a:t>.</a:t>
            </a:r>
            <a:endParaRPr lang="en-US" dirty="0" smtClean="0"/>
          </a:p>
          <a:p>
            <a:pPr>
              <a:buNone/>
            </a:pPr>
            <a:r>
              <a:rPr lang="en-US" b="1" dirty="0" smtClean="0"/>
              <a:t>    Solution</a:t>
            </a:r>
            <a:r>
              <a:rPr lang="en-US" dirty="0" smtClean="0"/>
              <a:t>: Use generalized induction.</a:t>
            </a:r>
          </a:p>
          <a:p>
            <a:pPr lvl="1">
              <a:buNone/>
            </a:pPr>
            <a:r>
              <a:rPr lang="en-US" dirty="0" smtClean="0"/>
              <a:t>BASIS STEP: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 0 + (0</a:t>
            </a:r>
            <a:r>
              <a:rPr lang="en-US" dirty="0" smtClean="0">
                <a:latin typeface="Cambria Math"/>
                <a:ea typeface="Cambria Math"/>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a:ea typeface="Cambria Math"/>
              </a:rPr>
              <a:t>̍</a:t>
            </a:r>
            <a:r>
              <a:rPr lang="en-US" i="1" baseline="-25000" dirty="0" err="1" smtClean="0"/>
              <a:t>,n</a:t>
            </a:r>
            <a:r>
              <a:rPr lang="en-US" i="1"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ea typeface="Cambria Math" pitchFamily="18" charset="0"/>
              </a:rPr>
              <a:t>m</a:t>
            </a:r>
            <a:r>
              <a:rPr lang="en-US" i="1"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 + 1)/2 whenever(</a:t>
            </a:r>
            <a:r>
              <a:rPr lang="en-US" i="1" dirty="0" err="1" smtClean="0">
                <a:ea typeface="Cambria Math" pitchFamily="18" charset="0"/>
              </a:rPr>
              <a:t>m</a:t>
            </a:r>
            <a:r>
              <a:rPr lang="en-US" i="1" dirty="0" err="1" smtClean="0">
                <a:latin typeface="Cambria Math"/>
                <a:ea typeface="Cambria Math"/>
              </a:rPr>
              <a:t>̍</a:t>
            </a:r>
            <a:r>
              <a:rPr lang="en-US" dirty="0" err="1" smtClean="0"/>
              <a:t>,</a:t>
            </a:r>
            <a:r>
              <a:rPr lang="en-US" i="1" dirty="0" err="1" smtClean="0">
                <a:ea typeface="Cambria Math" pitchFamily="18" charset="0"/>
              </a:rPr>
              <a:t>n</a:t>
            </a:r>
            <a:r>
              <a:rPr lang="en-US" i="1" dirty="0" smtClean="0">
                <a:latin typeface="Cambria Math"/>
                <a:ea typeface="Cambria Math"/>
              </a:rPr>
              <a:t>̍</a:t>
            </a:r>
            <a:r>
              <a:rPr lang="en-US" dirty="0" smtClean="0"/>
              <a:t>)</a:t>
            </a:r>
            <a:r>
              <a:rPr lang="en-US" dirty="0" smtClean="0">
                <a:latin typeface="Cambria Math"/>
                <a:ea typeface="Cambria Math"/>
              </a:rPr>
              <a:t>  </a:t>
            </a:r>
            <a:r>
              <a:rPr lang="en-US" dirty="0" smtClean="0">
                <a:ea typeface="Cambria Math"/>
              </a:rPr>
              <a:t>is less than</a:t>
            </a:r>
            <a:r>
              <a:rPr lang="en-US" dirty="0" smtClean="0"/>
              <a:t> (</a:t>
            </a:r>
            <a:r>
              <a:rPr lang="en-US" dirty="0" err="1" smtClean="0"/>
              <a:t>m,n</a:t>
            </a:r>
            <a:r>
              <a:rPr lang="en-US" dirty="0" smtClean="0"/>
              <a:t>) in the lexicographic ordering of </a:t>
            </a:r>
            <a:r>
              <a:rPr lang="en-US" dirty="0" smtClean="0">
                <a:ea typeface="Cambria Math"/>
              </a:rPr>
              <a:t> </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itchFamily="18" charset="0"/>
                <a:ea typeface="Cambria Math" pitchFamily="18" charset="0"/>
              </a:rPr>
              <a:t>0</a:t>
            </a:r>
            <a:r>
              <a:rPr lang="en-US" dirty="0" smtClean="0"/>
              <a:t>, by the inductive hypothesis we can conclude </a:t>
            </a:r>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a:t>
            </a:r>
            <a:r>
              <a:rPr lang="en-US" i="1" dirty="0" smtClean="0">
                <a:latin typeface="Cambria Math"/>
                <a:ea typeface="Cambria Math"/>
              </a:rPr>
              <a:t>− </a:t>
            </a:r>
            <a:r>
              <a:rPr lang="en-US" dirty="0" smtClean="0">
                <a:latin typeface="Cambria Math" pitchFamily="18" charset="0"/>
                <a:ea typeface="Cambria Math" pitchFamily="18" charset="0"/>
              </a:rPr>
              <a:t>1+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+ 1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p>
          <a:p>
            <a:pPr lvl="2"/>
            <a:r>
              <a:rPr lang="en-US" dirty="0" smtClean="0">
                <a:latin typeface="Cambria Math" pitchFamily="18" charset="0"/>
                <a:ea typeface="Cambria Math" pitchFamily="18" charset="0"/>
              </a:rPr>
              <a:t>If </a:t>
            </a:r>
            <a:r>
              <a:rPr lang="en-US" i="1" dirty="0" smtClean="0">
                <a:ea typeface="Cambria Math" pitchFamily="18" charset="0"/>
              </a:rPr>
              <a:t>n</a:t>
            </a:r>
            <a:r>
              <a:rPr lang="en-US" dirty="0" smtClean="0">
                <a:latin typeface="Cambria Math" pitchFamily="18" charset="0"/>
                <a:ea typeface="Cambria Math" pitchFamily="18" charset="0"/>
              </a:rPr>
              <a:t> &gt; 0, by the inductive hypothesis we can conclude </a:t>
            </a:r>
          </a:p>
          <a:p>
            <a:pPr lvl="2">
              <a:buNone/>
            </a:pPr>
            <a:r>
              <a:rPr lang="en-US" dirty="0" smtClean="0">
                <a:latin typeface="Cambria Math" pitchFamily="18" charset="0"/>
                <a:ea typeface="Cambria Math" pitchFamily="18" charset="0"/>
              </a:rPr>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 −</a:t>
            </a:r>
            <a:r>
              <a:rPr lang="en-US" dirty="0" smtClean="0">
                <a:latin typeface="Cambria Math" pitchFamily="18" charset="0"/>
                <a:ea typeface="Cambria Math" pitchFamily="18" charset="0"/>
              </a:rPr>
              <a:t>  1)/2 +</a:t>
            </a:r>
            <a:r>
              <a:rPr lang="en-US" i="1" dirty="0" smtClean="0">
                <a:ea typeface="Cambria Math" pitchFamily="18" charset="0"/>
              </a:rPr>
              <a:t>n</a:t>
            </a:r>
            <a:r>
              <a:rPr lang="en-US" dirty="0" smtClean="0">
                <a:latin typeface="Cambria Math" pitchFamily="18" charset="0"/>
                <a:ea typeface="Cambria Math" pitchFamily="18" charset="0"/>
              </a:rPr>
              <a:t>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p>
          <a:p>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Algorithm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p>
          <a:p>
            <a:r>
              <a:rPr lang="en-US" b="1" dirty="0" smtClean="0"/>
              <a:t>Solution</a:t>
            </a:r>
            <a:r>
              <a:rPr lang="en-US" dirty="0" smtClean="0"/>
              <a:t>: Use the recursive definition of the factorial function.</a:t>
            </a:r>
            <a:endParaRPr lang="en-US" dirty="0"/>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itchFamily="18" charset="0"/>
                <a:ea typeface="Cambria Math" pitchFamily="18" charset="0"/>
              </a:rPr>
              <a:t>0</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itchFamily="18" charset="0"/>
                <a:ea typeface="Cambria Math" pitchFamily="18" charset="0"/>
              </a:rPr>
              <a:t>return </a:t>
            </a:r>
            <a:r>
              <a:rPr lang="en-US" sz="7200" i="1" dirty="0" smtClean="0"/>
              <a:t>n</a:t>
            </a:r>
            <a:r>
              <a:rPr lang="en-US" sz="7200" i="1" dirty="0" smtClean="0">
                <a:latin typeface="Cambria Math"/>
                <a:ea typeface="Cambria Math"/>
              </a:rPr>
              <a:t>∙ </a:t>
            </a:r>
            <a:r>
              <a:rPr lang="en-US" sz="7200" i="1" dirty="0" smtClean="0"/>
              <a:t>factorial</a:t>
            </a:r>
            <a:r>
              <a:rPr lang="en-US" sz="7200" dirty="0" smtClean="0">
                <a:ea typeface="Cambria Math"/>
              </a:rPr>
              <a:t>(</a:t>
            </a:r>
            <a:r>
              <a:rPr lang="en-US" sz="7200" i="1" dirty="0" smtClean="0">
                <a:ea typeface="Cambria Math"/>
              </a:rPr>
              <a:t>n</a:t>
            </a:r>
            <a:r>
              <a:rPr lang="en-US" sz="7200" i="1" dirty="0" smtClean="0">
                <a:latin typeface="Cambria Math"/>
                <a:ea typeface="Cambria Math"/>
              </a:rPr>
              <a:t> </a:t>
            </a:r>
            <a:r>
              <a:rPr lang="en-US" sz="7200" i="1" dirty="0" smtClean="0">
                <a:latin typeface="Cambria Math"/>
                <a:ea typeface="Cambria Math"/>
              </a:rPr>
              <a:t>− </a:t>
            </a:r>
            <a:r>
              <a:rPr lang="en-US" sz="7200" dirty="0" smtClean="0">
                <a:latin typeface="Cambria Math" pitchFamily="18" charset="0"/>
                <a:ea typeface="Cambria Math" pitchFamily="18" charset="0"/>
              </a:rPr>
              <a:t>1</a:t>
            </a:r>
            <a:r>
              <a:rPr lang="en-US" sz="7200" dirty="0" smtClean="0">
                <a:ea typeface="Cambria Math" pitchFamily="18" charset="0"/>
              </a:rPr>
              <a:t>)</a:t>
            </a:r>
            <a:endParaRPr lang="en-US" sz="7200" i="1" dirty="0" smtClean="0">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i="1" noProof="0" dirty="0" smtClean="0">
                <a:ea typeface="Cambria Math" pitchFamily="18" charset="0"/>
              </a:rPr>
              <a:t>n</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itchFamily="18" charset="0"/>
                <a:ea typeface="Cambria Math" pitchFamily="18" charset="0"/>
              </a:rPr>
              <a:t>0</a:t>
            </a:r>
            <a:r>
              <a:rPr kumimoji="0" lang="en-US" sz="8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itchFamily="18" charset="0"/>
                <a:ea typeface="Cambria Math" pitchFamily="18" charset="0"/>
              </a:rPr>
              <a:t>return </a:t>
            </a:r>
            <a:r>
              <a:rPr lang="en-US" sz="8000" i="1" dirty="0" smtClean="0"/>
              <a:t>a</a:t>
            </a:r>
            <a:r>
              <a:rPr lang="en-US" sz="8000" i="1" dirty="0" smtClean="0">
                <a:latin typeface="Cambria Math"/>
                <a:ea typeface="Cambria Math"/>
              </a:rPr>
              <a:t>∙ </a:t>
            </a:r>
            <a:r>
              <a:rPr lang="en-US" sz="8000" i="1" dirty="0" smtClean="0"/>
              <a:t>power </a:t>
            </a:r>
            <a:r>
              <a:rPr lang="en-US" sz="8000" dirty="0" smtClean="0">
                <a:ea typeface="Cambria Math"/>
              </a:rPr>
              <a:t>(</a:t>
            </a:r>
            <a:r>
              <a:rPr lang="en-US" sz="8000" i="1" dirty="0" smtClean="0">
                <a:ea typeface="Cambria Math"/>
              </a:rPr>
              <a:t>a, n</a:t>
            </a:r>
            <a:r>
              <a:rPr lang="en-US" sz="8000" i="1" dirty="0" smtClean="0">
                <a:latin typeface="Cambria Math"/>
                <a:ea typeface="Cambria Math"/>
              </a:rPr>
              <a:t> − </a:t>
            </a:r>
            <a:r>
              <a:rPr lang="en-US" sz="8000" dirty="0" smtClean="0">
                <a:latin typeface="Cambria Math" pitchFamily="18" charset="0"/>
                <a:ea typeface="Cambria Math" pitchFamily="18" charset="0"/>
              </a:rPr>
              <a:t>1</a:t>
            </a:r>
            <a:r>
              <a:rPr lang="en-US" sz="8000" dirty="0" smtClean="0">
                <a:ea typeface="Cambria Math" pitchFamily="18" charset="0"/>
              </a:rPr>
              <a:t>)</a:t>
            </a:r>
            <a:endParaRPr lang="en-US" sz="8000" i="1" dirty="0" smtClean="0">
              <a:ea typeface="Cambria Math" pitchFamily="18" charset="0"/>
            </a:endParaRPr>
          </a:p>
          <a:p>
            <a:pPr marL="274320" lvl="0" indent="-274320">
              <a:spcBef>
                <a:spcPct val="20000"/>
              </a:spcBef>
              <a:buClr>
                <a:schemeClr val="accent3"/>
              </a:buClr>
              <a:buSzPct val="95000"/>
              <a:defRPr/>
            </a:pPr>
            <a:r>
              <a:rPr lang="en-US" sz="8000" noProof="0" dirty="0" smtClean="0">
                <a:ea typeface="Cambria Math"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itchFamily="18" charset="0"/>
            </a:endParaRPr>
          </a:p>
          <a:p>
            <a:pPr marL="274320" lvl="0" indent="-274320">
              <a:spcBef>
                <a:spcPct val="20000"/>
              </a:spcBef>
              <a:buClr>
                <a:schemeClr val="accent3"/>
              </a:buClr>
              <a:buSzPct val="95000"/>
              <a:defRPr/>
            </a:pPr>
            <a:endParaRPr lang="en-US" sz="7200" noProof="0" dirty="0" smtClean="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GCD Algorithm</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p>
          <a:p>
            <a:pPr>
              <a:buNone/>
            </a:pPr>
            <a:r>
              <a:rPr lang="en-US" b="1" dirty="0" smtClean="0"/>
              <a:t>   Solution</a:t>
            </a:r>
            <a:r>
              <a:rPr lang="en-US" dirty="0" smtClean="0"/>
              <a:t>: Use the reduction</a:t>
            </a:r>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p>
          <a:p>
            <a:pPr>
              <a:buNone/>
            </a:pPr>
            <a:r>
              <a:rPr lang="en-US" dirty="0" smtClean="0"/>
              <a:t>   and the condition </a:t>
            </a:r>
            <a:r>
              <a:rPr lang="en-US" dirty="0" err="1" smtClean="0"/>
              <a:t>gcd</a:t>
            </a:r>
            <a:r>
              <a:rPr lang="en-US" dirty="0" smtClean="0"/>
              <a:t>(</a:t>
            </a:r>
            <a:r>
              <a:rPr lang="en-US" dirty="0" smtClean="0">
                <a:latin typeface="Cambria Math" pitchFamily="18" charset="0"/>
                <a:ea typeface="Cambria Math"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itchFamily="18" charset="0"/>
                <a:ea typeface="Cambria Math" pitchFamily="18" charset="0"/>
              </a:rPr>
              <a:t>0</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itchFamily="18" charset="0"/>
                <a:ea typeface="Cambria Math" pitchFamily="18" charset="0"/>
              </a:rPr>
              <a:t>0</a:t>
            </a:r>
            <a:r>
              <a:rPr kumimoji="0" lang="en-US" sz="7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lang="en-US" sz="7400" i="1" dirty="0" smtClean="0">
                <a:latin typeface="Cambria Math" pitchFamily="18" charset="0"/>
                <a:ea typeface="Cambria Math" pitchFamily="18" charset="0"/>
              </a:rPr>
              <a:t>b</a:t>
            </a:r>
            <a:endParaRPr kumimoji="0" lang="en-US" sz="7400" i="1"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itchFamily="18" charset="0"/>
                <a:ea typeface="Cambria Math" pitchFamily="18" charset="0"/>
              </a:rPr>
              <a:t>return </a:t>
            </a:r>
            <a:r>
              <a:rPr lang="en-US" sz="7400" i="1" dirty="0" smtClean="0"/>
              <a:t> </a:t>
            </a:r>
            <a:r>
              <a:rPr lang="en-US" sz="7400" i="1" dirty="0" err="1" smtClean="0"/>
              <a:t>gcd</a:t>
            </a:r>
            <a:r>
              <a:rPr lang="en-US" sz="7400" i="1" dirty="0" smtClean="0"/>
              <a:t> </a:t>
            </a:r>
            <a:r>
              <a:rPr lang="en-US" sz="7400" dirty="0" smtClean="0">
                <a:ea typeface="Cambria Math"/>
              </a:rPr>
              <a:t>(</a:t>
            </a:r>
            <a:r>
              <a:rPr lang="en-US" sz="7400" i="1" dirty="0" smtClean="0">
                <a:ea typeface="Cambria Math"/>
              </a:rPr>
              <a:t>b</a:t>
            </a:r>
            <a:r>
              <a:rPr lang="en-US" sz="7400" i="1" dirty="0" smtClean="0">
                <a:latin typeface="Cambria Math"/>
                <a:ea typeface="Cambria Math"/>
              </a:rPr>
              <a:t> </a:t>
            </a:r>
            <a:r>
              <a:rPr lang="en-US" sz="7400" b="1" dirty="0" smtClean="0">
                <a:ea typeface="Cambria Math"/>
              </a:rPr>
              <a:t>mod</a:t>
            </a:r>
            <a:r>
              <a:rPr lang="en-US" sz="7400" i="1" dirty="0" smtClean="0">
                <a:ea typeface="Cambria Math"/>
              </a:rPr>
              <a:t>  a, a</a:t>
            </a:r>
            <a:r>
              <a:rPr lang="en-US" sz="7400" dirty="0" smtClean="0">
                <a:ea typeface="Cambria Math" pitchFamily="18" charset="0"/>
              </a:rPr>
              <a:t>)</a:t>
            </a:r>
            <a:endParaRPr lang="en-US" sz="7400" i="1" dirty="0" smtClean="0">
              <a:ea typeface="Cambria Math" pitchFamily="18" charset="0"/>
            </a:endParaRPr>
          </a:p>
          <a:p>
            <a:pPr marL="274320" lvl="0" indent="-274320">
              <a:spcBef>
                <a:spcPct val="20000"/>
              </a:spcBef>
              <a:buClr>
                <a:schemeClr val="accent3"/>
              </a:buClr>
              <a:buSzPct val="95000"/>
              <a:defRPr/>
            </a:pPr>
            <a:r>
              <a:rPr lang="en-US" sz="7400" noProof="0" dirty="0" smtClean="0">
                <a:ea typeface="Cambria Math" pitchFamily="18" charset="0"/>
              </a:rPr>
              <a:t>{output is </a:t>
            </a:r>
            <a:r>
              <a:rPr lang="en-US" sz="7400" i="1" dirty="0" err="1" smtClean="0">
                <a:ea typeface="Cambria Math" pitchFamily="18" charset="0"/>
              </a:rPr>
              <a:t>gcd</a:t>
            </a:r>
            <a:r>
              <a:rPr lang="en-US" sz="7400" dirty="0" smtClean="0">
                <a:ea typeface="Cambria Math" pitchFamily="18" charset="0"/>
              </a:rPr>
              <a:t>(</a:t>
            </a:r>
            <a:r>
              <a:rPr lang="en-US" sz="7400" i="1" dirty="0" smtClean="0">
                <a:ea typeface="Cambria Math" pitchFamily="18" charset="0"/>
              </a:rPr>
              <a:t>a, b</a:t>
            </a:r>
            <a:r>
              <a:rPr lang="en-US" sz="7400" dirty="0" smtClean="0">
                <a:ea typeface="Cambria Math" pitchFamily="18" charset="0"/>
              </a:rPr>
              <a:t>)</a:t>
            </a:r>
            <a:r>
              <a:rPr lang="en-US" sz="7400" noProof="0" dirty="0" smtClean="0">
                <a:ea typeface="Cambria Math" pitchFamily="18" charset="0"/>
              </a:rPr>
              <a:t>}</a:t>
            </a:r>
            <a:endParaRPr kumimoji="0" lang="en-US" sz="74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version of a binary search algorithm. </a:t>
            </a:r>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itchFamily="18" charset="0"/>
                <a:ea typeface="Cambria Math"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p>
          <a:p>
            <a:endParaRPr lang="en-US" dirty="0" smtClean="0"/>
          </a:p>
          <a:p>
            <a:endParaRPr lang="en-US" dirty="0" smtClean="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itchFamily="18" charset="0"/>
                <a:ea typeface="Cambria Math" pitchFamily="18" charset="0"/>
              </a:rPr>
              <a:t>1</a:t>
            </a:r>
            <a:r>
              <a:rPr lang="en-US" sz="7200" dirty="0" smtClean="0">
                <a:latin typeface="Cambria Math"/>
                <a:ea typeface="Cambria Math"/>
              </a:rPr>
              <a:t>≤</a:t>
            </a:r>
            <a:r>
              <a:rPr lang="en-US" sz="7200" i="1" dirty="0" smtClean="0">
                <a:ea typeface="Cambria Math"/>
              </a:rPr>
              <a:t> </a:t>
            </a:r>
            <a:r>
              <a:rPr lang="en-US" sz="7200" i="1" dirty="0" err="1" smtClean="0">
                <a:ea typeface="Cambria Math"/>
              </a:rPr>
              <a:t>i</a:t>
            </a:r>
            <a:r>
              <a:rPr lang="en-US" sz="7200" i="1" dirty="0" smtClean="0">
                <a:ea typeface="Cambria Math"/>
              </a:rPr>
              <a:t> </a:t>
            </a:r>
            <a:r>
              <a:rPr lang="en-US" sz="7200" dirty="0" smtClean="0">
                <a:latin typeface="Cambria Math"/>
                <a:ea typeface="Cambria Math"/>
              </a:rPr>
              <a:t>≤ </a:t>
            </a:r>
            <a:r>
              <a:rPr lang="en-US" sz="7200" i="1" dirty="0" smtClean="0">
                <a:ea typeface="Cambria Math"/>
              </a:rPr>
              <a:t>j </a:t>
            </a:r>
            <a:r>
              <a:rPr lang="en-US" sz="7200" dirty="0" smtClean="0">
                <a:latin typeface="Cambria Math"/>
                <a:ea typeface="Cambria Math"/>
              </a:rPr>
              <a:t>≤</a:t>
            </a:r>
            <a:r>
              <a:rPr lang="en-US" sz="7200" i="1" dirty="0" smtClean="0">
                <a:ea typeface="Cambria Math"/>
              </a:rPr>
              <a:t>n</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a:rPr>
              <a:t>m</a:t>
            </a:r>
            <a:r>
              <a:rPr kumimoji="0" lang="en-US" sz="7200" i="0" u="none" strike="noStrike" kern="1200" cap="none" spc="0" normalizeH="0" baseline="0" noProof="0" dirty="0" smtClean="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smtClean="0">
                <a:ln>
                  <a:noFill/>
                </a:ln>
                <a:solidFill>
                  <a:schemeClr val="tx1"/>
                </a:solidFill>
                <a:effectLst/>
                <a:uLnTx/>
                <a:uFillTx/>
                <a:latin typeface="Cambria Math"/>
                <a:ea typeface="Cambria Math"/>
              </a:rPr>
              <a:t>⌊(</a:t>
            </a:r>
            <a:r>
              <a:rPr kumimoji="0" lang="en-US" sz="7200" i="1" u="none" strike="noStrike" kern="1200" cap="none" spc="0" normalizeH="0" baseline="0" noProof="0" dirty="0" err="1" smtClean="0">
                <a:ln>
                  <a:noFill/>
                </a:ln>
                <a:solidFill>
                  <a:schemeClr val="tx1"/>
                </a:solidFill>
                <a:effectLst/>
                <a:uLnTx/>
                <a:uFillTx/>
                <a:ea typeface="Cambria Math"/>
              </a:rPr>
              <a:t>i</a:t>
            </a:r>
            <a:r>
              <a:rPr kumimoji="0" lang="en-US" sz="7200" i="0" u="none" strike="noStrike" kern="1200" cap="none" spc="0" normalizeH="0" baseline="0" noProof="0" dirty="0" smtClean="0">
                <a:ln>
                  <a:noFill/>
                </a:ln>
                <a:solidFill>
                  <a:schemeClr val="tx1"/>
                </a:solidFill>
                <a:effectLst/>
                <a:uLnTx/>
                <a:uFillTx/>
                <a:latin typeface="Cambria Math"/>
                <a:ea typeface="Cambria Math"/>
              </a:rPr>
              <a:t> + </a:t>
            </a:r>
            <a:r>
              <a:rPr kumimoji="0" lang="en-US" sz="7200" i="1" u="none" strike="noStrike" kern="1200" cap="none" spc="0" normalizeH="0" baseline="0" noProof="0" dirty="0" smtClean="0">
                <a:ln>
                  <a:noFill/>
                </a:ln>
                <a:solidFill>
                  <a:schemeClr val="tx1"/>
                </a:solidFill>
                <a:effectLst/>
                <a:uLnTx/>
                <a:uFillTx/>
                <a:ea typeface="Cambria Math"/>
              </a:rPr>
              <a:t>j</a:t>
            </a:r>
            <a:r>
              <a:rPr kumimoji="0" lang="en-US" sz="7200" i="0" u="none" strike="noStrike" kern="1200" cap="none" spc="0" normalizeH="0" baseline="0" noProof="0" dirty="0" smtClean="0">
                <a:ln>
                  <a:noFill/>
                </a:ln>
                <a:solidFill>
                  <a:schemeClr val="tx1"/>
                </a:solidFill>
                <a:effectLst/>
                <a:uLnTx/>
                <a:uFillTx/>
                <a:latin typeface="Cambria Math"/>
                <a:ea typeface="Cambria Math"/>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itchFamily="18" charset="0"/>
              </a:rPr>
              <a:t>a</a:t>
            </a:r>
            <a:r>
              <a:rPr lang="en-US" sz="7200" i="1" baseline="-25000" noProof="0" dirty="0" smtClean="0">
                <a:ea typeface="Cambria Math" pitchFamily="18" charset="0"/>
              </a:rPr>
              <a:t>m</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return </a:t>
            </a:r>
            <a:r>
              <a:rPr lang="en-US" sz="7200" i="1" dirty="0" smtClean="0">
                <a:ea typeface="Cambria Math"/>
              </a:rPr>
              <a:t>m</a:t>
            </a:r>
            <a:endParaRPr kumimoji="0" lang="en-US" sz="720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a:ea typeface="Cambria Math"/>
              </a:rPr>
              <a:t>−</a:t>
            </a:r>
            <a:r>
              <a:rPr lang="en-US" sz="7200" dirty="0" smtClean="0">
                <a:latin typeface="Cambria Math"/>
                <a:ea typeface="Cambria Math"/>
              </a:rPr>
              <a:t>1</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itchFamily="18" charset="0"/>
              </a:rPr>
              <a:t>a</a:t>
            </a:r>
            <a:r>
              <a:rPr lang="en-US" sz="7200" i="1" baseline="-25000" dirty="0" smtClean="0">
                <a:ea typeface="Cambria Math"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itchFamily="18" charset="0"/>
              </a:rPr>
              <a:t> </a:t>
            </a:r>
            <a:r>
              <a:rPr lang="en-US" sz="7200" b="1" dirty="0" smtClean="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a:ea typeface="Cambria Math"/>
              </a:rPr>
              <a:t>+1,j</a:t>
            </a:r>
            <a:r>
              <a:rPr lang="en-US" sz="7200" i="1" dirty="0" smtClean="0"/>
              <a:t>,x</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else </a:t>
            </a:r>
            <a:r>
              <a:rPr lang="en-US" sz="7200" b="1" dirty="0" smtClean="0">
                <a:latin typeface="Cambria Math" pitchFamily="18" charset="0"/>
                <a:ea typeface="Cambria Math" pitchFamily="18" charset="0"/>
              </a:rPr>
              <a:t>return </a:t>
            </a:r>
            <a:r>
              <a:rPr lang="en-US" sz="7200" dirty="0" smtClean="0">
                <a:latin typeface="Cambria Math" pitchFamily="18" charset="0"/>
                <a:ea typeface="Cambria Math" pitchFamily="18" charset="0"/>
              </a:rPr>
              <a:t>0</a:t>
            </a:r>
            <a:endParaRPr lang="en-US" sz="7200" i="1" dirty="0" smtClean="0">
              <a:ea typeface="Cambria Math"/>
            </a:endParaRPr>
          </a:p>
          <a:p>
            <a:pPr marL="274320" lvl="0" indent="-274320">
              <a:spcBef>
                <a:spcPct val="20000"/>
              </a:spcBef>
              <a:buClr>
                <a:schemeClr val="accent3"/>
              </a:buClr>
              <a:buSzPct val="95000"/>
              <a:defRPr/>
            </a:pPr>
            <a:r>
              <a:rPr lang="en-US" sz="7200" noProof="0" dirty="0" smtClean="0">
                <a:ea typeface="Cambria Math"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itchFamily="18" charset="0"/>
                <a:ea typeface="Cambria Math" pitchFamily="18" charset="0"/>
              </a:rPr>
              <a:t>1</a:t>
            </a:r>
            <a:r>
              <a:rPr lang="en-US" sz="7200" noProof="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ea typeface="Cambria Math" pitchFamily="18" charset="0"/>
              </a:rPr>
              <a:t>if it appears, otherwise </a:t>
            </a:r>
            <a:r>
              <a:rPr lang="en-US" sz="7200" dirty="0" smtClean="0">
                <a:latin typeface="Cambria Math" pitchFamily="18" charset="0"/>
                <a:ea typeface="Cambria Math" pitchFamily="18" charset="0"/>
              </a:rPr>
              <a:t>0</a:t>
            </a:r>
            <a:r>
              <a:rPr lang="en-US" sz="7200" noProof="0" dirty="0" smtClean="0">
                <a:ea typeface="Cambria Math" pitchFamily="18" charset="0"/>
              </a:rPr>
              <a:t>}</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p:txBody>
          <a:bodyPr>
            <a:normAutofit fontScale="62500" lnSpcReduction="20000"/>
          </a:bodyPr>
          <a:lstStyle/>
          <a:p>
            <a:r>
              <a:rPr lang="en-US" b="1" dirty="0" smtClean="0"/>
              <a:t> </a:t>
            </a:r>
            <a:r>
              <a:rPr lang="en-US" dirty="0" smtClean="0"/>
              <a:t>Both </a:t>
            </a:r>
            <a:r>
              <a:rPr lang="en-US" b="1" dirty="0" smtClean="0"/>
              <a:t> </a:t>
            </a:r>
            <a:r>
              <a:rPr lang="en-US" dirty="0" smtClean="0"/>
              <a:t>mathematical</a:t>
            </a:r>
            <a:r>
              <a:rPr lang="en-US" b="1" dirty="0" smtClean="0"/>
              <a:t> </a:t>
            </a:r>
            <a:r>
              <a:rPr lang="en-US" dirty="0" smtClean="0"/>
              <a:t>and str0ng induction are useful techniques to show that recursive algorithms always produce the correct output.</a:t>
            </a:r>
          </a:p>
          <a:p>
            <a:pPr>
              <a:buNone/>
            </a:pPr>
            <a:endParaRPr lang="en-US" dirty="0" smtClean="0"/>
          </a:p>
          <a:p>
            <a:pPr>
              <a:buNone/>
            </a:pPr>
            <a:r>
              <a:rPr lang="en-US" b="1" dirty="0" smtClean="0"/>
              <a:t> Example</a:t>
            </a:r>
            <a:r>
              <a:rPr lang="en-US" dirty="0" smtClean="0"/>
              <a:t>: Prove that the algorithm for computing the powers of real numbers is correct.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p>
          <a:p>
            <a:pPr lvl="1">
              <a:buNone/>
            </a:pPr>
            <a:r>
              <a:rPr lang="en-US" dirty="0" smtClean="0"/>
              <a:t>   BASIS STEP: </a:t>
            </a:r>
            <a:r>
              <a:rPr lang="en-US" i="1" dirty="0" smtClean="0"/>
              <a:t>a</a:t>
            </a:r>
            <a:r>
              <a:rPr lang="en-US" baseline="30000"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buNone/>
            </a:pPr>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Assuming the inductive hypothesis, the algorithm correctly computes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since</a:t>
            </a:r>
          </a:p>
          <a:p>
            <a:pPr>
              <a:buNone/>
            </a:pPr>
            <a:r>
              <a:rPr lang="en-US" dirty="0" smtClean="0"/>
              <a:t>                    </a:t>
            </a:r>
            <a:r>
              <a:rPr lang="en-US" i="1" dirty="0" smtClean="0"/>
              <a:t>power</a:t>
            </a:r>
            <a:r>
              <a:rPr lang="en-US" dirty="0" smtClean="0"/>
              <a:t>(</a:t>
            </a:r>
            <a:r>
              <a:rPr lang="en-US" i="1" dirty="0" err="1" smtClean="0"/>
              <a:t>a</a:t>
            </a:r>
            <a:r>
              <a:rPr lang="en-US" dirty="0" err="1" smtClean="0"/>
              <a:t>,</a:t>
            </a:r>
            <a:r>
              <a:rPr lang="en-US" i="1" dirty="0" err="1" smtClean="0">
                <a:ea typeface="Cambria Math" pitchFamily="18" charset="0"/>
              </a:rPr>
              <a:t>k</a:t>
            </a:r>
            <a:r>
              <a:rPr lang="en-US" i="1" dirty="0" smtClean="0">
                <a:ea typeface="Cambria Math" pitchFamily="18" charset="0"/>
              </a:rPr>
              <a:t> + </a:t>
            </a:r>
            <a:r>
              <a:rPr lang="en-US" dirty="0" smtClean="0">
                <a:latin typeface="Cambria Math" pitchFamily="18" charset="0"/>
                <a:ea typeface="Cambria Math" pitchFamily="18" charset="0"/>
              </a:rPr>
              <a:t>1</a:t>
            </a:r>
            <a:r>
              <a:rPr lang="en-US" dirty="0" smtClean="0"/>
              <a:t>) =</a:t>
            </a:r>
            <a:r>
              <a:rPr lang="en-US" sz="2800" i="1" dirty="0" smtClean="0"/>
              <a:t> </a:t>
            </a:r>
            <a:r>
              <a:rPr lang="en-US" i="1" dirty="0" smtClean="0"/>
              <a:t>a</a:t>
            </a:r>
            <a:r>
              <a:rPr lang="en-US" i="1" dirty="0" smtClean="0">
                <a:latin typeface="Cambria Math"/>
                <a:ea typeface="Cambria Math"/>
              </a:rPr>
              <a:t>∙ </a:t>
            </a:r>
            <a:r>
              <a:rPr lang="en-US" i="1" dirty="0" smtClean="0"/>
              <a:t>power </a:t>
            </a:r>
            <a:r>
              <a:rPr lang="en-US" dirty="0" smtClean="0">
                <a:ea typeface="Cambria Math"/>
              </a:rPr>
              <a:t>(</a:t>
            </a:r>
            <a:r>
              <a:rPr lang="en-US" i="1" dirty="0" smtClean="0">
                <a:ea typeface="Cambria Math"/>
              </a:rPr>
              <a:t>a, k</a:t>
            </a:r>
            <a:r>
              <a:rPr lang="en-US" dirty="0" smtClean="0">
                <a:ea typeface="Cambria Math" pitchFamily="18" charset="0"/>
              </a:rPr>
              <a:t>) =</a:t>
            </a:r>
            <a:r>
              <a:rPr lang="en-US" i="1" dirty="0" smtClean="0"/>
              <a:t> a</a:t>
            </a:r>
            <a:r>
              <a:rPr lang="en-US" i="1" dirty="0" smtClean="0">
                <a:latin typeface="Cambria Math"/>
                <a:ea typeface="Cambria Math"/>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a:buNone/>
            </a:pPr>
            <a:r>
              <a:rPr lang="en-US" dirty="0" smtClean="0"/>
              <a:t>     </a:t>
            </a:r>
            <a:endParaRPr lang="en-US" dirty="0"/>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itchFamily="18" charset="0"/>
                <a:ea typeface="Cambria Math" pitchFamily="18" charset="0"/>
              </a:rPr>
              <a:t>0</a:t>
            </a:r>
            <a:r>
              <a:rPr kumimoji="0" lang="en-US" sz="1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smtClean="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itchFamily="18" charset="0"/>
                <a:ea typeface="Cambria Math" pitchFamily="18" charset="0"/>
              </a:rPr>
              <a:t>return </a:t>
            </a:r>
            <a:r>
              <a:rPr lang="en-US" sz="1400" i="1" dirty="0" smtClean="0"/>
              <a:t>a</a:t>
            </a:r>
            <a:r>
              <a:rPr lang="en-US" sz="1400" i="1" dirty="0" smtClean="0">
                <a:latin typeface="Cambria Math"/>
                <a:ea typeface="Cambria Math"/>
              </a:rPr>
              <a:t>∙ </a:t>
            </a:r>
            <a:r>
              <a:rPr lang="en-US" sz="1400" i="1" dirty="0" smtClean="0"/>
              <a:t>power </a:t>
            </a:r>
            <a:r>
              <a:rPr lang="en-US" sz="1400" dirty="0" smtClean="0">
                <a:ea typeface="Cambria Math"/>
              </a:rPr>
              <a:t>(</a:t>
            </a:r>
            <a:r>
              <a:rPr lang="en-US" sz="1400" i="1" dirty="0" smtClean="0">
                <a:ea typeface="Cambria Math"/>
              </a:rPr>
              <a:t>a, n</a:t>
            </a:r>
            <a:r>
              <a:rPr lang="en-US" sz="1400" i="1" dirty="0" smtClean="0">
                <a:latin typeface="Cambria Math"/>
                <a:ea typeface="Cambria Math"/>
              </a:rPr>
              <a:t> − </a:t>
            </a:r>
            <a:r>
              <a:rPr lang="en-US" sz="1400" dirty="0" smtClean="0">
                <a:latin typeface="Cambria Math" pitchFamily="18" charset="0"/>
                <a:ea typeface="Cambria Math" pitchFamily="18" charset="0"/>
              </a:rPr>
              <a:t>1</a:t>
            </a:r>
            <a:r>
              <a:rPr lang="en-US" sz="1400" dirty="0" smtClean="0">
                <a:ea typeface="Cambria Math" pitchFamily="18" charset="0"/>
              </a:rPr>
              <a:t>)</a:t>
            </a:r>
            <a:endParaRPr lang="en-US" sz="1400" i="1" dirty="0" smtClean="0">
              <a:ea typeface="Cambria Math" pitchFamily="18" charset="0"/>
            </a:endParaRPr>
          </a:p>
          <a:p>
            <a:pPr marL="274320" lvl="0" indent="-274320">
              <a:spcBef>
                <a:spcPct val="20000"/>
              </a:spcBef>
              <a:buClr>
                <a:schemeClr val="accent3"/>
              </a:buClr>
              <a:buSzPct val="95000"/>
              <a:defRPr/>
            </a:pPr>
            <a:r>
              <a:rPr lang="en-US" sz="1400" noProof="0" dirty="0" smtClean="0">
                <a:ea typeface="Cambria Math"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itchFamily="18" charset="0"/>
            </a:endParaRPr>
          </a:p>
          <a:p>
            <a:pPr marL="274320" lvl="0" indent="-274320">
              <a:spcBef>
                <a:spcPct val="20000"/>
              </a:spcBef>
              <a:buClr>
                <a:schemeClr val="accent3"/>
              </a:buClr>
              <a:buSzPct val="95000"/>
              <a:defRPr/>
            </a:pPr>
            <a:endParaRPr lang="en-US" sz="4800" noProof="0" dirty="0" smtClean="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 list (with an even number of elements) into two </a:t>
            </a:r>
            <a:r>
              <a:rPr lang="en-US" dirty="0" err="1" smtClean="0"/>
              <a:t>sublists</a:t>
            </a:r>
            <a:r>
              <a:rPr lang="en-US" dirty="0" smtClean="0"/>
              <a:t> of equal length until each </a:t>
            </a:r>
            <a:r>
              <a:rPr lang="en-US" dirty="0" err="1" smtClean="0"/>
              <a:t>sublist</a:t>
            </a:r>
            <a:r>
              <a:rPr lang="en-US" dirty="0" smtClean="0"/>
              <a:t> has one element.</a:t>
            </a:r>
          </a:p>
          <a:p>
            <a:r>
              <a:rPr lang="en-US" dirty="0" smtClean="0"/>
              <a:t>Each </a:t>
            </a:r>
            <a:r>
              <a:rPr lang="en-US" dirty="0" err="1" smtClean="0"/>
              <a:t>sublist</a:t>
            </a:r>
            <a:r>
              <a:rPr lang="en-US" dirty="0" smtClean="0"/>
              <a:t> is represented by a balanced binary tree.</a:t>
            </a:r>
          </a:p>
          <a:p>
            <a:r>
              <a:rPr lang="en-US" dirty="0" smtClean="0"/>
              <a:t>At each step a pair of </a:t>
            </a:r>
            <a:r>
              <a:rPr lang="en-US" dirty="0" err="1" smtClean="0"/>
              <a:t>sublists</a:t>
            </a:r>
            <a:r>
              <a:rPr lang="en-US" dirty="0" smtClean="0"/>
              <a:t> is successively merged into a list with the elements in increasing order. The process ends when all the </a:t>
            </a:r>
            <a:r>
              <a:rPr lang="en-US" dirty="0" err="1" smtClean="0"/>
              <a:t>sublists</a:t>
            </a:r>
            <a:r>
              <a:rPr lang="en-US" dirty="0" smtClean="0"/>
              <a:t> have been merged.</a:t>
            </a:r>
          </a:p>
          <a:p>
            <a:r>
              <a:rPr lang="en-US" dirty="0" smtClean="0"/>
              <a:t>The succession of merged lists is represented by a binary tree.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p>
          <a:p>
            <a:pPr>
              <a:buNone/>
            </a:pPr>
            <a:r>
              <a:rPr lang="en-US" dirty="0" smtClean="0"/>
              <a:t>           </a:t>
            </a:r>
            <a:r>
              <a:rPr lang="en-US" dirty="0" smtClean="0">
                <a:latin typeface="Cambria Math" pitchFamily="18" charset="0"/>
                <a:ea typeface="Cambria Math" pitchFamily="18" charset="0"/>
              </a:rPr>
              <a:t>8,2,4,6,9,7,10, 1, 5, 3</a:t>
            </a:r>
          </a:p>
          <a:p>
            <a:pPr>
              <a:buNone/>
            </a:pPr>
            <a:r>
              <a:rPr lang="en-US" dirty="0" smtClean="0"/>
              <a:t>       into increasing order.</a:t>
            </a:r>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r>
              <a:rPr lang="en-US" sz="7200" i="1" dirty="0" smtClean="0">
                <a:ea typeface="Cambria Math" pitchFamily="18" charset="0"/>
              </a:rPr>
              <a:t> </a:t>
            </a:r>
            <a:r>
              <a:rPr lang="en-US" sz="7200" dirty="0" smtClean="0">
                <a:latin typeface="Cambria Math"/>
                <a:ea typeface="Cambria Math"/>
              </a:rPr>
              <a:t>)</a:t>
            </a: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itchFamily="18" charset="0"/>
                <a:ea typeface="Cambria Math"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smtClean="0">
                <a:ea typeface="Cambria Math"/>
              </a:rPr>
              <a:t>         m</a:t>
            </a:r>
            <a:r>
              <a:rPr lang="en-US" sz="7200" dirty="0" smtClean="0">
                <a:latin typeface="Cambria Math"/>
                <a:ea typeface="Cambria Math"/>
              </a:rPr>
              <a:t> := ⌊</a:t>
            </a:r>
            <a:r>
              <a:rPr lang="en-US" sz="7200" i="1" dirty="0" smtClean="0">
                <a:latin typeface="Cambria Math"/>
                <a:ea typeface="Cambria Math"/>
              </a:rPr>
              <a:t>n</a:t>
            </a:r>
            <a:r>
              <a:rPr lang="en-US" sz="7200" dirty="0" smtClean="0">
                <a:latin typeface="Cambria Math"/>
                <a:ea typeface="Cambria Math"/>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smtClean="0">
                <a:ln>
                  <a:noFill/>
                </a:ln>
                <a:solidFill>
                  <a:schemeClr val="tx1"/>
                </a:solidFill>
                <a:effectLst/>
                <a:uLnTx/>
                <a:uFillTx/>
                <a:ea typeface="Cambria Math" pitchFamily="18" charset="0"/>
              </a:rPr>
              <a:t> </a:t>
            </a:r>
            <a:r>
              <a:rPr kumimoji="0" lang="en-US" sz="7200" u="none" strike="noStrike" kern="1200" cap="none" spc="0" normalizeH="0" noProof="0" dirty="0" smtClean="0">
                <a:ln>
                  <a:noFill/>
                </a:ln>
                <a:solidFill>
                  <a:schemeClr val="tx1"/>
                </a:solidFill>
                <a:effectLst/>
                <a:uLnTx/>
                <a:uFillTx/>
                <a:ea typeface="Cambria Math" pitchFamily="18" charset="0"/>
              </a:rPr>
              <a:t>:</a:t>
            </a:r>
            <a:r>
              <a:rPr kumimoji="0" lang="en-US" sz="7200" i="1" u="none" strike="noStrike" kern="1200" cap="none" spc="0" normalizeH="0" noProof="0" dirty="0" smtClean="0">
                <a:ln>
                  <a:noFill/>
                </a:ln>
                <a:solidFill>
                  <a:schemeClr val="tx1"/>
                </a:solidFill>
                <a:effectLst/>
                <a:uLnTx/>
                <a:uFillTx/>
                <a:ea typeface="Cambria Math" pitchFamily="18" charset="0"/>
              </a:rPr>
              <a:t>= </a:t>
            </a:r>
            <a:r>
              <a:rPr lang="en-US" sz="7200" i="1" dirty="0" smtClean="0"/>
              <a:t>a</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m</a:t>
            </a:r>
            <a:r>
              <a:rPr lang="en-US" sz="7200" i="1" dirty="0" smtClean="0">
                <a:ea typeface="Cambria Math" pitchFamily="18" charset="0"/>
              </a:rPr>
              <a:t> </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+1</a:t>
            </a:r>
            <a:r>
              <a:rPr lang="en-US" sz="7200" dirty="0" smtClean="0">
                <a:latin typeface="Cambria Math" pitchFamily="18" charset="0"/>
                <a:ea typeface="Cambria Math" pitchFamily="18" charset="0"/>
              </a:rPr>
              <a:t>, </a:t>
            </a:r>
            <a:r>
              <a:rPr lang="en-US" sz="7200" i="1" dirty="0" smtClean="0"/>
              <a:t>a</a:t>
            </a:r>
            <a:r>
              <a:rPr lang="en-US" sz="7200" i="1" baseline="-25000" dirty="0" smtClean="0">
                <a:ea typeface="Cambria Math" pitchFamily="18" charset="0"/>
              </a:rPr>
              <a:t>m</a:t>
            </a:r>
            <a:r>
              <a:rPr lang="en-US" sz="7200" baseline="-25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a:t>
            </a:r>
            <a:r>
              <a:rPr lang="en-US" sz="7200" i="1" dirty="0" smtClean="0">
                <a:ea typeface="Cambria Math" pitchFamily="18" charset="0"/>
              </a:rPr>
              <a:t>a</a:t>
            </a:r>
            <a:r>
              <a:rPr lang="en-US" sz="7200" i="1" baseline="-25000" dirty="0" smtClean="0">
                <a:ea typeface="Cambria Math" pitchFamily="18" charset="0"/>
              </a:rPr>
              <a:t>n</a:t>
            </a:r>
          </a:p>
          <a:p>
            <a:pPr marL="274320" lvl="0" indent="-274320">
              <a:spcBef>
                <a:spcPct val="20000"/>
              </a:spcBef>
              <a:buClr>
                <a:schemeClr val="accent3"/>
              </a:buClr>
              <a:buSzPct val="95000"/>
              <a:defRPr/>
            </a:pPr>
            <a:r>
              <a:rPr lang="en-US" sz="7200" i="1" dirty="0" smtClean="0">
                <a:ea typeface="Cambria Math" pitchFamily="18" charset="0"/>
              </a:rPr>
              <a:t>         L</a:t>
            </a:r>
            <a:r>
              <a:rPr lang="en-US" sz="7200" baseline="-25000" dirty="0" smtClean="0">
                <a:latin typeface="Cambria Math" pitchFamily="18" charset="0"/>
                <a:ea typeface="Cambria Math" pitchFamily="18" charset="0"/>
              </a:rPr>
              <a:t> </a:t>
            </a:r>
            <a:r>
              <a:rPr lang="en-US" sz="7200" dirty="0" smtClean="0">
                <a:latin typeface="Cambria Math" pitchFamily="18" charset="0"/>
                <a:ea typeface="Cambria Math" pitchFamily="18" charset="0"/>
              </a:rPr>
              <a:t> </a:t>
            </a:r>
            <a:r>
              <a:rPr lang="en-US" sz="7200" i="1" dirty="0" smtClean="0">
                <a:ea typeface="Cambria Math" pitchFamily="18" charset="0"/>
              </a:rPr>
              <a:t> </a:t>
            </a:r>
            <a:r>
              <a:rPr lang="en-US" sz="7200" dirty="0" smtClean="0">
                <a:ea typeface="Cambria Math" pitchFamily="18" charset="0"/>
              </a:rPr>
              <a:t>:</a:t>
            </a:r>
            <a:r>
              <a:rPr lang="en-US" sz="7200" i="1" dirty="0" smtClean="0">
                <a:ea typeface="Cambria Math" pitchFamily="18" charset="0"/>
              </a:rPr>
              <a:t>= merge</a:t>
            </a:r>
            <a:r>
              <a:rPr lang="en-US" sz="7200" dirty="0" smtClean="0">
                <a:ea typeface="Cambria Math" pitchFamily="18" charset="0"/>
              </a:rPr>
              <a:t>(</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pitchFamily="18" charset="0"/>
              </a:rPr>
              <a:t>)</a:t>
            </a:r>
            <a:r>
              <a:rPr lang="en-US" sz="7200" i="1" dirty="0" smtClean="0">
                <a:ea typeface="Cambria Math" pitchFamily="18" charset="0"/>
              </a:rPr>
              <a:t>, </a:t>
            </a:r>
            <a:r>
              <a:rPr lang="en-US" sz="7200" i="1" dirty="0" err="1" smtClean="0">
                <a:ea typeface="Cambria Math" pitchFamily="18" charset="0"/>
              </a:rPr>
              <a:t>mergesort</a:t>
            </a:r>
            <a:r>
              <a:rPr lang="en-US" sz="7200" dirty="0" smtClean="0">
                <a:ea typeface="Cambria Math" pitchFamily="18" charset="0"/>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ea typeface="Cambria Math" pitchFamily="18" charset="0"/>
              </a:rPr>
              <a:t> </a:t>
            </a:r>
            <a:r>
              <a:rPr lang="en-US" sz="7200" dirty="0" smtClean="0">
                <a:ea typeface="Cambria Math" pitchFamily="18" charset="0"/>
              </a:rPr>
              <a:t>))</a:t>
            </a:r>
            <a:endParaRPr kumimoji="0" lang="en-US" sz="7200" u="none" strike="noStrike" kern="1200" cap="none" spc="0" normalizeH="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comparisons.</a:t>
            </a:r>
            <a:endParaRPr lang="en-US" dirty="0"/>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i="1" dirty="0" smtClean="0"/>
              <a:t>,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i="1" dirty="0" smtClean="0"/>
              <a:t> </a:t>
            </a:r>
            <a:r>
              <a:rPr lang="en-US" sz="7200" dirty="0" smtClean="0"/>
              <a:t>:</a:t>
            </a:r>
            <a:r>
              <a:rPr lang="en-US" sz="7200" dirty="0" smtClean="0">
                <a:ea typeface="Cambria Math" pitchFamily="18" charset="0"/>
              </a:rPr>
              <a:t>sorted lists</a:t>
            </a:r>
            <a:r>
              <a:rPr lang="en-US" sz="7200" dirty="0" smtClean="0">
                <a:latin typeface="Cambria Math"/>
                <a:ea typeface="Cambria Math"/>
              </a:rPr>
              <a:t>)</a:t>
            </a:r>
          </a:p>
          <a:p>
            <a:pPr marL="274320" lvl="0" indent="-274320">
              <a:spcBef>
                <a:spcPct val="20000"/>
              </a:spcBef>
              <a:buClr>
                <a:schemeClr val="accent3"/>
              </a:buClr>
              <a:buSzPct val="95000"/>
              <a:defRPr/>
            </a:pPr>
            <a:r>
              <a:rPr lang="en-US" sz="7200" i="1" dirty="0" smtClean="0">
                <a:ea typeface="Cambria Math" pitchFamily="18" charset="0"/>
              </a:rPr>
              <a:t>L </a:t>
            </a:r>
            <a:r>
              <a:rPr lang="en-US" sz="7200" dirty="0" smtClean="0">
                <a:ea typeface="Cambria Math" pitchFamily="18" charset="0"/>
              </a:rPr>
              <a:t>:= empty list</a:t>
            </a:r>
            <a:endParaRPr lang="en-US" sz="7200" dirty="0" smtClean="0">
              <a:latin typeface="Cambria Math"/>
              <a:ea typeface="Cambria Math"/>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smtClean="0">
                <a:ea typeface="Cambria Math"/>
              </a:rPr>
              <a:t>     </a:t>
            </a:r>
            <a:r>
              <a:rPr lang="en-US" sz="7200" dirty="0" smtClean="0">
                <a:ea typeface="Cambria Math"/>
              </a:rPr>
              <a:t>remove smaller of first elements of </a:t>
            </a:r>
            <a:r>
              <a:rPr lang="en-US" sz="7200" i="1" dirty="0" smtClean="0">
                <a:ea typeface="Cambria Math" pitchFamily="18" charset="0"/>
              </a:rPr>
              <a:t>L</a:t>
            </a:r>
            <a:r>
              <a:rPr lang="en-US" sz="7200" baseline="-25000" dirty="0" smtClean="0">
                <a:latin typeface="Cambria Math" pitchFamily="18" charset="0"/>
                <a:ea typeface="Cambria Math" pitchFamily="18" charset="0"/>
              </a:rPr>
              <a:t>1</a:t>
            </a:r>
            <a:r>
              <a:rPr lang="en-US" sz="7200" dirty="0" smtClean="0">
                <a:ea typeface="Cambria Math"/>
              </a:rPr>
              <a:t> and </a:t>
            </a:r>
            <a:r>
              <a:rPr lang="en-US" sz="7200" i="1" dirty="0" smtClean="0">
                <a:ea typeface="Cambria Math" pitchFamily="18" charset="0"/>
              </a:rPr>
              <a:t>L</a:t>
            </a:r>
            <a:r>
              <a:rPr lang="en-US" sz="7200" baseline="-25000" dirty="0" smtClean="0">
                <a:latin typeface="Cambria Math" pitchFamily="18" charset="0"/>
                <a:ea typeface="Cambria Math" pitchFamily="18" charset="0"/>
              </a:rPr>
              <a:t>2</a:t>
            </a:r>
            <a:r>
              <a:rPr lang="en-US" sz="7200" dirty="0" smtClean="0">
                <a:ea typeface="Cambria Math"/>
              </a:rPr>
              <a:t> from its list; </a:t>
            </a:r>
          </a:p>
          <a:p>
            <a:pPr marL="274320" indent="-274320">
              <a:spcBef>
                <a:spcPct val="20000"/>
              </a:spcBef>
              <a:buClr>
                <a:schemeClr val="accent3"/>
              </a:buClr>
              <a:buSzPct val="95000"/>
              <a:defRPr/>
            </a:pPr>
            <a:r>
              <a:rPr lang="en-US" sz="7200" dirty="0" smtClean="0">
                <a:ea typeface="Cambria Math"/>
              </a:rPr>
              <a:t>             put at the right end of </a:t>
            </a:r>
            <a:r>
              <a:rPr lang="en-US" sz="7200" i="1" dirty="0" smtClean="0">
                <a:ea typeface="Cambria Math" pitchFamily="18" charset="0"/>
              </a:rPr>
              <a:t>L</a:t>
            </a:r>
          </a:p>
          <a:p>
            <a:pPr marL="274320" indent="-274320">
              <a:spcBef>
                <a:spcPct val="20000"/>
              </a:spcBef>
              <a:buClr>
                <a:schemeClr val="accent3"/>
              </a:buClr>
              <a:buSzPct val="95000"/>
              <a:defRPr/>
            </a:pPr>
            <a:r>
              <a:rPr lang="en-US" sz="7200" i="1" dirty="0" smtClean="0">
                <a:ea typeface="Cambria Math" pitchFamily="18" charset="0"/>
              </a:rPr>
              <a:t>     </a:t>
            </a:r>
            <a:r>
              <a:rPr lang="en-US" sz="7200" b="1" dirty="0" smtClean="0">
                <a:ea typeface="Cambria Math" pitchFamily="18" charset="0"/>
              </a:rPr>
              <a:t>if </a:t>
            </a:r>
            <a:r>
              <a:rPr lang="en-US" sz="7200" dirty="0" smtClean="0">
                <a:ea typeface="Cambria Math" pitchFamily="18" charset="0"/>
              </a:rPr>
              <a:t>this removal makes one list empty </a:t>
            </a:r>
          </a:p>
          <a:p>
            <a:pPr marL="274320" indent="-274320">
              <a:spcBef>
                <a:spcPct val="20000"/>
              </a:spcBef>
              <a:buClr>
                <a:schemeClr val="accent3"/>
              </a:buClr>
              <a:buSzPct val="95000"/>
              <a:defRPr/>
            </a:pPr>
            <a:r>
              <a:rPr lang="en-US" sz="7200" b="1" dirty="0" smtClean="0">
                <a:ea typeface="Cambria Math" pitchFamily="18" charset="0"/>
              </a:rPr>
              <a:t>         then</a:t>
            </a:r>
            <a:r>
              <a:rPr lang="en-US" sz="7200" dirty="0" smtClean="0">
                <a:ea typeface="Cambria Math"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itchFamily="18" charset="0"/>
              </a:rPr>
              <a:t>return</a:t>
            </a:r>
            <a:r>
              <a:rPr lang="en-US" sz="7200" i="1" dirty="0" smtClean="0">
                <a:ea typeface="Cambria Math" pitchFamily="18" charset="0"/>
              </a:rPr>
              <a:t> L </a:t>
            </a:r>
            <a:r>
              <a:rPr lang="en-US" sz="7200" noProof="0" dirty="0" smtClean="0">
                <a:ea typeface="Cambria Math" pitchFamily="18" charset="0"/>
              </a:rPr>
              <a:t>{</a:t>
            </a:r>
            <a:r>
              <a:rPr lang="en-US" sz="7200" i="1" noProof="0" dirty="0" smtClean="0">
                <a:ea typeface="Cambria Math" pitchFamily="18" charset="0"/>
              </a:rPr>
              <a:t>L</a:t>
            </a:r>
            <a:r>
              <a:rPr lang="en-US" sz="7200" noProof="0" dirty="0" smtClean="0">
                <a:ea typeface="Cambria Math"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Two Lists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Merge the two lists </a:t>
            </a:r>
            <a:r>
              <a:rPr lang="en-US" dirty="0" smtClean="0">
                <a:latin typeface="Cambria Math" pitchFamily="18" charset="0"/>
                <a:ea typeface="Cambria Math" pitchFamily="18" charset="0"/>
              </a:rPr>
              <a:t>2,3,5,6</a:t>
            </a:r>
            <a:r>
              <a:rPr lang="en-US" dirty="0" smtClean="0"/>
              <a:t>  and </a:t>
            </a:r>
            <a:r>
              <a:rPr lang="en-US" dirty="0" smtClean="0">
                <a:latin typeface="Cambria Math" pitchFamily="18" charset="0"/>
                <a:ea typeface="Cambria Math" pitchFamily="18" charset="0"/>
              </a:rPr>
              <a:t>1,4</a:t>
            </a:r>
            <a:r>
              <a:rPr lang="en-US" dirty="0" smtClean="0"/>
              <a:t>.</a:t>
            </a:r>
          </a:p>
          <a:p>
            <a:pPr>
              <a:buNone/>
            </a:pPr>
            <a:r>
              <a:rPr lang="en-US" b="1" dirty="0" smtClean="0"/>
              <a:t>   Solution</a:t>
            </a:r>
            <a:r>
              <a:rPr lang="en-US" dirty="0" smtClean="0"/>
              <a:t>:</a:t>
            </a:r>
            <a:endParaRPr lang="en-US" dirty="0"/>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Complexity of Merge Sort</a:t>
            </a:r>
            <a:r>
              <a:rPr lang="en-US" dirty="0" smtClean="0"/>
              <a:t>:  The number of comparisons needed to merge  a list with </a:t>
            </a:r>
            <a:r>
              <a:rPr lang="en-US" i="1" dirty="0" smtClean="0"/>
              <a:t>n</a:t>
            </a:r>
            <a:r>
              <a:rPr lang="en-US" dirty="0" smtClean="0"/>
              <a:t> elements is </a:t>
            </a:r>
            <a:r>
              <a:rPr lang="en-US" i="1" dirty="0" smtClean="0"/>
              <a:t>O</a:t>
            </a:r>
            <a:r>
              <a:rPr lang="en-US" dirty="0" smtClean="0"/>
              <a:t>(</a:t>
            </a:r>
            <a:r>
              <a:rPr lang="en-US" i="1" dirty="0" smtClean="0"/>
              <a:t>n</a:t>
            </a:r>
            <a:r>
              <a:rPr lang="en-US" dirty="0" smtClean="0"/>
              <a:t> log </a:t>
            </a:r>
            <a:r>
              <a:rPr lang="en-US" i="1" dirty="0" smtClean="0"/>
              <a:t>n</a:t>
            </a:r>
            <a:r>
              <a:rPr lang="en-US" dirty="0" smtClean="0"/>
              <a:t>).</a:t>
            </a:r>
          </a:p>
          <a:p>
            <a:r>
              <a:rPr lang="en-US" dirty="0" smtClean="0"/>
              <a:t>For simplicity, assume that </a:t>
            </a:r>
            <a:r>
              <a:rPr lang="en-US" i="1" dirty="0" smtClean="0"/>
              <a:t>n</a:t>
            </a:r>
            <a:r>
              <a:rPr lang="en-US" dirty="0" smtClean="0"/>
              <a:t> is a power of </a:t>
            </a:r>
            <a:r>
              <a:rPr lang="en-US" dirty="0" smtClean="0">
                <a:latin typeface="Cambria Math" pitchFamily="18" charset="0"/>
                <a:ea typeface="Cambria Math" pitchFamily="18" charset="0"/>
              </a:rPr>
              <a:t>2</a:t>
            </a:r>
            <a:r>
              <a:rPr lang="en-US" dirty="0" smtClean="0"/>
              <a:t>, say </a:t>
            </a:r>
            <a:r>
              <a:rPr lang="en-US" dirty="0" smtClean="0">
                <a:latin typeface="Cambria Math" pitchFamily="18" charset="0"/>
                <a:ea typeface="Cambria Math" pitchFamily="18" charset="0"/>
              </a:rPr>
              <a:t>2</a:t>
            </a:r>
            <a:r>
              <a:rPr lang="en-US" i="1" baseline="30000" dirty="0" smtClean="0"/>
              <a:t>m</a:t>
            </a:r>
            <a:r>
              <a:rPr lang="en-US" dirty="0" smtClean="0"/>
              <a:t>.</a:t>
            </a:r>
          </a:p>
          <a:p>
            <a:r>
              <a:rPr lang="en-US" dirty="0" smtClean="0"/>
              <a:t>At the end of the splitting process, we have a binary tree with   </a:t>
            </a:r>
            <a:r>
              <a:rPr lang="en-US" i="1" dirty="0" smtClean="0"/>
              <a:t>m</a:t>
            </a:r>
            <a:r>
              <a:rPr lang="en-US" dirty="0" smtClean="0"/>
              <a:t> levels, and </a:t>
            </a:r>
            <a:r>
              <a:rPr lang="en-US" dirty="0" smtClean="0">
                <a:latin typeface="Cambria Math" pitchFamily="18" charset="0"/>
                <a:ea typeface="Cambria Math" pitchFamily="18" charset="0"/>
              </a:rPr>
              <a:t>2</a:t>
            </a:r>
            <a:r>
              <a:rPr lang="en-US" i="1" baseline="30000" dirty="0" smtClean="0"/>
              <a:t>m</a:t>
            </a:r>
            <a:r>
              <a:rPr lang="en-US" dirty="0" smtClean="0"/>
              <a:t>  lists with one element at level  </a:t>
            </a:r>
            <a:r>
              <a:rPr lang="en-US" i="1" dirty="0" smtClean="0"/>
              <a:t>m</a:t>
            </a:r>
            <a:r>
              <a:rPr lang="en-US" dirty="0" smtClean="0"/>
              <a:t>.</a:t>
            </a:r>
          </a:p>
          <a:p>
            <a:r>
              <a:rPr lang="en-US" dirty="0" smtClean="0"/>
              <a:t>The merging process begins at level m with the pairs of</a:t>
            </a:r>
            <a:r>
              <a:rPr lang="en-US" dirty="0" smtClean="0">
                <a:latin typeface="Cambria Math" pitchFamily="18" charset="0"/>
                <a:ea typeface="Cambria Math" pitchFamily="18" charset="0"/>
              </a:rPr>
              <a:t> 2</a:t>
            </a:r>
            <a:r>
              <a:rPr lang="en-US" i="1" baseline="30000" dirty="0" smtClean="0"/>
              <a:t>m </a:t>
            </a:r>
            <a:r>
              <a:rPr lang="en-US" dirty="0" smtClean="0"/>
              <a:t>lists with one element combined into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a:t>
            </a:r>
            <a:r>
              <a:rPr lang="en-US" baseline="30000" dirty="0" smtClean="0">
                <a:latin typeface="Cambria Math"/>
                <a:ea typeface="Cambria Math"/>
              </a:rPr>
              <a:t>1</a:t>
            </a:r>
            <a:r>
              <a:rPr lang="en-US" i="1" baseline="30000" dirty="0" smtClean="0"/>
              <a:t> </a:t>
            </a:r>
            <a:r>
              <a:rPr lang="en-US" dirty="0" smtClean="0"/>
              <a:t>lists of two elements. Each merger takes two one comparison.</a:t>
            </a:r>
          </a:p>
          <a:p>
            <a:r>
              <a:rPr lang="en-US" dirty="0" smtClean="0"/>
              <a:t>The procedure continues , at each level (</a:t>
            </a:r>
            <a:r>
              <a:rPr lang="en-US" i="1" dirty="0" smtClean="0"/>
              <a:t>k</a:t>
            </a:r>
            <a:r>
              <a:rPr lang="en-US" dirty="0" smtClean="0"/>
              <a:t> = </a:t>
            </a:r>
            <a:r>
              <a:rPr lang="en-US" i="1" dirty="0" smtClean="0"/>
              <a:t>m</a:t>
            </a:r>
            <a:r>
              <a:rPr lang="en-US" dirty="0" smtClean="0"/>
              <a:t>,  </a:t>
            </a:r>
            <a:r>
              <a:rPr lang="en-US" i="1" dirty="0" smtClean="0"/>
              <a:t>m</a:t>
            </a:r>
            <a:r>
              <a:rPr lang="en-US" dirty="0" smtClean="0">
                <a:latin typeface="Cambria Math"/>
                <a:ea typeface="Cambria Math"/>
              </a:rPr>
              <a:t>−1,</a:t>
            </a:r>
            <a:r>
              <a:rPr lang="en-US" dirty="0" smtClean="0"/>
              <a:t> </a:t>
            </a:r>
            <a:r>
              <a:rPr lang="en-US" i="1" dirty="0" smtClean="0"/>
              <a:t>m</a:t>
            </a:r>
            <a:r>
              <a:rPr lang="en-US" dirty="0" smtClean="0">
                <a:latin typeface="Cambria Math"/>
                <a:ea typeface="Cambria Math"/>
              </a:rPr>
              <a:t>−1,…,3,2,1) </a:t>
            </a:r>
            <a:r>
              <a:rPr lang="en-US" dirty="0" smtClean="0">
                <a:latin typeface="Cambria Math" pitchFamily="18" charset="0"/>
                <a:ea typeface="Cambria Math" pitchFamily="18" charset="0"/>
              </a:rPr>
              <a:t>2</a:t>
            </a:r>
            <a:r>
              <a:rPr lang="en-US" i="1" baseline="30000" dirty="0" smtClean="0"/>
              <a:t>k </a:t>
            </a:r>
            <a:r>
              <a:rPr lang="en-US" dirty="0" smtClean="0"/>
              <a:t>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elements are merged into </a:t>
            </a:r>
            <a:r>
              <a:rPr lang="en-US" dirty="0" smtClean="0">
                <a:latin typeface="Cambria Math" pitchFamily="18" charset="0"/>
                <a:ea typeface="Cambria Math" pitchFamily="18" charset="0"/>
              </a:rPr>
              <a:t>2</a:t>
            </a:r>
            <a:r>
              <a:rPr lang="en-US" i="1" baseline="30000" dirty="0" smtClean="0"/>
              <a:t>k</a:t>
            </a:r>
            <a:r>
              <a:rPr lang="en-US" i="1" baseline="30000" dirty="0" smtClean="0">
                <a:latin typeface="Cambria Math"/>
                <a:ea typeface="Cambria Math"/>
              </a:rPr>
              <a:t>−</a:t>
            </a:r>
            <a:r>
              <a:rPr lang="en-US" baseline="30000" dirty="0" smtClean="0">
                <a:latin typeface="Cambria Math"/>
                <a:ea typeface="Cambria Math"/>
              </a:rPr>
              <a:t>1</a:t>
            </a:r>
            <a:r>
              <a:rPr lang="en-US" dirty="0" smtClean="0"/>
              <a:t> lists, with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 + </a:t>
            </a:r>
            <a:r>
              <a:rPr lang="en-US" baseline="30000" dirty="0" smtClean="0">
                <a:latin typeface="Cambria Math"/>
                <a:ea typeface="Cambria Math"/>
              </a:rPr>
              <a:t>1</a:t>
            </a:r>
            <a:r>
              <a:rPr lang="en-US" dirty="0" smtClean="0"/>
              <a:t>  elements at level </a:t>
            </a:r>
            <a:r>
              <a:rPr lang="en-US" i="1" dirty="0" smtClean="0"/>
              <a:t>k</a:t>
            </a:r>
            <a:r>
              <a:rPr lang="en-US" dirty="0" smtClean="0">
                <a:latin typeface="Cambria Math"/>
                <a:ea typeface="Cambria Math"/>
              </a:rPr>
              <a:t>−1</a:t>
            </a:r>
            <a:r>
              <a:rPr lang="en-US" dirty="0" smtClean="0"/>
              <a:t>.</a:t>
            </a:r>
          </a:p>
          <a:p>
            <a:pPr lvl="1"/>
            <a:r>
              <a:rPr lang="en-US" dirty="0" smtClean="0"/>
              <a:t>We know (by the complexity of the merge subroutine) that  each merger takes at most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pitchFamily="18" charset="0"/>
                <a:ea typeface="Cambria Math" pitchFamily="18" charset="0"/>
              </a:rPr>
              <a:t> 2</a:t>
            </a:r>
            <a:r>
              <a:rPr lang="en-US" i="1" baseline="30000" dirty="0" smtClean="0"/>
              <a:t>m</a:t>
            </a:r>
            <a:r>
              <a:rPr lang="en-US" i="1" baseline="30000" dirty="0" smtClean="0">
                <a:latin typeface="Cambria Math"/>
                <a:ea typeface="Cambria Math"/>
              </a:rPr>
              <a:t>−k</a:t>
            </a:r>
            <a:r>
              <a:rPr lang="en-US" dirty="0" smtClean="0"/>
              <a:t>  </a:t>
            </a:r>
            <a:r>
              <a:rPr lang="en-US" dirty="0" smtClean="0">
                <a:latin typeface="Cambria Math"/>
                <a:ea typeface="Cambria Math"/>
              </a:rPr>
              <a:t>− 1 = </a:t>
            </a:r>
            <a:r>
              <a:rPr lang="en-US" dirty="0" smtClean="0">
                <a:latin typeface="Cambria Math" pitchFamily="18" charset="0"/>
                <a:ea typeface="Cambria Math" pitchFamily="18" charset="0"/>
              </a:rPr>
              <a:t>2</a:t>
            </a:r>
            <a:r>
              <a:rPr lang="en-US" i="1" baseline="30000" dirty="0" smtClean="0"/>
              <a:t>m</a:t>
            </a:r>
            <a:r>
              <a:rPr lang="en-US" i="1" baseline="30000" dirty="0" smtClean="0">
                <a:latin typeface="Cambria Math"/>
                <a:ea typeface="Cambria Math"/>
              </a:rPr>
              <a:t>−k</a:t>
            </a:r>
            <a:r>
              <a:rPr lang="en-US" baseline="30000" dirty="0" smtClean="0">
                <a:latin typeface="Cambria Math"/>
                <a:ea typeface="Cambria Math"/>
              </a:rPr>
              <a:t>+</a:t>
            </a:r>
            <a:r>
              <a:rPr lang="en-US" i="1" baseline="30000" dirty="0" smtClean="0">
                <a:latin typeface="Cambria Math"/>
                <a:ea typeface="Cambria Math"/>
              </a:rPr>
              <a:t> </a:t>
            </a:r>
            <a:r>
              <a:rPr lang="en-US" baseline="30000" dirty="0" smtClean="0">
                <a:latin typeface="Cambria Math"/>
                <a:ea typeface="Cambria Math"/>
              </a:rPr>
              <a:t>1</a:t>
            </a:r>
            <a:r>
              <a:rPr lang="en-US" dirty="0" smtClean="0"/>
              <a:t> </a:t>
            </a:r>
            <a:r>
              <a:rPr lang="en-US" dirty="0" smtClean="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Summing over the number of comparisons at each level, shows that </a:t>
            </a:r>
          </a:p>
          <a:p>
            <a:endParaRPr lang="en-US" dirty="0" smtClean="0"/>
          </a:p>
          <a:p>
            <a:endParaRPr lang="en-US" dirty="0" smtClean="0"/>
          </a:p>
          <a:p>
            <a:pPr>
              <a:buNone/>
            </a:pPr>
            <a:r>
              <a:rPr lang="en-US" dirty="0" smtClean="0"/>
              <a:t>   because </a:t>
            </a:r>
            <a:r>
              <a:rPr lang="en-US" i="1" dirty="0" smtClean="0"/>
              <a:t>m</a:t>
            </a:r>
            <a:r>
              <a:rPr lang="en-US" dirty="0" smtClean="0"/>
              <a:t> = log </a:t>
            </a:r>
            <a:r>
              <a:rPr lang="en-US" i="1" dirty="0" smtClean="0"/>
              <a:t>n</a:t>
            </a:r>
            <a:r>
              <a:rPr lang="en-US" dirty="0" smtClean="0"/>
              <a:t> and </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t>m</a:t>
            </a:r>
            <a:r>
              <a:rPr lang="en-US" dirty="0" smtClean="0"/>
              <a:t>.</a:t>
            </a:r>
          </a:p>
          <a:p>
            <a:endParaRPr lang="en-US" dirty="0" smtClean="0"/>
          </a:p>
          <a:p>
            <a:pPr>
              <a:buNone/>
            </a:pPr>
            <a:r>
              <a:rPr lang="en-US" dirty="0" smtClean="0"/>
              <a:t>    (The expression                   in the formula above  is evaluated as </a:t>
            </a:r>
            <a:r>
              <a:rPr lang="en-US" dirty="0" smtClean="0">
                <a:latin typeface="Cambria Math" pitchFamily="18" charset="0"/>
                <a:ea typeface="Cambria Math" pitchFamily="18" charset="0"/>
              </a:rPr>
              <a:t>2</a:t>
            </a:r>
            <a:r>
              <a:rPr lang="en-US" baseline="30000" dirty="0" smtClean="0"/>
              <a:t>m</a:t>
            </a:r>
            <a:r>
              <a:rPr lang="en-US" dirty="0" smtClean="0"/>
              <a:t> </a:t>
            </a:r>
            <a:r>
              <a:rPr lang="en-US" dirty="0" smtClean="0">
                <a:latin typeface="Cambria Math"/>
                <a:ea typeface="Cambria Math"/>
              </a:rPr>
              <a:t>− 1</a:t>
            </a:r>
            <a:r>
              <a:rPr lang="en-US" dirty="0" smtClean="0"/>
              <a:t>  using the formula for the sum of the terms of a geometric progression, from Section </a:t>
            </a:r>
            <a:r>
              <a:rPr lang="en-US" dirty="0" smtClean="0">
                <a:latin typeface="Cambria Math" pitchFamily="18" charset="0"/>
                <a:ea typeface="Cambria Math" pitchFamily="18" charset="0"/>
              </a:rPr>
              <a:t>2.4</a:t>
            </a:r>
            <a:r>
              <a:rPr lang="en-US" dirty="0" smtClean="0"/>
              <a:t>.)</a:t>
            </a:r>
          </a:p>
          <a:p>
            <a:r>
              <a:rPr lang="en-US" dirty="0" smtClean="0"/>
              <a:t>In Chapter </a:t>
            </a:r>
            <a:r>
              <a:rPr lang="en-US" dirty="0" smtClean="0">
                <a:latin typeface="Cambria Math" pitchFamily="18" charset="0"/>
                <a:ea typeface="Cambria Math" pitchFamily="18" charset="0"/>
              </a:rPr>
              <a:t>11</a:t>
            </a:r>
            <a:r>
              <a:rPr lang="en-US" dirty="0" smtClean="0"/>
              <a:t>, we’ll see that the fastest comparison-based sorting algorithms have </a:t>
            </a:r>
            <a:r>
              <a:rPr lang="en-US" i="1" dirty="0" smtClean="0"/>
              <a:t>O</a:t>
            </a:r>
            <a:r>
              <a:rPr lang="en-US" dirty="0" smtClean="0"/>
              <a:t>(</a:t>
            </a:r>
            <a:r>
              <a:rPr lang="en-US" i="1" dirty="0" smtClean="0"/>
              <a:t>n</a:t>
            </a:r>
            <a:r>
              <a:rPr lang="en-US" dirty="0" smtClean="0"/>
              <a:t> log </a:t>
            </a:r>
            <a:r>
              <a:rPr lang="en-US" i="1" dirty="0" smtClean="0"/>
              <a:t>n</a:t>
            </a:r>
            <a:r>
              <a:rPr lang="en-US" dirty="0" smtClean="0"/>
              <a:t>) time complexity. So, merge sort achieves the best possible big-</a:t>
            </a:r>
            <a:r>
              <a:rPr lang="en-US" i="1" dirty="0" smtClean="0"/>
              <a:t>O</a:t>
            </a:r>
            <a:r>
              <a:rPr lang="en-US" dirty="0" smtClean="0"/>
              <a:t> estimate of time complexity.</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p:txBody>
          <a:bodyPr>
            <a:normAutofit fontScale="62500" lnSpcReduction="20000"/>
          </a:bodyPr>
          <a:lstStyle/>
          <a:p>
            <a:r>
              <a:rPr lang="en-US" sz="2900" dirty="0" smtClean="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smtClean="0">
                <a:ea typeface="Cambria Math" pitchFamily="18" charset="0"/>
                <a:sym typeface="Wingdings" pitchFamily="2" charset="2"/>
              </a:rPr>
              <a:t>see Section </a:t>
            </a:r>
            <a:r>
              <a:rPr lang="en-US" sz="2900" dirty="0" smtClean="0">
                <a:latin typeface="Cambria Math" pitchFamily="18" charset="0"/>
                <a:ea typeface="Cambria Math" pitchFamily="18" charset="0"/>
                <a:sym typeface="Wingdings" pitchFamily="2" charset="2"/>
              </a:rPr>
              <a:t>5.2</a:t>
            </a:r>
            <a:r>
              <a:rPr lang="en-US" sz="2900" dirty="0" smtClean="0">
                <a:ea typeface="Cambria Math" pitchFamily="18" charset="0"/>
                <a:sym typeface="Wingdings" pitchFamily="2" charset="2"/>
              </a:rPr>
              <a:t> </a:t>
            </a:r>
            <a:r>
              <a:rPr lang="en-US" sz="2900" i="1" dirty="0" smtClean="0">
                <a:ea typeface="Cambria Math" pitchFamily="18" charset="0"/>
                <a:sym typeface="Wingdings" pitchFamily="2" charset="2"/>
              </a:rPr>
              <a:t>and Appendix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Here is the proof:</a:t>
            </a:r>
          </a:p>
          <a:p>
            <a:pPr lvl="1"/>
            <a:r>
              <a:rPr lang="en-US" sz="2900" dirty="0" smtClean="0">
                <a:ea typeface="Cambria Math" pitchFamily="18" charset="0"/>
                <a:sym typeface="Wingdings" pitchFamily="2" charset="2"/>
              </a:rPr>
              <a:t>Suppose that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is true for all positive integers </a:t>
            </a:r>
            <a:r>
              <a:rPr lang="en-US" sz="2900" i="1" dirty="0" smtClean="0">
                <a:ea typeface="Cambria Math"/>
                <a:sym typeface="Wingdings" pitchFamily="2" charset="2"/>
              </a:rPr>
              <a:t>k</a:t>
            </a:r>
            <a:r>
              <a:rPr lang="en-US" sz="2900" dirty="0" smtClean="0">
                <a:ea typeface="Cambria Math"/>
                <a:sym typeface="Wingdings" pitchFamily="2" charset="2"/>
              </a:rPr>
              <a:t>. </a:t>
            </a:r>
          </a:p>
          <a:p>
            <a:pPr lvl="1"/>
            <a:r>
              <a:rPr lang="en-US" sz="2900" dirty="0" smtClean="0">
                <a:ea typeface="Cambria Math"/>
                <a:sym typeface="Wingdings" pitchFamily="2" charset="2"/>
              </a:rPr>
              <a:t>Assume there is at least one positive integer  </a:t>
            </a:r>
            <a:r>
              <a:rPr lang="en-US" sz="2900" i="1" dirty="0" smtClean="0">
                <a:ea typeface="Cambria Math"/>
                <a:sym typeface="Wingdings" pitchFamily="2" charset="2"/>
              </a:rPr>
              <a:t>n</a:t>
            </a:r>
            <a:r>
              <a:rPr lang="en-US" sz="2900" dirty="0" smtClean="0">
                <a:ea typeface="Cambria Math"/>
                <a:sym typeface="Wingdings" pitchFamily="2" charset="2"/>
              </a:rPr>
              <a:t> for which P(</a:t>
            </a:r>
            <a:r>
              <a:rPr lang="en-US" sz="2900" i="1" dirty="0" smtClean="0">
                <a:ea typeface="Cambria Math"/>
                <a:sym typeface="Wingdings" pitchFamily="2" charset="2"/>
              </a:rPr>
              <a:t>n</a:t>
            </a:r>
            <a:r>
              <a:rPr lang="en-US" sz="2900" dirty="0" smtClean="0">
                <a:ea typeface="Cambria Math"/>
                <a:sym typeface="Wingdings" pitchFamily="2" charset="2"/>
              </a:rPr>
              <a:t>) is false. Then the set </a:t>
            </a:r>
            <a:r>
              <a:rPr lang="en-US" sz="2900" i="1" dirty="0" smtClean="0">
                <a:ea typeface="Cambria Math"/>
                <a:sym typeface="Wingdings" pitchFamily="2" charset="2"/>
              </a:rPr>
              <a:t>S</a:t>
            </a:r>
            <a:r>
              <a:rPr lang="en-US" sz="2900" dirty="0" smtClean="0">
                <a:ea typeface="Cambria Math"/>
                <a:sym typeface="Wingdings" pitchFamily="2" charset="2"/>
              </a:rPr>
              <a:t> of positive integers for which P(</a:t>
            </a:r>
            <a:r>
              <a:rPr lang="en-US" sz="2900" i="1" dirty="0" smtClean="0">
                <a:ea typeface="Cambria Math"/>
                <a:sym typeface="Wingdings" pitchFamily="2" charset="2"/>
              </a:rPr>
              <a:t>n</a:t>
            </a:r>
            <a:r>
              <a:rPr lang="en-US" sz="2900" dirty="0" smtClean="0">
                <a:ea typeface="Cambria Math"/>
                <a:sym typeface="Wingdings" pitchFamily="2" charset="2"/>
              </a:rPr>
              <a:t>) is false is nonempty. </a:t>
            </a:r>
          </a:p>
          <a:p>
            <a:pPr lvl="1"/>
            <a:r>
              <a:rPr lang="en-US" sz="2900" dirty="0" smtClean="0">
                <a:ea typeface="Cambria Math"/>
                <a:sym typeface="Wingdings" pitchFamily="2" charset="2"/>
              </a:rPr>
              <a:t>By the well-ordering property, </a:t>
            </a:r>
            <a:r>
              <a:rPr lang="en-US" sz="2900" i="1" dirty="0" smtClean="0">
                <a:ea typeface="Cambria Math"/>
                <a:sym typeface="Wingdings" pitchFamily="2" charset="2"/>
              </a:rPr>
              <a:t>S</a:t>
            </a:r>
            <a:r>
              <a:rPr lang="en-US" sz="2900" dirty="0" smtClean="0">
                <a:ea typeface="Cambria Math"/>
                <a:sym typeface="Wingdings" pitchFamily="2" charset="2"/>
              </a:rPr>
              <a:t> has a least element, say </a:t>
            </a:r>
            <a:r>
              <a:rPr lang="en-US" sz="2900" i="1" dirty="0" smtClean="0">
                <a:ea typeface="Cambria Math"/>
                <a:sym typeface="Wingdings" pitchFamily="2" charset="2"/>
              </a:rPr>
              <a:t>m</a:t>
            </a:r>
            <a:r>
              <a:rPr lang="en-US" sz="2900" dirty="0" smtClean="0">
                <a:ea typeface="Cambria Math"/>
                <a:sym typeface="Wingdings" pitchFamily="2" charset="2"/>
              </a:rPr>
              <a:t>.</a:t>
            </a:r>
          </a:p>
          <a:p>
            <a:pPr lvl="1"/>
            <a:r>
              <a:rPr lang="en-US" sz="2900" dirty="0" smtClean="0">
                <a:ea typeface="Cambria Math"/>
                <a:sym typeface="Wingdings" pitchFamily="2" charset="2"/>
              </a:rPr>
              <a:t>We know that </a:t>
            </a:r>
            <a:r>
              <a:rPr lang="en-US" sz="2900" i="1" dirty="0" smtClean="0">
                <a:ea typeface="Cambria Math"/>
                <a:sym typeface="Wingdings" pitchFamily="2" charset="2"/>
              </a:rPr>
              <a:t>m</a:t>
            </a:r>
            <a:r>
              <a:rPr lang="en-US" sz="2900" dirty="0" smtClean="0">
                <a:ea typeface="Cambria Math"/>
                <a:sym typeface="Wingdings" pitchFamily="2" charset="2"/>
              </a:rPr>
              <a:t> can not be </a:t>
            </a:r>
            <a:r>
              <a:rPr lang="en-US" sz="2900" dirty="0" smtClean="0">
                <a:latin typeface="Cambria Math" pitchFamily="18" charset="0"/>
                <a:ea typeface="Cambria Math" pitchFamily="18" charset="0"/>
              </a:rPr>
              <a:t>1</a:t>
            </a:r>
            <a:r>
              <a:rPr lang="en-US" sz="2900" dirty="0" smtClean="0">
                <a:ea typeface="Cambria Math" pitchFamily="18" charset="0"/>
              </a:rPr>
              <a:t> </a:t>
            </a:r>
            <a:r>
              <a:rPr lang="en-US" sz="2900" dirty="0" smtClean="0">
                <a:ea typeface="Cambria Math" pitchFamily="18" charset="0"/>
                <a:sym typeface="Wingdings" pitchFamily="2" charset="2"/>
              </a:rPr>
              <a:t>since  </a:t>
            </a:r>
            <a:r>
              <a:rPr lang="en-US" sz="2900" i="1" dirty="0" smtClean="0"/>
              <a:t>P</a:t>
            </a:r>
            <a:r>
              <a:rPr lang="en-US" sz="2900" dirty="0" smtClean="0"/>
              <a:t>(</a:t>
            </a:r>
            <a:r>
              <a:rPr lang="en-US" sz="2900" dirty="0" smtClean="0">
                <a:latin typeface="Cambria Math" pitchFamily="18" charset="0"/>
                <a:ea typeface="Cambria Math" pitchFamily="18" charset="0"/>
              </a:rPr>
              <a:t>1</a:t>
            </a:r>
            <a:r>
              <a:rPr lang="en-US" sz="2900" dirty="0" smtClean="0"/>
              <a:t>) holds. </a:t>
            </a:r>
          </a:p>
          <a:p>
            <a:pPr lvl="1"/>
            <a:r>
              <a:rPr lang="en-US" sz="2900" dirty="0" smtClean="0"/>
              <a:t>Since </a:t>
            </a:r>
            <a:r>
              <a:rPr lang="en-US" sz="2900" i="1" dirty="0" smtClean="0"/>
              <a:t>m</a:t>
            </a:r>
            <a:r>
              <a:rPr lang="en-US" sz="2900" dirty="0" smtClean="0"/>
              <a:t> is positive and greater than </a:t>
            </a:r>
            <a:r>
              <a:rPr lang="en-US" sz="2900" dirty="0" smtClean="0">
                <a:latin typeface="Cambria Math" pitchFamily="18" charset="0"/>
                <a:ea typeface="Cambria Math" pitchFamily="18" charset="0"/>
              </a:rPr>
              <a:t>1</a:t>
            </a:r>
            <a:r>
              <a:rPr lang="en-US" sz="2900" dirty="0" smtClean="0"/>
              <a:t>,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a positive integer. Since </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&lt; </a:t>
            </a:r>
            <a:r>
              <a:rPr lang="en-US" sz="2900" i="1" dirty="0" smtClean="0">
                <a:ea typeface="Cambria Math"/>
              </a:rPr>
              <a:t>m</a:t>
            </a:r>
            <a:r>
              <a:rPr lang="en-US" sz="2900" dirty="0" smtClean="0">
                <a:ea typeface="Cambria Math"/>
              </a:rPr>
              <a:t>, it is not in S, so </a:t>
            </a:r>
            <a:r>
              <a:rPr lang="en-US" sz="2900" i="1" dirty="0" smtClean="0">
                <a:ea typeface="Cambria Math"/>
              </a:rPr>
              <a:t>P</a:t>
            </a:r>
            <a:r>
              <a:rPr lang="en-US" sz="2900" dirty="0" smtClean="0">
                <a:ea typeface="Cambria Math"/>
              </a:rPr>
              <a:t>(</a:t>
            </a:r>
            <a:r>
              <a:rPr lang="en-US" sz="2900" i="1" dirty="0" smtClean="0"/>
              <a:t>m</a:t>
            </a:r>
            <a:r>
              <a:rPr lang="en-US" sz="2900" dirty="0" smtClean="0"/>
              <a:t> </a:t>
            </a:r>
            <a:r>
              <a:rPr lang="en-US" sz="2900" dirty="0" smtClean="0">
                <a:ea typeface="Cambria Math"/>
              </a:rPr>
              <a:t>− </a:t>
            </a:r>
            <a:r>
              <a:rPr lang="en-US" sz="2900" dirty="0" smtClean="0">
                <a:latin typeface="Cambria Math" pitchFamily="18" charset="0"/>
                <a:ea typeface="Cambria Math" pitchFamily="18" charset="0"/>
              </a:rPr>
              <a:t>1</a:t>
            </a:r>
            <a:r>
              <a:rPr lang="en-US" sz="2900" dirty="0" smtClean="0">
                <a:ea typeface="Cambria Math"/>
              </a:rPr>
              <a:t>) must be true. </a:t>
            </a:r>
          </a:p>
          <a:p>
            <a:pPr lvl="1"/>
            <a:r>
              <a:rPr lang="en-US" sz="2900" dirty="0" smtClean="0">
                <a:ea typeface="Cambria Math"/>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a:sym typeface="Wingdings" pitchFamily="2" charset="2"/>
              </a:rPr>
              <a:t>→</a:t>
            </a:r>
            <a:r>
              <a:rPr lang="en-US" sz="2900" i="1" dirty="0" smtClean="0">
                <a:sym typeface="Wingdings" pitchFamily="2" charset="2"/>
              </a:rPr>
              <a:t> 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sym typeface="Wingdings" pitchFamily="2" charset="2"/>
              </a:rPr>
              <a:t>)</a:t>
            </a:r>
            <a:r>
              <a:rPr lang="en-US" sz="2900" dirty="0" smtClean="0">
                <a:ea typeface="Cambria Math"/>
                <a:sym typeface="Wingdings" pitchFamily="2" charset="2"/>
              </a:rPr>
              <a:t>  for every positive integer </a:t>
            </a:r>
            <a:r>
              <a:rPr lang="en-US" sz="2900" i="1" dirty="0" smtClean="0">
                <a:ea typeface="Cambria Math"/>
                <a:sym typeface="Wingdings" pitchFamily="2" charset="2"/>
              </a:rPr>
              <a:t>k</a:t>
            </a:r>
            <a:r>
              <a:rPr lang="en-US" sz="2900" dirty="0" smtClean="0">
                <a:ea typeface="Cambria Math"/>
                <a:sym typeface="Wingdings"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itchFamily="18" charset="0"/>
                <a:ea typeface="Cambria Math"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a:t>
            </a:r>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a:t>
            </a:r>
            <a:r>
              <a:rPr lang="en-US" dirty="0" smtClean="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5029200"/>
              </a:xfrm>
            </p:spPr>
            <p:txBody>
              <a:bodyPr/>
              <a:lstStyle/>
              <a:p>
                <a:pPr>
                  <a:buNone/>
                </a:pPr>
                <a:r>
                  <a:rPr lang="en-US" b="1" dirty="0" smtClean="0"/>
                  <a:t>   Example</a:t>
                </a:r>
                <a:r>
                  <a:rPr lang="en-US" dirty="0" smtClean="0"/>
                  <a:t>: Show that: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oMath>
                </a14:m>
                <a:r>
                  <a:rPr lang="en-US" dirty="0"/>
                  <a:t> </a:t>
                </a:r>
                <a:r>
                  <a:rPr lang="en-US" dirty="0" smtClean="0"/>
                  <a:t>= </a:t>
                </a:r>
                <a14:m>
                  <m:oMath xmlns:m="http://schemas.openxmlformats.org/officeDocument/2006/math">
                    <m:f>
                      <m:fPr>
                        <m:ctrlPr>
                          <a:rPr lang="en-US" i="1" dirty="0">
                            <a:latin typeface="Cambria Math"/>
                          </a:rPr>
                        </m:ctrlPr>
                      </m:fPr>
                      <m:num>
                        <m:r>
                          <a:rPr lang="en-US" i="1" dirty="0">
                            <a:latin typeface="Cambria Math"/>
                          </a:rPr>
                          <m:t>𝑛</m:t>
                        </m:r>
                        <m:r>
                          <a:rPr lang="en-US" i="1" dirty="0">
                            <a:latin typeface="Cambria Math"/>
                          </a:rPr>
                          <m:t>(</m:t>
                        </m:r>
                        <m:r>
                          <a:rPr lang="en-US" i="1" dirty="0">
                            <a:latin typeface="Cambria Math"/>
                          </a:rPr>
                          <m:t>𝑛</m:t>
                        </m:r>
                        <m:r>
                          <a:rPr lang="en-US" i="1" dirty="0">
                            <a:latin typeface="Cambria Math"/>
                          </a:rPr>
                          <m:t>+1)</m:t>
                        </m:r>
                      </m:num>
                      <m:den>
                        <m:r>
                          <a:rPr lang="en-US" i="1" dirty="0">
                            <a:latin typeface="Cambria Math"/>
                          </a:rPr>
                          <m:t>2</m:t>
                        </m:r>
                      </m:den>
                    </m:f>
                  </m:oMath>
                </a14:m>
                <a:endParaRPr lang="en-US" dirty="0" smtClean="0"/>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r>
                  <a:rPr lang="en-US" dirty="0"/>
                  <a:t> </a:t>
                </a:r>
                <a14:m>
                  <m:oMath xmlns:m="http://schemas.openxmlformats.org/officeDocument/2006/math">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b="0" i="1" smtClean="0">
                            <a:latin typeface="Cambria Math"/>
                          </a:rPr>
                          <m:t>𝑘</m:t>
                        </m:r>
                      </m:sup>
                      <m:e>
                        <m:r>
                          <a:rPr lang="en-US" i="1">
                            <a:latin typeface="Cambria Math"/>
                          </a:rPr>
                          <m:t>𝑖</m:t>
                        </m:r>
                      </m:e>
                    </m:nary>
                  </m:oMath>
                </a14:m>
                <a:r>
                  <a:rPr lang="en-US" dirty="0"/>
                  <a:t> = </a:t>
                </a:r>
                <a14:m>
                  <m:oMath xmlns:m="http://schemas.openxmlformats.org/officeDocument/2006/math">
                    <m:f>
                      <m:fPr>
                        <m:ctrlPr>
                          <a:rPr lang="en-US" i="1" dirty="0">
                            <a:latin typeface="Cambria Math"/>
                          </a:rPr>
                        </m:ctrlPr>
                      </m:fPr>
                      <m:num>
                        <m:r>
                          <a:rPr lang="en-US" b="0" i="1" dirty="0" smtClean="0">
                            <a:latin typeface="Cambria Math"/>
                          </a:rPr>
                          <m:t>𝑘</m:t>
                        </m:r>
                        <m:r>
                          <a:rPr lang="en-US" i="1" dirty="0">
                            <a:latin typeface="Cambria Math"/>
                          </a:rPr>
                          <m:t>(</m:t>
                        </m:r>
                        <m:r>
                          <a:rPr lang="en-US" b="0" i="1" dirty="0" smtClean="0">
                            <a:latin typeface="Cambria Math"/>
                          </a:rPr>
                          <m:t>𝑘</m:t>
                        </m:r>
                        <m:r>
                          <a:rPr lang="en-US" i="1" dirty="0">
                            <a:latin typeface="Cambria Math"/>
                          </a:rPr>
                          <m:t>+1)</m:t>
                        </m:r>
                      </m:num>
                      <m:den>
                        <m:r>
                          <a:rPr lang="en-US" i="1" dirty="0">
                            <a:latin typeface="Cambria Math"/>
                          </a:rPr>
                          <m:t>2</m:t>
                        </m:r>
                      </m:den>
                    </m:f>
                  </m:oMath>
                </a14:m>
                <a:endParaRPr lang="en-US" dirty="0" smtClean="0"/>
              </a:p>
              <a:p>
                <a:pPr>
                  <a:buNone/>
                </a:pPr>
                <a:r>
                  <a:rPr lang="en-US" dirty="0" smtClean="0"/>
                  <a:t>        Under this assumption,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rotWithShape="1">
                <a:blip r:embed="rId5"/>
                <a:stretch>
                  <a:fillRect/>
                </a:stretch>
              </a:blipFill>
            </p:spPr>
            <p:txBody>
              <a:bodyPr/>
              <a:lstStyle/>
              <a:p>
                <a:r>
                  <a:rPr lang="en-US">
                    <a:noFill/>
                  </a:rPr>
                  <a:t> </a:t>
                </a:r>
              </a:p>
            </p:txBody>
          </p:sp>
        </mc:Fallback>
      </mc:AlternateContent>
      <p:pic>
        <p:nvPicPr>
          <p:cNvPr id="11" name="Picture 10" descr="addin_tmp.png"/>
          <p:cNvPicPr>
            <a:picLocks noChangeAspect="1"/>
          </p:cNvPicPr>
          <p:nvPr>
            <p:custDataLst>
              <p:tags r:id="rId1"/>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7526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Tree>
    <p:extLst>
      <p:ext uri="{BB962C8B-B14F-4D97-AF65-F5344CB8AC3E}">
        <p14:creationId xmlns:p14="http://schemas.microsoft.com/office/powerpoint/2010/main" val="3299265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n</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n</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itchFamily="18" charset="0"/>
                <a:ea typeface="Cambria Math" pitchFamily="18" charset="0"/>
              </a:rPr>
              <a:t>Inductive Hypothesis</a:t>
            </a:r>
            <a:r>
              <a:rPr lang="en-US" sz="1400" dirty="0" smtClean="0">
                <a:latin typeface="Cambria Math" pitchFamily="18" charset="0"/>
                <a:ea typeface="Cambria Math" pitchFamily="18" charset="0"/>
              </a:rPr>
              <a:t>: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a:t>
            </a:r>
            <a:r>
              <a:rPr lang="en-US" sz="1400" i="1" dirty="0" smtClean="0">
                <a:ea typeface="Cambria Math" pitchFamily="18" charset="0"/>
              </a:rPr>
              <a:t>k</a:t>
            </a:r>
            <a:r>
              <a:rPr lang="en-US" sz="1400" baseline="30000" dirty="0" smtClean="0">
                <a:latin typeface="Cambria Math" pitchFamily="18" charset="0"/>
                <a:ea typeface="Cambria Math" pitchFamily="18" charset="0"/>
              </a:rPr>
              <a:t>2</a:t>
            </a:r>
            <a:r>
              <a:rPr lang="en-US" sz="1400" dirty="0" smtClean="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itchFamily="18" charset="0"/>
                <a:ea typeface="Cambria Math" pitchFamily="18" charset="0"/>
              </a:rPr>
              <a:t>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 =[1 + 3 + 5 + </a:t>
            </a:r>
            <a:r>
              <a:rPr lang="en-US" sz="1400" dirty="0" smtClean="0">
                <a:latin typeface="Cambria Math"/>
                <a:ea typeface="Cambria Math"/>
              </a:rPr>
              <a:t>∙∙∙</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 1)] + (2</a:t>
            </a:r>
            <a:r>
              <a:rPr lang="en-US" sz="1400" i="1" dirty="0" smtClean="0">
                <a:ea typeface="Cambria Math" pitchFamily="18" charset="0"/>
              </a:rPr>
              <a:t>k</a:t>
            </a:r>
            <a:r>
              <a:rPr lang="en-US" sz="1400" dirty="0" smtClean="0">
                <a:latin typeface="Cambria Math" pitchFamily="18" charset="0"/>
                <a:ea typeface="Cambria Math" pitchFamily="18" charset="0"/>
              </a:rPr>
              <a:t> + 1)</a:t>
            </a:r>
          </a:p>
          <a:p>
            <a:r>
              <a:rPr lang="en-US" sz="1400" dirty="0" smtClean="0">
                <a:latin typeface="Cambria Math" pitchFamily="18" charset="0"/>
                <a:ea typeface="Cambria Math" pitchFamily="18" charset="0"/>
              </a:rPr>
              <a:t>                                                                        =</a:t>
            </a:r>
            <a:r>
              <a:rPr lang="en-US" sz="1400" i="1" dirty="0" smtClean="0">
                <a:ea typeface="Cambria Math" pitchFamily="18" charset="0"/>
              </a:rPr>
              <a:t> 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r>
              <a:rPr lang="en-US" sz="1400" i="1" dirty="0" smtClean="0">
                <a:latin typeface="Cambria Math" pitchFamily="18" charset="0"/>
                <a:ea typeface="Cambria Math" pitchFamily="18" charset="0"/>
              </a:rPr>
              <a:t>by the inductive hypothesis</a:t>
            </a:r>
            <a:r>
              <a:rPr lang="en-US" sz="1400" dirty="0" smtClean="0">
                <a:latin typeface="Cambria Math" pitchFamily="18" charset="0"/>
                <a:ea typeface="Cambria Math" pitchFamily="18" charset="0"/>
              </a:rPr>
              <a:t>)</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baseline="30000" dirty="0" smtClean="0">
                <a:latin typeface="Cambria Math" pitchFamily="18" charset="0"/>
                <a:ea typeface="Cambria Math" pitchFamily="18" charset="0"/>
              </a:rPr>
              <a:t>2 </a:t>
            </a:r>
            <a:r>
              <a:rPr lang="en-US" sz="1400" dirty="0" smtClean="0">
                <a:latin typeface="Cambria Math" pitchFamily="18" charset="0"/>
                <a:ea typeface="Cambria Math" pitchFamily="18" charset="0"/>
              </a:rPr>
              <a:t>+ 2</a:t>
            </a:r>
            <a:r>
              <a:rPr lang="en-US" sz="1400" i="1" dirty="0" smtClean="0">
                <a:ea typeface="Cambria Math" pitchFamily="18" charset="0"/>
              </a:rPr>
              <a:t>k</a:t>
            </a:r>
            <a:r>
              <a:rPr lang="en-US" sz="1400" dirty="0" smtClean="0">
                <a:latin typeface="Cambria Math" pitchFamily="18" charset="0"/>
                <a:ea typeface="Cambria Math" pitchFamily="18" charset="0"/>
              </a:rPr>
              <a:t> + 1 </a:t>
            </a:r>
          </a:p>
          <a:p>
            <a:r>
              <a:rPr lang="en-US" sz="1400" dirty="0" smtClean="0">
                <a:latin typeface="Cambria Math" pitchFamily="18" charset="0"/>
                <a:ea typeface="Cambria Math" pitchFamily="18" charset="0"/>
              </a:rPr>
              <a:t>                                                                         = (</a:t>
            </a:r>
            <a:r>
              <a:rPr lang="en-US" sz="1400" i="1" dirty="0" smtClean="0">
                <a:ea typeface="Cambria Math" pitchFamily="18" charset="0"/>
              </a:rPr>
              <a:t>k</a:t>
            </a:r>
            <a:r>
              <a:rPr lang="en-US" sz="1400" dirty="0" smtClean="0">
                <a:latin typeface="Cambria Math" pitchFamily="18" charset="0"/>
                <a:ea typeface="Cambria Math" pitchFamily="18" charset="0"/>
              </a:rPr>
              <a:t> + 1)</a:t>
            </a:r>
            <a:r>
              <a:rPr lang="en-US" sz="1400" baseline="30000" dirty="0" smtClean="0">
                <a:latin typeface="Cambria Math" pitchFamily="18" charset="0"/>
                <a:ea typeface="Cambria Math" pitchFamily="18" charset="0"/>
              </a:rPr>
              <a:t> 2</a:t>
            </a:r>
            <a:r>
              <a:rPr lang="en-US" sz="1400" dirty="0" smtClean="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14755</TotalTime>
  <Words>6530</Words>
  <Application>Microsoft Office PowerPoint</Application>
  <PresentationFormat>On-screen Show (4:3)</PresentationFormat>
  <Paragraphs>555</Paragraphs>
  <Slides>59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Wingdings 2</vt:lpstr>
      <vt:lpstr>Wingdings</vt:lpstr>
      <vt:lpstr>Cambria Math</vt:lpstr>
      <vt:lpstr>Constantia</vt:lpstr>
      <vt:lpstr>Symbol</vt:lpstr>
      <vt:lpstr>Calibri</vt:lpstr>
      <vt:lpstr>Flow</vt:lpstr>
      <vt:lpstr>Induction and recursion</vt:lpstr>
      <vt:lpstr>Mathematical Induction</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Classroom Exercise</vt:lpstr>
      <vt:lpstr>Proving Inequalities</vt:lpstr>
      <vt:lpstr>Proving Inequalities</vt:lpstr>
      <vt:lpstr>Classroom Exercise</vt:lpstr>
      <vt:lpstr>Proving Divisibility Results</vt:lpstr>
      <vt:lpstr>Number of Subsets of a Finite Set</vt:lpstr>
      <vt:lpstr>Number of Subsets of a Finite Set</vt:lpstr>
      <vt:lpstr>Tiling Checkerboards</vt:lpstr>
      <vt:lpstr>Tiling Checkerboards</vt:lpstr>
      <vt:lpstr>                      Guidelines:      Mathematical Induction Proofs</vt:lpstr>
      <vt:lpstr>Recursive Definitions and Structural Induction</vt:lpstr>
      <vt:lpstr>Recursively Defined Functions</vt:lpstr>
      <vt:lpstr>Recursively Defined Functions</vt:lpstr>
      <vt:lpstr>Recursively Defined Functions</vt:lpstr>
      <vt:lpstr>Classroom Exercise</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Classroom Exercise</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Chunlei Liu</cp:lastModifiedBy>
  <cp:revision>892</cp:revision>
  <dcterms:created xsi:type="dcterms:W3CDTF">2011-03-27T19:21:35Z</dcterms:created>
  <dcterms:modified xsi:type="dcterms:W3CDTF">2014-07-03T19:41:55Z</dcterms:modified>
</cp:coreProperties>
</file>