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81" r:id="rId4"/>
    <p:sldId id="319" r:id="rId5"/>
    <p:sldId id="284" r:id="rId6"/>
    <p:sldId id="298" r:id="rId7"/>
    <p:sldId id="297" r:id="rId8"/>
    <p:sldId id="300" r:id="rId9"/>
    <p:sldId id="329" r:id="rId10"/>
    <p:sldId id="299" r:id="rId11"/>
    <p:sldId id="259" r:id="rId12"/>
    <p:sldId id="280" r:id="rId13"/>
    <p:sldId id="320" r:id="rId14"/>
    <p:sldId id="289" r:id="rId15"/>
    <p:sldId id="330" r:id="rId16"/>
    <p:sldId id="290" r:id="rId17"/>
    <p:sldId id="291" r:id="rId18"/>
    <p:sldId id="292" r:id="rId19"/>
    <p:sldId id="293" r:id="rId20"/>
    <p:sldId id="331" r:id="rId21"/>
    <p:sldId id="288" r:id="rId22"/>
    <p:sldId id="312" r:id="rId23"/>
    <p:sldId id="321" r:id="rId24"/>
    <p:sldId id="313" r:id="rId25"/>
    <p:sldId id="333" r:id="rId26"/>
    <p:sldId id="267" r:id="rId27"/>
    <p:sldId id="317" r:id="rId28"/>
    <p:sldId id="318" r:id="rId29"/>
    <p:sldId id="269" r:id="rId30"/>
    <p:sldId id="334" r:id="rId31"/>
    <p:sldId id="322" r:id="rId32"/>
    <p:sldId id="323" r:id="rId33"/>
    <p:sldId id="324" r:id="rId34"/>
    <p:sldId id="270" r:id="rId35"/>
    <p:sldId id="271" r:id="rId36"/>
    <p:sldId id="325" r:id="rId37"/>
    <p:sldId id="328" r:id="rId38"/>
    <p:sldId id="335" r:id="rId39"/>
  </p:sldIdLst>
  <p:sldSz cx="9144000" cy="6858000" type="screen4x3"/>
  <p:notesSz cx="6858000" cy="9144000"/>
  <p:embeddedFontLst>
    <p:embeddedFont>
      <p:font typeface="Calibri" pitchFamily="34" charset="0"/>
      <p:regular r:id="rId41"/>
      <p:bold r:id="rId42"/>
      <p:italic r:id="rId43"/>
      <p:boldItalic r:id="rId44"/>
    </p:embeddedFont>
    <p:embeddedFont>
      <p:font typeface="Cambria Math" pitchFamily="18" charset="0"/>
      <p:regular r:id="rId45"/>
    </p:embeddedFont>
    <p:embeddedFont>
      <p:font typeface="Wingdings 2" pitchFamily="18" charset="2"/>
      <p:regular r:id="rId46"/>
    </p:embeddedFont>
    <p:embeddedFont>
      <p:font typeface="Constantia" pitchFamily="18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7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9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Question/Answer Animations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and Genomes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gene</a:t>
            </a:r>
            <a:r>
              <a:rPr lang="en-US" dirty="0" smtClean="0"/>
              <a:t> is a segment of a DNA molecule that encodes a particular protein and the entirety of genetic information of an organism is called its </a:t>
            </a:r>
            <a:r>
              <a:rPr lang="en-US" i="1" dirty="0" smtClean="0"/>
              <a:t>genome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DNA molecules consist of two strands of blocks known as nucleotides. Each nucleotide is composed of bases: adenine (A), cytosine (C), guanine (G), or thymine (T). </a:t>
            </a:r>
          </a:p>
          <a:p>
            <a:r>
              <a:rPr lang="en-US" dirty="0" smtClean="0"/>
              <a:t>The DNA of bacteria has between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links (one of the four bases). Mammals have between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links. So, by the product rule there are at least 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baseline="44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different  sequences of bases in the DNA of bacteria and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baseline="44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baseline="30000" dirty="0" smtClean="0"/>
              <a:t> </a:t>
            </a:r>
            <a:r>
              <a:rPr lang="en-US" dirty="0" smtClean="0"/>
              <a:t>different sequences of bases in the DNA of mammals.</a:t>
            </a:r>
          </a:p>
          <a:p>
            <a:r>
              <a:rPr lang="en-US" dirty="0" smtClean="0"/>
              <a:t>The human genome includes approximately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23,000</a:t>
            </a:r>
            <a:r>
              <a:rPr lang="en-US" dirty="0" smtClean="0"/>
              <a:t> genes, each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1,000</a:t>
            </a:r>
            <a:r>
              <a:rPr lang="en-US" dirty="0" smtClean="0"/>
              <a:t> or more links.</a:t>
            </a:r>
          </a:p>
          <a:p>
            <a:r>
              <a:rPr lang="en-US" dirty="0" smtClean="0"/>
              <a:t>Biologists, mathematicians, and computer scientists all work on  determining the DNA sequence (genome) of different organisms.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Basic Counting Principles:  The Sum Rule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The Sum Rule</a:t>
            </a:r>
            <a:r>
              <a:rPr lang="en-US" dirty="0" smtClean="0"/>
              <a:t>: If a task can be done either in one of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ways or in one of  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ways to do the second task, where none of the set of</a:t>
            </a:r>
            <a:r>
              <a:rPr lang="en-US" i="1" dirty="0" smtClean="0"/>
              <a:t> 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ways is the same as any of the 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ways,  then there are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n-US" i="1" dirty="0" smtClean="0"/>
              <a:t> 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ways  to do the task.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 The mathematics department must choose either a student or a faculty member as a representative for a university committee. How many choices are there for this representative if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 smtClean="0"/>
              <a:t> members of the mathematics faculty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83</a:t>
            </a:r>
            <a:r>
              <a:rPr lang="en-US" dirty="0" smtClean="0"/>
              <a:t> mathematics majors and no one is both a faculty member and a student.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By the sum rule it follows that there are    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83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dirty="0" smtClean="0"/>
              <a:t> possible ways to pick a representative.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Sum Rule in terms of sets.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sum rule can be phrased in terms of sets.</a:t>
            </a:r>
          </a:p>
          <a:p>
            <a:pPr>
              <a:buNone/>
            </a:pPr>
            <a:r>
              <a:rPr lang="en-US" dirty="0" smtClean="0"/>
              <a:t>          |</a:t>
            </a:r>
            <a:r>
              <a:rPr lang="en-US" i="1" dirty="0" smtClean="0"/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∪ </a:t>
            </a:r>
            <a:r>
              <a:rPr lang="en-US" i="1" dirty="0" smtClean="0"/>
              <a:t>B</a:t>
            </a:r>
            <a:r>
              <a:rPr lang="en-US" dirty="0" smtClean="0"/>
              <a:t>|= |</a:t>
            </a:r>
            <a:r>
              <a:rPr lang="en-US" i="1" dirty="0" smtClean="0"/>
              <a:t>A</a:t>
            </a:r>
            <a:r>
              <a:rPr lang="en-US" dirty="0" smtClean="0"/>
              <a:t>| + |</a:t>
            </a:r>
            <a:r>
              <a:rPr lang="en-US" i="1" dirty="0" smtClean="0"/>
              <a:t>B</a:t>
            </a:r>
            <a:r>
              <a:rPr lang="en-US" dirty="0" smtClean="0"/>
              <a:t>| as long as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disjoint sets.</a:t>
            </a:r>
          </a:p>
          <a:p>
            <a:r>
              <a:rPr lang="en-US" dirty="0" smtClean="0"/>
              <a:t>Or more generally,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case where the sets have elements in common will be discussed when we consider the subtraction rule and taken up fully in Chapter 8.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886200"/>
            <a:ext cx="731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∪ 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∪ ∙∙∙ ∪ </a:t>
            </a:r>
            <a:r>
              <a:rPr lang="en-US" sz="2400" i="1" dirty="0" smtClean="0"/>
              <a:t>A</a:t>
            </a:r>
            <a:r>
              <a:rPr lang="en-US" sz="2400" i="1" baseline="-25000" dirty="0" smtClean="0">
                <a:ea typeface="Cambria Math" pitchFamily="18" charset="0"/>
              </a:rPr>
              <a:t>m</a:t>
            </a:r>
            <a:r>
              <a:rPr lang="en-US" sz="2400" dirty="0" smtClean="0"/>
              <a:t> |= |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| + |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| +</a:t>
            </a:r>
            <a:r>
              <a:rPr lang="en-US" sz="2400" dirty="0" smtClean="0">
                <a:latin typeface="Cambria Math"/>
                <a:ea typeface="Cambria Math"/>
              </a:rPr>
              <a:t> ∙∙∙ +</a:t>
            </a:r>
            <a:r>
              <a:rPr lang="en-US" sz="2400" dirty="0" smtClean="0"/>
              <a:t> |</a:t>
            </a:r>
            <a:r>
              <a:rPr lang="en-US" sz="2400" i="1" dirty="0" smtClean="0"/>
              <a:t>A</a:t>
            </a:r>
            <a:r>
              <a:rPr lang="en-US" sz="2400" i="1" baseline="-25000" dirty="0" smtClean="0">
                <a:ea typeface="Cambria Math" pitchFamily="18" charset="0"/>
              </a:rPr>
              <a:t>m</a:t>
            </a:r>
            <a:r>
              <a:rPr lang="en-US" sz="2400" dirty="0" smtClean="0"/>
              <a:t>| </a:t>
            </a:r>
            <a:r>
              <a:rPr lang="en-US" sz="2400" i="1" dirty="0" smtClean="0">
                <a:ea typeface="Cambria Math" pitchFamily="18" charset="0"/>
              </a:rPr>
              <a:t> </a:t>
            </a:r>
          </a:p>
          <a:p>
            <a:r>
              <a:rPr lang="en-US" sz="2400" i="1" dirty="0" smtClean="0">
                <a:ea typeface="Cambria Math" pitchFamily="18" charset="0"/>
              </a:rPr>
              <a:t>              </a:t>
            </a:r>
            <a:r>
              <a:rPr lang="en-US" sz="2400" dirty="0" smtClean="0">
                <a:ea typeface="Cambria Math" pitchFamily="18" charset="0"/>
              </a:rPr>
              <a:t>when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>
                <a:ea typeface="Cambria Math" pitchFamily="18" charset="0"/>
              </a:rPr>
              <a:t>i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∩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>
                <a:ea typeface="Cambria Math" pitchFamily="18" charset="0"/>
              </a:rPr>
              <a:t>j</a:t>
            </a:r>
            <a:r>
              <a:rPr lang="en-US" sz="2400" dirty="0" smtClean="0">
                <a:latin typeface="Cambria Math"/>
                <a:ea typeface="Cambria Math"/>
              </a:rPr>
              <a:t>  = ∅ </a:t>
            </a:r>
            <a:r>
              <a:rPr lang="en-US" sz="2400" dirty="0" smtClean="0">
                <a:ea typeface="Cambria Math"/>
              </a:rPr>
              <a:t>for all </a:t>
            </a:r>
            <a:r>
              <a:rPr lang="en-US" sz="2400" i="1" dirty="0" err="1" smtClean="0">
                <a:ea typeface="Cambria Math"/>
              </a:rPr>
              <a:t>i</a:t>
            </a:r>
            <a:r>
              <a:rPr lang="en-US" sz="2400" dirty="0" smtClean="0">
                <a:ea typeface="Cambria Math"/>
              </a:rPr>
              <a:t>, </a:t>
            </a:r>
            <a:r>
              <a:rPr lang="en-US" sz="2400" i="1" dirty="0" smtClean="0">
                <a:ea typeface="Cambria Math"/>
              </a:rPr>
              <a:t>j</a:t>
            </a:r>
            <a:r>
              <a:rPr lang="en-US" sz="2400" dirty="0" smtClean="0">
                <a:ea typeface="Cambria Math"/>
              </a:rPr>
              <a:t>.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the Sum and 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Suppose statement labels in a programming language can be either a single letter or a letter followed by a digit. Find the number of possible labels.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 Use the product rule.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286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Combining the sum and product rule allows us to solve more complex problems.</a:t>
            </a:r>
          </a:p>
          <a:p>
            <a:pPr>
              <a:buNone/>
            </a:pPr>
            <a:r>
              <a:rPr lang="en-US" b="1" dirty="0" smtClean="0"/>
              <a:t>      Example</a:t>
            </a:r>
            <a:r>
              <a:rPr lang="en-US" dirty="0" smtClean="0"/>
              <a:t>: Each user on a computer system has a password, which is six to eight characters long, where each character is an uppercase letter or a digit. Each password must contain at least one digit. How many possible passwords are there?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  Solution</a:t>
            </a:r>
            <a:r>
              <a:rPr lang="en-US" dirty="0" smtClean="0"/>
              <a:t>:  Let </a:t>
            </a:r>
            <a:r>
              <a:rPr lang="en-US" i="1" dirty="0" smtClean="0"/>
              <a:t>P</a:t>
            </a:r>
            <a:r>
              <a:rPr lang="en-US" dirty="0" smtClean="0"/>
              <a:t> be the total number of passwords, and let 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and 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be the passwords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and 8. </a:t>
            </a:r>
          </a:p>
          <a:p>
            <a:pPr lvl="1"/>
            <a:r>
              <a:rPr lang="en-US" dirty="0" smtClean="0"/>
              <a:t>By the sum rule </a:t>
            </a:r>
            <a:r>
              <a:rPr lang="en-US" i="1" dirty="0" smtClean="0"/>
              <a:t>P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+ 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+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To find each of 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and 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, we find the number of passwords of the specified length composed of letters and digits and subtract the number composed only of letters. We find that:</a:t>
            </a:r>
          </a:p>
          <a:p>
            <a:pPr lvl="2">
              <a:buNone/>
            </a:pPr>
            <a:r>
              <a:rPr lang="en-US" dirty="0" smtClean="0"/>
              <a:t>     </a:t>
            </a:r>
          </a:p>
          <a:p>
            <a:pPr lvl="1">
              <a:buNone/>
            </a:pPr>
            <a:r>
              <a:rPr lang="en-US" i="1" dirty="0" smtClean="0"/>
              <a:t>           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 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2,176,782,336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308,915,776</a:t>
            </a:r>
            <a:r>
              <a:rPr lang="en-US" dirty="0" smtClean="0"/>
              <a:t> 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1,867,866,560.</a:t>
            </a:r>
          </a:p>
          <a:p>
            <a:pPr lvl="1">
              <a:buNone/>
            </a:pPr>
            <a:r>
              <a:rPr lang="en-US" i="1" dirty="0" smtClean="0"/>
              <a:t>           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 =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78,364,164,096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8,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031,810,176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70,332,353,920.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           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 =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2,821,109,907,456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208,827,064,576</a:t>
            </a:r>
            <a:r>
              <a:rPr lang="en-US" dirty="0" smtClean="0"/>
              <a:t> 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2,612,282,842,880.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Consequently, </a:t>
            </a:r>
            <a:r>
              <a:rPr lang="en-US" i="1" dirty="0" smtClean="0"/>
              <a:t>P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+ 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+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2,684,483,063,360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strings are there of lowercase letters of </a:t>
            </a:r>
            <a:r>
              <a:rPr lang="en-US" dirty="0" smtClean="0"/>
              <a:t>length four </a:t>
            </a:r>
            <a:r>
              <a:rPr lang="en-US" dirty="0"/>
              <a:t>or less, not counting the empty string?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865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Version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of the Internet Protocol (IPv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 uses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32</a:t>
            </a:r>
            <a:r>
              <a:rPr lang="en-US" dirty="0" smtClean="0"/>
              <a:t> bits.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Class A Addresses</a:t>
            </a:r>
            <a:r>
              <a:rPr lang="en-US" dirty="0" smtClean="0"/>
              <a:t>: used for the largest networks,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,followed by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-bit </a:t>
            </a:r>
            <a:r>
              <a:rPr lang="en-US" dirty="0" err="1" smtClean="0"/>
              <a:t>netid</a:t>
            </a:r>
            <a:r>
              <a:rPr lang="en-US" dirty="0" smtClean="0"/>
              <a:t> and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-bit </a:t>
            </a:r>
            <a:r>
              <a:rPr lang="en-US" dirty="0" err="1" smtClean="0"/>
              <a:t>hostid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Class B Addresses</a:t>
            </a:r>
            <a:r>
              <a:rPr lang="en-US" dirty="0" smtClean="0"/>
              <a:t>: used for the medium-sized networks,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,followed by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-bit </a:t>
            </a:r>
            <a:r>
              <a:rPr lang="en-US" dirty="0" err="1" smtClean="0"/>
              <a:t>netid</a:t>
            </a:r>
            <a:r>
              <a:rPr lang="en-US" dirty="0" smtClean="0"/>
              <a:t> and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/>
              <a:t>-bit </a:t>
            </a:r>
            <a:r>
              <a:rPr lang="en-US" dirty="0" err="1" smtClean="0"/>
              <a:t>hostid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Class C Addresses</a:t>
            </a:r>
            <a:r>
              <a:rPr lang="en-US" dirty="0" smtClean="0"/>
              <a:t>: used for the smallest networks,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110</a:t>
            </a:r>
            <a:r>
              <a:rPr lang="en-US" dirty="0" smtClean="0"/>
              <a:t>,followed by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 smtClean="0"/>
              <a:t>-bit </a:t>
            </a:r>
            <a:r>
              <a:rPr lang="en-US" dirty="0" err="1" smtClean="0"/>
              <a:t>netid</a:t>
            </a:r>
            <a:r>
              <a:rPr lang="en-US" dirty="0" smtClean="0"/>
              <a:t> and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-bit </a:t>
            </a:r>
            <a:r>
              <a:rPr lang="en-US" dirty="0" err="1" smtClean="0"/>
              <a:t>hostid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Neither Class D nor Class E addresses are assigned as the address of a computer on the internet. Only Classes A, B, and C are available. 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1111111</a:t>
            </a:r>
            <a:r>
              <a:rPr lang="en-US" dirty="0" smtClean="0"/>
              <a:t> is not available as the </a:t>
            </a:r>
            <a:r>
              <a:rPr lang="en-US" dirty="0" err="1" smtClean="0"/>
              <a:t>netid</a:t>
            </a:r>
            <a:r>
              <a:rPr lang="en-US" dirty="0" smtClean="0"/>
              <a:t> of a Class A network.</a:t>
            </a:r>
          </a:p>
          <a:p>
            <a:pPr lvl="1"/>
            <a:r>
              <a:rPr lang="en-US" dirty="0" err="1" smtClean="0"/>
              <a:t>Hostids</a:t>
            </a:r>
            <a:r>
              <a:rPr lang="en-US" dirty="0" smtClean="0"/>
              <a:t> consisting of all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and all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 are not available in any network. </a:t>
            </a:r>
          </a:p>
        </p:txBody>
      </p:sp>
      <p:pic>
        <p:nvPicPr>
          <p:cNvPr id="4" name="Picture 3" descr="05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209800"/>
            <a:ext cx="4425696" cy="1217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Internet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How many different IPv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addresses are available for computers on the internet?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Use both the sum and the product rule. Let </a:t>
            </a:r>
            <a:r>
              <a:rPr lang="en-US" i="1" dirty="0" smtClean="0"/>
              <a:t>x</a:t>
            </a:r>
            <a:r>
              <a:rPr lang="en-US" dirty="0" smtClean="0"/>
              <a:t> be the number of available addresses, and let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B</a:t>
            </a:r>
            <a:r>
              <a:rPr lang="en-US" dirty="0" smtClean="0"/>
              <a:t>, and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C</a:t>
            </a:r>
            <a:r>
              <a:rPr lang="en-US" dirty="0" smtClean="0"/>
              <a:t> denote the number of addresses for the respective classes.</a:t>
            </a:r>
          </a:p>
          <a:p>
            <a:pPr lvl="1"/>
            <a:r>
              <a:rPr lang="en-US" dirty="0" smtClean="0"/>
              <a:t>To find,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 = 127 </a:t>
            </a:r>
            <a:r>
              <a:rPr lang="en-US" dirty="0" err="1" smtClean="0">
                <a:latin typeface="Cambria Math"/>
                <a:ea typeface="Cambria Math"/>
              </a:rPr>
              <a:t>netids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− 2 = 16,777,214 </a:t>
            </a:r>
            <a:r>
              <a:rPr lang="en-US" dirty="0" err="1" smtClean="0">
                <a:latin typeface="Cambria Math"/>
                <a:ea typeface="Cambria Math"/>
              </a:rPr>
              <a:t>hostids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 smtClean="0"/>
              <a:t>                  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127</a:t>
            </a:r>
            <a:r>
              <a:rPr lang="en-US" dirty="0" smtClean="0">
                <a:latin typeface="Cambria Math"/>
                <a:ea typeface="Cambria Math"/>
              </a:rPr>
              <a:t>∙ 16,777,214 = 2,130,706,178.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 smtClean="0"/>
              <a:t>To find,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B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16,384 </a:t>
            </a:r>
            <a:r>
              <a:rPr lang="en-US" dirty="0" err="1" smtClean="0">
                <a:latin typeface="Cambria Math"/>
                <a:ea typeface="Cambria Math"/>
              </a:rPr>
              <a:t>netids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− 2 = 16,534 </a:t>
            </a:r>
            <a:r>
              <a:rPr lang="en-US" dirty="0" err="1" smtClean="0">
                <a:latin typeface="Cambria Math"/>
                <a:ea typeface="Cambria Math"/>
              </a:rPr>
              <a:t>hostids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 smtClean="0"/>
              <a:t>                  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B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16,384 ∙ 16, 534 = 1,073,709,056.</a:t>
            </a:r>
            <a:endParaRPr lang="en-US" dirty="0" smtClean="0"/>
          </a:p>
          <a:p>
            <a:pPr lvl="1"/>
            <a:r>
              <a:rPr lang="en-US" dirty="0" smtClean="0"/>
              <a:t>To find,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C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2,097,152 </a:t>
            </a:r>
            <a:r>
              <a:rPr lang="en-US" dirty="0" err="1" smtClean="0">
                <a:latin typeface="Cambria Math"/>
                <a:ea typeface="Cambria Math"/>
              </a:rPr>
              <a:t>netids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− 2 = 254 </a:t>
            </a:r>
            <a:r>
              <a:rPr lang="en-US" dirty="0" err="1" smtClean="0">
                <a:latin typeface="Cambria Math"/>
                <a:ea typeface="Cambria Math"/>
              </a:rPr>
              <a:t>hostids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 smtClean="0"/>
              <a:t>                  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C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2,097,152 ∙ 254 = 532,676,608.</a:t>
            </a:r>
            <a:endParaRPr lang="en-US" dirty="0" smtClean="0"/>
          </a:p>
          <a:p>
            <a:pPr lvl="1"/>
            <a:r>
              <a:rPr lang="en-US" dirty="0" smtClean="0"/>
              <a:t>Hence, the total number of available IPv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addresses is</a:t>
            </a:r>
          </a:p>
          <a:p>
            <a:pPr lvl="1">
              <a:buNone/>
            </a:pPr>
            <a:r>
              <a:rPr lang="en-US" dirty="0" smtClean="0"/>
              <a:t>            </a:t>
            </a:r>
            <a:r>
              <a:rPr lang="en-US" i="1" dirty="0" smtClean="0"/>
              <a:t>x =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dirty="0" smtClean="0"/>
              <a:t> + 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B</a:t>
            </a:r>
            <a:r>
              <a:rPr lang="en-US" dirty="0" smtClean="0"/>
              <a:t>  +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            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2,130,706,178 + 1,073,709,056 + 532,676,608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= 3, 737,091,842.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0" y="5867400"/>
            <a:ext cx="4724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 Enough Today !!</a:t>
            </a:r>
          </a:p>
          <a:p>
            <a:r>
              <a:rPr lang="en-US" dirty="0" smtClean="0"/>
              <a:t>The newer IPv6 protocol solves the problem of too few addresses.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Counting Principles: Subtraction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Subtraction Rule</a:t>
            </a:r>
            <a:r>
              <a:rPr lang="en-US" dirty="0" smtClean="0"/>
              <a:t>: If a task can be done either in one of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ways or in one of 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ways, then the total number of ways to do the task is 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n-US" i="1" dirty="0" smtClean="0"/>
              <a:t> 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minus the number of ways  to do the task that are common to the two different ways.</a:t>
            </a:r>
          </a:p>
          <a:p>
            <a:r>
              <a:rPr lang="en-US" dirty="0" smtClean="0"/>
              <a:t>Also known as, the </a:t>
            </a:r>
            <a:r>
              <a:rPr lang="en-US" i="1" dirty="0" smtClean="0"/>
              <a:t>principle of inclusion-exclusion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09800" y="4876800"/>
            <a:ext cx="4812030" cy="380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Bit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bit strings of length eight either start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bit or end with the two bits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 Use the subtraction rule.</a:t>
            </a:r>
          </a:p>
          <a:p>
            <a:pPr lvl="1"/>
            <a:r>
              <a:rPr lang="en-US" dirty="0" smtClean="0"/>
              <a:t>Number of bit strings of length eight                                    that start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bit: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128</a:t>
            </a:r>
          </a:p>
          <a:p>
            <a:pPr lvl="1"/>
            <a:r>
              <a:rPr lang="en-US" dirty="0" smtClean="0"/>
              <a:t>Number of bit strings of length eight                                    that start with bits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dirty="0" smtClean="0"/>
              <a:t>: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</a:t>
            </a:r>
          </a:p>
          <a:p>
            <a:pPr lvl="1"/>
            <a:r>
              <a:rPr lang="en-US" dirty="0" smtClean="0"/>
              <a:t>Number of bit strings of length eight                                that start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bit and end with bits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 </a:t>
            </a:r>
            <a:r>
              <a:rPr lang="en-US" dirty="0" smtClean="0"/>
              <a:t>: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32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Hence, the number is 128 + 64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32 = 160.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05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799" y="2895601"/>
            <a:ext cx="2128243" cy="2205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Basics of 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many strings of three decimal </a:t>
            </a:r>
            <a:r>
              <a:rPr lang="en-US" dirty="0" smtClean="0"/>
              <a:t>digits do </a:t>
            </a:r>
            <a:r>
              <a:rPr lang="en-US" dirty="0"/>
              <a:t>not contain the same digit three times?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891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a flock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dirty="0" smtClean="0"/>
              <a:t> pigeons roosts in a set of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 </a:t>
            </a:r>
            <a:r>
              <a:rPr lang="en-US" dirty="0" smtClean="0"/>
              <a:t>pigeonholes, one of the pigeonholes must have more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pigeon.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Pigeonhole Principle</a:t>
            </a:r>
            <a:r>
              <a:rPr lang="en-US" dirty="0" smtClean="0"/>
              <a:t>: If </a:t>
            </a:r>
            <a:r>
              <a:rPr lang="en-US" i="1" dirty="0" smtClean="0"/>
              <a:t>k</a:t>
            </a:r>
            <a:r>
              <a:rPr lang="en-US" dirty="0" smtClean="0"/>
              <a:t> is a positive integer and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objects are placed into </a:t>
            </a:r>
            <a:r>
              <a:rPr lang="en-US" i="1" dirty="0" smtClean="0"/>
              <a:t>k </a:t>
            </a:r>
            <a:r>
              <a:rPr lang="en-US" dirty="0" smtClean="0"/>
              <a:t>boxes, then at least one box contains two or more objects. </a:t>
            </a:r>
          </a:p>
          <a:p>
            <a:pPr>
              <a:buNone/>
            </a:pPr>
            <a:r>
              <a:rPr lang="en-US" b="1" dirty="0" smtClean="0"/>
              <a:t>    Proof</a:t>
            </a:r>
            <a:r>
              <a:rPr lang="en-US" dirty="0" smtClean="0"/>
              <a:t>: We use a proof  by contraposition. Suppose none of the </a:t>
            </a:r>
            <a:r>
              <a:rPr lang="en-US" i="1" dirty="0" smtClean="0"/>
              <a:t>k</a:t>
            </a:r>
            <a:r>
              <a:rPr lang="en-US" dirty="0" smtClean="0"/>
              <a:t> boxes has more than one object. Then the total number of objects would be at most </a:t>
            </a:r>
            <a:r>
              <a:rPr lang="en-US" i="1" dirty="0" smtClean="0"/>
              <a:t>k</a:t>
            </a:r>
            <a:r>
              <a:rPr lang="en-US" dirty="0" smtClean="0"/>
              <a:t>. This contradicts the statement that we have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objects.</a:t>
            </a:r>
            <a:endParaRPr lang="en-US" dirty="0"/>
          </a:p>
        </p:txBody>
      </p:sp>
      <p:pic>
        <p:nvPicPr>
          <p:cNvPr id="4" name="Picture 3" descr="0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819400"/>
            <a:ext cx="4112518" cy="13716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5400000" flipV="1">
            <a:off x="8305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A function </a:t>
            </a:r>
            <a:r>
              <a:rPr lang="en-US" i="1" dirty="0" smtClean="0"/>
              <a:t>f</a:t>
            </a:r>
            <a:r>
              <a:rPr lang="en-US" dirty="0" smtClean="0"/>
              <a:t> from a set with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elements to a set with </a:t>
            </a:r>
            <a:r>
              <a:rPr lang="en-US" i="1" dirty="0" smtClean="0"/>
              <a:t>k</a:t>
            </a:r>
            <a:r>
              <a:rPr lang="en-US" dirty="0" smtClean="0"/>
              <a:t> elements is not one-to-one.</a:t>
            </a:r>
          </a:p>
          <a:p>
            <a:pPr>
              <a:buNone/>
            </a:pPr>
            <a:r>
              <a:rPr lang="en-US" b="1" dirty="0" smtClean="0"/>
              <a:t>   Proof</a:t>
            </a:r>
            <a:r>
              <a:rPr lang="en-US" dirty="0" smtClean="0"/>
              <a:t>: Use the pigeonhole principle.</a:t>
            </a:r>
          </a:p>
          <a:p>
            <a:pPr lvl="1"/>
            <a:r>
              <a:rPr lang="en-US" dirty="0" smtClean="0"/>
              <a:t>Create a box for each element </a:t>
            </a:r>
            <a:r>
              <a:rPr lang="en-US" i="1" dirty="0" smtClean="0"/>
              <a:t>y</a:t>
            </a:r>
            <a:r>
              <a:rPr lang="en-US" dirty="0" smtClean="0"/>
              <a:t> in the </a:t>
            </a:r>
            <a:r>
              <a:rPr lang="en-US" dirty="0" err="1" smtClean="0"/>
              <a:t>codomain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 .</a:t>
            </a:r>
          </a:p>
          <a:p>
            <a:pPr lvl="1"/>
            <a:r>
              <a:rPr lang="en-US" dirty="0" smtClean="0"/>
              <a:t>Put in the box for </a:t>
            </a:r>
            <a:r>
              <a:rPr lang="en-US" i="1" dirty="0" smtClean="0"/>
              <a:t>y</a:t>
            </a:r>
            <a:r>
              <a:rPr lang="en-US" dirty="0" smtClean="0"/>
              <a:t> all of the elements </a:t>
            </a:r>
            <a:r>
              <a:rPr lang="en-US" i="1" dirty="0" smtClean="0"/>
              <a:t>x</a:t>
            </a:r>
            <a:r>
              <a:rPr lang="en-US" dirty="0" smtClean="0"/>
              <a:t> from the domain such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y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Because there are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elements and only </a:t>
            </a:r>
            <a:r>
              <a:rPr lang="en-US" i="1" dirty="0" smtClean="0"/>
              <a:t>k</a:t>
            </a:r>
            <a:r>
              <a:rPr lang="en-US" dirty="0" smtClean="0"/>
              <a:t> boxes, at least one box has two or more elements. </a:t>
            </a:r>
          </a:p>
          <a:p>
            <a:pPr>
              <a:buNone/>
            </a:pPr>
            <a:r>
              <a:rPr lang="en-US" dirty="0" smtClean="0"/>
              <a:t>    Hence, </a:t>
            </a:r>
            <a:r>
              <a:rPr lang="en-US" i="1" dirty="0" smtClean="0"/>
              <a:t>f </a:t>
            </a:r>
            <a:r>
              <a:rPr lang="en-US" dirty="0" smtClean="0"/>
              <a:t>can’t be one-to-one.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Among any group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367</a:t>
            </a:r>
            <a:r>
              <a:rPr lang="en-US" dirty="0" smtClean="0"/>
              <a:t> people, there must be at least two with the same birthday, because there are only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366</a:t>
            </a:r>
            <a:r>
              <a:rPr lang="en-US" dirty="0" smtClean="0"/>
              <a:t> possible birthdays.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Example </a:t>
            </a:r>
            <a:r>
              <a:rPr lang="en-US" dirty="0" smtClean="0"/>
              <a:t>(</a:t>
            </a:r>
            <a:r>
              <a:rPr lang="en-US" i="1" dirty="0" smtClean="0"/>
              <a:t>optional</a:t>
            </a:r>
            <a:r>
              <a:rPr lang="en-US" dirty="0" smtClean="0"/>
              <a:t>): Show that for every integer </a:t>
            </a:r>
            <a:r>
              <a:rPr lang="en-US" i="1" dirty="0" smtClean="0"/>
              <a:t>n</a:t>
            </a:r>
            <a:r>
              <a:rPr lang="en-US" dirty="0" smtClean="0"/>
              <a:t> there is a multiple of </a:t>
            </a:r>
            <a:r>
              <a:rPr lang="en-US" i="1" dirty="0" smtClean="0"/>
              <a:t>n</a:t>
            </a:r>
            <a:r>
              <a:rPr lang="en-US" dirty="0" smtClean="0"/>
              <a:t> that has only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 in its decimal expansion. 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be a positive integer. Consider the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integers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 smtClean="0"/>
              <a:t>, ….,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…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(where the last has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1 1</a:t>
            </a:r>
            <a:r>
              <a:rPr lang="en-US" dirty="0" smtClean="0"/>
              <a:t>s). There are </a:t>
            </a:r>
            <a:r>
              <a:rPr lang="en-US" i="1" dirty="0" smtClean="0"/>
              <a:t>n</a:t>
            </a:r>
            <a:r>
              <a:rPr lang="en-US" dirty="0" smtClean="0"/>
              <a:t> possible remainders when an integer is divided by </a:t>
            </a:r>
            <a:r>
              <a:rPr lang="en-US" i="1" dirty="0" smtClean="0"/>
              <a:t>n</a:t>
            </a:r>
            <a:r>
              <a:rPr lang="en-US" dirty="0" smtClean="0"/>
              <a:t>. By the pigeonhole principle, when each of the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integers is divided by </a:t>
            </a:r>
            <a:r>
              <a:rPr lang="en-US" i="1" dirty="0" smtClean="0"/>
              <a:t>n</a:t>
            </a:r>
            <a:r>
              <a:rPr lang="en-US" dirty="0" smtClean="0"/>
              <a:t>, at least two must have the same remainder. Subtract the smaller from the larger and the result is a multiple of </a:t>
            </a:r>
            <a:r>
              <a:rPr lang="en-US" i="1" dirty="0" smtClean="0"/>
              <a:t>n</a:t>
            </a:r>
            <a:r>
              <a:rPr lang="en-US" dirty="0" smtClean="0"/>
              <a:t> that has only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 in its decimal expansion.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minimum number of students, each of whom comes from one of the 50 states, who must be enrolled in a university to guarantee that there are at least 100 who come from the same state?</a:t>
            </a:r>
          </a:p>
        </p:txBody>
      </p:sp>
    </p:spTree>
    <p:extLst>
      <p:ext uri="{BB962C8B-B14F-4D97-AF65-F5344CB8AC3E}">
        <p14:creationId xmlns:p14="http://schemas.microsoft.com/office/powerpoint/2010/main" val="31272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Permutations and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permutation</a:t>
            </a:r>
            <a:r>
              <a:rPr lang="en-US" dirty="0" smtClean="0"/>
              <a:t> of a set of distinct objects is an ordered arrangement of these objects. An ordered arrangement of r elements of a set is called an                      </a:t>
            </a:r>
            <a:r>
              <a:rPr lang="en-US" i="1" dirty="0" smtClean="0"/>
              <a:t>r-</a:t>
            </a:r>
            <a:r>
              <a:rPr lang="en-US" i="1" dirty="0" err="1" smtClean="0"/>
              <a:t>permuation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Let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}. </a:t>
            </a:r>
          </a:p>
          <a:p>
            <a:pPr lvl="1"/>
            <a:r>
              <a:rPr lang="en-US" dirty="0" smtClean="0"/>
              <a:t>The ordered arrangement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 permutation of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ordered arrangement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-permutation of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number of </a:t>
            </a:r>
            <a:r>
              <a:rPr lang="en-US" i="1" dirty="0" smtClean="0"/>
              <a:t>r</a:t>
            </a:r>
            <a:r>
              <a:rPr lang="en-US" dirty="0" smtClean="0"/>
              <a:t>-</a:t>
            </a:r>
            <a:r>
              <a:rPr lang="en-US" dirty="0" err="1" smtClean="0"/>
              <a:t>permuatations</a:t>
            </a:r>
            <a:r>
              <a:rPr lang="en-US" dirty="0" smtClean="0"/>
              <a:t> of a set with </a:t>
            </a:r>
            <a:r>
              <a:rPr lang="en-US" i="1" dirty="0" smtClean="0"/>
              <a:t>n</a:t>
            </a:r>
            <a:r>
              <a:rPr lang="en-US" dirty="0" smtClean="0"/>
              <a:t> elements is denoted by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-permutations of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 are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2; 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3; 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1; 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3; 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1; and 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 Hence,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(3,2) = 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Formula for the Number of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 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n</a:t>
            </a:r>
            <a:r>
              <a:rPr lang="en-US" dirty="0" smtClean="0"/>
              <a:t> is a positive integer and </a:t>
            </a:r>
            <a:r>
              <a:rPr lang="en-US" i="1" dirty="0" smtClean="0"/>
              <a:t>r</a:t>
            </a:r>
            <a:r>
              <a:rPr lang="en-US" dirty="0" smtClean="0"/>
              <a:t> is an integer with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, then there are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)(</a:t>
            </a:r>
            <a:r>
              <a:rPr lang="en-US" i="1" dirty="0" smtClean="0"/>
              <a:t>n 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dirty="0" smtClean="0"/>
              <a:t>  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i="1" dirty="0" smtClean="0"/>
              <a:t>r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i="1" dirty="0" smtClean="0"/>
              <a:t>    r</a:t>
            </a:r>
            <a:r>
              <a:rPr lang="en-US" dirty="0" smtClean="0"/>
              <a:t>-permutations of a set with n distinct elements.</a:t>
            </a:r>
          </a:p>
          <a:p>
            <a:pPr>
              <a:buNone/>
            </a:pPr>
            <a:r>
              <a:rPr lang="en-US" b="1" dirty="0" smtClean="0"/>
              <a:t>    Proof</a:t>
            </a:r>
            <a:r>
              <a:rPr lang="en-US" dirty="0" smtClean="0"/>
              <a:t>: Use the product rule. The first element can be chosen in </a:t>
            </a:r>
            <a:r>
              <a:rPr lang="en-US" i="1" dirty="0" smtClean="0"/>
              <a:t>n</a:t>
            </a:r>
            <a:r>
              <a:rPr lang="en-US" dirty="0" smtClean="0"/>
              <a:t> ways. The second in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ways, and so on until there are             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(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)) ways to choose the last element.</a:t>
            </a:r>
          </a:p>
          <a:p>
            <a:r>
              <a:rPr lang="en-US" dirty="0" smtClean="0">
                <a:ea typeface="Cambria Math" pitchFamily="18" charset="0"/>
              </a:rPr>
              <a:t>Note that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, since there is only one way to order zero elements.</a:t>
            </a:r>
          </a:p>
          <a:p>
            <a:pPr>
              <a:buNone/>
            </a:pPr>
            <a:r>
              <a:rPr lang="en-US" b="1" dirty="0" smtClean="0">
                <a:ea typeface="Cambria Math" pitchFamily="18" charset="0"/>
              </a:rPr>
              <a:t>    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: If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and </a:t>
            </a:r>
            <a:r>
              <a:rPr lang="en-US" i="1" dirty="0" smtClean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 are integers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n, </a:t>
            </a:r>
            <a:r>
              <a:rPr lang="en-US" dirty="0" smtClean="0"/>
              <a:t>then</a:t>
            </a:r>
          </a:p>
          <a:p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0" y="5638800"/>
            <a:ext cx="2608898" cy="537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Counting Problems by Counting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ways are there to select a first-prize winner, a second prize winner, and a third-prize winner from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different people who have entered a contest?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98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970,200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Basic Counting Principles: The Product Rule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The Product Rule</a:t>
            </a:r>
            <a:r>
              <a:rPr lang="en-US" dirty="0" smtClean="0"/>
              <a:t>: A procedure can be broken down into a sequence of two tasks. There are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ways to do the first task and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ways to do the second task. Then there are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∙n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ways to do the procedure.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bit strings of length seven are there?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Since each of the seven bits is either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or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the answer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128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how many different orders can ﬁve runners ﬁnish </a:t>
            </a:r>
            <a:r>
              <a:rPr lang="en-US" dirty="0" smtClean="0"/>
              <a:t>a race </a:t>
            </a:r>
            <a:r>
              <a:rPr lang="en-US" dirty="0"/>
              <a:t>if no ties are allowed</a:t>
            </a:r>
            <a:r>
              <a:rPr lang="en-US" dirty="0" smtClean="0"/>
              <a:t>?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272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Counting Problems by Counting Permutations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Suppose that a saleswoman has to visit eight different cities. She must begin her trip in a specified city, but she can visit the other seven cities in any order she wishes. How many possible orders can the saleswoman use when visiting these cities?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first city is chosen, and the rest are ordered arbitrarily. Hence the orders are: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7!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5040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If she wants to find the tour with the shortest path that visits all the cities, she must consider 5040 paths!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Counting Problems by Counting Permutations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permutations of the letters </a:t>
            </a:r>
            <a:r>
              <a:rPr lang="en-US" i="1" dirty="0" smtClean="0"/>
              <a:t>ABCDEFGH</a:t>
            </a:r>
            <a:r>
              <a:rPr lang="en-US" dirty="0" smtClean="0"/>
              <a:t> contain the string </a:t>
            </a:r>
            <a:r>
              <a:rPr lang="en-US" i="1" dirty="0" smtClean="0"/>
              <a:t>ABC</a:t>
            </a:r>
            <a:r>
              <a:rPr lang="en-US" dirty="0" smtClean="0"/>
              <a:t>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We solve this problem by counting the permutations of six objects, </a:t>
            </a:r>
            <a:r>
              <a:rPr lang="en-US" i="1" dirty="0" smtClean="0"/>
              <a:t>ABC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and </a:t>
            </a:r>
            <a:r>
              <a:rPr lang="en-US" i="1" dirty="0" smtClean="0"/>
              <a:t>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6!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An </a:t>
            </a:r>
            <a:r>
              <a:rPr lang="en-US" i="1" dirty="0" smtClean="0"/>
              <a:t>r-combination</a:t>
            </a:r>
            <a:r>
              <a:rPr lang="en-US" dirty="0" smtClean="0"/>
              <a:t> of elements of a set is an unordered selection of </a:t>
            </a:r>
            <a:r>
              <a:rPr lang="en-US" i="1" dirty="0" smtClean="0"/>
              <a:t>r</a:t>
            </a:r>
            <a:r>
              <a:rPr lang="en-US" dirty="0" smtClean="0"/>
              <a:t> elements from the set. Thus, an    </a:t>
            </a:r>
            <a:r>
              <a:rPr lang="en-US" i="1" dirty="0" smtClean="0"/>
              <a:t>r</a:t>
            </a:r>
            <a:r>
              <a:rPr lang="en-US" dirty="0" smtClean="0"/>
              <a:t>-combination is simply a subset of the set with </a:t>
            </a:r>
            <a:r>
              <a:rPr lang="en-US" i="1" dirty="0" smtClean="0"/>
              <a:t>r</a:t>
            </a:r>
            <a:r>
              <a:rPr lang="en-US" dirty="0" smtClean="0"/>
              <a:t> elements.</a:t>
            </a:r>
          </a:p>
          <a:p>
            <a:r>
              <a:rPr lang="en-US" dirty="0" smtClean="0"/>
              <a:t>The number of </a:t>
            </a:r>
            <a:r>
              <a:rPr lang="en-US" i="1" dirty="0" smtClean="0"/>
              <a:t>r</a:t>
            </a:r>
            <a:r>
              <a:rPr lang="en-US" dirty="0" smtClean="0"/>
              <a:t>-combinations of a set with n distinct elements is denoted by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). The notation          is also used and is called a </a:t>
            </a:r>
            <a:r>
              <a:rPr lang="en-US" i="1" dirty="0" smtClean="0"/>
              <a:t>binomial coefficient</a:t>
            </a:r>
            <a:r>
              <a:rPr lang="en-US" dirty="0" smtClean="0"/>
              <a:t>. (</a:t>
            </a:r>
            <a:r>
              <a:rPr lang="en-US" i="1" dirty="0" smtClean="0"/>
              <a:t>We will see the notation again in the binomial theorem in Section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.)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Let </a:t>
            </a:r>
            <a:r>
              <a:rPr lang="en-US" i="1" dirty="0" smtClean="0"/>
              <a:t>S</a:t>
            </a:r>
            <a:r>
              <a:rPr lang="en-US" dirty="0" smtClean="0"/>
              <a:t> be the set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}. Then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-combination from S. It is the same as {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} since the order listed does not matter.</a:t>
            </a:r>
          </a:p>
          <a:p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 because the 2-combinations of </a:t>
            </a:r>
            <a:r>
              <a:rPr lang="en-US" dirty="0" smtClean="0"/>
              <a:t>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 are the six subsets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},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},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}, {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}, {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}, and {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781800" y="3352800"/>
            <a:ext cx="336233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The number of </a:t>
            </a:r>
            <a:r>
              <a:rPr lang="en-US" i="1" dirty="0" smtClean="0"/>
              <a:t>r</a:t>
            </a:r>
            <a:r>
              <a:rPr lang="en-US" dirty="0" smtClean="0"/>
              <a:t>-combinations of a set with </a:t>
            </a:r>
            <a:r>
              <a:rPr lang="en-US" i="1" dirty="0" smtClean="0"/>
              <a:t>n</a:t>
            </a:r>
            <a:r>
              <a:rPr lang="en-US" dirty="0" smtClean="0"/>
              <a:t> elements, where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>
                <a:latin typeface="Cambria Math"/>
                <a:ea typeface="Cambria Math"/>
              </a:rPr>
              <a:t> ≥ 0, equals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</a:rPr>
              <a:t>    Proof</a:t>
            </a:r>
            <a:r>
              <a:rPr lang="en-US" dirty="0" smtClean="0">
                <a:latin typeface="Cambria Math"/>
                <a:ea typeface="Cambria Math"/>
              </a:rPr>
              <a:t>:  By the product rule </a:t>
            </a:r>
            <a:r>
              <a:rPr lang="en-US" i="1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) = </a:t>
            </a:r>
            <a:r>
              <a:rPr lang="en-US" i="1" dirty="0" smtClean="0">
                <a:ea typeface="Cambria Math"/>
              </a:rPr>
              <a:t>C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n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) ∙ </a:t>
            </a:r>
            <a:r>
              <a:rPr lang="en-US" i="1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). Therefore,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81200" y="4953000"/>
            <a:ext cx="5405438" cy="488156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1" y="2971801"/>
            <a:ext cx="2466975" cy="44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poker hands of five cards can be dealt from a standard deck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cards? Also, how many ways are there to select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 smtClean="0"/>
              <a:t> cards from a deck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cards?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Since the order in which the cards are dealt does not matter, the number of five card hands 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different ways to select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 smtClean="0"/>
              <a:t> cards from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is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38200" y="3810000"/>
            <a:ext cx="2078831" cy="39766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057400" y="4343400"/>
            <a:ext cx="6672263" cy="3905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47800" y="5562600"/>
            <a:ext cx="5676900" cy="397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24200" y="6324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is a special case of a general result.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be nonnegative integers with     </a:t>
            </a:r>
            <a:r>
              <a:rPr lang="en-US" i="1" dirty="0" smtClean="0"/>
              <a:t>r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r>
              <a:rPr lang="en-US" dirty="0" smtClean="0"/>
              <a:t> Then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</a:rPr>
              <a:t>   Proof</a:t>
            </a:r>
            <a:r>
              <a:rPr lang="en-US" dirty="0" smtClean="0">
                <a:latin typeface="Cambria Math"/>
                <a:ea typeface="Cambria Math"/>
              </a:rPr>
              <a:t>: From Theorem 2, it follows that</a:t>
            </a:r>
          </a:p>
          <a:p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and </a:t>
            </a:r>
          </a:p>
          <a:p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/>
              <a:t>   Hence,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95600" y="3429000"/>
            <a:ext cx="2369344" cy="44767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4191000"/>
            <a:ext cx="5622131" cy="450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5791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result can be proved without using algebraic manipulation.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8153400" y="4953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ways are there to select five players from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-member tennis team to make a trip to a match at another school.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the number of combinations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A group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 smtClean="0"/>
              <a:t>people have been trained as astronauts to go on the first mission to Mars. How many ways are there to select a crew of six people to go on this mission?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the number of possible crews is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667000" y="3352800"/>
            <a:ext cx="2592133" cy="34994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5791200"/>
            <a:ext cx="5425249" cy="349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Seven women and nine men are on the faculty in </a:t>
            </a:r>
            <a:r>
              <a:rPr lang="en-US" dirty="0" smtClean="0"/>
              <a:t>the mathematics </a:t>
            </a:r>
            <a:r>
              <a:rPr lang="en-US" dirty="0"/>
              <a:t>department at a school</a:t>
            </a:r>
            <a:r>
              <a:rPr lang="en-US" dirty="0" smtClean="0"/>
              <a:t>. How </a:t>
            </a:r>
            <a:r>
              <a:rPr lang="en-US" dirty="0"/>
              <a:t>many ways are there to select a committee </a:t>
            </a:r>
            <a:r>
              <a:rPr lang="en-US" dirty="0" smtClean="0"/>
              <a:t>of ﬁve </a:t>
            </a:r>
            <a:r>
              <a:rPr lang="en-US" dirty="0"/>
              <a:t>members of the department if at least one </a:t>
            </a:r>
            <a:r>
              <a:rPr lang="en-US" dirty="0" smtClean="0"/>
              <a:t>woman must </a:t>
            </a:r>
            <a:r>
              <a:rPr lang="en-US" dirty="0"/>
              <a:t>be on the committee?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419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different license plates can be made if each plate contains a sequence of three uppercase English letters followed by three digits?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By the product rule,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there are 26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 smtClean="0">
                <a:latin typeface="Cambria Math"/>
                <a:ea typeface="Cambria Math"/>
              </a:rPr>
              <a:t>∙ 10 ∙ 10 ∙ 10 = 17,576,000 different possible license plates.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05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4800600"/>
            <a:ext cx="201918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Counting Functions</a:t>
            </a:r>
            <a:r>
              <a:rPr lang="en-US" dirty="0" smtClean="0"/>
              <a:t>: How many functions are there from a set with </a:t>
            </a:r>
            <a:r>
              <a:rPr lang="en-US" i="1" dirty="0" smtClean="0"/>
              <a:t>m</a:t>
            </a:r>
            <a:r>
              <a:rPr lang="en-US" dirty="0" smtClean="0"/>
              <a:t> elements to a set with </a:t>
            </a:r>
            <a:r>
              <a:rPr lang="en-US" i="1" dirty="0" smtClean="0"/>
              <a:t>n</a:t>
            </a:r>
            <a:r>
              <a:rPr lang="en-US" dirty="0" smtClean="0"/>
              <a:t> elements?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 Since a function represents a choice of one of the </a:t>
            </a:r>
            <a:r>
              <a:rPr lang="en-US" i="1" dirty="0" smtClean="0"/>
              <a:t>n</a:t>
            </a:r>
            <a:r>
              <a:rPr lang="en-US" dirty="0" smtClean="0"/>
              <a:t> elements of the </a:t>
            </a:r>
            <a:r>
              <a:rPr lang="en-US" dirty="0" err="1" smtClean="0"/>
              <a:t>codomain</a:t>
            </a:r>
            <a:r>
              <a:rPr lang="en-US" dirty="0" smtClean="0"/>
              <a:t> for each of the </a:t>
            </a:r>
            <a:r>
              <a:rPr lang="en-US" i="1" dirty="0" smtClean="0"/>
              <a:t>m</a:t>
            </a:r>
            <a:r>
              <a:rPr lang="en-US" dirty="0" smtClean="0"/>
              <a:t> elements in the domain, the product rule tells us that there are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 ∙ ∙ 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i="1" baseline="30000" dirty="0" smtClean="0"/>
              <a:t>m</a:t>
            </a:r>
            <a:r>
              <a:rPr lang="en-US" dirty="0" smtClean="0"/>
              <a:t> such functions.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Counting One-to-One Functions</a:t>
            </a:r>
            <a:r>
              <a:rPr lang="en-US" dirty="0" smtClean="0"/>
              <a:t>: How many one-to-one functions are there from a set with </a:t>
            </a:r>
            <a:r>
              <a:rPr lang="en-US" i="1" dirty="0" smtClean="0"/>
              <a:t>m</a:t>
            </a:r>
            <a:r>
              <a:rPr lang="en-US" dirty="0" smtClean="0"/>
              <a:t> elements to one with </a:t>
            </a:r>
            <a:r>
              <a:rPr lang="en-US" i="1" dirty="0" smtClean="0"/>
              <a:t>n</a:t>
            </a:r>
            <a:r>
              <a:rPr lang="en-US" dirty="0" smtClean="0"/>
              <a:t> elements?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Suppose the elements in the domain are                    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. There are </a:t>
            </a:r>
            <a:r>
              <a:rPr lang="en-US" i="1" dirty="0" smtClean="0"/>
              <a:t>n</a:t>
            </a:r>
            <a:r>
              <a:rPr lang="en-US" dirty="0" smtClean="0"/>
              <a:t> ways to choose the value of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and </a:t>
            </a:r>
            <a:r>
              <a:rPr lang="en-US" i="1" dirty="0" smtClean="0"/>
              <a:t>n</a:t>
            </a:r>
            <a:r>
              <a:rPr lang="en-US" dirty="0" smtClean="0">
                <a:latin typeface="Cambria Math"/>
                <a:ea typeface="Cambria Math"/>
              </a:rPr>
              <a:t>−1 </a:t>
            </a:r>
            <a:r>
              <a:rPr lang="en-US" dirty="0" smtClean="0"/>
              <a:t>ways to choose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etc. The product rule tells us that there are                         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>
                <a:latin typeface="Cambria Math"/>
                <a:ea typeface="Cambria Math"/>
              </a:rPr>
              <a:t>−1)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>
                <a:latin typeface="Cambria Math"/>
                <a:ea typeface="Cambria Math"/>
              </a:rPr>
              <a:t>−2)∙∙∙(</a:t>
            </a:r>
            <a:r>
              <a:rPr lang="en-US" i="1" dirty="0" smtClean="0"/>
              <a:t>n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 +1) such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Telephone Numbering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     Example</a:t>
            </a:r>
            <a:r>
              <a:rPr lang="en-US" dirty="0" smtClean="0"/>
              <a:t>: The </a:t>
            </a:r>
            <a:r>
              <a:rPr lang="en-US" i="1" dirty="0" smtClean="0"/>
              <a:t>North American numbering plan </a:t>
            </a:r>
            <a:r>
              <a:rPr lang="en-US" dirty="0" smtClean="0"/>
              <a:t>(</a:t>
            </a:r>
            <a:r>
              <a:rPr lang="en-US" i="1" dirty="0" smtClean="0"/>
              <a:t>NANP</a:t>
            </a:r>
            <a:r>
              <a:rPr lang="en-US" dirty="0" smtClean="0"/>
              <a:t>) specifies that a telephone number consists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digits, consisting of a three-digit area code, a three-digit office code, and a four-digit station code.  There are some restrictions on the digits.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dirty="0" smtClean="0"/>
              <a:t> denote a digit from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through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 denote a digit from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through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Y</a:t>
            </a:r>
            <a:r>
              <a:rPr lang="en-US" dirty="0" smtClean="0"/>
              <a:t> denote a digit that is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the old plan (in use in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1960</a:t>
            </a:r>
            <a:r>
              <a:rPr lang="en-US" dirty="0" smtClean="0"/>
              <a:t>s) the format was </a:t>
            </a:r>
            <a:r>
              <a:rPr lang="en-US" i="1" dirty="0" smtClean="0"/>
              <a:t>NYX</a:t>
            </a:r>
            <a:r>
              <a:rPr lang="en-US" dirty="0" smtClean="0"/>
              <a:t>-</a:t>
            </a:r>
            <a:r>
              <a:rPr lang="en-US" i="1" dirty="0" smtClean="0"/>
              <a:t>NNX-XXXX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the new plan, the format </a:t>
            </a:r>
            <a:r>
              <a:rPr lang="en-US" smtClean="0"/>
              <a:t>is </a:t>
            </a:r>
            <a:r>
              <a:rPr lang="en-US" i="1" smtClean="0"/>
              <a:t>NXX</a:t>
            </a:r>
            <a:r>
              <a:rPr lang="en-US" smtClean="0"/>
              <a:t>-</a:t>
            </a:r>
            <a:r>
              <a:rPr lang="en-US" i="1" smtClean="0"/>
              <a:t>NXX</a:t>
            </a:r>
            <a:r>
              <a:rPr lang="en-US" smtClean="0"/>
              <a:t>-</a:t>
            </a:r>
            <a:r>
              <a:rPr lang="en-US" i="1" smtClean="0"/>
              <a:t>XXXX</a:t>
            </a:r>
            <a:r>
              <a:rPr lang="en-US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How many different telephone numbers are possible under the old plan and the new plan?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 Use the Product Rule.</a:t>
            </a:r>
          </a:p>
          <a:p>
            <a:pPr lvl="1"/>
            <a:r>
              <a:rPr lang="en-US" dirty="0" smtClean="0"/>
              <a:t>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160</a:t>
            </a:r>
            <a:r>
              <a:rPr lang="en-US" dirty="0" smtClean="0"/>
              <a:t> area codes with the format </a:t>
            </a:r>
            <a:r>
              <a:rPr lang="en-US" i="1" dirty="0" smtClean="0"/>
              <a:t>NYX.</a:t>
            </a:r>
          </a:p>
          <a:p>
            <a:pPr lvl="1"/>
            <a:r>
              <a:rPr lang="en-US" dirty="0" smtClean="0"/>
              <a:t>There are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800</a:t>
            </a:r>
            <a:r>
              <a:rPr lang="en-US" dirty="0" smtClean="0"/>
              <a:t> area codes with the format </a:t>
            </a:r>
            <a:r>
              <a:rPr lang="en-US" i="1" dirty="0" smtClean="0"/>
              <a:t>NXX. </a:t>
            </a:r>
          </a:p>
          <a:p>
            <a:pPr lvl="1"/>
            <a:r>
              <a:rPr lang="en-US" dirty="0" smtClean="0"/>
              <a:t>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640</a:t>
            </a:r>
            <a:r>
              <a:rPr lang="en-US" dirty="0" smtClean="0"/>
              <a:t> office codes with the format </a:t>
            </a:r>
            <a:r>
              <a:rPr lang="en-US" i="1" dirty="0" smtClean="0"/>
              <a:t>NNX.  </a:t>
            </a:r>
          </a:p>
          <a:p>
            <a:pPr lvl="1"/>
            <a:r>
              <a:rPr lang="en-US" dirty="0" smtClean="0"/>
              <a:t>There are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  <a:r>
              <a:rPr lang="en-US" dirty="0" smtClean="0"/>
              <a:t> station codes with the format </a:t>
            </a:r>
            <a:r>
              <a:rPr lang="en-US" i="1" dirty="0" smtClean="0"/>
              <a:t>XXXX. </a:t>
            </a:r>
          </a:p>
          <a:p>
            <a:pPr>
              <a:buNone/>
            </a:pPr>
            <a:r>
              <a:rPr lang="en-US" dirty="0" smtClean="0"/>
              <a:t>     Number of  old plan telephone numbers: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1,024,000,000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Number of new plan telephone numbers: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800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800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6,400,000,000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Subsets of a Finite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Counting Subsets of a Finite Set</a:t>
            </a:r>
            <a:r>
              <a:rPr lang="en-US" dirty="0" smtClean="0"/>
              <a:t>: Use the product rule to show that the number of different subsets of a finite set </a:t>
            </a:r>
            <a:r>
              <a:rPr lang="en-US" i="1" dirty="0" smtClean="0"/>
              <a:t>S</a:t>
            </a:r>
            <a:r>
              <a:rPr lang="en-US" dirty="0" smtClean="0"/>
              <a:t>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|</a:t>
            </a:r>
            <a:r>
              <a:rPr lang="en-US" i="1" baseline="30000" dirty="0" smtClean="0"/>
              <a:t>S</a:t>
            </a:r>
            <a:r>
              <a:rPr lang="en-US" baseline="30000" dirty="0" smtClean="0"/>
              <a:t>|</a:t>
            </a:r>
            <a:r>
              <a:rPr lang="en-US" dirty="0" smtClean="0"/>
              <a:t>.</a:t>
            </a:r>
            <a:r>
              <a:rPr lang="en-US" sz="2800" dirty="0" smtClean="0"/>
              <a:t> (</a:t>
            </a:r>
            <a:r>
              <a:rPr lang="en-US" sz="2800" i="1" dirty="0" smtClean="0"/>
              <a:t>In Section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5.1</a:t>
            </a:r>
            <a:r>
              <a:rPr lang="en-US" sz="2800" dirty="0" smtClean="0"/>
              <a:t>, </a:t>
            </a:r>
            <a:r>
              <a:rPr lang="en-US" sz="2800" i="1" dirty="0" smtClean="0"/>
              <a:t>mathematical induction was used to prove this same result</a:t>
            </a:r>
            <a:r>
              <a:rPr lang="en-US" sz="2800" dirty="0" smtClean="0"/>
              <a:t>.)</a:t>
            </a:r>
          </a:p>
          <a:p>
            <a:pPr>
              <a:buNone/>
            </a:pPr>
            <a:r>
              <a:rPr lang="en-US" sz="2800" b="1" dirty="0" smtClean="0"/>
              <a:t>    Solution</a:t>
            </a:r>
            <a:r>
              <a:rPr lang="en-US" sz="2800" dirty="0" smtClean="0"/>
              <a:t>: </a:t>
            </a:r>
            <a:r>
              <a:rPr lang="en-US" dirty="0" smtClean="0"/>
              <a:t>When the elements of S are listed in an arbitrary order, there is a one-to-one correspondence between subsets of </a:t>
            </a:r>
            <a:r>
              <a:rPr lang="en-US" i="1" dirty="0" smtClean="0"/>
              <a:t>S</a:t>
            </a:r>
            <a:r>
              <a:rPr lang="en-US" dirty="0" smtClean="0"/>
              <a:t> and bit strings of length |</a:t>
            </a:r>
            <a:r>
              <a:rPr lang="en-US" i="1" dirty="0" smtClean="0"/>
              <a:t>S</a:t>
            </a:r>
            <a:r>
              <a:rPr lang="en-US" dirty="0" smtClean="0"/>
              <a:t>|.  When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element is in the subset, the bit string has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position and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otherwise.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By the product rule, there are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|</a:t>
            </a:r>
            <a:r>
              <a:rPr lang="en-US" i="1" baseline="30000" dirty="0" smtClean="0"/>
              <a:t>S</a:t>
            </a:r>
            <a:r>
              <a:rPr lang="en-US" baseline="30000" dirty="0" smtClean="0"/>
              <a:t>|</a:t>
            </a:r>
            <a:r>
              <a:rPr lang="en-US" dirty="0" smtClean="0"/>
              <a:t> such bit strings, and therefore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|</a:t>
            </a:r>
            <a:r>
              <a:rPr lang="en-US" i="1" baseline="30000" dirty="0" smtClean="0"/>
              <a:t>S</a:t>
            </a:r>
            <a:r>
              <a:rPr lang="en-US" baseline="30000" dirty="0" smtClean="0"/>
              <a:t>|</a:t>
            </a:r>
            <a:r>
              <a:rPr lang="en-US" dirty="0" smtClean="0"/>
              <a:t> subsets.</a:t>
            </a:r>
            <a:r>
              <a:rPr lang="en-US" sz="2800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sz="1900" dirty="0" smtClean="0"/>
              <a:t>      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Rule in Terms of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sz="2800" i="1" dirty="0" smtClean="0"/>
              <a:t>A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i="1" dirty="0" smtClean="0"/>
              <a:t>A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smtClean="0">
                <a:ea typeface="Cambria Math"/>
              </a:rPr>
              <a:t>…</a:t>
            </a:r>
            <a:r>
              <a:rPr lang="en-US" sz="2800" dirty="0" smtClean="0">
                <a:latin typeface="Cambria Math"/>
                <a:ea typeface="Cambria Math"/>
              </a:rPr>
              <a:t> , </a:t>
            </a:r>
            <a:r>
              <a:rPr lang="en-US" sz="2800" i="1" dirty="0" smtClean="0"/>
              <a:t>A</a:t>
            </a:r>
            <a:r>
              <a:rPr lang="en-US" sz="2800" i="1" baseline="-25000" dirty="0" smtClean="0">
                <a:ea typeface="Cambria Math" pitchFamily="18" charset="0"/>
              </a:rPr>
              <a:t>m</a:t>
            </a:r>
            <a:r>
              <a:rPr lang="en-US" dirty="0" smtClean="0"/>
              <a:t> are finite sets, then the number of elements in the Cartesian product of these sets is the product of the number of elements of each set.</a:t>
            </a:r>
          </a:p>
          <a:p>
            <a:r>
              <a:rPr lang="en-US" dirty="0" smtClean="0"/>
              <a:t>The task of choosing an element in the Cartesian product </a:t>
            </a:r>
            <a:r>
              <a:rPr lang="en-US" sz="2800" i="1" dirty="0" smtClean="0"/>
              <a:t>A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/>
                <a:ea typeface="Cambria Math"/>
              </a:rPr>
              <a:t>⨉ </a:t>
            </a:r>
            <a:r>
              <a:rPr lang="en-US" sz="2800" i="1" dirty="0" smtClean="0"/>
              <a:t>A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/>
                <a:ea typeface="Cambria Math"/>
              </a:rPr>
              <a:t>⨉ ∙∙∙ ⨉ </a:t>
            </a:r>
            <a:r>
              <a:rPr lang="en-US" sz="2800" i="1" dirty="0" smtClean="0"/>
              <a:t>A</a:t>
            </a:r>
            <a:r>
              <a:rPr lang="en-US" sz="2800" i="1" baseline="-25000" dirty="0" smtClean="0">
                <a:ea typeface="Cambria Math" pitchFamily="18" charset="0"/>
              </a:rPr>
              <a:t>m</a:t>
            </a:r>
            <a:r>
              <a:rPr lang="en-US" sz="2800" dirty="0" smtClean="0"/>
              <a:t> is done by choosing an element in </a:t>
            </a:r>
            <a:r>
              <a:rPr lang="en-US" sz="2800" i="1" dirty="0" smtClean="0"/>
              <a:t>A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800" dirty="0" smtClean="0">
                <a:ea typeface="Cambria Math" pitchFamily="18" charset="0"/>
              </a:rPr>
              <a:t>an element in</a:t>
            </a:r>
            <a:r>
              <a:rPr lang="en-US" sz="2800" i="1" dirty="0" smtClean="0"/>
              <a:t> A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sz="2800" dirty="0" smtClean="0">
                <a:ea typeface="Cambria Math" pitchFamily="18" charset="0"/>
              </a:rPr>
              <a:t>…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, and an element in </a:t>
            </a:r>
            <a:r>
              <a:rPr lang="en-US" sz="2800" i="1" dirty="0" smtClean="0"/>
              <a:t>A</a:t>
            </a:r>
            <a:r>
              <a:rPr lang="en-US" sz="2800" i="1" baseline="-25000" dirty="0" smtClean="0">
                <a:ea typeface="Cambria Math" pitchFamily="18" charset="0"/>
              </a:rPr>
              <a:t>m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. </a:t>
            </a:r>
            <a:endParaRPr lang="en-US" sz="2800" dirty="0" smtClean="0"/>
          </a:p>
          <a:p>
            <a:r>
              <a:rPr lang="en-US" dirty="0" smtClean="0"/>
              <a:t>By the product rule, it follows that: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3340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⨉ 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⨉ ∙∙∙ ⨉ </a:t>
            </a:r>
            <a:r>
              <a:rPr lang="en-US" sz="2400" i="1" dirty="0" smtClean="0"/>
              <a:t>A</a:t>
            </a:r>
            <a:r>
              <a:rPr lang="en-US" sz="2400" i="1" baseline="-25000" dirty="0" smtClean="0">
                <a:ea typeface="Cambria Math" pitchFamily="18" charset="0"/>
              </a:rPr>
              <a:t>m</a:t>
            </a:r>
            <a:r>
              <a:rPr lang="en-US" sz="2400" dirty="0" smtClean="0"/>
              <a:t> |= |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| </a:t>
            </a:r>
            <a:r>
              <a:rPr lang="en-US" sz="2400" dirty="0" smtClean="0">
                <a:latin typeface="Cambria Math"/>
                <a:ea typeface="Cambria Math"/>
              </a:rPr>
              <a:t>∙</a:t>
            </a:r>
            <a:r>
              <a:rPr lang="en-US" sz="2400" dirty="0" smtClean="0"/>
              <a:t> |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|</a:t>
            </a:r>
            <a:r>
              <a:rPr lang="en-US" sz="2400" dirty="0" smtClean="0">
                <a:latin typeface="Cambria Math"/>
                <a:ea typeface="Cambria Math"/>
              </a:rPr>
              <a:t> ∙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 ∙∙∙  ∙ </a:t>
            </a:r>
            <a:r>
              <a:rPr lang="en-US" sz="2400" dirty="0" smtClean="0"/>
              <a:t>|</a:t>
            </a:r>
            <a:r>
              <a:rPr lang="en-US" sz="2400" i="1" dirty="0" smtClean="0"/>
              <a:t>A</a:t>
            </a:r>
            <a:r>
              <a:rPr lang="en-US" sz="2400" i="1" baseline="-25000" dirty="0" smtClean="0">
                <a:ea typeface="Cambria Math" pitchFamily="18" charset="0"/>
              </a:rPr>
              <a:t>m</a:t>
            </a:r>
            <a:r>
              <a:rPr lang="en-US" sz="2400" dirty="0" smtClean="0"/>
              <a:t>|. </a:t>
            </a:r>
            <a:r>
              <a:rPr lang="en-US" sz="2400" i="1" dirty="0" smtClean="0">
                <a:ea typeface="Cambria Math" pitchFamily="18" charset="0"/>
              </a:rPr>
              <a:t> </a:t>
            </a:r>
          </a:p>
          <a:p>
            <a:r>
              <a:rPr lang="en-US" sz="2400" i="1" dirty="0" smtClean="0">
                <a:ea typeface="Cambria Math" pitchFamily="18" charset="0"/>
              </a:rPr>
              <a:t>             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different three-letter initials can people have?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706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A \cup B| = |A| + |B| - |A \cap B|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n-r)  = \frac{n!}{(n -r)! [n - (n - r)]!} = \frac{n!}{(n - r)!r!}\;.$&#10;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0,5) = \frac{10!}{5!5!} = 252.$&#10;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0,6) = \frac{30!}{6!24!} =\frac{30\cdot 29 \cdot 28\cdot 27\cdot 26\cdot 25}{6\cdot 5 \cdot 4\cdot 3\cdot 2 \cdot 1}= 593,775\;.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n,r) = \frac{n!}{(n - r)!}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\left( \begin{array}{l}n\\ r\end{array}\right)}$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P(n,r)}{P(r,r)} =\frac{n!/(n - r)!}{r!/(r - r)!} = \frac{n!}{(n -r)! r!}\;.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.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5) = \frac{52!}{5!47!}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\frac{52\cdot 51 \cdot 50 \cdot 49 \cdot 48}{5\cdot 4 \cdot 3 \cdot 2 \cdot 1} = 26 \cdot 17 \cdot 10 \cdot 49 \cdot 12 = 2,598,960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47) = \frac{52!}{47!5!} = C(52,5) = 2, 598,960 .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$&#10;&#10;\end{document}"/>
  <p:tag name="IGUANATEXSIZE" val="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12356</TotalTime>
  <Words>3464</Words>
  <Application>Microsoft Office PowerPoint</Application>
  <PresentationFormat>On-screen Show (4:3)</PresentationFormat>
  <Paragraphs>232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Wingdings 2</vt:lpstr>
      <vt:lpstr>Constantia</vt:lpstr>
      <vt:lpstr>Flow</vt:lpstr>
      <vt:lpstr>Counting</vt:lpstr>
      <vt:lpstr>The Basics of Counting</vt:lpstr>
      <vt:lpstr>Basic Counting Principles: The Product Rule</vt:lpstr>
      <vt:lpstr>The Product Rule</vt:lpstr>
      <vt:lpstr>Counting Functions</vt:lpstr>
      <vt:lpstr>Telephone Numbering Plan</vt:lpstr>
      <vt:lpstr>Counting Subsets of a Finite Set</vt:lpstr>
      <vt:lpstr>Product Rule in Terms of Sets</vt:lpstr>
      <vt:lpstr>Classroom Exercise</vt:lpstr>
      <vt:lpstr>DNA and Genomes</vt:lpstr>
      <vt:lpstr>Basic Counting Principles:  The Sum Rule</vt:lpstr>
      <vt:lpstr>The Sum Rule in terms of sets.</vt:lpstr>
      <vt:lpstr>Combining the Sum and Product Rule</vt:lpstr>
      <vt:lpstr>Counting Passwords</vt:lpstr>
      <vt:lpstr>Classroom Exercise</vt:lpstr>
      <vt:lpstr>Internet Addresses</vt:lpstr>
      <vt:lpstr>Counting Internet Addresses</vt:lpstr>
      <vt:lpstr>Basic Counting Principles: Subtraction Rule</vt:lpstr>
      <vt:lpstr>Counting Bit Strings</vt:lpstr>
      <vt:lpstr>Classroom Exercise</vt:lpstr>
      <vt:lpstr>The Pigeonhole Principle</vt:lpstr>
      <vt:lpstr>The Pigeonhole Principle</vt:lpstr>
      <vt:lpstr>The Pigeonhole Principle</vt:lpstr>
      <vt:lpstr>Pigeonhole Principle</vt:lpstr>
      <vt:lpstr>Classroom Exercise</vt:lpstr>
      <vt:lpstr>Permutations and Combinations</vt:lpstr>
      <vt:lpstr>Permutations</vt:lpstr>
      <vt:lpstr>A Formula for the Number of Permutations</vt:lpstr>
      <vt:lpstr>Solving Counting Problems by Counting Permutations</vt:lpstr>
      <vt:lpstr>Classroom Exercise</vt:lpstr>
      <vt:lpstr>Solving Counting Problems by Counting Permutations (continued)</vt:lpstr>
      <vt:lpstr>Solving Counting Problems by Counting Permutations (continued)</vt:lpstr>
      <vt:lpstr>Combinations</vt:lpstr>
      <vt:lpstr>Combinations</vt:lpstr>
      <vt:lpstr>Combinations</vt:lpstr>
      <vt:lpstr>Combinations</vt:lpstr>
      <vt:lpstr>Combinations</vt:lpstr>
      <vt:lpstr>Classroom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Chunlei Liu</cp:lastModifiedBy>
  <cp:revision>522</cp:revision>
  <cp:lastPrinted>2011-09-18T13:59:11Z</cp:lastPrinted>
  <dcterms:created xsi:type="dcterms:W3CDTF">2011-09-18T13:59:01Z</dcterms:created>
  <dcterms:modified xsi:type="dcterms:W3CDTF">2014-07-09T17:53:38Z</dcterms:modified>
</cp:coreProperties>
</file>