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8"/>
  </p:notesMasterIdLst>
  <p:sldIdLst>
    <p:sldId id="256" r:id="rId2"/>
    <p:sldId id="258" r:id="rId3"/>
    <p:sldId id="259" r:id="rId4"/>
    <p:sldId id="282" r:id="rId5"/>
    <p:sldId id="332" r:id="rId6"/>
    <p:sldId id="283" r:id="rId7"/>
    <p:sldId id="284" r:id="rId8"/>
    <p:sldId id="331" r:id="rId9"/>
    <p:sldId id="335" r:id="rId10"/>
    <p:sldId id="260" r:id="rId11"/>
    <p:sldId id="285" r:id="rId12"/>
    <p:sldId id="333" r:id="rId13"/>
    <p:sldId id="334" r:id="rId14"/>
    <p:sldId id="261" r:id="rId15"/>
    <p:sldId id="286" r:id="rId16"/>
    <p:sldId id="293"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Wingdings 2" panose="05020102010507070707" pitchFamily="18" charset="2"/>
      <p:regular r:id="rId23"/>
    </p:embeddedFont>
    <p:embeddedFont>
      <p:font typeface="Cambria Math" panose="02040503050406030204" pitchFamily="18" charset="0"/>
      <p:regular r:id="rId24"/>
    </p:embeddedFont>
    <p:embeddedFont>
      <p:font typeface="Constantia" panose="02030602050306030303" pitchFamily="18"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50" autoAdjust="0"/>
    <p:restoredTop sz="94692" autoAdjust="0"/>
  </p:normalViewPr>
  <p:slideViewPr>
    <p:cSldViewPr>
      <p:cViewPr>
        <p:scale>
          <a:sx n="90" d="100"/>
          <a:sy n="90" d="100"/>
        </p:scale>
        <p:origin x="-138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7/10/2014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30245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7/10/2014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7/10/2014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7/10/2014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7/10/2014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7/10/2014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9.xml"/><Relationship Id="rId7"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Probability</a:t>
            </a:r>
            <a:endParaRPr lang="en-US" dirty="0"/>
          </a:p>
        </p:txBody>
      </p:sp>
      <p:sp>
        <p:nvSpPr>
          <p:cNvPr id="3" name="Subtitle 2"/>
          <p:cNvSpPr>
            <a:spLocks noGrp="1"/>
          </p:cNvSpPr>
          <p:nvPr>
            <p:ph type="subTitle" idx="1"/>
          </p:nvPr>
        </p:nvSpPr>
        <p:spPr/>
        <p:txBody>
          <a:bodyPr/>
          <a:lstStyle/>
          <a:p>
            <a:r>
              <a:rPr lang="en-US" dirty="0" smtClean="0"/>
              <a:t>Chapter 7</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E</a:t>
            </a:r>
            <a:r>
              <a:rPr lang="en-US" dirty="0" smtClean="0"/>
              <a:t> be an event in sample space </a:t>
            </a:r>
            <a:r>
              <a:rPr lang="en-US" i="1" dirty="0" smtClean="0"/>
              <a:t>S</a:t>
            </a:r>
            <a:r>
              <a:rPr lang="en-US" dirty="0" smtClean="0"/>
              <a:t>. The probability of the event </a:t>
            </a:r>
            <a:r>
              <a:rPr lang="en-US" i="1" dirty="0" smtClean="0">
                <a:ea typeface="Cambria Math"/>
              </a:rPr>
              <a:t>    = S </a:t>
            </a:r>
            <a:r>
              <a:rPr lang="en-US" i="1" dirty="0" smtClean="0">
                <a:latin typeface="Cambria Math"/>
                <a:ea typeface="Cambria Math"/>
              </a:rPr>
              <a:t>−</a:t>
            </a:r>
            <a:r>
              <a:rPr lang="en-US" i="1" dirty="0" smtClean="0">
                <a:ea typeface="Cambria Math"/>
              </a:rPr>
              <a:t> E</a:t>
            </a:r>
            <a:r>
              <a:rPr lang="en-US" dirty="0" smtClean="0"/>
              <a:t>, the complementary event of </a:t>
            </a:r>
            <a:r>
              <a:rPr lang="en-US" i="1" dirty="0" smtClean="0"/>
              <a:t>E</a:t>
            </a:r>
            <a:r>
              <a:rPr lang="en-US" dirty="0" smtClean="0"/>
              <a:t>, is given by</a:t>
            </a:r>
          </a:p>
          <a:p>
            <a:endParaRPr lang="en-US" dirty="0" smtClean="0"/>
          </a:p>
          <a:p>
            <a:endParaRPr lang="en-US" dirty="0" smtClean="0"/>
          </a:p>
          <a:p>
            <a:pPr>
              <a:buNone/>
            </a:pPr>
            <a:r>
              <a:rPr lang="en-US" b="1" dirty="0" smtClean="0"/>
              <a:t>   Proof</a:t>
            </a:r>
            <a:r>
              <a:rPr lang="en-US" dirty="0" smtClean="0"/>
              <a:t>: Using the fact that |</a:t>
            </a:r>
            <a:r>
              <a:rPr lang="en-US" i="1" dirty="0" smtClean="0">
                <a:ea typeface="Cambria Math"/>
              </a:rPr>
              <a:t>   | = |S| </a:t>
            </a:r>
            <a:r>
              <a:rPr lang="en-US" i="1" dirty="0" smtClean="0">
                <a:latin typeface="Cambria Math"/>
                <a:ea typeface="Cambria Math"/>
              </a:rPr>
              <a:t>−</a:t>
            </a:r>
            <a:r>
              <a:rPr lang="en-US" i="1" dirty="0" smtClean="0">
                <a:ea typeface="Cambria Math"/>
              </a:rPr>
              <a:t> |E|, </a:t>
            </a:r>
          </a:p>
          <a:p>
            <a:pPr>
              <a:buNone/>
            </a:pP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2667000" y="3581400"/>
            <a:ext cx="2826068" cy="41719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1828800" y="4953001"/>
            <a:ext cx="6129338" cy="580073"/>
          </a:xfrm>
          <a:prstGeom prst="rect">
            <a:avLst/>
          </a:prstGeom>
        </p:spPr>
      </p:pic>
      <p:sp>
        <p:nvSpPr>
          <p:cNvPr id="7" name="Isosceles Triangle 6"/>
          <p:cNvSpPr/>
          <p:nvPr/>
        </p:nvSpPr>
        <p:spPr>
          <a:xfrm rot="5400000" flipV="1">
            <a:off x="8382000" y="5257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ddin_tmp.png"/>
          <p:cNvPicPr>
            <a:picLocks noChangeAspect="1"/>
          </p:cNvPicPr>
          <p:nvPr>
            <p:custDataLst>
              <p:tags r:id="rId3"/>
            </p:custDataLst>
          </p:nvPr>
        </p:nvPicPr>
        <p:blipFill>
          <a:blip r:embed="rId8" cstate="print"/>
          <a:stretch>
            <a:fillRect/>
          </a:stretch>
        </p:blipFill>
        <p:spPr>
          <a:xfrm>
            <a:off x="4191000" y="2438400"/>
            <a:ext cx="252413" cy="269081"/>
          </a:xfrm>
          <a:prstGeom prst="rect">
            <a:avLst/>
          </a:prstGeom>
        </p:spPr>
      </p:pic>
      <p:pic>
        <p:nvPicPr>
          <p:cNvPr id="10" name="Picture 9" descr="addin_tmp.png"/>
          <p:cNvPicPr>
            <a:picLocks noChangeAspect="1"/>
          </p:cNvPicPr>
          <p:nvPr>
            <p:custDataLst>
              <p:tags r:id="rId4"/>
            </p:custDataLst>
          </p:nvPr>
        </p:nvPicPr>
        <p:blipFill>
          <a:blip r:embed="rId8" cstate="print"/>
          <a:stretch>
            <a:fillRect/>
          </a:stretch>
        </p:blipFill>
        <p:spPr>
          <a:xfrm>
            <a:off x="4648200" y="4267200"/>
            <a:ext cx="252413" cy="26908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A sequence of </a:t>
            </a:r>
            <a:r>
              <a:rPr lang="en-US" dirty="0" smtClean="0">
                <a:latin typeface="Cambria Math" pitchFamily="18" charset="0"/>
                <a:ea typeface="Cambria Math" pitchFamily="18" charset="0"/>
              </a:rPr>
              <a:t>10</a:t>
            </a:r>
            <a:r>
              <a:rPr lang="en-US" dirty="0" smtClean="0"/>
              <a:t> bits is chosen randomly. What is the probability that at least one of these bits is </a:t>
            </a:r>
            <a:r>
              <a:rPr lang="en-US" dirty="0" smtClean="0">
                <a:latin typeface="Cambria Math" pitchFamily="18" charset="0"/>
                <a:ea typeface="Cambria Math" pitchFamily="18" charset="0"/>
              </a:rPr>
              <a:t>0</a:t>
            </a:r>
            <a:r>
              <a:rPr lang="en-US" dirty="0" smtClean="0"/>
              <a:t>?</a:t>
            </a:r>
          </a:p>
          <a:p>
            <a:pPr>
              <a:buNone/>
            </a:pPr>
            <a:r>
              <a:rPr lang="en-US" b="1" dirty="0" smtClean="0"/>
              <a:t>   Solution</a:t>
            </a:r>
            <a:r>
              <a:rPr lang="en-US" dirty="0" smtClean="0"/>
              <a:t>: Let </a:t>
            </a:r>
            <a:r>
              <a:rPr lang="en-US" i="1" dirty="0" smtClean="0"/>
              <a:t>E</a:t>
            </a:r>
            <a:r>
              <a:rPr lang="en-US" dirty="0" smtClean="0"/>
              <a:t> be the event that at least one of the 10 bits is </a:t>
            </a:r>
            <a:r>
              <a:rPr lang="en-US" dirty="0" smtClean="0">
                <a:latin typeface="Cambria Math" pitchFamily="18" charset="0"/>
                <a:ea typeface="Cambria Math" pitchFamily="18" charset="0"/>
              </a:rPr>
              <a:t>0</a:t>
            </a:r>
            <a:r>
              <a:rPr lang="en-US" dirty="0" smtClean="0"/>
              <a:t>. Then </a:t>
            </a:r>
            <a:r>
              <a:rPr lang="en-US" i="1" dirty="0" smtClean="0">
                <a:ea typeface="Cambria Math"/>
              </a:rPr>
              <a:t>    </a:t>
            </a:r>
            <a:r>
              <a:rPr lang="en-US" dirty="0" smtClean="0">
                <a:ea typeface="Cambria Math"/>
              </a:rPr>
              <a:t>is the event that all of the bits are </a:t>
            </a:r>
            <a:r>
              <a:rPr lang="en-US" dirty="0" smtClean="0">
                <a:latin typeface="Cambria Math" pitchFamily="18" charset="0"/>
                <a:ea typeface="Cambria Math" pitchFamily="18" charset="0"/>
              </a:rPr>
              <a:t>1</a:t>
            </a:r>
            <a:r>
              <a:rPr lang="en-US" dirty="0" smtClean="0">
                <a:ea typeface="Cambria Math"/>
              </a:rPr>
              <a:t>s. The size of the sample space </a:t>
            </a:r>
            <a:r>
              <a:rPr lang="en-US" i="1" dirty="0" smtClean="0">
                <a:ea typeface="Cambria Math"/>
              </a:rPr>
              <a:t>S</a:t>
            </a:r>
            <a:r>
              <a:rPr lang="en-US" dirty="0" smtClean="0">
                <a:ea typeface="Cambria Math"/>
              </a:rPr>
              <a:t>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10</a:t>
            </a:r>
            <a:r>
              <a:rPr lang="en-US" dirty="0" smtClean="0">
                <a:ea typeface="Cambria Math"/>
              </a:rPr>
              <a:t>. Hence,</a:t>
            </a:r>
          </a:p>
          <a:p>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724400"/>
            <a:ext cx="6156960" cy="41148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95600" y="3657600"/>
            <a:ext cx="252413" cy="26908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p:sp>
        <p:nvSpPr>
          <p:cNvPr id="3" name="Content Placeholder 2"/>
          <p:cNvSpPr>
            <a:spLocks noGrp="1"/>
          </p:cNvSpPr>
          <p:nvPr>
            <p:ph idx="1"/>
          </p:nvPr>
        </p:nvSpPr>
        <p:spPr/>
        <p:txBody>
          <a:bodyPr/>
          <a:lstStyle/>
          <a:p>
            <a:r>
              <a:rPr lang="en-US" dirty="0" smtClean="0"/>
              <a:t>What </a:t>
            </a:r>
            <a:r>
              <a:rPr lang="en-US" dirty="0"/>
              <a:t>is the probability that a ﬁve-card poker hand </a:t>
            </a:r>
            <a:r>
              <a:rPr lang="en-US" dirty="0" smtClean="0"/>
              <a:t>contains </a:t>
            </a:r>
            <a:r>
              <a:rPr lang="en-US" dirty="0"/>
              <a:t>at least one ace?</a:t>
            </a:r>
            <a:endParaRPr lang="pt-BR" dirty="0" smtClean="0"/>
          </a:p>
        </p:txBody>
      </p:sp>
    </p:spTree>
    <p:extLst>
      <p:ext uri="{BB962C8B-B14F-4D97-AF65-F5344CB8AC3E}">
        <p14:creationId xmlns:p14="http://schemas.microsoft.com/office/powerpoint/2010/main" val="3019454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p:sp>
        <p:nvSpPr>
          <p:cNvPr id="3" name="Content Placeholder 2"/>
          <p:cNvSpPr>
            <a:spLocks noGrp="1"/>
          </p:cNvSpPr>
          <p:nvPr>
            <p:ph idx="1"/>
          </p:nvPr>
        </p:nvSpPr>
        <p:spPr/>
        <p:txBody>
          <a:bodyPr/>
          <a:lstStyle/>
          <a:p>
            <a:r>
              <a:rPr lang="en-US" dirty="0"/>
              <a:t> What is the probability that a fair die never comes up </a:t>
            </a:r>
            <a:r>
              <a:rPr lang="en-US" dirty="0" smtClean="0"/>
              <a:t>an even </a:t>
            </a:r>
            <a:r>
              <a:rPr lang="en-US" dirty="0"/>
              <a:t>number when it is rolled six times?</a:t>
            </a:r>
            <a:endParaRPr lang="pt-BR" dirty="0" smtClean="0"/>
          </a:p>
        </p:txBody>
      </p:sp>
    </p:spTree>
    <p:extLst>
      <p:ext uri="{BB962C8B-B14F-4D97-AF65-F5344CB8AC3E}">
        <p14:creationId xmlns:p14="http://schemas.microsoft.com/office/powerpoint/2010/main" val="2199133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Let </a:t>
            </a:r>
            <a:r>
              <a:rPr lang="en-US" i="1" dirty="0" smtClean="0"/>
              <a:t>E</a:t>
            </a:r>
            <a:r>
              <a:rPr lang="en-US" baseline="-25000" dirty="0" smtClean="0"/>
              <a:t>1</a:t>
            </a:r>
            <a:r>
              <a:rPr lang="en-US" b="1" dirty="0" smtClean="0"/>
              <a:t>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events in the  sample space </a:t>
            </a:r>
            <a:r>
              <a:rPr lang="en-US" i="1" dirty="0" smtClean="0"/>
              <a:t>S</a:t>
            </a:r>
            <a:r>
              <a:rPr lang="en-US" dirty="0" smtClean="0"/>
              <a:t>. Then</a:t>
            </a:r>
          </a:p>
          <a:p>
            <a:pPr>
              <a:buNone/>
            </a:pPr>
            <a:endParaRPr lang="en-US" dirty="0" smtClean="0"/>
          </a:p>
          <a:p>
            <a:pPr>
              <a:buNone/>
            </a:pPr>
            <a:r>
              <a:rPr lang="en-US" b="1" dirty="0" smtClean="0"/>
              <a:t>   Proof</a:t>
            </a:r>
            <a:r>
              <a:rPr lang="en-US" dirty="0" smtClean="0"/>
              <a:t>: Given the inclusion-exclusion formula from Section </a:t>
            </a:r>
            <a:r>
              <a:rPr lang="en-US" dirty="0" smtClean="0">
                <a:latin typeface="Cambria Math" pitchFamily="18" charset="0"/>
                <a:ea typeface="Cambria Math" pitchFamily="18" charset="0"/>
              </a:rPr>
              <a:t>2.2</a:t>
            </a:r>
            <a:r>
              <a:rPr lang="en-US" dirty="0" smtClean="0"/>
              <a:t>, </a:t>
            </a:r>
            <a:r>
              <a:rPr lang="en-US" dirty="0" smtClean="0">
                <a:latin typeface="Cambria Math" pitchFamily="18" charset="0"/>
                <a:ea typeface="Cambria Math" pitchFamily="18" charset="0"/>
              </a:rPr>
              <a:t>|</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 | </a:t>
            </a:r>
            <a:r>
              <a:rPr lang="en-US" i="1" dirty="0" smtClean="0">
                <a:ea typeface="Cambria Math" pitchFamily="18" charset="0"/>
              </a:rPr>
              <a:t>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a:t>
            </a:r>
            <a:r>
              <a:rPr lang="en-US" dirty="0" smtClean="0"/>
              <a:t>,  it follows that</a:t>
            </a:r>
            <a:endParaRPr lang="en-US" dirty="0"/>
          </a:p>
        </p:txBody>
      </p:sp>
      <p:pic>
        <p:nvPicPr>
          <p:cNvPr id="11" name="Picture 10" descr="addin_tmp.png"/>
          <p:cNvPicPr>
            <a:picLocks noChangeAspect="1"/>
          </p:cNvPicPr>
          <p:nvPr>
            <p:custDataLst>
              <p:tags r:id="rId1"/>
            </p:custDataLst>
          </p:nvPr>
        </p:nvPicPr>
        <p:blipFill>
          <a:blip r:embed="rId6" cstate="print"/>
          <a:stretch>
            <a:fillRect/>
          </a:stretch>
        </p:blipFill>
        <p:spPr>
          <a:xfrm>
            <a:off x="1295400" y="2895600"/>
            <a:ext cx="5755481" cy="319088"/>
          </a:xfrm>
          <a:prstGeom prst="rect">
            <a:avLst/>
          </a:prstGeom>
        </p:spPr>
      </p:pic>
      <p:pic>
        <p:nvPicPr>
          <p:cNvPr id="15" name="Picture 14" descr="addin_tmp.png"/>
          <p:cNvPicPr>
            <a:picLocks noChangeAspect="1"/>
          </p:cNvPicPr>
          <p:nvPr>
            <p:custDataLst>
              <p:tags r:id="rId2"/>
            </p:custDataLst>
          </p:nvPr>
        </p:nvPicPr>
        <p:blipFill>
          <a:blip r:embed="rId7" cstate="print"/>
          <a:stretch>
            <a:fillRect/>
          </a:stretch>
        </p:blipFill>
        <p:spPr>
          <a:xfrm>
            <a:off x="1828800" y="4800600"/>
            <a:ext cx="5669756" cy="483394"/>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505200" y="5486400"/>
            <a:ext cx="3140869" cy="483394"/>
          </a:xfrm>
          <a:prstGeom prst="rect">
            <a:avLst/>
          </a:prstGeom>
        </p:spPr>
      </p:pic>
      <p:pic>
        <p:nvPicPr>
          <p:cNvPr id="17" name="Picture 16" descr="addin_tmp.png"/>
          <p:cNvPicPr>
            <a:picLocks noChangeAspect="1"/>
          </p:cNvPicPr>
          <p:nvPr>
            <p:custDataLst>
              <p:tags r:id="rId4"/>
            </p:custDataLst>
          </p:nvPr>
        </p:nvPicPr>
        <p:blipFill>
          <a:blip r:embed="rId9" cstate="print"/>
          <a:stretch>
            <a:fillRect/>
          </a:stretch>
        </p:blipFill>
        <p:spPr>
          <a:xfrm>
            <a:off x="3352800" y="6096000"/>
            <a:ext cx="4224338" cy="319088"/>
          </a:xfrm>
          <a:prstGeom prst="rect">
            <a:avLst/>
          </a:prstGeom>
        </p:spPr>
      </p:pic>
      <p:sp>
        <p:nvSpPr>
          <p:cNvPr id="18" name="Isosceles Triangle 17"/>
          <p:cNvSpPr/>
          <p:nvPr/>
        </p:nvSpPr>
        <p:spPr>
          <a:xfrm rot="5400000" flipV="1">
            <a:off x="83058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What is the probability that a positive integer selected at random from the set of positive integers not exceeding </a:t>
            </a:r>
            <a:r>
              <a:rPr lang="en-US" dirty="0" smtClean="0">
                <a:latin typeface="Cambria Math" pitchFamily="18" charset="0"/>
                <a:ea typeface="Cambria Math" pitchFamily="18" charset="0"/>
              </a:rPr>
              <a:t>100</a:t>
            </a:r>
            <a:r>
              <a:rPr lang="en-US" dirty="0" smtClean="0"/>
              <a:t> is divisible by either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a:t>
            </a:r>
            <a:r>
              <a:rPr lang="en-US" dirty="0" smtClean="0"/>
              <a:t>?</a:t>
            </a:r>
          </a:p>
          <a:p>
            <a:pPr>
              <a:buNone/>
            </a:pPr>
            <a:r>
              <a:rPr lang="en-US" b="1" dirty="0" smtClean="0"/>
              <a:t>   Solution</a:t>
            </a:r>
            <a:r>
              <a:rPr lang="en-US" dirty="0" smtClean="0"/>
              <a:t>: Let </a:t>
            </a:r>
            <a:r>
              <a:rPr lang="en-US" i="1" dirty="0" smtClean="0"/>
              <a:t>E</a:t>
            </a:r>
            <a:r>
              <a:rPr lang="en-US" baseline="-25000" dirty="0" smtClean="0"/>
              <a:t>1</a:t>
            </a:r>
            <a:r>
              <a:rPr lang="en-US" b="1" dirty="0" smtClean="0"/>
              <a:t>  </a:t>
            </a:r>
            <a:r>
              <a:rPr lang="en-US" dirty="0" smtClean="0"/>
              <a:t>be the event that  the integer is divisible by  </a:t>
            </a:r>
            <a:r>
              <a:rPr lang="en-US" dirty="0" smtClean="0">
                <a:latin typeface="Cambria Math" pitchFamily="18" charset="0"/>
                <a:ea typeface="Cambria Math" pitchFamily="18" charset="0"/>
              </a:rPr>
              <a:t>2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the event that it is divisible </a:t>
            </a:r>
            <a:r>
              <a:rPr lang="en-US" dirty="0" smtClean="0">
                <a:latin typeface="Cambria Math" pitchFamily="18" charset="0"/>
                <a:ea typeface="Cambria Math" pitchFamily="18" charset="0"/>
              </a:rPr>
              <a:t>5</a:t>
            </a:r>
            <a:r>
              <a:rPr lang="en-US" dirty="0" smtClean="0"/>
              <a:t>? Then the event that the integer is divisible by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 is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 </a:t>
            </a:r>
            <a:r>
              <a:rPr lang="en-US" dirty="0" smtClean="0"/>
              <a:t>and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is the  event that it is divisible by </a:t>
            </a:r>
            <a:r>
              <a:rPr lang="en-US" dirty="0" smtClean="0">
                <a:latin typeface="Cambria Math" pitchFamily="18" charset="0"/>
                <a:ea typeface="Cambria Math" pitchFamily="18" charset="0"/>
              </a:rPr>
              <a:t>2 </a:t>
            </a:r>
            <a:r>
              <a:rPr lang="en-US" dirty="0" smtClean="0"/>
              <a:t>and </a:t>
            </a:r>
            <a:r>
              <a:rPr lang="en-US" dirty="0" smtClean="0">
                <a:latin typeface="Cambria Math" pitchFamily="18" charset="0"/>
                <a:ea typeface="Cambria Math" pitchFamily="18" charset="0"/>
              </a:rPr>
              <a:t>5.</a:t>
            </a:r>
            <a:r>
              <a:rPr lang="en-US" dirty="0" smtClean="0"/>
              <a:t> </a:t>
            </a:r>
          </a:p>
          <a:p>
            <a:pPr>
              <a:buNone/>
            </a:pPr>
            <a:r>
              <a:rPr lang="en-US" dirty="0" smtClean="0"/>
              <a:t>   It follows that: </a:t>
            </a:r>
          </a:p>
          <a:p>
            <a:pPr>
              <a:buNone/>
            </a:pPr>
            <a:r>
              <a:rPr lang="en-US" dirty="0" smtClean="0"/>
              <a:t>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a:t>
            </a:r>
            <a:r>
              <a:rPr lang="en-US" dirty="0" smtClean="0"/>
              <a:t>) + </a:t>
            </a:r>
            <a:r>
              <a:rPr lang="en-US" i="1" dirty="0" smtClean="0"/>
              <a:t>p</a:t>
            </a:r>
            <a:r>
              <a:rPr lang="en-US" dirty="0" smtClean="0"/>
              <a:t>(</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a:t>
            </a:r>
          </a:p>
          <a:p>
            <a:pPr>
              <a:buNone/>
            </a:pPr>
            <a:r>
              <a:rPr lang="en-US" dirty="0" smtClean="0"/>
              <a:t>                             = </a:t>
            </a:r>
            <a:r>
              <a:rPr lang="en-US" dirty="0" smtClean="0">
                <a:latin typeface="Cambria Math" pitchFamily="18" charset="0"/>
                <a:ea typeface="Cambria Math" pitchFamily="18" charset="0"/>
              </a:rPr>
              <a:t>50/100</a:t>
            </a:r>
            <a:r>
              <a:rPr lang="en-US" dirty="0" smtClean="0"/>
              <a:t> + </a:t>
            </a:r>
            <a:r>
              <a:rPr lang="en-US" dirty="0" smtClean="0">
                <a:latin typeface="Cambria Math" pitchFamily="18" charset="0"/>
                <a:ea typeface="Cambria Math" pitchFamily="18" charset="0"/>
              </a:rPr>
              <a:t>20/100 </a:t>
            </a:r>
            <a:r>
              <a:rPr lang="en-US" dirty="0" smtClean="0"/>
              <a:t>− </a:t>
            </a:r>
            <a:r>
              <a:rPr lang="en-US" dirty="0" smtClean="0">
                <a:latin typeface="Cambria Math" pitchFamily="18" charset="0"/>
                <a:ea typeface="Cambria Math" pitchFamily="18" charset="0"/>
              </a:rPr>
              <a:t>10/100 = 3/5.</a:t>
            </a:r>
          </a:p>
          <a:p>
            <a:pPr>
              <a:buNone/>
            </a:pPr>
            <a:endParaRPr lang="en-US" dirty="0"/>
          </a:p>
        </p:txBody>
      </p:sp>
      <p:sp>
        <p:nvSpPr>
          <p:cNvPr id="4"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Monty Hall Puzzle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You are asked to select one of the three doors to open.  There is a large prize behind one of the doors and if you select that door, you win the prize. After you select a door, the game show host opens one of the other doors (which he knows is not the winning door). The prize is not behind the door and he gives you the opportunity to switch your selection. Should you switch? </a:t>
            </a:r>
          </a:p>
          <a:p>
            <a:pPr>
              <a:buNone/>
            </a:pPr>
            <a:endParaRPr lang="en-US" dirty="0" smtClean="0"/>
          </a:p>
          <a:p>
            <a:pPr>
              <a:buNone/>
            </a:pPr>
            <a:endParaRPr lang="en-US" dirty="0" smtClean="0"/>
          </a:p>
          <a:p>
            <a:pPr>
              <a:buNone/>
            </a:pPr>
            <a:r>
              <a:rPr lang="en-US" b="1" dirty="0" smtClean="0"/>
              <a:t>    Solution</a:t>
            </a:r>
            <a:r>
              <a:rPr lang="en-US" dirty="0" smtClean="0"/>
              <a:t>: You should switch. The probability that your initial pick is correct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 This is the same whether or not you switch doors. But since the game show host always opens a door that does not have the prize, if you switch the probability of winning will be </a:t>
            </a:r>
            <a:r>
              <a:rPr lang="en-US" dirty="0" smtClean="0">
                <a:latin typeface="Cambria Math" pitchFamily="18" charset="0"/>
                <a:ea typeface="Cambria Math" pitchFamily="18" charset="0"/>
              </a:rPr>
              <a:t>2/3</a:t>
            </a:r>
            <a:r>
              <a:rPr lang="en-US" dirty="0" smtClean="0"/>
              <a:t>, because you win if your initial pick was not the correct door and the probability your initial pick was wrong is </a:t>
            </a:r>
            <a:r>
              <a:rPr lang="en-US" dirty="0" smtClean="0">
                <a:latin typeface="Cambria Math" pitchFamily="18" charset="0"/>
                <a:ea typeface="Cambria Math" pitchFamily="18" charset="0"/>
              </a:rPr>
              <a:t>2/3</a:t>
            </a:r>
            <a:r>
              <a:rPr lang="en-US" dirty="0" smtClean="0"/>
              <a:t>.</a:t>
            </a:r>
            <a:endParaRPr lang="en-US" dirty="0"/>
          </a:p>
        </p:txBody>
      </p:sp>
      <p:grpSp>
        <p:nvGrpSpPr>
          <p:cNvPr id="38" name="Group 37"/>
          <p:cNvGrpSpPr/>
          <p:nvPr/>
        </p:nvGrpSpPr>
        <p:grpSpPr>
          <a:xfrm>
            <a:off x="5715000" y="228600"/>
            <a:ext cx="2667000" cy="990600"/>
            <a:chOff x="5715000" y="228600"/>
            <a:chExt cx="2667000" cy="990600"/>
          </a:xfrm>
        </p:grpSpPr>
        <p:sp>
          <p:nvSpPr>
            <p:cNvPr id="4" name="Rectangle 3"/>
            <p:cNvSpPr/>
            <p:nvPr/>
          </p:nvSpPr>
          <p:spPr>
            <a:xfrm>
              <a:off x="60960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81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43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39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532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1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715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53200" y="1219200"/>
              <a:ext cx="2286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39000" y="1219200"/>
              <a:ext cx="3048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1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19800" y="228600"/>
              <a:ext cx="0" cy="9144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228600"/>
              <a:ext cx="205740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77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94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15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467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9800" y="1143000"/>
              <a:ext cx="0" cy="762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61722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1</a:t>
            </a:r>
            <a:endParaRPr lang="en-US" sz="2800" b="1" dirty="0">
              <a:latin typeface="Cambria Math" pitchFamily="18" charset="0"/>
              <a:ea typeface="Cambria Math" pitchFamily="18" charset="0"/>
            </a:endParaRPr>
          </a:p>
        </p:txBody>
      </p:sp>
      <p:sp>
        <p:nvSpPr>
          <p:cNvPr id="25" name="TextBox 24"/>
          <p:cNvSpPr txBox="1"/>
          <p:nvPr/>
        </p:nvSpPr>
        <p:spPr>
          <a:xfrm>
            <a:off x="76200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3</a:t>
            </a:r>
            <a:endParaRPr lang="en-US" sz="2800" b="1" dirty="0">
              <a:latin typeface="Cambria Math" pitchFamily="18" charset="0"/>
              <a:ea typeface="Cambria Math" pitchFamily="18" charset="0"/>
            </a:endParaRPr>
          </a:p>
        </p:txBody>
      </p:sp>
      <p:sp>
        <p:nvSpPr>
          <p:cNvPr id="27" name="TextBox 26"/>
          <p:cNvSpPr txBox="1"/>
          <p:nvPr/>
        </p:nvSpPr>
        <p:spPr>
          <a:xfrm>
            <a:off x="68580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2</a:t>
            </a:r>
            <a:endParaRPr lang="en-US" sz="2800" b="1" dirty="0">
              <a:latin typeface="Cambria Math" pitchFamily="18" charset="0"/>
              <a:ea typeface="Cambria Math" pitchFamily="18" charset="0"/>
            </a:endParaRPr>
          </a:p>
        </p:txBody>
      </p:sp>
      <p:sp>
        <p:nvSpPr>
          <p:cNvPr id="29" name="TextBox 28"/>
          <p:cNvSpPr txBox="1"/>
          <p:nvPr/>
        </p:nvSpPr>
        <p:spPr>
          <a:xfrm>
            <a:off x="1371600" y="3657600"/>
            <a:ext cx="6477000" cy="584775"/>
          </a:xfrm>
          <a:prstGeom prst="rect">
            <a:avLst/>
          </a:prstGeom>
          <a:noFill/>
        </p:spPr>
        <p:txBody>
          <a:bodyPr wrap="square" rtlCol="0">
            <a:spAutoFit/>
          </a:bodyPr>
          <a:lstStyle/>
          <a:p>
            <a:r>
              <a:rPr lang="en-US" dirty="0" smtClean="0"/>
              <a:t>(</a:t>
            </a:r>
            <a:r>
              <a:rPr lang="en-US" sz="1400" i="1" dirty="0" smtClean="0"/>
              <a:t>This is a notoriously confusing problem that has been the subject of much discussion . Do a web search to see why!)</a:t>
            </a:r>
            <a:endParaRPr lang="en-US"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Discrete Probability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7.1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We first study Pierre-Simon Laplace’s classical theory of probability, which he introduced in the </a:t>
            </a:r>
            <a:r>
              <a:rPr lang="en-US" dirty="0" smtClean="0">
                <a:latin typeface="Cambria Math" pitchFamily="18" charset="0"/>
                <a:ea typeface="Cambria Math" pitchFamily="18" charset="0"/>
              </a:rPr>
              <a:t>18</a:t>
            </a:r>
            <a:r>
              <a:rPr lang="en-US" baseline="30000" dirty="0" smtClean="0"/>
              <a:t>th</a:t>
            </a:r>
            <a:r>
              <a:rPr lang="en-US" dirty="0" smtClean="0"/>
              <a:t> century,  when he analyzed games of chance.</a:t>
            </a:r>
          </a:p>
          <a:p>
            <a:r>
              <a:rPr lang="en-US" dirty="0" smtClean="0"/>
              <a:t>We first define these key terms:</a:t>
            </a:r>
          </a:p>
          <a:p>
            <a:pPr lvl="1"/>
            <a:r>
              <a:rPr lang="en-US" dirty="0" smtClean="0"/>
              <a:t>An </a:t>
            </a:r>
            <a:r>
              <a:rPr lang="en-US" i="1" dirty="0" smtClean="0"/>
              <a:t>experiment </a:t>
            </a:r>
            <a:r>
              <a:rPr lang="en-US" dirty="0" smtClean="0"/>
              <a:t>is a procedure that yields one of a given set of possible outcomes.</a:t>
            </a:r>
          </a:p>
          <a:p>
            <a:pPr lvl="1"/>
            <a:r>
              <a:rPr lang="en-US" dirty="0" smtClean="0"/>
              <a:t>The </a:t>
            </a:r>
            <a:r>
              <a:rPr lang="en-US" i="1" dirty="0" smtClean="0"/>
              <a:t>sample space </a:t>
            </a:r>
            <a:r>
              <a:rPr lang="en-US" dirty="0" smtClean="0"/>
              <a:t>of the experiment is the set of possible outcomes.</a:t>
            </a:r>
          </a:p>
          <a:p>
            <a:pPr lvl="1"/>
            <a:r>
              <a:rPr lang="en-US" dirty="0" smtClean="0"/>
              <a:t>An </a:t>
            </a:r>
            <a:r>
              <a:rPr lang="en-US" i="1" dirty="0" smtClean="0"/>
              <a:t>event</a:t>
            </a:r>
            <a:r>
              <a:rPr lang="en-US" dirty="0" smtClean="0"/>
              <a:t> is a subset of the sample space.</a:t>
            </a:r>
          </a:p>
          <a:p>
            <a:pPr lvl="1">
              <a:buNone/>
            </a:pPr>
            <a:endParaRPr lang="en-US" dirty="0" smtClean="0"/>
          </a:p>
          <a:p>
            <a:r>
              <a:rPr lang="en-US" dirty="0" smtClean="0"/>
              <a:t>Here is how Laplace defined the probability of an event:</a:t>
            </a:r>
          </a:p>
          <a:p>
            <a:pPr>
              <a:buNone/>
            </a:pPr>
            <a:r>
              <a:rPr lang="en-US" b="1" dirty="0" smtClean="0"/>
              <a:t>     Definition</a:t>
            </a:r>
            <a:r>
              <a:rPr lang="en-US" dirty="0" smtClean="0"/>
              <a:t>: If </a:t>
            </a:r>
            <a:r>
              <a:rPr lang="en-US" i="1" dirty="0" smtClean="0"/>
              <a:t>S</a:t>
            </a:r>
            <a:r>
              <a:rPr lang="en-US" dirty="0" smtClean="0"/>
              <a:t> is a finite sample space of equally likely outcomes, and </a:t>
            </a:r>
            <a:r>
              <a:rPr lang="en-US" i="1" dirty="0" smtClean="0"/>
              <a:t>E</a:t>
            </a:r>
            <a:r>
              <a:rPr lang="en-US" dirty="0" smtClean="0"/>
              <a:t> is an event, that is, a subset of </a:t>
            </a:r>
            <a:r>
              <a:rPr lang="en-US" i="1" dirty="0" smtClean="0"/>
              <a:t>S</a:t>
            </a:r>
            <a:r>
              <a:rPr lang="en-US" dirty="0" smtClean="0"/>
              <a:t>, then the </a:t>
            </a:r>
            <a:r>
              <a:rPr lang="en-US" i="1" dirty="0" smtClean="0"/>
              <a:t>probability</a:t>
            </a:r>
            <a:r>
              <a:rPr lang="en-US" dirty="0" smtClean="0"/>
              <a:t> of </a:t>
            </a:r>
            <a:r>
              <a:rPr lang="en-US" i="1" dirty="0" smtClean="0"/>
              <a:t>E</a:t>
            </a:r>
            <a:r>
              <a:rPr lang="en-US" dirty="0" smtClean="0"/>
              <a:t> is                   </a:t>
            </a:r>
            <a:r>
              <a:rPr lang="en-US" i="1" dirty="0" smtClean="0"/>
              <a:t>p</a:t>
            </a:r>
            <a:r>
              <a:rPr lang="en-US" dirty="0" smtClean="0"/>
              <a:t>(</a:t>
            </a:r>
            <a:r>
              <a:rPr lang="en-US" i="1" dirty="0" smtClean="0"/>
              <a:t>E</a:t>
            </a:r>
            <a:r>
              <a:rPr lang="en-US" dirty="0" smtClean="0"/>
              <a:t>)</a:t>
            </a:r>
            <a:r>
              <a:rPr lang="en-US" i="1" dirty="0" smtClean="0"/>
              <a:t> = |E|/|S|.</a:t>
            </a:r>
          </a:p>
          <a:p>
            <a:r>
              <a:rPr lang="en-US" dirty="0" smtClean="0">
                <a:latin typeface="Cambria Math" pitchFamily="18" charset="0"/>
                <a:ea typeface="Cambria Math" pitchFamily="18" charset="0"/>
              </a:rPr>
              <a:t>For every event </a:t>
            </a:r>
            <a:r>
              <a:rPr lang="en-US" i="1" dirty="0" smtClean="0">
                <a:latin typeface="Cambria Math" pitchFamily="18" charset="0"/>
                <a:ea typeface="Cambria Math" pitchFamily="18" charset="0"/>
              </a:rPr>
              <a:t>E</a:t>
            </a:r>
            <a:r>
              <a:rPr lang="en-US" dirty="0" smtClean="0">
                <a:latin typeface="Cambria Math" pitchFamily="18" charset="0"/>
                <a:ea typeface="Cambria Math" pitchFamily="18" charset="0"/>
              </a:rPr>
              <a:t>, we have 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This follows directly from the definition </a:t>
            </a:r>
            <a:r>
              <a:rPr lang="en-US" dirty="0" smtClean="0"/>
              <a:t>because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E</a:t>
            </a:r>
            <a:r>
              <a:rPr lang="en-US" dirty="0" smtClean="0"/>
              <a:t>|/|</a:t>
            </a:r>
            <a:r>
              <a:rPr lang="en-US" i="1" dirty="0" smtClean="0"/>
              <a:t>S</a:t>
            </a:r>
            <a:r>
              <a:rPr lang="en-US" dirty="0" smtClean="0"/>
              <a:t>| </a:t>
            </a:r>
            <a:r>
              <a:rPr lang="en-US" dirty="0" smtClean="0">
                <a:latin typeface="Cambria Math"/>
                <a:ea typeface="Cambria Math"/>
              </a:rPr>
              <a:t>≤ </a:t>
            </a:r>
            <a:r>
              <a:rPr lang="en-US" dirty="0" smtClean="0"/>
              <a:t>|</a:t>
            </a:r>
            <a:r>
              <a:rPr lang="en-US" i="1" dirty="0" smtClean="0"/>
              <a:t>S</a:t>
            </a:r>
            <a:r>
              <a:rPr lang="en-US" dirty="0" smtClean="0"/>
              <a:t>|/|</a:t>
            </a:r>
            <a:r>
              <a:rPr lang="en-US" i="1" dirty="0" smtClean="0"/>
              <a:t>S</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since 0 </a:t>
            </a:r>
            <a:r>
              <a:rPr lang="en-US" dirty="0" smtClean="0">
                <a:latin typeface="Cambria Math"/>
                <a:ea typeface="Cambria Math"/>
              </a:rPr>
              <a:t>≤ </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S</a:t>
            </a:r>
            <a:r>
              <a:rPr lang="en-US" dirty="0" smtClean="0"/>
              <a:t>|.</a:t>
            </a:r>
          </a:p>
          <a:p>
            <a:endParaRPr lang="en-US" dirty="0" smtClean="0"/>
          </a:p>
          <a:p>
            <a:endParaRPr lang="en-US" dirty="0" smtClean="0"/>
          </a:p>
          <a:p>
            <a:pPr>
              <a:buNone/>
            </a:pPr>
            <a:endParaRPr lang="en-US" i="1" dirty="0" smtClean="0"/>
          </a:p>
          <a:p>
            <a:endParaRPr lang="en-US" i="1" dirty="0"/>
          </a:p>
        </p:txBody>
      </p:sp>
      <p:pic>
        <p:nvPicPr>
          <p:cNvPr id="4" name="Picture 3" descr="0601.jpg"/>
          <p:cNvPicPr>
            <a:picLocks noChangeAspect="1"/>
          </p:cNvPicPr>
          <p:nvPr/>
        </p:nvPicPr>
        <p:blipFill>
          <a:blip r:embed="rId2" cstate="print"/>
          <a:stretch>
            <a:fillRect/>
          </a:stretch>
        </p:blipFill>
        <p:spPr>
          <a:xfrm>
            <a:off x="7010400" y="304800"/>
            <a:ext cx="912114" cy="1046988"/>
          </a:xfrm>
          <a:prstGeom prst="rect">
            <a:avLst/>
          </a:prstGeom>
        </p:spPr>
      </p:pic>
      <p:sp>
        <p:nvSpPr>
          <p:cNvPr id="5" name="TextBox 4"/>
          <p:cNvSpPr txBox="1"/>
          <p:nvPr/>
        </p:nvSpPr>
        <p:spPr>
          <a:xfrm>
            <a:off x="6553200" y="1295400"/>
            <a:ext cx="2362200" cy="646331"/>
          </a:xfrm>
          <a:prstGeom prst="rect">
            <a:avLst/>
          </a:prstGeom>
          <a:noFill/>
        </p:spPr>
        <p:txBody>
          <a:bodyPr wrap="square" rtlCol="0">
            <a:spAutoFit/>
          </a:bodyPr>
          <a:lstStyle/>
          <a:p>
            <a:r>
              <a:rPr lang="en-US" dirty="0" smtClean="0"/>
              <a:t>Pierre-Simon Laplace</a:t>
            </a:r>
          </a:p>
          <a:p>
            <a:r>
              <a:rPr lang="en-US" dirty="0" smtClean="0"/>
              <a:t>  (</a:t>
            </a:r>
            <a:r>
              <a:rPr lang="en-US" dirty="0" smtClean="0">
                <a:latin typeface="Cambria Math" pitchFamily="18" charset="0"/>
                <a:ea typeface="Cambria Math" pitchFamily="18" charset="0"/>
              </a:rPr>
              <a:t>1749-1827</a:t>
            </a:r>
            <a:r>
              <a:rPr lang="en-US" dirty="0" smtClean="0"/>
              <a:t>)</a:t>
            </a:r>
            <a:endParaRPr lang="en-US" dirty="0"/>
          </a:p>
        </p:txBody>
      </p:sp>
      <p:pic>
        <p:nvPicPr>
          <p:cNvPr id="1026" name="Picture 2" descr="C:\Documents and Settings\Richard Scherl\Local Settings\Temporary Internet Files\Content.IE5\AZ1PLTIO\MC900434806[1].png"/>
          <p:cNvPicPr>
            <a:picLocks noChangeAspect="1" noChangeArrowheads="1"/>
          </p:cNvPicPr>
          <p:nvPr/>
        </p:nvPicPr>
        <p:blipFill>
          <a:blip r:embed="rId3" cstate="print"/>
          <a:srcRect/>
          <a:stretch>
            <a:fillRect/>
          </a:stretch>
        </p:blipFill>
        <p:spPr bwMode="auto">
          <a:xfrm>
            <a:off x="914400" y="152400"/>
            <a:ext cx="990600" cy="990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a:t>
            </a:r>
            <a:r>
              <a:rPr lang="en-US" b="1" dirty="0" smtClean="0"/>
              <a:t>Example</a:t>
            </a:r>
            <a:r>
              <a:rPr lang="en-US" dirty="0" smtClean="0"/>
              <a:t>: An urn contains four blue balls and five red balls. What is the probability that a ball chosen from the urn is blue?</a:t>
            </a:r>
          </a:p>
          <a:p>
            <a:pPr>
              <a:buNone/>
            </a:pPr>
            <a:r>
              <a:rPr lang="en-US" dirty="0" smtClean="0"/>
              <a:t>   </a:t>
            </a:r>
            <a:r>
              <a:rPr lang="en-US" b="1" dirty="0" smtClean="0"/>
              <a:t>Solution</a:t>
            </a:r>
            <a:r>
              <a:rPr lang="en-US" dirty="0" smtClean="0"/>
              <a:t>:  The probability that the ball is chosen is </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9 </a:t>
            </a:r>
            <a:r>
              <a:rPr lang="en-US" dirty="0" smtClean="0">
                <a:ea typeface="Cambria Math" pitchFamily="18" charset="0"/>
              </a:rPr>
              <a:t>since there are nine possible outcomes, and four of these produce a blue ball.</a:t>
            </a:r>
          </a:p>
          <a:p>
            <a:pPr>
              <a:buNone/>
            </a:pPr>
            <a:r>
              <a:rPr lang="en-US" dirty="0" smtClean="0"/>
              <a:t>   </a:t>
            </a:r>
            <a:r>
              <a:rPr lang="en-US" b="1" dirty="0" smtClean="0"/>
              <a:t>Example</a:t>
            </a:r>
            <a:r>
              <a:rPr lang="en-US" dirty="0" smtClean="0"/>
              <a:t>: What is the probability that when two dice are rolled, the sum of the numbers on the two dice is </a:t>
            </a:r>
            <a:r>
              <a:rPr lang="en-US" dirty="0" smtClean="0">
                <a:latin typeface="Cambria Math" pitchFamily="18" charset="0"/>
                <a:ea typeface="Cambria Math" pitchFamily="18" charset="0"/>
              </a:rPr>
              <a:t>7</a:t>
            </a:r>
            <a:r>
              <a:rPr lang="en-US" dirty="0" smtClean="0"/>
              <a:t>?</a:t>
            </a:r>
          </a:p>
          <a:p>
            <a:pPr>
              <a:buNone/>
            </a:pPr>
            <a:r>
              <a:rPr lang="en-US" b="1" dirty="0" smtClean="0"/>
              <a:t>    Solution</a:t>
            </a:r>
            <a:r>
              <a:rPr lang="en-US" dirty="0" smtClean="0"/>
              <a:t>:  By the product rule there are </a:t>
            </a:r>
            <a:r>
              <a:rPr lang="en-US" dirty="0" smtClean="0">
                <a:latin typeface="Cambria Math" pitchFamily="18" charset="0"/>
                <a:ea typeface="Cambria Math" pitchFamily="18" charset="0"/>
              </a:rPr>
              <a:t>6</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36 </a:t>
            </a:r>
            <a:r>
              <a:rPr lang="en-US" dirty="0" smtClean="0"/>
              <a:t>possible outcomes. Six of these sum to </a:t>
            </a:r>
            <a:r>
              <a:rPr lang="en-US" dirty="0" smtClean="0">
                <a:latin typeface="Cambria Math" pitchFamily="18" charset="0"/>
                <a:ea typeface="Cambria Math" pitchFamily="18" charset="0"/>
              </a:rPr>
              <a:t>7</a:t>
            </a:r>
            <a:r>
              <a:rPr lang="en-US" dirty="0" smtClean="0"/>
              <a:t>. Hence, the probability of obtaining a </a:t>
            </a:r>
            <a:r>
              <a:rPr lang="en-US" dirty="0" smtClean="0">
                <a:latin typeface="Cambria Math" pitchFamily="18" charset="0"/>
                <a:ea typeface="Cambria Math" pitchFamily="18" charset="0"/>
              </a:rPr>
              <a:t>7</a:t>
            </a:r>
            <a:r>
              <a:rPr lang="en-US" dirty="0" smtClean="0"/>
              <a:t> is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36 = 1</a:t>
            </a:r>
            <a:r>
              <a:rPr lang="en-US" dirty="0" smtClean="0"/>
              <a:t>/</a:t>
            </a:r>
            <a:r>
              <a:rPr lang="en-US" dirty="0" smtClean="0">
                <a:latin typeface="Cambria Math" pitchFamily="18" charset="0"/>
                <a:ea typeface="Cambria Math" pitchFamily="18" charset="0"/>
              </a:rPr>
              <a:t>6. </a:t>
            </a:r>
            <a:endParaRPr lang="en-US" dirty="0" smtClean="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p:sp>
        <p:nvSpPr>
          <p:cNvPr id="3" name="Content Placeholder 2"/>
          <p:cNvSpPr>
            <a:spLocks noGrp="1"/>
          </p:cNvSpPr>
          <p:nvPr>
            <p:ph idx="1"/>
          </p:nvPr>
        </p:nvSpPr>
        <p:spPr/>
        <p:txBody>
          <a:bodyPr/>
          <a:lstStyle/>
          <a:p>
            <a:r>
              <a:rPr lang="en-US" dirty="0"/>
              <a:t>What is the probability that a card selected at </a:t>
            </a:r>
            <a:r>
              <a:rPr lang="en-US" dirty="0" smtClean="0"/>
              <a:t>random from </a:t>
            </a:r>
            <a:r>
              <a:rPr lang="en-US" dirty="0"/>
              <a:t>a standard deck of 52 cards is an ace</a:t>
            </a:r>
            <a:r>
              <a:rPr lang="en-US" dirty="0" smtClean="0"/>
              <a:t>?</a:t>
            </a:r>
          </a:p>
        </p:txBody>
      </p:sp>
    </p:spTree>
    <p:extLst>
      <p:ext uri="{BB962C8B-B14F-4D97-AF65-F5344CB8AC3E}">
        <p14:creationId xmlns:p14="http://schemas.microsoft.com/office/powerpoint/2010/main" val="3399215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In a lottery, a player wins a large prize when they pick four digits that match, in correct order, four digits selected by a random mechanical process. What is the probability that a player wins the  prize? </a:t>
                </a:r>
              </a:p>
              <a:p>
                <a:pPr>
                  <a:buNone/>
                </a:pPr>
                <a:r>
                  <a:rPr lang="en-US" b="1" dirty="0" smtClean="0"/>
                  <a:t>     Solution</a:t>
                </a:r>
                <a:r>
                  <a:rPr lang="en-US" dirty="0" smtClean="0"/>
                  <a:t>: By the product rule there are </a:t>
                </a:r>
                <a14:m>
                  <m:oMath xmlns:m="http://schemas.openxmlformats.org/officeDocument/2006/math">
                    <m:sSup>
                      <m:sSupPr>
                        <m:ctrlPr>
                          <a:rPr lang="en-US" i="1" smtClean="0">
                            <a:latin typeface="Cambria Math"/>
                          </a:rPr>
                        </m:ctrlPr>
                      </m:sSupPr>
                      <m:e>
                        <m:r>
                          <a:rPr lang="en-US" b="0" i="1" smtClean="0">
                            <a:latin typeface="Cambria Math"/>
                          </a:rPr>
                          <m:t>10</m:t>
                        </m:r>
                      </m:e>
                      <m:sup>
                        <m:r>
                          <a:rPr lang="en-US" b="0" i="1" smtClean="0">
                            <a:latin typeface="Cambria Math"/>
                          </a:rPr>
                          <m:t>4</m:t>
                        </m:r>
                      </m:sup>
                    </m:sSup>
                  </m:oMath>
                </a14:m>
                <a:r>
                  <a:rPr lang="en-US" dirty="0" smtClean="0"/>
                  <a:t> = </a:t>
                </a:r>
                <a:r>
                  <a:rPr lang="en-US" dirty="0" smtClean="0">
                    <a:latin typeface="Cambria Math" pitchFamily="18" charset="0"/>
                    <a:ea typeface="Cambria Math" pitchFamily="18" charset="0"/>
                  </a:rPr>
                  <a:t>10,000 </a:t>
                </a:r>
                <a:r>
                  <a:rPr lang="en-US" dirty="0" smtClean="0"/>
                  <a:t>ways to pick four digits. </a:t>
                </a:r>
              </a:p>
              <a:p>
                <a:pPr lvl="1"/>
                <a:r>
                  <a:rPr lang="en-US" dirty="0" smtClean="0"/>
                  <a:t>Since there is only </a:t>
                </a:r>
                <a:r>
                  <a:rPr lang="en-US" dirty="0" smtClean="0">
                    <a:latin typeface="Cambria Math" pitchFamily="18" charset="0"/>
                    <a:ea typeface="Cambria Math" pitchFamily="18" charset="0"/>
                  </a:rPr>
                  <a:t>1</a:t>
                </a:r>
                <a:r>
                  <a:rPr lang="en-US" dirty="0" smtClean="0"/>
                  <a:t> way to pick the correct digits, the probability of winning the large prize is </a:t>
                </a:r>
                <a:r>
                  <a:rPr lang="en-US" dirty="0" smtClean="0">
                    <a:latin typeface="Cambria Math" pitchFamily="18" charset="0"/>
                    <a:ea typeface="Cambria Math" pitchFamily="18" charset="0"/>
                  </a:rPr>
                  <a:t>1/10,000 = 0.0001</a:t>
                </a:r>
                <a:r>
                  <a:rPr lang="en-US" dirty="0" smtClean="0"/>
                  <a:t>.</a:t>
                </a:r>
              </a:p>
              <a:p>
                <a:pPr lvl="1">
                  <a:buNone/>
                </a:pPr>
                <a:endParaRPr lang="en-US" dirty="0" smtClean="0"/>
              </a:p>
              <a:p>
                <a:pPr>
                  <a:buNone/>
                </a:pPr>
                <a:r>
                  <a:rPr lang="en-US" dirty="0" smtClean="0"/>
                  <a:t>     A smaller prize is won if only three digits are matched. What is the probability that a player wins the small prize?</a:t>
                </a:r>
              </a:p>
              <a:p>
                <a:pPr>
                  <a:buNone/>
                </a:pPr>
                <a:r>
                  <a:rPr lang="en-US" b="1" dirty="0" smtClean="0"/>
                  <a:t>     Solution</a:t>
                </a:r>
                <a:r>
                  <a:rPr lang="en-US" dirty="0" smtClean="0"/>
                  <a:t>: If exactly three digits are matched, one of the four digits must be incorrect and the other three digits must be correct. For the digit that is incorrect, there are </a:t>
                </a:r>
                <a:r>
                  <a:rPr lang="en-US" dirty="0" smtClean="0">
                    <a:latin typeface="Cambria Math" pitchFamily="18" charset="0"/>
                    <a:ea typeface="Cambria Math" pitchFamily="18" charset="0"/>
                  </a:rPr>
                  <a:t>9</a:t>
                </a:r>
                <a:r>
                  <a:rPr lang="en-US" dirty="0" smtClean="0"/>
                  <a:t> possible choices. Hence, by the sum rule, there a total of </a:t>
                </a:r>
                <a:r>
                  <a:rPr lang="en-US" dirty="0" smtClean="0">
                    <a:latin typeface="Cambria Math" pitchFamily="18" charset="0"/>
                    <a:ea typeface="Cambria Math" pitchFamily="18" charset="0"/>
                  </a:rPr>
                  <a:t>36</a:t>
                </a:r>
                <a:r>
                  <a:rPr lang="en-US" dirty="0" smtClean="0"/>
                  <a:t> possible ways to choose four digits that match exactly three of the winning four digits. The probability of winning the small price is </a:t>
                </a:r>
                <a:r>
                  <a:rPr lang="en-US" dirty="0" smtClean="0">
                    <a:latin typeface="Cambria Math" pitchFamily="18" charset="0"/>
                    <a:ea typeface="Cambria Math" pitchFamily="18" charset="0"/>
                  </a:rPr>
                  <a:t>36/10,000 = 9/2500 </a:t>
                </a:r>
                <a:r>
                  <a:rPr lang="en-US" dirty="0" smtClean="0"/>
                  <a:t>= </a:t>
                </a:r>
                <a:r>
                  <a:rPr lang="en-US" dirty="0" smtClean="0">
                    <a:latin typeface="Cambria Math" pitchFamily="18" charset="0"/>
                    <a:ea typeface="Cambria Math" pitchFamily="18" charset="0"/>
                  </a:rPr>
                  <a:t>0.0036</a:t>
                </a:r>
                <a:r>
                  <a:rPr lang="en-US" dirty="0" smtClean="0"/>
                  <a:t>.</a:t>
                </a:r>
              </a:p>
              <a:p>
                <a:pP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806" r="-889"/>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There are many lotteries that award prizes to people who correctly choose a set of six numbers out of the first </a:t>
            </a:r>
            <a:r>
              <a:rPr lang="en-US" i="1" dirty="0" smtClean="0"/>
              <a:t>n</a:t>
            </a:r>
            <a:r>
              <a:rPr lang="en-US" dirty="0" smtClean="0"/>
              <a:t> positive integers, where </a:t>
            </a:r>
            <a:r>
              <a:rPr lang="en-US" i="1" dirty="0" smtClean="0"/>
              <a:t>n</a:t>
            </a:r>
            <a:r>
              <a:rPr lang="en-US" dirty="0" smtClean="0"/>
              <a:t> is usually between </a:t>
            </a:r>
            <a:r>
              <a:rPr lang="en-US" dirty="0" smtClean="0">
                <a:latin typeface="Cambria Math" pitchFamily="18" charset="0"/>
                <a:ea typeface="Cambria Math" pitchFamily="18" charset="0"/>
              </a:rPr>
              <a:t>30</a:t>
            </a:r>
            <a:r>
              <a:rPr lang="en-US" dirty="0" smtClean="0"/>
              <a:t> and </a:t>
            </a:r>
            <a:r>
              <a:rPr lang="en-US" dirty="0" smtClean="0">
                <a:latin typeface="Cambria Math" pitchFamily="18" charset="0"/>
                <a:ea typeface="Cambria Math" pitchFamily="18" charset="0"/>
              </a:rPr>
              <a:t>60</a:t>
            </a:r>
            <a:r>
              <a:rPr lang="en-US" dirty="0" smtClean="0"/>
              <a:t>. What is the probability that a person picks the correct six numbers out of </a:t>
            </a:r>
            <a:r>
              <a:rPr lang="en-US" dirty="0" smtClean="0">
                <a:latin typeface="Cambria Math" pitchFamily="18" charset="0"/>
                <a:ea typeface="Cambria Math" pitchFamily="18" charset="0"/>
              </a:rPr>
              <a:t>40</a:t>
            </a:r>
            <a:r>
              <a:rPr lang="en-US" dirty="0" smtClean="0"/>
              <a:t>?</a:t>
            </a:r>
          </a:p>
          <a:p>
            <a:pPr>
              <a:buNone/>
            </a:pPr>
            <a:r>
              <a:rPr lang="en-US" b="1" dirty="0" smtClean="0"/>
              <a:t>   Solution</a:t>
            </a:r>
            <a:r>
              <a:rPr lang="en-US" dirty="0" smtClean="0"/>
              <a:t>: The number of ways to choose six numbers out of </a:t>
            </a:r>
            <a:r>
              <a:rPr lang="en-US" dirty="0" smtClean="0">
                <a:latin typeface="Cambria Math" pitchFamily="18" charset="0"/>
                <a:ea typeface="Cambria Math" pitchFamily="18" charset="0"/>
              </a:rPr>
              <a:t>40</a:t>
            </a:r>
            <a:r>
              <a:rPr lang="en-US" dirty="0" smtClean="0"/>
              <a:t> is </a:t>
            </a:r>
            <a:endParaRPr lang="en-US" dirty="0"/>
          </a:p>
          <a:p>
            <a:pPr>
              <a:buNone/>
            </a:pPr>
            <a:r>
              <a:rPr lang="en-US" dirty="0" smtClean="0"/>
              <a:t>           </a:t>
            </a:r>
            <a:r>
              <a:rPr lang="en-US" i="1" dirty="0" smtClean="0"/>
              <a:t>C</a:t>
            </a:r>
            <a:r>
              <a:rPr lang="en-US" dirty="0" smtClean="0"/>
              <a:t>(</a:t>
            </a:r>
            <a:r>
              <a:rPr lang="en-US" dirty="0" smtClean="0">
                <a:latin typeface="Cambria Math" pitchFamily="18" charset="0"/>
                <a:ea typeface="Cambria Math" pitchFamily="18" charset="0"/>
              </a:rPr>
              <a:t>40,6</a:t>
            </a:r>
            <a:r>
              <a:rPr lang="en-US" dirty="0" smtClean="0"/>
              <a:t>) = </a:t>
            </a:r>
            <a:r>
              <a:rPr lang="en-US" dirty="0" smtClean="0">
                <a:latin typeface="Cambria Math" pitchFamily="18" charset="0"/>
                <a:ea typeface="Cambria Math" pitchFamily="18" charset="0"/>
              </a:rPr>
              <a:t>40</a:t>
            </a:r>
            <a:r>
              <a:rPr lang="en-US" dirty="0" smtClean="0"/>
              <a:t>!/(</a:t>
            </a:r>
            <a:r>
              <a:rPr lang="en-US" dirty="0" smtClean="0">
                <a:latin typeface="Cambria Math" pitchFamily="18" charset="0"/>
                <a:ea typeface="Cambria Math" pitchFamily="18" charset="0"/>
              </a:rPr>
              <a:t>34</a:t>
            </a:r>
            <a:r>
              <a:rPr lang="en-US" dirty="0" smtClean="0"/>
              <a:t>!</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3,838,380</a:t>
            </a:r>
            <a:r>
              <a:rPr lang="en-US" dirty="0" smtClean="0"/>
              <a:t>.</a:t>
            </a:r>
          </a:p>
          <a:p>
            <a:pPr>
              <a:buNone/>
            </a:pPr>
            <a:r>
              <a:rPr lang="en-US" dirty="0" smtClean="0"/>
              <a:t>   Hence, the probability of picking a winning combination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3,838,380 </a:t>
            </a:r>
            <a:r>
              <a:rPr lang="en-US" dirty="0" smtClean="0">
                <a:latin typeface="Cambria Math"/>
                <a:ea typeface="Cambria Math"/>
              </a:rPr>
              <a:t>≈</a:t>
            </a:r>
            <a:r>
              <a:rPr lang="en-US" dirty="0" smtClean="0">
                <a:latin typeface="Cambria Math" pitchFamily="18" charset="0"/>
                <a:ea typeface="Cambria Math" pitchFamily="18" charset="0"/>
              </a:rPr>
              <a:t> 0.00000026.</a:t>
            </a:r>
          </a:p>
          <a:p>
            <a:pPr>
              <a:buNone/>
            </a:pPr>
            <a:r>
              <a:rPr lang="en-US" dirty="0" smtClean="0">
                <a:latin typeface="Cambria Math" pitchFamily="18" charset="0"/>
                <a:ea typeface="Cambria Math" pitchFamily="18" charset="0"/>
              </a:rPr>
              <a:t>    </a:t>
            </a:r>
            <a:r>
              <a:rPr lang="en-US" i="1" dirty="0" smtClean="0">
                <a:ea typeface="Cambria Math" pitchFamily="18" charset="0"/>
              </a:rPr>
              <a:t>Can you work out the probability of winning the lottery with the biggest prize where you live?</a:t>
            </a:r>
            <a:endParaRPr lang="en-US"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What is the probability that the numbers </a:t>
            </a:r>
            <a:r>
              <a:rPr lang="en-US" dirty="0" smtClean="0">
                <a:latin typeface="Cambria Math" pitchFamily="18" charset="0"/>
                <a:ea typeface="Cambria Math" pitchFamily="18" charset="0"/>
              </a:rPr>
              <a:t>11, 4, 17, 39,</a:t>
            </a:r>
            <a:r>
              <a:rPr lang="en-US" dirty="0" smtClean="0"/>
              <a:t> and </a:t>
            </a:r>
            <a:r>
              <a:rPr lang="en-US" dirty="0" smtClean="0">
                <a:latin typeface="Cambria Math" pitchFamily="18" charset="0"/>
                <a:ea typeface="Cambria Math" pitchFamily="18" charset="0"/>
              </a:rPr>
              <a:t>23 </a:t>
            </a:r>
            <a:r>
              <a:rPr lang="en-US" dirty="0" smtClean="0"/>
              <a:t>are drawn in that order from a bin with </a:t>
            </a:r>
            <a:r>
              <a:rPr lang="en-US" dirty="0" smtClean="0">
                <a:latin typeface="Cambria Math" pitchFamily="18" charset="0"/>
                <a:ea typeface="Cambria Math" pitchFamily="18" charset="0"/>
              </a:rPr>
              <a:t>50</a:t>
            </a:r>
            <a:r>
              <a:rPr lang="en-US" dirty="0" smtClean="0"/>
              <a:t> balls labeled with the numbers </a:t>
            </a:r>
            <a:r>
              <a:rPr lang="en-US" dirty="0" smtClean="0">
                <a:latin typeface="Cambria Math" pitchFamily="18" charset="0"/>
                <a:ea typeface="Cambria Math" pitchFamily="18" charset="0"/>
              </a:rPr>
              <a:t>1,2, …, 50 </a:t>
            </a:r>
            <a:r>
              <a:rPr lang="en-US" dirty="0" smtClean="0"/>
              <a:t>if </a:t>
            </a:r>
          </a:p>
          <a:p>
            <a:pPr marL="850392" lvl="1" indent="-457200">
              <a:buFont typeface="+mj-lt"/>
              <a:buAutoNum type="alphaLcParenR"/>
            </a:pPr>
            <a:r>
              <a:rPr lang="en-US" dirty="0" smtClean="0"/>
              <a:t>The ball selected is not returned to the bin.</a:t>
            </a:r>
          </a:p>
          <a:p>
            <a:pPr marL="850392" lvl="1" indent="-457200">
              <a:buFont typeface="+mj-lt"/>
              <a:buAutoNum type="alphaLcParenR"/>
            </a:pPr>
            <a:r>
              <a:rPr lang="en-US" dirty="0" smtClean="0"/>
              <a:t>The ball selected is returned to the bin before the next ball is selected.</a:t>
            </a:r>
          </a:p>
          <a:p>
            <a:pPr>
              <a:buNone/>
            </a:pPr>
            <a:r>
              <a:rPr lang="en-US" b="1" dirty="0" smtClean="0"/>
              <a:t>    Solution</a:t>
            </a:r>
            <a:r>
              <a:rPr lang="en-US" dirty="0" smtClean="0"/>
              <a:t>: Use the product rule in each case.</a:t>
            </a:r>
          </a:p>
          <a:p>
            <a:pPr marL="880110" lvl="1" indent="-514350">
              <a:buNone/>
            </a:pPr>
            <a:r>
              <a:rPr lang="en-US" dirty="0" smtClean="0">
                <a:solidFill>
                  <a:schemeClr val="accent1"/>
                </a:solidFill>
              </a:rPr>
              <a:t>a)</a:t>
            </a:r>
            <a:r>
              <a:rPr lang="en-US" dirty="0" smtClean="0"/>
              <a:t>    </a:t>
            </a:r>
            <a:r>
              <a:rPr lang="en-US" i="1" dirty="0" smtClean="0"/>
              <a:t>Sampling without replacement</a:t>
            </a:r>
            <a:r>
              <a:rPr lang="en-US" dirty="0" smtClean="0"/>
              <a:t>: The probability is </a:t>
            </a:r>
            <a:r>
              <a:rPr lang="en-US" dirty="0" smtClean="0">
                <a:latin typeface="Cambria Math" pitchFamily="18" charset="0"/>
                <a:ea typeface="Cambria Math" pitchFamily="18" charset="0"/>
              </a:rPr>
              <a:t>1/254,251,200 </a:t>
            </a:r>
            <a:r>
              <a:rPr lang="en-US" dirty="0" smtClean="0"/>
              <a:t>since there are </a:t>
            </a:r>
            <a:r>
              <a:rPr lang="en-US" dirty="0" smtClean="0">
                <a:latin typeface="Cambria Math" pitchFamily="18" charset="0"/>
                <a:ea typeface="Cambria Math" pitchFamily="18" charset="0"/>
              </a:rPr>
              <a:t>50 </a:t>
            </a:r>
            <a:r>
              <a:rPr lang="en-US" dirty="0" smtClean="0">
                <a:latin typeface="Cambria Math"/>
                <a:ea typeface="Cambria Math"/>
              </a:rPr>
              <a:t>∙</a:t>
            </a:r>
            <a:r>
              <a:rPr lang="en-US" dirty="0" smtClean="0">
                <a:latin typeface="Cambria Math" pitchFamily="18" charset="0"/>
                <a:ea typeface="Cambria Math" pitchFamily="18" charset="0"/>
              </a:rPr>
              <a:t>49 </a:t>
            </a:r>
            <a:r>
              <a:rPr lang="en-US" dirty="0">
                <a:latin typeface="Cambria Math"/>
                <a:ea typeface="Cambria Math"/>
              </a:rPr>
              <a:t>∙</a:t>
            </a:r>
            <a:r>
              <a:rPr lang="en-US" dirty="0" smtClean="0">
                <a:latin typeface="Cambria Math" pitchFamily="18" charset="0"/>
                <a:ea typeface="Cambria Math" pitchFamily="18" charset="0"/>
              </a:rPr>
              <a:t>48 </a:t>
            </a:r>
            <a:r>
              <a:rPr lang="en-US" dirty="0" smtClean="0">
                <a:latin typeface="Cambria Math"/>
                <a:ea typeface="Cambria Math"/>
              </a:rPr>
              <a:t>∙</a:t>
            </a:r>
            <a:r>
              <a:rPr lang="en-US" dirty="0" smtClean="0">
                <a:latin typeface="Cambria Math" pitchFamily="18" charset="0"/>
                <a:ea typeface="Cambria Math" pitchFamily="18" charset="0"/>
              </a:rPr>
              <a:t>47 </a:t>
            </a:r>
            <a:r>
              <a:rPr lang="en-US" dirty="0" smtClean="0">
                <a:latin typeface="Cambria Math"/>
                <a:ea typeface="Cambria Math"/>
              </a:rPr>
              <a:t>∙</a:t>
            </a:r>
            <a:r>
              <a:rPr lang="en-US" dirty="0" smtClean="0">
                <a:latin typeface="Cambria Math" pitchFamily="18" charset="0"/>
                <a:ea typeface="Cambria Math" pitchFamily="18" charset="0"/>
              </a:rPr>
              <a:t>46 </a:t>
            </a:r>
            <a:r>
              <a:rPr lang="en-US" dirty="0" smtClean="0"/>
              <a:t>= </a:t>
            </a:r>
            <a:r>
              <a:rPr lang="en-US" dirty="0" smtClean="0">
                <a:latin typeface="Cambria Math" pitchFamily="18" charset="0"/>
                <a:ea typeface="Cambria Math" pitchFamily="18" charset="0"/>
              </a:rPr>
              <a:t>254,251,200 </a:t>
            </a:r>
            <a:r>
              <a:rPr lang="en-US" dirty="0" smtClean="0"/>
              <a:t>ways to choose the five balls.</a:t>
            </a:r>
          </a:p>
          <a:p>
            <a:pPr marL="880110" lvl="1" indent="-514350">
              <a:buNone/>
            </a:pPr>
            <a:r>
              <a:rPr lang="en-US" dirty="0" smtClean="0">
                <a:solidFill>
                  <a:schemeClr val="accent1"/>
                </a:solidFill>
              </a:rPr>
              <a:t>b)</a:t>
            </a:r>
            <a:r>
              <a:rPr lang="en-US" i="1" dirty="0" smtClean="0"/>
              <a:t>    Sampling with replacement</a:t>
            </a:r>
            <a:r>
              <a:rPr lang="en-US" dirty="0" smtClean="0"/>
              <a:t>: The probability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1/312,500,000 </a:t>
            </a:r>
            <a:r>
              <a:rPr lang="en-US" dirty="0" smtClean="0"/>
              <a:t>since </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a:t>
            </a:r>
            <a:r>
              <a:rPr lang="en-US" dirty="0" smtClean="0"/>
              <a:t>= </a:t>
            </a:r>
            <a:r>
              <a:rPr lang="en-US" dirty="0" smtClean="0">
                <a:latin typeface="Cambria Math" pitchFamily="18" charset="0"/>
                <a:ea typeface="Cambria Math" pitchFamily="18" charset="0"/>
              </a:rPr>
              <a:t>312,500,000.</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a:t>
            </a:r>
            <a:endParaRPr lang="en-US" dirty="0"/>
          </a:p>
        </p:txBody>
      </p:sp>
      <p:sp>
        <p:nvSpPr>
          <p:cNvPr id="3" name="Content Placeholder 2"/>
          <p:cNvSpPr>
            <a:spLocks noGrp="1"/>
          </p:cNvSpPr>
          <p:nvPr>
            <p:ph idx="1"/>
          </p:nvPr>
        </p:nvSpPr>
        <p:spPr/>
        <p:txBody>
          <a:bodyPr/>
          <a:lstStyle/>
          <a:p>
            <a:r>
              <a:rPr lang="en-US" dirty="0"/>
              <a:t>Find the probability of winning a lottery by selecting </a:t>
            </a:r>
            <a:r>
              <a:rPr lang="en-US" dirty="0" smtClean="0"/>
              <a:t>the correct </a:t>
            </a:r>
            <a:r>
              <a:rPr lang="en-US" dirty="0"/>
              <a:t>six integers, where the order in which these </a:t>
            </a:r>
            <a:r>
              <a:rPr lang="en-US" dirty="0" smtClean="0"/>
              <a:t>integers </a:t>
            </a:r>
            <a:r>
              <a:rPr lang="en-US" dirty="0"/>
              <a:t>are selected does not matter, from the positive </a:t>
            </a:r>
            <a:r>
              <a:rPr lang="en-US" dirty="0" smtClean="0"/>
              <a:t>integers </a:t>
            </a:r>
            <a:r>
              <a:rPr lang="en-US" dirty="0"/>
              <a:t>not </a:t>
            </a:r>
            <a:r>
              <a:rPr lang="en-US" dirty="0" smtClean="0"/>
              <a:t>exceeding 50.</a:t>
            </a:r>
          </a:p>
          <a:p>
            <a:endParaRPr lang="en-US" dirty="0" smtClean="0"/>
          </a:p>
        </p:txBody>
      </p:sp>
    </p:spTree>
    <p:extLst>
      <p:ext uri="{BB962C8B-B14F-4D97-AF65-F5344CB8AC3E}">
        <p14:creationId xmlns:p14="http://schemas.microsoft.com/office/powerpoint/2010/main" val="11602544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1)  + p(E_2) -  p(E_1 \cap E_2).$&#10;&#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frac{|S| - |E|}{|S|} = 1 - \frac{|E|}{|S|} = 1 - p(E).$&#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 = 1 - p(\overline{E})  = 1 - \frac{|\overline{E}|}{|S|} = 1 - \frac{1}{2^{10}} = 1 - \frac{1}{1024} = \frac{1023}{1024}.$&#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_1 \cup E_2) =\frac{|E_1  \cup E_2|}{|S|} = \frac{|E_1| + |E_2|  - |E_1 \cap E_2|}{|S|}$&#1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E_1|}{|S|}  + \frac{|E_2|}{|S|}  - \frac{|E_1 \cap E_2|}{|S|}$&#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12341</TotalTime>
  <Words>1384</Words>
  <Application>Microsoft Office PowerPoint</Application>
  <PresentationFormat>On-screen Show (4:3)</PresentationFormat>
  <Paragraphs>79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Wingdings 2</vt:lpstr>
      <vt:lpstr>Cambria Math</vt:lpstr>
      <vt:lpstr>Constantia</vt:lpstr>
      <vt:lpstr>Flow</vt:lpstr>
      <vt:lpstr>Discrete Probability</vt:lpstr>
      <vt:lpstr>An Introduction to Discrete Probability</vt:lpstr>
      <vt:lpstr>Probability of an Event</vt:lpstr>
      <vt:lpstr>Applying Laplace’s Definition</vt:lpstr>
      <vt:lpstr>Classroom Exercise</vt:lpstr>
      <vt:lpstr>Applying Laplace’s Definition</vt:lpstr>
      <vt:lpstr>Applying Laplace’s Definition</vt:lpstr>
      <vt:lpstr>Applying Laplace’s Definition</vt:lpstr>
      <vt:lpstr>Classroom Exercise</vt:lpstr>
      <vt:lpstr>The Probability of Complements and Unions of Events</vt:lpstr>
      <vt:lpstr>The Probability of Complements and Unions of Events</vt:lpstr>
      <vt:lpstr>Classroom Exercise</vt:lpstr>
      <vt:lpstr>Classroom Exercise</vt:lpstr>
      <vt:lpstr>The Probability of Complements and Unions of Events</vt:lpstr>
      <vt:lpstr>The Probability of Complements and Unions of Events</vt:lpstr>
      <vt:lpstr>Monty Hall Puzzle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Chunlei Liu</cp:lastModifiedBy>
  <cp:revision>692</cp:revision>
  <dcterms:created xsi:type="dcterms:W3CDTF">2011-09-30T22:16:33Z</dcterms:created>
  <dcterms:modified xsi:type="dcterms:W3CDTF">2014-07-10T19:25:39Z</dcterms:modified>
</cp:coreProperties>
</file>