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6"/>
  </p:notesMasterIdLst>
  <p:handoutMasterIdLst>
    <p:handoutMasterId r:id="rId107"/>
  </p:handoutMasterIdLst>
  <p:sldIdLst>
    <p:sldId id="291" r:id="rId2"/>
    <p:sldId id="298" r:id="rId3"/>
    <p:sldId id="296" r:id="rId4"/>
    <p:sldId id="292" r:id="rId5"/>
    <p:sldId id="299" r:id="rId6"/>
    <p:sldId id="317" r:id="rId7"/>
    <p:sldId id="321" r:id="rId8"/>
    <p:sldId id="505" r:id="rId9"/>
    <p:sldId id="320" r:id="rId10"/>
    <p:sldId id="506" r:id="rId11"/>
    <p:sldId id="322" r:id="rId12"/>
    <p:sldId id="511" r:id="rId13"/>
    <p:sldId id="302" r:id="rId14"/>
    <p:sldId id="355" r:id="rId15"/>
    <p:sldId id="323" r:id="rId16"/>
    <p:sldId id="324" r:id="rId17"/>
    <p:sldId id="303" r:id="rId18"/>
    <p:sldId id="325" r:id="rId19"/>
    <p:sldId id="356" r:id="rId20"/>
    <p:sldId id="304" r:id="rId21"/>
    <p:sldId id="508" r:id="rId22"/>
    <p:sldId id="306" r:id="rId23"/>
    <p:sldId id="507" r:id="rId24"/>
    <p:sldId id="305" r:id="rId25"/>
    <p:sldId id="512" r:id="rId26"/>
    <p:sldId id="309" r:id="rId27"/>
    <p:sldId id="308" r:id="rId28"/>
    <p:sldId id="312" r:id="rId29"/>
    <p:sldId id="509" r:id="rId30"/>
    <p:sldId id="314" r:id="rId31"/>
    <p:sldId id="327" r:id="rId32"/>
    <p:sldId id="328" r:id="rId33"/>
    <p:sldId id="330" r:id="rId34"/>
    <p:sldId id="331" r:id="rId35"/>
    <p:sldId id="333" r:id="rId36"/>
    <p:sldId id="334" r:id="rId37"/>
    <p:sldId id="510" r:id="rId38"/>
    <p:sldId id="357" r:id="rId39"/>
    <p:sldId id="336" r:id="rId40"/>
    <p:sldId id="358" r:id="rId41"/>
    <p:sldId id="359" r:id="rId42"/>
    <p:sldId id="360" r:id="rId43"/>
    <p:sldId id="361" r:id="rId44"/>
    <p:sldId id="492" r:id="rId45"/>
    <p:sldId id="347" r:id="rId46"/>
    <p:sldId id="348" r:id="rId47"/>
    <p:sldId id="349" r:id="rId48"/>
    <p:sldId id="350" r:id="rId49"/>
    <p:sldId id="352" r:id="rId50"/>
    <p:sldId id="353" r:id="rId51"/>
    <p:sldId id="363" r:id="rId52"/>
    <p:sldId id="396" r:id="rId53"/>
    <p:sldId id="364" r:id="rId54"/>
    <p:sldId id="366" r:id="rId55"/>
    <p:sldId id="397" r:id="rId56"/>
    <p:sldId id="368" r:id="rId57"/>
    <p:sldId id="375" r:id="rId58"/>
    <p:sldId id="377" r:id="rId59"/>
    <p:sldId id="379" r:id="rId60"/>
    <p:sldId id="381" r:id="rId61"/>
    <p:sldId id="493" r:id="rId62"/>
    <p:sldId id="503" r:id="rId63"/>
    <p:sldId id="383" r:id="rId64"/>
    <p:sldId id="384" r:id="rId65"/>
    <p:sldId id="385" r:id="rId66"/>
    <p:sldId id="386" r:id="rId67"/>
    <p:sldId id="387" r:id="rId68"/>
    <p:sldId id="388" r:id="rId69"/>
    <p:sldId id="389" r:id="rId70"/>
    <p:sldId id="390" r:id="rId71"/>
    <p:sldId id="391" r:id="rId72"/>
    <p:sldId id="392" r:id="rId73"/>
    <p:sldId id="398" r:id="rId74"/>
    <p:sldId id="393" r:id="rId75"/>
    <p:sldId id="394" r:id="rId76"/>
    <p:sldId id="399" r:id="rId77"/>
    <p:sldId id="400" r:id="rId78"/>
    <p:sldId id="401" r:id="rId79"/>
    <p:sldId id="404" r:id="rId80"/>
    <p:sldId id="405" r:id="rId81"/>
    <p:sldId id="406" r:id="rId82"/>
    <p:sldId id="407" r:id="rId83"/>
    <p:sldId id="408" r:id="rId84"/>
    <p:sldId id="410" r:id="rId85"/>
    <p:sldId id="412" r:id="rId86"/>
    <p:sldId id="435" r:id="rId87"/>
    <p:sldId id="456" r:id="rId88"/>
    <p:sldId id="504" r:id="rId89"/>
    <p:sldId id="436" r:id="rId90"/>
    <p:sldId id="457" r:id="rId91"/>
    <p:sldId id="459" r:id="rId92"/>
    <p:sldId id="460" r:id="rId93"/>
    <p:sldId id="462" r:id="rId94"/>
    <p:sldId id="458" r:id="rId95"/>
    <p:sldId id="463" r:id="rId96"/>
    <p:sldId id="464" r:id="rId97"/>
    <p:sldId id="466" r:id="rId98"/>
    <p:sldId id="469" r:id="rId99"/>
    <p:sldId id="414" r:id="rId100"/>
    <p:sldId id="415" r:id="rId101"/>
    <p:sldId id="416" r:id="rId102"/>
    <p:sldId id="420" r:id="rId103"/>
    <p:sldId id="472" r:id="rId104"/>
    <p:sldId id="476" r:id="rId105"/>
  </p:sldIdLst>
  <p:sldSz cx="9144000" cy="6858000" type="screen4x3"/>
  <p:notesSz cx="7023100" cy="9309100"/>
  <p:embeddedFontLst>
    <p:embeddedFont>
      <p:font typeface="Brush Script MT" panose="03060802040406070304" pitchFamily="66" charset="-122"/>
      <p:italic r:id="rId108"/>
    </p:embeddedFont>
    <p:embeddedFont>
      <p:font typeface="Calibri" panose="020F0502020204030204" pitchFamily="34" charset="0"/>
      <p:regular r:id="rId109"/>
      <p:bold r:id="rId110"/>
      <p:italic r:id="rId111"/>
      <p:boldItalic r:id="rId112"/>
    </p:embeddedFont>
    <p:embeddedFont>
      <p:font typeface="Cambria Math" panose="02040503050406030204" pitchFamily="18" charset="0"/>
      <p:regular r:id="rId113"/>
    </p:embeddedFont>
    <p:embeddedFont>
      <p:font typeface="Constantia" panose="02030602050306030303" pitchFamily="18" charset="0"/>
      <p:regular r:id="rId114"/>
      <p:bold r:id="rId115"/>
      <p:italic r:id="rId116"/>
      <p:boldItalic r:id="rId117"/>
    </p:embeddedFont>
    <p:embeddedFont>
      <p:font typeface="Lucida Calligraphy" panose="03010101010101010101" pitchFamily="66" charset="77"/>
      <p:regular r:id="rId118"/>
    </p:embeddedFont>
    <p:embeddedFont>
      <p:font typeface="MS Reference Sans Serif" panose="020B0604030504040204" pitchFamily="34" charset="0"/>
      <p:regular r:id="rId119"/>
    </p:embeddedFont>
    <p:embeddedFont>
      <p:font typeface="Wingdings 2" pitchFamily="2" charset="2"/>
      <p:regular r:id="rId1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4699"/>
  </p:normalViewPr>
  <p:slideViewPr>
    <p:cSldViewPr>
      <p:cViewPr varScale="1">
        <p:scale>
          <a:sx n="103" d="100"/>
          <a:sy n="103" d="100"/>
        </p:scale>
        <p:origin x="1904" y="1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0.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5.fntdata"/><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6.fntdata"/><Relationship Id="rId118" Type="http://schemas.openxmlformats.org/officeDocument/2006/relationships/font" Target="fonts/font11.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1.fntdata"/><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7.fntdata"/><Relationship Id="rId119" Type="http://schemas.openxmlformats.org/officeDocument/2006/relationships/font" Target="fonts/font12.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3.fntdata"/><Relationship Id="rId125"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3.fntdata"/><Relationship Id="rId115"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4.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nlei Liu" userId="710a8e5f-0cc6-4079-ab2e-2c7b9073c6a0" providerId="ADAL" clId="{FF305197-8C47-495D-997E-CA17C044D81D}"/>
    <pc:docChg chg="custSel modSld">
      <pc:chgData name="Chunlei Liu" userId="710a8e5f-0cc6-4079-ab2e-2c7b9073c6a0" providerId="ADAL" clId="{FF305197-8C47-495D-997E-CA17C044D81D}" dt="2018-09-12T13:51:55.854" v="60" actId="6549"/>
      <pc:docMkLst>
        <pc:docMk/>
      </pc:docMkLst>
      <pc:sldChg chg="modSp">
        <pc:chgData name="Chunlei Liu" userId="710a8e5f-0cc6-4079-ab2e-2c7b9073c6a0" providerId="ADAL" clId="{FF305197-8C47-495D-997E-CA17C044D81D}" dt="2018-09-12T13:51:55.854" v="60" actId="6549"/>
        <pc:sldMkLst>
          <pc:docMk/>
          <pc:sldMk cId="752990241" sldId="504"/>
        </pc:sldMkLst>
        <pc:spChg chg="mod">
          <ac:chgData name="Chunlei Liu" userId="710a8e5f-0cc6-4079-ab2e-2c7b9073c6a0" providerId="ADAL" clId="{FF305197-8C47-495D-997E-CA17C044D81D}" dt="2018-09-12T13:51:55.854" v="60" actId="6549"/>
          <ac:spMkLst>
            <pc:docMk/>
            <pc:sldMk cId="752990241" sldId="5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12" tIns="46656" rIns="93312" bIns="46656" rtlCol="0"/>
          <a:lstStyle>
            <a:lvl1pPr algn="r">
              <a:defRPr sz="1300"/>
            </a:lvl1pPr>
          </a:lstStyle>
          <a:p>
            <a:fld id="{C0FEF7AE-0C30-4EA7-B74D-470A9C33048D}" type="datetimeFigureOut">
              <a:rPr lang="en-US" smtClean="0"/>
              <a:pPr/>
              <a:t>9/3/20</a:t>
            </a:fld>
            <a:endParaRPr lang="en-US"/>
          </a:p>
        </p:txBody>
      </p:sp>
      <p:sp>
        <p:nvSpPr>
          <p:cNvPr id="4" name="Footer Placeholder 3"/>
          <p:cNvSpPr>
            <a:spLocks noGrp="1"/>
          </p:cNvSpPr>
          <p:nvPr>
            <p:ph type="ftr" sz="quarter" idx="2"/>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12" tIns="46656" rIns="93312" bIns="4665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133496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12" tIns="46656" rIns="93312" bIns="46656" rtlCol="0"/>
          <a:lstStyle>
            <a:lvl1pPr algn="r">
              <a:defRPr sz="1300"/>
            </a:lvl1pPr>
          </a:lstStyle>
          <a:p>
            <a:fld id="{10106763-8029-41BC-9E70-E644A94F0E80}" type="datetimeFigureOut">
              <a:rPr lang="en-US" smtClean="0"/>
              <a:pPr/>
              <a:t>9/3/20</a:t>
            </a:fld>
            <a:endParaRPr lang="en-US"/>
          </a:p>
        </p:txBody>
      </p:sp>
      <p:sp>
        <p:nvSpPr>
          <p:cNvPr id="4" name="Slide Image Placeholder 3"/>
          <p:cNvSpPr>
            <a:spLocks noGrp="1" noRot="1" noChangeAspect="1"/>
          </p:cNvSpPr>
          <p:nvPr>
            <p:ph type="sldImg" idx="2"/>
          </p:nvPr>
        </p:nvSpPr>
        <p:spPr>
          <a:xfrm>
            <a:off x="1184275" y="700088"/>
            <a:ext cx="4654550"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2" tIns="46656" rIns="93312" bIns="466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52430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a:t>
            </a:fld>
            <a:endParaRPr lang="en-US"/>
          </a:p>
        </p:txBody>
      </p:sp>
    </p:spTree>
    <p:extLst>
      <p:ext uri="{BB962C8B-B14F-4D97-AF65-F5344CB8AC3E}">
        <p14:creationId xmlns:p14="http://schemas.microsoft.com/office/powerpoint/2010/main" val="302378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9/3/20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9/3/20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9/3/20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tags" Target="../tags/tag98.xml"/><Relationship Id="rId7" Type="http://schemas.openxmlformats.org/officeDocument/2006/relationships/image" Target="../media/image102.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01.png"/><Relationship Id="rId5" Type="http://schemas.openxmlformats.org/officeDocument/2006/relationships/slideLayout" Target="../slideLayouts/slideLayout2.xml"/><Relationship Id="rId4" Type="http://schemas.openxmlformats.org/officeDocument/2006/relationships/tags" Target="../tags/tag99.xml"/><Relationship Id="rId9" Type="http://schemas.openxmlformats.org/officeDocument/2006/relationships/image" Target="../media/image104.png"/></Relationships>
</file>

<file path=ppt/slides/_rels/slide101.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8.png"/><Relationship Id="rId3" Type="http://schemas.openxmlformats.org/officeDocument/2006/relationships/tags" Target="../tags/tag102.xml"/><Relationship Id="rId7" Type="http://schemas.openxmlformats.org/officeDocument/2006/relationships/slideLayout" Target="../slideLayouts/slideLayout2.xml"/><Relationship Id="rId12" Type="http://schemas.openxmlformats.org/officeDocument/2006/relationships/image" Target="../media/image107.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106.png"/><Relationship Id="rId5" Type="http://schemas.openxmlformats.org/officeDocument/2006/relationships/tags" Target="../tags/tag104.xml"/><Relationship Id="rId10" Type="http://schemas.openxmlformats.org/officeDocument/2006/relationships/image" Target="../media/image105.png"/><Relationship Id="rId4" Type="http://schemas.openxmlformats.org/officeDocument/2006/relationships/tags" Target="../tags/tag103.xml"/><Relationship Id="rId9" Type="http://schemas.openxmlformats.org/officeDocument/2006/relationships/image" Target="../media/image82.png"/></Relationships>
</file>

<file path=ppt/slides/_rels/slide102.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tags" Target="../tags/tag108.xml"/><Relationship Id="rId7" Type="http://schemas.openxmlformats.org/officeDocument/2006/relationships/image" Target="../media/image110.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09.png"/><Relationship Id="rId5" Type="http://schemas.openxmlformats.org/officeDocument/2006/relationships/slideLayout" Target="../slideLayouts/slideLayout2.xml"/><Relationship Id="rId4" Type="http://schemas.openxmlformats.org/officeDocument/2006/relationships/tags" Target="../tags/tag109.xml"/><Relationship Id="rId9" Type="http://schemas.openxmlformats.org/officeDocument/2006/relationships/image" Target="../media/image112.png"/></Relationships>
</file>

<file path=ppt/slides/_rels/slide10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6.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media/image115.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114.png"/><Relationship Id="rId5" Type="http://schemas.openxmlformats.org/officeDocument/2006/relationships/tags" Target="../tags/tag114.xml"/><Relationship Id="rId15" Type="http://schemas.openxmlformats.org/officeDocument/2006/relationships/image" Target="../media/image118.png"/><Relationship Id="rId10" Type="http://schemas.openxmlformats.org/officeDocument/2006/relationships/image" Target="../media/image113.png"/><Relationship Id="rId4" Type="http://schemas.openxmlformats.org/officeDocument/2006/relationships/tags" Target="../tags/tag113.xml"/><Relationship Id="rId9" Type="http://schemas.openxmlformats.org/officeDocument/2006/relationships/image" Target="../media/image112.png"/><Relationship Id="rId14" Type="http://schemas.openxmlformats.org/officeDocument/2006/relationships/image" Target="../media/image117.png"/></Relationships>
</file>

<file path=ppt/slides/_rels/slide104.xml.rels><?xml version="1.0" encoding="UTF-8" standalone="yes"?>
<Relationships xmlns="http://schemas.openxmlformats.org/package/2006/relationships"><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0.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19.png"/><Relationship Id="rId2" Type="http://schemas.openxmlformats.org/officeDocument/2006/relationships/tags" Target="../tags/tag16.xml"/><Relationship Id="rId16" Type="http://schemas.openxmlformats.org/officeDocument/2006/relationships/image" Target="../media/image23.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8.png"/><Relationship Id="rId5" Type="http://schemas.openxmlformats.org/officeDocument/2006/relationships/tags" Target="../tags/tag19.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tags" Target="../tags/tag18.xml"/><Relationship Id="rId9" Type="http://schemas.openxmlformats.org/officeDocument/2006/relationships/notesSlide" Target="../notesSlides/notesSlide3.xml"/><Relationship Id="rId14" Type="http://schemas.openxmlformats.org/officeDocument/2006/relationships/image" Target="../media/image21.png"/></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28.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6.png"/><Relationship Id="rId5" Type="http://schemas.openxmlformats.org/officeDocument/2006/relationships/tags" Target="../tags/tag26.xml"/><Relationship Id="rId10" Type="http://schemas.openxmlformats.org/officeDocument/2006/relationships/image" Target="../media/image25.png"/><Relationship Id="rId4" Type="http://schemas.openxmlformats.org/officeDocument/2006/relationships/tags" Target="../tags/tag25.xml"/><Relationship Id="rId9" Type="http://schemas.openxmlformats.org/officeDocument/2006/relationships/image" Target="../media/image24.png"/><Relationship Id="rId14" Type="http://schemas.openxmlformats.org/officeDocument/2006/relationships/image" Target="../media/image29.png"/></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34.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image" Target="../media/image33.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2.png"/><Relationship Id="rId5" Type="http://schemas.openxmlformats.org/officeDocument/2006/relationships/tags" Target="../tags/tag32.xml"/><Relationship Id="rId10" Type="http://schemas.openxmlformats.org/officeDocument/2006/relationships/image" Target="../media/image31.png"/><Relationship Id="rId4" Type="http://schemas.openxmlformats.org/officeDocument/2006/relationships/tags" Target="../tags/tag31.xml"/><Relationship Id="rId9" Type="http://schemas.openxmlformats.org/officeDocument/2006/relationships/image" Target="../media/image30.png"/><Relationship Id="rId1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37.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6.png"/><Relationship Id="rId5" Type="http://schemas.openxmlformats.org/officeDocument/2006/relationships/image" Target="../media/image31.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8.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6.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9.png"/><Relationship Id="rId3" Type="http://schemas.openxmlformats.org/officeDocument/2006/relationships/tags" Target="../tags/tag44.xml"/><Relationship Id="rId7" Type="http://schemas.openxmlformats.org/officeDocument/2006/relationships/slideLayout" Target="../slideLayouts/slideLayout2.xml"/><Relationship Id="rId12" Type="http://schemas.openxmlformats.org/officeDocument/2006/relationships/image" Target="../media/image45.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44.png"/><Relationship Id="rId5" Type="http://schemas.openxmlformats.org/officeDocument/2006/relationships/tags" Target="../tags/tag46.xml"/><Relationship Id="rId10" Type="http://schemas.openxmlformats.org/officeDocument/2006/relationships/image" Target="../media/image43.png"/><Relationship Id="rId4" Type="http://schemas.openxmlformats.org/officeDocument/2006/relationships/tags" Target="../tags/tag45.xml"/><Relationship Id="rId9"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0.xml"/><Relationship Id="rId7" Type="http://schemas.openxmlformats.org/officeDocument/2006/relationships/image" Target="../media/image47.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46.png"/><Relationship Id="rId5"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1.png"/><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4.png"/><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58.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2.jpeg"/><Relationship Id="rId5" Type="http://schemas.openxmlformats.org/officeDocument/2006/relationships/image" Target="../media/image61.png"/><Relationship Id="rId4" Type="http://schemas.openxmlformats.org/officeDocument/2006/relationships/image" Target="../media/image60.png"/></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6.jpeg"/><Relationship Id="rId5" Type="http://schemas.openxmlformats.org/officeDocument/2006/relationships/image" Target="../media/image65.png"/><Relationship Id="rId4" Type="http://schemas.openxmlformats.org/officeDocument/2006/relationships/image" Target="../media/image64.png"/></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tags" Target="../tags/tag68.xml"/><Relationship Id="rId7" Type="http://schemas.openxmlformats.org/officeDocument/2006/relationships/image" Target="../media/image67.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63.png"/><Relationship Id="rId5"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image" Target="../media/image6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tags" Target="../tags/tag72.xml"/><Relationship Id="rId7" Type="http://schemas.openxmlformats.org/officeDocument/2006/relationships/slideLayout" Target="../slideLayouts/slideLayout2.xml"/><Relationship Id="rId12" Type="http://schemas.openxmlformats.org/officeDocument/2006/relationships/image" Target="../media/image76.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75.png"/><Relationship Id="rId5" Type="http://schemas.openxmlformats.org/officeDocument/2006/relationships/tags" Target="../tags/tag74.xml"/><Relationship Id="rId10" Type="http://schemas.openxmlformats.org/officeDocument/2006/relationships/image" Target="../media/image74.png"/><Relationship Id="rId4" Type="http://schemas.openxmlformats.org/officeDocument/2006/relationships/tags" Target="../tags/tag73.xml"/><Relationship Id="rId9" Type="http://schemas.openxmlformats.org/officeDocument/2006/relationships/image" Target="../media/image73.png"/></Relationships>
</file>

<file path=ppt/slides/_rels/slide75.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1.png"/><Relationship Id="rId4" Type="http://schemas.openxmlformats.org/officeDocument/2006/relationships/image" Target="../media/image8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tags" Target="../tags/tag80.xml"/><Relationship Id="rId7" Type="http://schemas.openxmlformats.org/officeDocument/2006/relationships/image" Target="../media/image83.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82.png"/><Relationship Id="rId5" Type="http://schemas.openxmlformats.org/officeDocument/2006/relationships/slideLayout" Target="../slideLayouts/slideLayout2.xml"/><Relationship Id="rId4" Type="http://schemas.openxmlformats.org/officeDocument/2006/relationships/tags" Target="../tags/tag81.xml"/><Relationship Id="rId9" Type="http://schemas.openxmlformats.org/officeDocument/2006/relationships/image" Target="../media/image85.png"/></Relationships>
</file>

<file path=ppt/slides/_rels/slide83.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tags" Target="../tags/tag84.xml"/><Relationship Id="rId7" Type="http://schemas.openxmlformats.org/officeDocument/2006/relationships/image" Target="../media/image87.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6.png"/><Relationship Id="rId5" Type="http://schemas.openxmlformats.org/officeDocument/2006/relationships/slideLayout" Target="../slideLayouts/slideLayout2.xml"/><Relationship Id="rId4" Type="http://schemas.openxmlformats.org/officeDocument/2006/relationships/tags" Target="../tags/tag85.xml"/><Relationship Id="rId9" Type="http://schemas.openxmlformats.org/officeDocument/2006/relationships/image" Target="../media/image89.png"/></Relationships>
</file>

<file path=ppt/slides/_rels/slide8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tags" Target="../tags/tag88.xml"/><Relationship Id="rId7" Type="http://schemas.openxmlformats.org/officeDocument/2006/relationships/image" Target="../media/image91.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90.png"/><Relationship Id="rId5"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image" Target="../media/image9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tags" Target="../tags/tag92.xml"/><Relationship Id="rId7" Type="http://schemas.openxmlformats.org/officeDocument/2006/relationships/slideLayout" Target="../slideLayouts/slideLayout2.xml"/><Relationship Id="rId12" Type="http://schemas.openxmlformats.org/officeDocument/2006/relationships/image" Target="../media/image99.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98.png"/><Relationship Id="rId5" Type="http://schemas.openxmlformats.org/officeDocument/2006/relationships/tags" Target="../tags/tag94.xml"/><Relationship Id="rId10" Type="http://schemas.openxmlformats.org/officeDocument/2006/relationships/image" Target="../media/image97.png"/><Relationship Id="rId4" Type="http://schemas.openxmlformats.org/officeDocument/2006/relationships/tags" Target="../tags/tag93.xml"/><Relationship Id="rId9"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Basic Structures: Sets, Functions, Sequences, Sums, and Matrices</a:t>
            </a:r>
          </a:p>
        </p:txBody>
      </p:sp>
      <p:sp>
        <p:nvSpPr>
          <p:cNvPr id="3" name="Subtitle 2"/>
          <p:cNvSpPr>
            <a:spLocks noGrp="1"/>
          </p:cNvSpPr>
          <p:nvPr>
            <p:ph type="subTitle" idx="1"/>
          </p:nvPr>
        </p:nvSpPr>
        <p:spPr/>
        <p:txBody>
          <a:bodyPr/>
          <a:lstStyle/>
          <a:p>
            <a:r>
              <a:rPr lang="en-US" dirty="0"/>
              <a:t>Chapter 2</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Use set builder notation to give a description of each of</a:t>
            </a:r>
          </a:p>
          <a:p>
            <a:pPr marL="0" indent="0">
              <a:buNone/>
            </a:pPr>
            <a:r>
              <a:rPr lang="en-US" dirty="0"/>
              <a:t>these sets.</a:t>
            </a:r>
          </a:p>
          <a:p>
            <a:pPr marL="514350" indent="-514350">
              <a:buAutoNum type="alphaLcParenR"/>
            </a:pPr>
            <a:r>
              <a:rPr lang="en-US" dirty="0"/>
              <a:t>{0, 3, 6, 9, 12}</a:t>
            </a:r>
          </a:p>
          <a:p>
            <a:pPr marL="514350" indent="-514350">
              <a:buAutoNum type="alphaLcParenR"/>
            </a:pPr>
            <a:r>
              <a:rPr lang="en-US" dirty="0"/>
              <a:t>{−3,−2,−1, 0, 1, 2, 3}</a:t>
            </a:r>
          </a:p>
          <a:p>
            <a:pPr marL="514350" indent="-514350">
              <a:buAutoNum type="alphaLcParenR"/>
            </a:pPr>
            <a:r>
              <a:rPr lang="en-US" dirty="0"/>
              <a:t>{m, n, o, p}</a:t>
            </a:r>
          </a:p>
        </p:txBody>
      </p:sp>
    </p:spTree>
    <p:extLst>
      <p:ext uri="{BB962C8B-B14F-4D97-AF65-F5344CB8AC3E}">
        <p14:creationId xmlns:p14="http://schemas.microsoft.com/office/powerpoint/2010/main" val="1788437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sp>
        <p:nvSpPr>
          <p:cNvPr id="3" name="Content Placeholder 2"/>
          <p:cNvSpPr>
            <a:spLocks noGrp="1"/>
          </p:cNvSpPr>
          <p:nvPr>
            <p:ph idx="1"/>
          </p:nvPr>
        </p:nvSpPr>
        <p:spPr/>
        <p:txBody>
          <a:bodyPr/>
          <a:lstStyle/>
          <a:p>
            <a:r>
              <a:rPr lang="en-US" dirty="0"/>
              <a:t>More generally for a set </a:t>
            </a:r>
            <a:r>
              <a:rPr lang="en-US" i="1" dirty="0"/>
              <a:t>S</a:t>
            </a:r>
            <a:r>
              <a:rPr lang="en-US" dirty="0"/>
              <a:t>:</a:t>
            </a:r>
          </a:p>
          <a:p>
            <a:endParaRPr lang="en-US" dirty="0"/>
          </a:p>
          <a:p>
            <a:endParaRPr lang="en-US" dirty="0"/>
          </a:p>
          <a:p>
            <a:pPr>
              <a:buNone/>
            </a:pPr>
            <a:endParaRPr lang="en-US" dirty="0"/>
          </a:p>
          <a:p>
            <a:r>
              <a:rPr lang="en-US" b="1" dirty="0"/>
              <a:t>Examples</a:t>
            </a:r>
            <a:r>
              <a:rPr lang="en-US" dirty="0"/>
              <a:t>:</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a:t>Product of the terms </a:t>
            </a:r>
          </a:p>
          <a:p>
            <a:pPr>
              <a:buNone/>
            </a:pPr>
            <a:r>
              <a:rPr lang="en-US" dirty="0"/>
              <a:t>      </a:t>
            </a:r>
            <a:r>
              <a:rPr lang="en-US" kern="100" dirty="0"/>
              <a:t>from the sequence</a:t>
            </a:r>
          </a:p>
          <a:p>
            <a:endParaRPr lang="en-US" kern="100" dirty="0"/>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Series</a:t>
            </a:r>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667000"/>
            <a:ext cx="4940618" cy="1105853"/>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a:t>Sums of terms of geometric progressions</a:t>
            </a:r>
          </a:p>
        </p:txBody>
      </p:sp>
      <p:sp>
        <p:nvSpPr>
          <p:cNvPr id="11" name="Rectangle 10"/>
          <p:cNvSpPr/>
          <p:nvPr/>
        </p:nvSpPr>
        <p:spPr>
          <a:xfrm>
            <a:off x="304800" y="4191000"/>
            <a:ext cx="856325" cy="369332"/>
          </a:xfrm>
          <a:prstGeom prst="rect">
            <a:avLst/>
          </a:prstGeom>
        </p:spPr>
        <p:txBody>
          <a:bodyPr wrap="none">
            <a:spAutoFit/>
          </a:bodyPr>
          <a:lstStyle/>
          <a:p>
            <a:r>
              <a:rPr lang="en-US" b="1" dirty="0"/>
              <a:t>Proof:</a:t>
            </a:r>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a:t>Let</a:t>
            </a:r>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a:t>To compute </a:t>
            </a:r>
            <a:r>
              <a:rPr lang="en-US" i="1" dirty="0" err="1"/>
              <a:t>S</a:t>
            </a:r>
            <a:r>
              <a:rPr lang="en-US" i="1" baseline="-25000" dirty="0" err="1"/>
              <a:t>n</a:t>
            </a:r>
            <a:r>
              <a:rPr lang="en-US" baseline="-25000" dirty="0"/>
              <a:t> </a:t>
            </a:r>
            <a:r>
              <a:rPr lang="en-US" dirty="0"/>
              <a:t>, first multiply both sides of the equality by r and then manipulate the resulting sum as follows: </a:t>
            </a:r>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a:t>Shifting the index of summation with </a:t>
            </a:r>
            <a:r>
              <a:rPr lang="en-US" i="1" dirty="0"/>
              <a:t>k</a:t>
            </a:r>
            <a:r>
              <a:rPr lang="en-US" dirty="0"/>
              <a:t> = </a:t>
            </a:r>
            <a:r>
              <a:rPr lang="en-US" i="1" dirty="0"/>
              <a:t>j</a:t>
            </a:r>
            <a:r>
              <a:rPr lang="en-US" dirty="0"/>
              <a:t> + </a:t>
            </a:r>
            <a:r>
              <a:rPr lang="en-US" dirty="0">
                <a:latin typeface="Cambria Math" pitchFamily="18" charset="0"/>
                <a:ea typeface="Cambria Math" pitchFamily="18" charset="0"/>
              </a:rPr>
              <a:t>1</a:t>
            </a:r>
            <a:r>
              <a:rPr lang="en-US" dirty="0"/>
              <a:t>.</a:t>
            </a:r>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a:t>Removing </a:t>
            </a:r>
            <a:r>
              <a:rPr lang="en-US" i="1" dirty="0"/>
              <a:t>k</a:t>
            </a:r>
            <a:r>
              <a:rPr lang="en-US" dirty="0"/>
              <a:t> = </a:t>
            </a:r>
            <a:r>
              <a:rPr lang="en-US" i="1" dirty="0"/>
              <a:t>n</a:t>
            </a:r>
            <a:r>
              <a:rPr lang="en-US" dirty="0"/>
              <a:t> + </a:t>
            </a:r>
            <a:r>
              <a:rPr lang="en-US" dirty="0">
                <a:latin typeface="Cambria Math" pitchFamily="18" charset="0"/>
                <a:ea typeface="Cambria Math" pitchFamily="18" charset="0"/>
              </a:rPr>
              <a:t>1</a:t>
            </a:r>
            <a:r>
              <a:rPr lang="en-US" dirty="0"/>
              <a:t> term and </a:t>
            </a:r>
          </a:p>
          <a:p>
            <a:r>
              <a:rPr lang="en-US" dirty="0"/>
              <a:t>adding </a:t>
            </a:r>
            <a:r>
              <a:rPr lang="en-US" i="1" dirty="0"/>
              <a:t>k</a:t>
            </a:r>
            <a:r>
              <a:rPr lang="en-US" dirty="0"/>
              <a:t> = </a:t>
            </a:r>
            <a:r>
              <a:rPr lang="en-US" dirty="0">
                <a:latin typeface="Cambria Math" pitchFamily="18" charset="0"/>
                <a:ea typeface="Cambria Math" pitchFamily="18" charset="0"/>
              </a:rPr>
              <a:t>0</a:t>
            </a:r>
            <a:r>
              <a:rPr lang="en-US" dirty="0"/>
              <a:t> term.</a:t>
            </a:r>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369332"/>
          </a:xfrm>
          <a:prstGeom prst="rect">
            <a:avLst/>
          </a:prstGeom>
          <a:noFill/>
        </p:spPr>
        <p:txBody>
          <a:bodyPr wrap="square" rtlCol="0">
            <a:spAutoFit/>
          </a:bodyPr>
          <a:lstStyle/>
          <a:p>
            <a:r>
              <a:rPr lang="en-US" dirty="0"/>
              <a:t>Substituting </a:t>
            </a:r>
            <a:r>
              <a:rPr lang="en-US" i="1" dirty="0"/>
              <a:t>S</a:t>
            </a:r>
            <a:r>
              <a:rPr lang="en-US" dirty="0"/>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a:latin typeface="Cambria Math" pitchFamily="18" charset="0"/>
                <a:ea typeface="Cambria Math" pitchFamily="18" charset="0"/>
              </a:rPr>
              <a:t>∴</a:t>
            </a: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a:t>if r </a:t>
            </a:r>
            <a:r>
              <a:rPr lang="en-US" dirty="0">
                <a:latin typeface="Cambria Math"/>
                <a:ea typeface="Cambria Math"/>
              </a:rPr>
              <a:t>≠1</a:t>
            </a:r>
            <a:endParaRPr lang="en-US" dirty="0"/>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a:t>if r</a:t>
            </a:r>
            <a:r>
              <a:rPr lang="en-US" dirty="0">
                <a:latin typeface="Cambria Math"/>
                <a:ea typeface="Cambria Math"/>
              </a:rPr>
              <a:t> = 1</a:t>
            </a:r>
            <a:endParaRPr lang="en-US" dirty="0"/>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a:t>From previous slide.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Useful Summation Formulae </a:t>
            </a:r>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a:t>Later we will prove some of these by induction.</a:t>
            </a:r>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a:t>Proof in text </a:t>
            </a:r>
          </a:p>
          <a:p>
            <a:r>
              <a:rPr lang="en-US" dirty="0"/>
              <a:t>(requires calculus)</a:t>
            </a:r>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646331"/>
          </a:xfrm>
          <a:prstGeom prst="rect">
            <a:avLst/>
          </a:prstGeom>
          <a:noFill/>
        </p:spPr>
        <p:txBody>
          <a:bodyPr wrap="square" rtlCol="0">
            <a:spAutoFit/>
          </a:bodyPr>
          <a:lstStyle/>
          <a:p>
            <a:r>
              <a:rPr lang="en-US" dirty="0"/>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p:txBody>
          <a:bodyPr/>
          <a:lstStyle/>
          <a:p>
            <a:pPr>
              <a:buNone/>
            </a:pPr>
            <a:endParaRPr lang="en-US" dirty="0"/>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  </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a:t>
            </a:r>
          </a:p>
          <a:p>
            <a:pPr>
              <a:buNone/>
            </a:pPr>
            <a:endParaRPr lang="en-US" dirty="0">
              <a:latin typeface="Cambria Math"/>
              <a:ea typeface="Cambria Math"/>
            </a:endParaRPr>
          </a:p>
          <a:p>
            <a:pPr>
              <a:buNone/>
            </a:pPr>
            <a:r>
              <a:rPr lang="en-US" i="1" dirty="0"/>
              <a:t>  closed interval  </a:t>
            </a:r>
            <a:r>
              <a:rPr lang="en-US" dirty="0"/>
              <a:t>[</a:t>
            </a:r>
            <a:r>
              <a:rPr lang="en-US" dirty="0" err="1"/>
              <a:t>a,b</a:t>
            </a:r>
            <a:r>
              <a:rPr lang="en-US" dirty="0"/>
              <a:t>]</a:t>
            </a:r>
          </a:p>
          <a:p>
            <a:pPr>
              <a:buNone/>
            </a:pPr>
            <a:r>
              <a:rPr lang="en-US" i="1" dirty="0"/>
              <a:t>  open interval     </a:t>
            </a:r>
            <a:r>
              <a:rPr lang="en-US" dirty="0"/>
              <a:t>(</a:t>
            </a:r>
            <a:r>
              <a:rPr lang="en-US" dirty="0" err="1"/>
              <a:t>a,b</a:t>
            </a:r>
            <a:r>
              <a:rPr lang="en-US" dirty="0"/>
              <a:t>)</a:t>
            </a:r>
          </a:p>
          <a:p>
            <a:pPr>
              <a:buNone/>
            </a:pPr>
            <a:endParaRPr lang="en-US" dirty="0">
              <a:latin typeface="Cambria Math" pitchFamily="18" charset="0"/>
              <a:ea typeface="Cambria Math"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in Java</a:t>
            </a:r>
          </a:p>
        </p:txBody>
      </p:sp>
      <p:sp>
        <p:nvSpPr>
          <p:cNvPr id="5" name="Content Placeholder 4">
            <a:extLst>
              <a:ext uri="{FF2B5EF4-FFF2-40B4-BE49-F238E27FC236}">
                <a16:creationId xmlns:a16="http://schemas.microsoft.com/office/drawing/2014/main" id="{AC8CCB08-F3B3-8C45-90AD-CFFF9B4648F5}"/>
              </a:ext>
            </a:extLst>
          </p:cNvPr>
          <p:cNvSpPr>
            <a:spLocks noGrp="1"/>
          </p:cNvSpPr>
          <p:nvPr>
            <p:ph idx="1"/>
          </p:nvPr>
        </p:nvSpPr>
        <p:spPr/>
        <p:txBody>
          <a:bodyPr/>
          <a:lstStyle/>
          <a:p>
            <a:r>
              <a:rPr lang="en-US" dirty="0"/>
              <a:t>Boolean</a:t>
            </a:r>
          </a:p>
          <a:p>
            <a:r>
              <a:rPr lang="en-US" dirty="0"/>
              <a:t>Integer</a:t>
            </a:r>
          </a:p>
          <a:p>
            <a:r>
              <a:rPr lang="en-US" dirty="0"/>
              <a:t>Float</a:t>
            </a:r>
          </a:p>
        </p:txBody>
      </p:sp>
    </p:spTree>
    <p:extLst>
      <p:ext uri="{BB962C8B-B14F-4D97-AF65-F5344CB8AC3E}">
        <p14:creationId xmlns:p14="http://schemas.microsoft.com/office/powerpoint/2010/main" val="218639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3" name="Content Placeholder 2"/>
          <p:cNvSpPr>
            <a:spLocks noGrp="1"/>
          </p:cNvSpPr>
          <p:nvPr>
            <p:ph idx="1"/>
          </p:nvPr>
        </p:nvSpPr>
        <p:spPr/>
        <p:txBody>
          <a:bodyPr/>
          <a:lstStyle/>
          <a:p>
            <a:r>
              <a:rPr lang="en-US" dirty="0"/>
              <a:t>The </a:t>
            </a:r>
            <a:r>
              <a:rPr lang="en-US" i="1" dirty="0">
                <a:solidFill>
                  <a:srgbClr val="FF0000"/>
                </a:solidFill>
              </a:rPr>
              <a:t>universal set</a:t>
            </a:r>
            <a:r>
              <a:rPr lang="en-US" dirty="0">
                <a:solidFill>
                  <a:srgbClr val="FF0000"/>
                </a:solidFill>
              </a:rPr>
              <a:t> </a:t>
            </a:r>
            <a:r>
              <a:rPr lang="en-US" i="1" dirty="0">
                <a:solidFill>
                  <a:srgbClr val="0070C0"/>
                </a:solidFill>
              </a:rPr>
              <a:t>U</a:t>
            </a:r>
            <a:r>
              <a:rPr lang="en-US" i="1" dirty="0"/>
              <a:t> </a:t>
            </a:r>
            <a:r>
              <a:rPr lang="en-US" dirty="0"/>
              <a:t>is the set containing everything currently under consideration. </a:t>
            </a:r>
            <a:endParaRPr lang="en-US" i="1" dirty="0"/>
          </a:p>
          <a:p>
            <a:pPr lvl="1"/>
            <a:r>
              <a:rPr lang="en-US" dirty="0"/>
              <a:t>Sometimes implicit</a:t>
            </a:r>
          </a:p>
          <a:p>
            <a:pPr lvl="1"/>
            <a:r>
              <a:rPr lang="en-US" dirty="0"/>
              <a:t>Sometimes explicitly stated.</a:t>
            </a:r>
          </a:p>
          <a:p>
            <a:pPr lvl="1"/>
            <a:r>
              <a:rPr lang="en-US" dirty="0"/>
              <a:t>Contents depend on the context.</a:t>
            </a:r>
          </a:p>
          <a:p>
            <a:r>
              <a:rPr lang="en-US" dirty="0"/>
              <a:t>The empty set is the set with no</a:t>
            </a:r>
          </a:p>
          <a:p>
            <a:pPr>
              <a:buNone/>
            </a:pPr>
            <a:r>
              <a:rPr lang="en-US" dirty="0"/>
              <a:t>      elements. Symbolized </a:t>
            </a:r>
            <a:r>
              <a:rPr lang="en-US" dirty="0">
                <a:latin typeface="Cambria Math"/>
                <a:ea typeface="Cambria Math"/>
              </a:rPr>
              <a:t>∅, but</a:t>
            </a:r>
          </a:p>
          <a:p>
            <a:pPr>
              <a:buNone/>
            </a:pPr>
            <a:r>
              <a:rPr lang="en-US" dirty="0">
                <a:latin typeface="Cambria Math"/>
                <a:ea typeface="Cambria Math"/>
              </a:rPr>
              <a:t>       </a:t>
            </a:r>
            <a:r>
              <a:rPr lang="en-US" dirty="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a:t>U</a:t>
            </a:r>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a:t>Venn Diagram</a:t>
            </a:r>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a:t>   a e </a:t>
            </a:r>
            <a:r>
              <a:rPr lang="en-US" dirty="0" err="1"/>
              <a:t>i</a:t>
            </a:r>
            <a:endParaRPr lang="en-US" dirty="0"/>
          </a:p>
          <a:p>
            <a:r>
              <a:rPr lang="en-US" dirty="0"/>
              <a:t>    o u</a:t>
            </a:r>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a:t>V</a:t>
            </a:r>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a:t>John Venn (1834-1923)</a:t>
            </a:r>
          </a:p>
          <a:p>
            <a:r>
              <a:rPr lang="en-US" dirty="0"/>
              <a:t>Cambridge, UK</a:t>
            </a:r>
          </a:p>
        </p:txBody>
      </p:sp>
      <p:sp>
        <p:nvSpPr>
          <p:cNvPr id="12" name="TextBox 11">
            <a:extLst>
              <a:ext uri="{FF2B5EF4-FFF2-40B4-BE49-F238E27FC236}">
                <a16:creationId xmlns:a16="http://schemas.microsoft.com/office/drawing/2014/main" id="{7C2B418B-2850-E24C-BDBA-FDA66722AC68}"/>
              </a:ext>
            </a:extLst>
          </p:cNvPr>
          <p:cNvSpPr txBox="1"/>
          <p:nvPr/>
        </p:nvSpPr>
        <p:spPr>
          <a:xfrm>
            <a:off x="914400" y="5647038"/>
            <a:ext cx="1040413" cy="369332"/>
          </a:xfrm>
          <a:prstGeom prst="rect">
            <a:avLst/>
          </a:prstGeom>
          <a:noFill/>
        </p:spPr>
        <p:txBody>
          <a:bodyPr wrap="none" rtlCol="0">
            <a:spAutoFit/>
          </a:bodyPr>
          <a:lstStyle/>
          <a:p>
            <a:r>
              <a:rPr lang="en-US" b="1" dirty="0">
                <a:solidFill>
                  <a:srgbClr val="FF0000"/>
                </a:solidFill>
              </a:rPr>
              <a:t>Null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3" name="Content Placeholder 2"/>
          <p:cNvSpPr>
            <a:spLocks noGrp="1"/>
          </p:cNvSpPr>
          <p:nvPr>
            <p:ph idx="1"/>
          </p:nvPr>
        </p:nvSpPr>
        <p:spPr/>
        <p:txBody>
          <a:bodyPr/>
          <a:lstStyle/>
          <a:p>
            <a:r>
              <a:rPr lang="en-US" dirty="0"/>
              <a:t>Let </a:t>
            </a:r>
            <a:r>
              <a:rPr lang="en-US" i="1" dirty="0"/>
              <a:t>S</a:t>
            </a:r>
            <a:r>
              <a:rPr lang="en-US" dirty="0"/>
              <a:t> be the set of all sets which are not members of themselves. A paradox results from trying to answer the question “Is </a:t>
            </a:r>
            <a:r>
              <a:rPr lang="en-US" i="1" dirty="0"/>
              <a:t>S</a:t>
            </a:r>
            <a:r>
              <a:rPr lang="en-US" dirty="0"/>
              <a:t> a member of itself?”</a:t>
            </a:r>
          </a:p>
          <a:p>
            <a:r>
              <a:rPr lang="en-US" dirty="0"/>
              <a:t>Related Paradox:</a:t>
            </a:r>
          </a:p>
          <a:p>
            <a:pPr lvl="1"/>
            <a:r>
              <a:rPr lang="en-US" dirty="0"/>
              <a:t> 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923330"/>
          </a:xfrm>
          <a:prstGeom prst="rect">
            <a:avLst/>
          </a:prstGeom>
          <a:noFill/>
        </p:spPr>
        <p:txBody>
          <a:bodyPr wrap="square" rtlCol="0">
            <a:spAutoFit/>
          </a:bodyPr>
          <a:lstStyle/>
          <a:p>
            <a:r>
              <a:rPr lang="en-US" dirty="0"/>
              <a:t>Bertrand Russell (1872-1970)</a:t>
            </a:r>
          </a:p>
          <a:p>
            <a:r>
              <a:rPr lang="en-US" dirty="0"/>
              <a:t>Cambridge, UK</a:t>
            </a:r>
          </a:p>
          <a:p>
            <a:r>
              <a:rPr lang="en-US" dirty="0"/>
              <a:t>Nobel Prize Winner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p:txBody>
          <a:bodyPr/>
          <a:lstStyle/>
          <a:p>
            <a:r>
              <a:rPr lang="en-US" dirty="0"/>
              <a:t>Sets can be elements of sets.</a:t>
            </a:r>
          </a:p>
          <a:p>
            <a:pPr>
              <a:buNone/>
            </a:pPr>
            <a:r>
              <a:rPr lang="en-US" dirty="0">
                <a:latin typeface="Cambria Math" pitchFamily="18" charset="0"/>
                <a:ea typeface="Cambria Math" pitchFamily="18" charset="0"/>
              </a:rPr>
              <a:t>         {{1,2,3},</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b,c</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a:t>
            </a:r>
            <a:r>
              <a:rPr lang="en-US" b="1" dirty="0">
                <a:latin typeface="Cambria Math" pitchFamily="18" charset="0"/>
                <a:ea typeface="Cambria Math" pitchFamily="18" charset="0"/>
              </a:rPr>
              <a:t>Z</a:t>
            </a:r>
            <a:r>
              <a:rPr lang="en-US" dirty="0">
                <a:latin typeface="Cambria Math" pitchFamily="18" charset="0"/>
                <a:ea typeface="Cambria Math" pitchFamily="18" charset="0"/>
              </a:rPr>
              <a:t>,</a:t>
            </a:r>
            <a:r>
              <a:rPr lang="en-US" b="1" dirty="0">
                <a:latin typeface="Cambria Math" pitchFamily="18" charset="0"/>
                <a:ea typeface="Cambria Math" pitchFamily="18" charset="0"/>
              </a:rPr>
              <a:t>Q</a:t>
            </a:r>
            <a:r>
              <a:rPr lang="en-US" dirty="0">
                <a:latin typeface="Cambria Math" pitchFamily="18" charset="0"/>
                <a:ea typeface="Cambria Math" pitchFamily="18" charset="0"/>
              </a:rPr>
              <a:t>,</a:t>
            </a:r>
            <a:r>
              <a:rPr lang="en-US" b="1" dirty="0">
                <a:latin typeface="Cambria Math" pitchFamily="18" charset="0"/>
                <a:ea typeface="Cambria Math" pitchFamily="18" charset="0"/>
              </a:rPr>
              <a:t>R</a:t>
            </a:r>
            <a:r>
              <a:rPr lang="en-US" dirty="0">
                <a:latin typeface="Cambria Math" pitchFamily="18" charset="0"/>
                <a:ea typeface="Cambria Math" pitchFamily="18" charset="0"/>
              </a:rPr>
              <a:t>}</a:t>
            </a:r>
          </a:p>
          <a:p>
            <a:r>
              <a:rPr lang="en-US" dirty="0"/>
              <a:t>The empty set is different from a set containing the empty set.</a:t>
            </a:r>
          </a:p>
          <a:p>
            <a:pPr>
              <a:buNone/>
            </a:pPr>
            <a:r>
              <a:rPr lang="en-US" dirty="0"/>
              <a:t>       </a:t>
            </a:r>
            <a:r>
              <a:rPr lang="en-US" dirty="0">
                <a:solidFill>
                  <a:srgbClr val="FF0000"/>
                </a:solidFill>
                <a:latin typeface="Cambria Math"/>
                <a:ea typeface="Cambria Math"/>
              </a:rPr>
              <a:t>∅</a:t>
            </a:r>
            <a:r>
              <a:rPr lang="en-US" dirty="0">
                <a:solidFill>
                  <a:srgbClr val="FF0000"/>
                </a:solidFill>
              </a:rPr>
              <a:t>  </a:t>
            </a:r>
            <a:r>
              <a:rPr lang="en-US" dirty="0">
                <a:solidFill>
                  <a:srgbClr val="FF0000"/>
                </a:solidFill>
                <a:latin typeface="Cambria Math"/>
                <a:ea typeface="Cambria Math"/>
              </a:rPr>
              <a:t>≠ { ∅ } </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p:txBody>
          <a:bodyPr/>
          <a:lstStyle/>
          <a:p>
            <a:pPr>
              <a:buNone/>
            </a:pPr>
            <a:r>
              <a:rPr lang="en-US" b="1" dirty="0"/>
              <a:t>   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 </a:t>
            </a:r>
          </a:p>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pPr>
              <a:buNone/>
            </a:pPr>
            <a:r>
              <a:rPr lang="en-US" dirty="0"/>
              <a:t>                </a:t>
            </a:r>
            <a:r>
              <a:rPr lang="en-US" dirty="0">
                <a:latin typeface="Cambria Math" pitchFamily="18" charset="0"/>
                <a:ea typeface="Cambria Math" pitchFamily="18" charset="0"/>
              </a:rPr>
              <a:t>{1,3,5}   = {3, 5, 1}</a:t>
            </a:r>
          </a:p>
          <a:p>
            <a:pPr>
              <a:buNone/>
            </a:pPr>
            <a:r>
              <a:rPr lang="en-US" dirty="0">
                <a:latin typeface="Cambria Math" pitchFamily="18" charset="0"/>
                <a:ea typeface="Cambria Math" pitchFamily="18" charset="0"/>
              </a:rPr>
              <a:t>                  {1,5,5,5,3,3,1} = {1,3,5}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is used </a:t>
            </a:r>
            <a:r>
              <a:rPr lang="en-US" dirty="0">
                <a:latin typeface="Cambria Math"/>
                <a:ea typeface="Cambria Math"/>
              </a:rPr>
              <a:t>to indicate that </a:t>
            </a:r>
            <a:r>
              <a:rPr lang="en-US" i="1" dirty="0">
                <a:latin typeface="Cambria Math"/>
                <a:ea typeface="Cambria Math"/>
              </a:rPr>
              <a:t>A</a:t>
            </a:r>
            <a:r>
              <a:rPr lang="en-US" dirty="0">
                <a:latin typeface="Cambria Math"/>
                <a:ea typeface="Cambria Math"/>
              </a:rPr>
              <a:t> is a subset of the set </a:t>
            </a:r>
            <a:r>
              <a:rPr lang="en-US" i="1" dirty="0">
                <a:latin typeface="Cambria Math"/>
                <a:ea typeface="Cambria Math"/>
              </a:rPr>
              <a:t>B</a:t>
            </a:r>
            <a:r>
              <a:rPr lang="en-US" dirty="0">
                <a:latin typeface="Cambria Math"/>
                <a:ea typeface="Cambria Math"/>
              </a:rPr>
              <a:t>. </a:t>
            </a:r>
          </a:p>
          <a:p>
            <a:pPr lvl="1"/>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holds if and only if                                            </a:t>
            </a:r>
            <a:r>
              <a:rPr lang="en-US" dirty="0"/>
              <a:t>is true. </a:t>
            </a:r>
          </a:p>
          <a:p>
            <a:pPr marL="1124712" lvl="2" indent="-457200">
              <a:buFont typeface="+mj-lt"/>
              <a:buAutoNum type="arabicPeriod"/>
            </a:pPr>
            <a:r>
              <a:rPr lang="en-US" dirty="0"/>
              <a:t>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dirty="0">
                <a:latin typeface="Cambria Math"/>
                <a:ea typeface="Cambria Math"/>
              </a:rPr>
              <a:t>∅</a:t>
            </a:r>
            <a:r>
              <a:rPr lang="en-US" dirty="0">
                <a:latin typeface="MS Reference Sans Serif" pitchFamily="34" charset="0"/>
                <a:ea typeface="Cambria Math" pitchFamily="18" charset="0"/>
              </a:rPr>
              <a:t>  </a:t>
            </a:r>
            <a:r>
              <a:rPr lang="en-US" dirty="0"/>
              <a:t>is  always false, </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endParaRPr lang="en-US" b="1" dirty="0"/>
          </a:p>
          <a:p>
            <a:pPr marL="1124712" lvl="2" indent="-457200">
              <a:buFont typeface="+mj-lt"/>
              <a:buAutoNum type="arabicPeriod"/>
            </a:pPr>
            <a:r>
              <a:rPr lang="en-US" dirty="0"/>
              <a:t> 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i="1" dirty="0">
                <a:latin typeface="Cambria Math" pitchFamily="18" charset="0"/>
                <a:ea typeface="Cambria Math" pitchFamily="18" charset="0"/>
              </a:rPr>
              <a:t>S</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
        <p:nvSpPr>
          <p:cNvPr id="4" name="TextBox 3">
            <a:extLst>
              <a:ext uri="{FF2B5EF4-FFF2-40B4-BE49-F238E27FC236}">
                <a16:creationId xmlns:a16="http://schemas.microsoft.com/office/drawing/2014/main" id="{5A14FE96-9B45-B842-BC73-5247627C52B9}"/>
              </a:ext>
            </a:extLst>
          </p:cNvPr>
          <p:cNvSpPr txBox="1"/>
          <p:nvPr/>
        </p:nvSpPr>
        <p:spPr>
          <a:xfrm>
            <a:off x="1905000" y="5104711"/>
            <a:ext cx="1266501" cy="369332"/>
          </a:xfrm>
          <a:prstGeom prst="rect">
            <a:avLst/>
          </a:prstGeom>
          <a:noFill/>
        </p:spPr>
        <p:txBody>
          <a:bodyPr wrap="none" rtlCol="0">
            <a:spAutoFit/>
          </a:bodyPr>
          <a:lstStyle/>
          <a:p>
            <a:r>
              <a:rPr lang="en-US" dirty="0"/>
              <a:t>A = {1, 2, 3}</a:t>
            </a:r>
          </a:p>
        </p:txBody>
      </p:sp>
      <p:sp>
        <p:nvSpPr>
          <p:cNvPr id="6" name="TextBox 5">
            <a:extLst>
              <a:ext uri="{FF2B5EF4-FFF2-40B4-BE49-F238E27FC236}">
                <a16:creationId xmlns:a16="http://schemas.microsoft.com/office/drawing/2014/main" id="{8DF61E57-6837-DD4E-9B3A-22C580115849}"/>
              </a:ext>
            </a:extLst>
          </p:cNvPr>
          <p:cNvSpPr txBox="1"/>
          <p:nvPr/>
        </p:nvSpPr>
        <p:spPr>
          <a:xfrm>
            <a:off x="3692479" y="5104711"/>
            <a:ext cx="1491114" cy="369332"/>
          </a:xfrm>
          <a:prstGeom prst="rect">
            <a:avLst/>
          </a:prstGeom>
          <a:noFill/>
        </p:spPr>
        <p:txBody>
          <a:bodyPr wrap="none" rtlCol="0">
            <a:spAutoFit/>
          </a:bodyPr>
          <a:lstStyle/>
          <a:p>
            <a:r>
              <a:rPr lang="en-US" dirty="0"/>
              <a:t>B = {1, 2, 3, 4}</a:t>
            </a:r>
          </a:p>
        </p:txBody>
      </p:sp>
      <p:sp>
        <p:nvSpPr>
          <p:cNvPr id="9" name="TextBox 8">
            <a:extLst>
              <a:ext uri="{FF2B5EF4-FFF2-40B4-BE49-F238E27FC236}">
                <a16:creationId xmlns:a16="http://schemas.microsoft.com/office/drawing/2014/main" id="{8821E873-6283-724A-A6EA-BE3218E0E0AF}"/>
              </a:ext>
            </a:extLst>
          </p:cNvPr>
          <p:cNvSpPr txBox="1"/>
          <p:nvPr/>
        </p:nvSpPr>
        <p:spPr>
          <a:xfrm>
            <a:off x="1905000" y="5612547"/>
            <a:ext cx="1505348" cy="369332"/>
          </a:xfrm>
          <a:prstGeom prst="rect">
            <a:avLst/>
          </a:prstGeom>
          <a:noFill/>
        </p:spPr>
        <p:txBody>
          <a:bodyPr wrap="none" rtlCol="0">
            <a:spAutoFit/>
          </a:bodyPr>
          <a:lstStyle/>
          <a:p>
            <a:r>
              <a:rPr lang="en-US" dirty="0"/>
              <a:t>A = {1, 2, 3, 4}</a:t>
            </a:r>
          </a:p>
        </p:txBody>
      </p:sp>
      <p:sp>
        <p:nvSpPr>
          <p:cNvPr id="10" name="TextBox 9">
            <a:extLst>
              <a:ext uri="{FF2B5EF4-FFF2-40B4-BE49-F238E27FC236}">
                <a16:creationId xmlns:a16="http://schemas.microsoft.com/office/drawing/2014/main" id="{9E925F41-E4FC-3046-A7D1-06EA57024E03}"/>
              </a:ext>
            </a:extLst>
          </p:cNvPr>
          <p:cNvSpPr txBox="1"/>
          <p:nvPr/>
        </p:nvSpPr>
        <p:spPr>
          <a:xfrm>
            <a:off x="3678022" y="5662659"/>
            <a:ext cx="1491114" cy="369332"/>
          </a:xfrm>
          <a:prstGeom prst="rect">
            <a:avLst/>
          </a:prstGeom>
          <a:noFill/>
        </p:spPr>
        <p:txBody>
          <a:bodyPr wrap="none" rtlCol="0">
            <a:spAutoFit/>
          </a:bodyPr>
          <a:lstStyle/>
          <a:p>
            <a:r>
              <a:rPr lang="en-US" dirty="0"/>
              <a:t>B = {1, 2, 3, 4}</a:t>
            </a:r>
          </a:p>
        </p:txBody>
      </p:sp>
      <p:sp>
        <p:nvSpPr>
          <p:cNvPr id="5" name="Rectangle 4">
            <a:extLst>
              <a:ext uri="{FF2B5EF4-FFF2-40B4-BE49-F238E27FC236}">
                <a16:creationId xmlns:a16="http://schemas.microsoft.com/office/drawing/2014/main" id="{67EB4631-C8F5-2143-9020-077D397F5A2C}"/>
              </a:ext>
            </a:extLst>
          </p:cNvPr>
          <p:cNvSpPr/>
          <p:nvPr/>
        </p:nvSpPr>
        <p:spPr>
          <a:xfrm>
            <a:off x="1905000" y="6083309"/>
            <a:ext cx="748923" cy="369332"/>
          </a:xfrm>
          <a:prstGeom prst="rect">
            <a:avLst/>
          </a:prstGeom>
        </p:spPr>
        <p:txBody>
          <a:bodyPr wrap="none">
            <a:spAutoFit/>
          </a:bodyPr>
          <a:lstStyle/>
          <a:p>
            <a:r>
              <a:rPr lang="en-US" dirty="0">
                <a:latin typeface="Cambria Math"/>
                <a:ea typeface="Cambria Math"/>
              </a:rPr>
              <a:t>A = ∅</a:t>
            </a:r>
            <a:endParaRPr lang="en-US" dirty="0"/>
          </a:p>
        </p:txBody>
      </p:sp>
      <p:sp>
        <p:nvSpPr>
          <p:cNvPr id="11" name="TextBox 10">
            <a:extLst>
              <a:ext uri="{FF2B5EF4-FFF2-40B4-BE49-F238E27FC236}">
                <a16:creationId xmlns:a16="http://schemas.microsoft.com/office/drawing/2014/main" id="{34B35D54-7DEC-DF45-84ED-C0929F2830B8}"/>
              </a:ext>
            </a:extLst>
          </p:cNvPr>
          <p:cNvSpPr txBox="1"/>
          <p:nvPr/>
        </p:nvSpPr>
        <p:spPr>
          <a:xfrm>
            <a:off x="3679965" y="6083309"/>
            <a:ext cx="1491114" cy="369332"/>
          </a:xfrm>
          <a:prstGeom prst="rect">
            <a:avLst/>
          </a:prstGeom>
          <a:noFill/>
        </p:spPr>
        <p:txBody>
          <a:bodyPr wrap="none" rtlCol="0">
            <a:spAutoFit/>
          </a:bodyPr>
          <a:lstStyle/>
          <a:p>
            <a:r>
              <a:rPr lang="en-US" dirty="0"/>
              <a:t>B = {1, 2, 3,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a Set is or is not a Subset of Another Set</a:t>
            </a:r>
          </a:p>
        </p:txBody>
      </p:sp>
      <p:sp>
        <p:nvSpPr>
          <p:cNvPr id="3" name="Content Placeholder 2"/>
          <p:cNvSpPr>
            <a:spLocks noGrp="1"/>
          </p:cNvSpPr>
          <p:nvPr>
            <p:ph idx="1"/>
          </p:nvPr>
        </p:nvSpPr>
        <p:spPr/>
        <p:txBody>
          <a:bodyPr>
            <a:normAutofit lnSpcReduction="10000"/>
          </a:bodyPr>
          <a:lstStyle/>
          <a:p>
            <a:r>
              <a:rPr lang="en-US" b="1" dirty="0">
                <a:ea typeface="Cambria Math" pitchFamily="18" charset="0"/>
              </a:rPr>
              <a:t>Showing  that A is a Subset of B</a:t>
            </a:r>
            <a:r>
              <a:rPr lang="en-US" dirty="0">
                <a:ea typeface="Cambria Math" pitchFamily="18" charset="0"/>
              </a:rPr>
              <a:t>: To </a:t>
            </a:r>
            <a:r>
              <a:rPr lang="en-US" dirty="0">
                <a:latin typeface="Cambria Math" pitchFamily="18" charset="0"/>
                <a:ea typeface="Cambria Math" pitchFamily="18" charset="0"/>
              </a:rPr>
              <a:t>show that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show that if </a:t>
            </a:r>
            <a:r>
              <a:rPr lang="en-US" i="1" dirty="0">
                <a:ea typeface="Cambria Math" pitchFamily="18" charset="0"/>
              </a:rPr>
              <a:t>x</a:t>
            </a:r>
            <a:r>
              <a:rPr lang="en-US" dirty="0">
                <a:latin typeface="Cambria Math" pitchFamily="18" charset="0"/>
                <a:ea typeface="Cambria Math" pitchFamily="18" charset="0"/>
              </a:rPr>
              <a:t> belongs to </a:t>
            </a:r>
            <a:r>
              <a:rPr lang="en-US" i="1" dirty="0">
                <a:ea typeface="Cambria Math" pitchFamily="18" charset="0"/>
              </a:rPr>
              <a:t>A,</a:t>
            </a:r>
            <a:r>
              <a:rPr lang="en-US" dirty="0">
                <a:latin typeface="Cambria Math" pitchFamily="18" charset="0"/>
                <a:ea typeface="Cambria Math" pitchFamily="18" charset="0"/>
              </a:rPr>
              <a:t> then </a:t>
            </a:r>
            <a:r>
              <a:rPr lang="en-US" dirty="0">
                <a:ea typeface="Cambria Math" pitchFamily="18" charset="0"/>
              </a:rPr>
              <a:t>x </a:t>
            </a:r>
            <a:r>
              <a:rPr lang="en-US" dirty="0">
                <a:latin typeface="Cambria Math" pitchFamily="18" charset="0"/>
                <a:ea typeface="Cambria Math" pitchFamily="18" charset="0"/>
              </a:rPr>
              <a:t>also belongs to </a:t>
            </a:r>
            <a:r>
              <a:rPr lang="en-US" i="1" dirty="0">
                <a:ea typeface="Cambria Math" pitchFamily="18" charset="0"/>
              </a:rPr>
              <a:t>B</a:t>
            </a:r>
            <a:r>
              <a:rPr lang="en-US" dirty="0">
                <a:latin typeface="Cambria Math" pitchFamily="18" charset="0"/>
                <a:ea typeface="Cambria Math" pitchFamily="18" charset="0"/>
              </a:rPr>
              <a:t>.</a:t>
            </a:r>
            <a:endParaRPr lang="en-US" b="1" dirty="0">
              <a:latin typeface="Cambria Math" pitchFamily="18" charset="0"/>
              <a:ea typeface="Cambria Math" pitchFamily="18" charset="0"/>
            </a:endParaRPr>
          </a:p>
          <a:p>
            <a:r>
              <a:rPr lang="en-US" b="1" dirty="0">
                <a:ea typeface="Cambria Math" pitchFamily="18" charset="0"/>
              </a:rPr>
              <a:t>Showing that A is not a Subset of B</a:t>
            </a:r>
            <a:r>
              <a:rPr lang="en-US" dirty="0">
                <a:latin typeface="Cambria Math" pitchFamily="18" charset="0"/>
                <a:ea typeface="Cambria Math" pitchFamily="18" charset="0"/>
              </a:rPr>
              <a:t>: </a:t>
            </a:r>
            <a:r>
              <a:rPr lang="en-US" dirty="0"/>
              <a:t>To show that </a:t>
            </a:r>
            <a:r>
              <a:rPr lang="en-US" i="1" dirty="0"/>
              <a:t>A</a:t>
            </a:r>
            <a:r>
              <a:rPr lang="en-US" dirty="0"/>
              <a:t> is not a subset of </a:t>
            </a:r>
            <a:r>
              <a:rPr lang="en-US" i="1" dirty="0"/>
              <a:t>B</a:t>
            </a: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b="1" dirty="0">
                <a:latin typeface="Cambria Math" pitchFamily="18" charset="0"/>
                <a:ea typeface="Cambria Math" pitchFamily="18" charset="0"/>
              </a:rPr>
              <a:t>,</a:t>
            </a:r>
            <a:r>
              <a:rPr lang="en-US" dirty="0"/>
              <a:t>  find an element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with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b="1" dirty="0">
                <a:latin typeface="Cambria Math" pitchFamily="18" charset="0"/>
                <a:ea typeface="Cambria Math" pitchFamily="18" charset="0"/>
              </a:rPr>
              <a:t>.</a:t>
            </a:r>
            <a:r>
              <a:rPr lang="en-US" dirty="0">
                <a:latin typeface="Cambria Math" pitchFamily="18" charset="0"/>
                <a:ea typeface="Cambria Math" pitchFamily="18" charset="0"/>
              </a:rPr>
              <a:t>  </a:t>
            </a:r>
            <a:r>
              <a:rPr lang="en-US" dirty="0">
                <a:ea typeface="Cambria Math" pitchFamily="18" charset="0"/>
              </a:rPr>
              <a:t>(</a:t>
            </a:r>
            <a:r>
              <a:rPr lang="en-US" dirty="0">
                <a:latin typeface="Cambria Math" pitchFamily="18" charset="0"/>
                <a:ea typeface="Cambria Math" pitchFamily="18" charset="0"/>
              </a:rPr>
              <a:t>Such an </a:t>
            </a:r>
            <a:r>
              <a:rPr lang="en-US" i="1" dirty="0">
                <a:ea typeface="Cambria Math" pitchFamily="18" charset="0"/>
              </a:rPr>
              <a:t>x</a:t>
            </a:r>
            <a:r>
              <a:rPr lang="en-US" dirty="0">
                <a:latin typeface="Cambria Math" pitchFamily="18" charset="0"/>
                <a:ea typeface="Cambria Math" pitchFamily="18" charset="0"/>
              </a:rPr>
              <a:t> is a counterexample to the claim that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implies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B</a:t>
            </a:r>
            <a:r>
              <a:rPr lang="en-US" dirty="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Examples</a:t>
            </a:r>
            <a:r>
              <a:rPr lang="en-US" dirty="0">
                <a:ea typeface="Cambria Math" pitchFamily="18" charset="0"/>
              </a:rPr>
              <a:t>:</a:t>
            </a:r>
            <a:r>
              <a:rPr lang="en-US" b="1" dirty="0">
                <a:ea typeface="Cambria Math" pitchFamily="18" charset="0"/>
              </a:rPr>
              <a:t> </a:t>
            </a:r>
          </a:p>
          <a:p>
            <a:pPr marL="850392" lvl="1" indent="-457200">
              <a:buFont typeface="+mj-lt"/>
              <a:buAutoNum type="arabicPeriod"/>
            </a:pPr>
            <a:r>
              <a:rPr lang="en-US" dirty="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a:latin typeface="Cambria Math" pitchFamily="18" charset="0"/>
                <a:ea typeface="Cambria Math" pitchFamily="18" charset="0"/>
              </a:rPr>
              <a:t>The set of integers with squares less than 100 is not a subset of the set of nonnegative integers.</a:t>
            </a:r>
          </a:p>
          <a:p>
            <a:endParaRPr lang="en-US" b="1" dirty="0">
              <a:latin typeface="Cambria Math" pitchFamily="18" charset="0"/>
              <a:ea typeface="Cambria Math"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3" name="Content Placeholder 2"/>
          <p:cNvSpPr>
            <a:spLocks noGrp="1"/>
          </p:cNvSpPr>
          <p:nvPr>
            <p:ph idx="1"/>
          </p:nvPr>
        </p:nvSpPr>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a:p>
            <a:pPr>
              <a:buNone/>
            </a:pPr>
            <a:endParaRPr lang="en-US" dirty="0"/>
          </a:p>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a:p>
            <a:pPr>
              <a:buNone/>
            </a:pPr>
            <a:endParaRPr lang="en-US" dirty="0"/>
          </a:p>
          <a:p>
            <a:endParaRPr lang="en-US" dirty="0"/>
          </a:p>
          <a:p>
            <a:r>
              <a:rPr lang="en-US" dirty="0"/>
              <a:t> This is equivalent to</a:t>
            </a:r>
          </a:p>
          <a:p>
            <a:pPr>
              <a:buNone/>
            </a:pP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and      </a:t>
            </a:r>
            <a:r>
              <a:rPr lang="en-US" i="1" dirty="0">
                <a:ea typeface="Cambria Math" pitchFamily="18" charset="0"/>
              </a:rPr>
              <a:t>B </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Sets</a:t>
            </a:r>
          </a:p>
        </p:txBody>
      </p:sp>
      <p:sp>
        <p:nvSpPr>
          <p:cNvPr id="3" name="Subtitle 2"/>
          <p:cNvSpPr>
            <a:spLocks noGrp="1"/>
          </p:cNvSpPr>
          <p:nvPr>
            <p:ph type="subTitle" idx="1"/>
          </p:nvPr>
        </p:nvSpPr>
        <p:spPr/>
        <p:txBody>
          <a:bodyPr/>
          <a:lstStyle/>
          <a:p>
            <a:r>
              <a:rPr lang="en-US" dirty="0"/>
              <a:t>Section 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If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ea typeface="Cambria Math" pitchFamily="18" charset="0"/>
              </a:rPr>
              <a:t>, then</a:t>
            </a:r>
          </a:p>
          <a:p>
            <a:pPr>
              <a:buNone/>
            </a:pP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    </a:t>
            </a:r>
            <a:r>
              <a:rPr lang="en-US" dirty="0">
                <a:latin typeface="Cambria Math" pitchFamily="18" charset="0"/>
                <a:ea typeface="Cambria Math" pitchFamily="18" charset="0"/>
              </a:rPr>
              <a:t>is true. </a:t>
            </a:r>
            <a:endParaRPr lang="en-US" dirty="0"/>
          </a:p>
          <a:p>
            <a:endParaRPr lang="en-US" dirty="0"/>
          </a:p>
          <a:p>
            <a:pPr>
              <a:buNone/>
            </a:pPr>
            <a:r>
              <a:rPr lang="en-US" dirty="0"/>
              <a:t>    Venn Diagram</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a:t>U</a:t>
            </a:r>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a:t>B</a:t>
            </a:r>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a:t>A</a:t>
            </a:r>
          </a:p>
        </p:txBody>
      </p:sp>
      <p:sp>
        <p:nvSpPr>
          <p:cNvPr id="14" name="TextBox 13">
            <a:extLst>
              <a:ext uri="{FF2B5EF4-FFF2-40B4-BE49-F238E27FC236}">
                <a16:creationId xmlns:a16="http://schemas.microsoft.com/office/drawing/2014/main" id="{ADDF1532-2FC4-3840-90FF-59E7BF48BB61}"/>
              </a:ext>
            </a:extLst>
          </p:cNvPr>
          <p:cNvSpPr txBox="1"/>
          <p:nvPr/>
        </p:nvSpPr>
        <p:spPr>
          <a:xfrm>
            <a:off x="3470321" y="3837462"/>
            <a:ext cx="1266501" cy="369332"/>
          </a:xfrm>
          <a:prstGeom prst="rect">
            <a:avLst/>
          </a:prstGeom>
          <a:noFill/>
        </p:spPr>
        <p:txBody>
          <a:bodyPr wrap="none" rtlCol="0">
            <a:spAutoFit/>
          </a:bodyPr>
          <a:lstStyle/>
          <a:p>
            <a:r>
              <a:rPr lang="en-US" dirty="0">
                <a:solidFill>
                  <a:srgbClr val="FF0000"/>
                </a:solidFill>
              </a:rPr>
              <a:t>A = {1, 2, 3}</a:t>
            </a:r>
          </a:p>
        </p:txBody>
      </p:sp>
      <p:sp>
        <p:nvSpPr>
          <p:cNvPr id="15" name="TextBox 14">
            <a:extLst>
              <a:ext uri="{FF2B5EF4-FFF2-40B4-BE49-F238E27FC236}">
                <a16:creationId xmlns:a16="http://schemas.microsoft.com/office/drawing/2014/main" id="{36BA1F95-DFF3-684D-BCA2-330DF25B129A}"/>
              </a:ext>
            </a:extLst>
          </p:cNvPr>
          <p:cNvSpPr txBox="1"/>
          <p:nvPr/>
        </p:nvSpPr>
        <p:spPr>
          <a:xfrm>
            <a:off x="5257800" y="3837462"/>
            <a:ext cx="1491114" cy="369332"/>
          </a:xfrm>
          <a:prstGeom prst="rect">
            <a:avLst/>
          </a:prstGeom>
          <a:noFill/>
        </p:spPr>
        <p:txBody>
          <a:bodyPr wrap="none" rtlCol="0">
            <a:spAutoFit/>
          </a:bodyPr>
          <a:lstStyle/>
          <a:p>
            <a:r>
              <a:rPr lang="en-US" dirty="0">
                <a:solidFill>
                  <a:srgbClr val="FF0000"/>
                </a:solidFill>
              </a:rPr>
              <a:t>B = {1, 2, 3,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Determine whether each of these statements is true or</a:t>
            </a:r>
          </a:p>
          <a:p>
            <a:pPr marL="0" indent="0">
              <a:buNone/>
            </a:pPr>
            <a:r>
              <a:rPr lang="en-US" dirty="0"/>
              <a:t>false.</a:t>
            </a:r>
          </a:p>
          <a:p>
            <a:pPr marL="514350" indent="-514350">
              <a:buAutoNum type="alphaLcParenR"/>
            </a:pPr>
            <a:r>
              <a:rPr lang="en-US" dirty="0"/>
              <a:t>x ∈ {x} </a:t>
            </a:r>
          </a:p>
          <a:p>
            <a:pPr marL="514350" indent="-514350">
              <a:buAutoNum type="alphaLcParenR"/>
            </a:pPr>
            <a:r>
              <a:rPr lang="en-US" dirty="0"/>
              <a:t>{x} ⊆ {x} </a:t>
            </a:r>
          </a:p>
          <a:p>
            <a:pPr marL="514350" indent="-514350">
              <a:buAutoNum type="alphaLcParenR"/>
            </a:pPr>
            <a:r>
              <a:rPr lang="en-US" dirty="0"/>
              <a:t>{x} ∈ {x}</a:t>
            </a:r>
          </a:p>
          <a:p>
            <a:pPr marL="514350" indent="-514350">
              <a:buAutoNum type="alphaLcParenR"/>
            </a:pPr>
            <a:r>
              <a:rPr lang="en-US" dirty="0"/>
              <a:t>{x} ∈ {{x}} </a:t>
            </a:r>
          </a:p>
          <a:p>
            <a:pPr marL="514350" indent="-514350">
              <a:buAutoNum type="alphaLcParenR"/>
            </a:pPr>
            <a:r>
              <a:rPr lang="en-US" dirty="0"/>
              <a:t>∅ ⊆ {x} </a:t>
            </a:r>
          </a:p>
          <a:p>
            <a:pPr marL="514350" indent="-514350">
              <a:buAutoNum type="alphaLcParenR"/>
            </a:pPr>
            <a:r>
              <a:rPr lang="en-US" dirty="0"/>
              <a:t>∅ ∈ {x}</a:t>
            </a:r>
          </a:p>
        </p:txBody>
      </p:sp>
    </p:spTree>
    <p:extLst>
      <p:ext uri="{BB962C8B-B14F-4D97-AF65-F5344CB8AC3E}">
        <p14:creationId xmlns:p14="http://schemas.microsoft.com/office/powerpoint/2010/main" val="170575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a:t>
            </a:r>
            <a:r>
              <a:rPr lang="en-US" b="1" dirty="0"/>
              <a:t> </a:t>
            </a:r>
            <a:r>
              <a:rPr lang="en-US" dirty="0"/>
              <a:t>If there are exactly n distinct elements in </a:t>
            </a:r>
            <a:r>
              <a:rPr lang="en-US" i="1" dirty="0"/>
              <a:t>S </a:t>
            </a:r>
            <a:r>
              <a:rPr lang="en-US" dirty="0"/>
              <a:t>where </a:t>
            </a:r>
            <a:r>
              <a:rPr lang="en-US" i="1" dirty="0"/>
              <a:t>n</a:t>
            </a:r>
            <a:r>
              <a:rPr lang="en-US" dirty="0"/>
              <a:t> is a nonnegative integer, we say that </a:t>
            </a:r>
            <a:r>
              <a:rPr lang="en-US" i="1" dirty="0"/>
              <a:t>S</a:t>
            </a:r>
            <a:r>
              <a:rPr lang="en-US" dirty="0"/>
              <a:t> is </a:t>
            </a:r>
            <a:r>
              <a:rPr lang="en-US" i="1" dirty="0"/>
              <a:t>finite</a:t>
            </a:r>
            <a:r>
              <a:rPr lang="en-US" dirty="0"/>
              <a:t>. Otherwise it is </a:t>
            </a:r>
            <a:r>
              <a:rPr lang="en-US" i="1" dirty="0"/>
              <a:t>infinite</a:t>
            </a:r>
            <a:r>
              <a:rPr lang="en-US" dirty="0"/>
              <a:t>. </a:t>
            </a:r>
          </a:p>
          <a:p>
            <a:pPr>
              <a:buNone/>
            </a:pPr>
            <a:r>
              <a:rPr lang="en-US" b="1" dirty="0"/>
              <a:t>   Definition</a:t>
            </a:r>
            <a:r>
              <a:rPr lang="en-US" dirty="0"/>
              <a:t>:</a:t>
            </a:r>
            <a:r>
              <a:rPr lang="en-US" b="1" dirty="0"/>
              <a:t> </a:t>
            </a:r>
            <a:r>
              <a:rPr lang="en-US" dirty="0"/>
              <a:t>The  </a:t>
            </a:r>
            <a:r>
              <a:rPr lang="en-US" i="1" dirty="0">
                <a:solidFill>
                  <a:srgbClr val="FF0000"/>
                </a:solidFill>
              </a:rPr>
              <a:t>cardinality</a:t>
            </a:r>
            <a:r>
              <a:rPr lang="en-US" dirty="0"/>
              <a:t> of  a finite set </a:t>
            </a:r>
            <a:r>
              <a:rPr lang="en-US" i="1" dirty="0"/>
              <a:t>A, </a:t>
            </a:r>
            <a:r>
              <a:rPr lang="en-US" dirty="0"/>
              <a:t>denoted by |</a:t>
            </a:r>
            <a:r>
              <a:rPr lang="en-US" i="1" dirty="0"/>
              <a:t>A</a:t>
            </a:r>
            <a:r>
              <a:rPr lang="en-US" dirty="0"/>
              <a:t>|,  is the number of (distinct) elements of </a:t>
            </a:r>
            <a:r>
              <a:rPr lang="en-US" i="1" dirty="0"/>
              <a:t>A</a:t>
            </a:r>
            <a:r>
              <a:rPr lang="en-US" dirty="0"/>
              <a:t>. </a:t>
            </a:r>
          </a:p>
          <a:p>
            <a:pPr>
              <a:buNone/>
            </a:pPr>
            <a:r>
              <a:rPr lang="en-US" dirty="0"/>
              <a:t>   </a:t>
            </a:r>
            <a:r>
              <a:rPr lang="en-US" b="1" dirty="0"/>
              <a:t>Examples</a:t>
            </a:r>
            <a:r>
              <a:rPr lang="en-US" dirty="0"/>
              <a:t>:</a:t>
            </a:r>
          </a:p>
          <a:p>
            <a:pPr marL="514350" indent="-514350">
              <a:buFont typeface="+mj-lt"/>
              <a:buAutoNum type="arabicPeriod"/>
            </a:pPr>
            <a:r>
              <a:rPr lang="en-US" dirty="0"/>
              <a:t>|ø| = </a:t>
            </a:r>
            <a:r>
              <a:rPr lang="en-US" dirty="0">
                <a:latin typeface="Cambria Math" pitchFamily="18" charset="0"/>
                <a:ea typeface="Cambria Math" pitchFamily="18" charset="0"/>
              </a:rPr>
              <a:t>0</a:t>
            </a:r>
          </a:p>
          <a:p>
            <a:pPr marL="514350" indent="-514350">
              <a:buFont typeface="+mj-lt"/>
              <a:buAutoNum type="arabicPeriod"/>
            </a:pPr>
            <a:r>
              <a:rPr lang="en-US" dirty="0"/>
              <a:t>Let S be the letters of the English alphabet. Then |</a:t>
            </a:r>
            <a:r>
              <a:rPr lang="en-US" i="1" dirty="0"/>
              <a:t>S</a:t>
            </a:r>
            <a:r>
              <a:rPr lang="en-US" dirty="0"/>
              <a:t>| = </a:t>
            </a:r>
            <a:r>
              <a:rPr lang="en-US" dirty="0">
                <a:latin typeface="Cambria Math" pitchFamily="18" charset="0"/>
                <a:ea typeface="Cambria Math" pitchFamily="18" charset="0"/>
              </a:rPr>
              <a:t>26</a:t>
            </a:r>
          </a:p>
          <a:p>
            <a:pPr marL="514350" indent="-514350">
              <a:buFont typeface="+mj-lt"/>
              <a:buAutoNum type="arabicPeriod"/>
            </a:pPr>
            <a:r>
              <a:rPr lang="en-US" dirty="0"/>
              <a:t>|{</a:t>
            </a:r>
            <a:r>
              <a:rPr lang="en-US" dirty="0">
                <a:latin typeface="Cambria Math" pitchFamily="18" charset="0"/>
                <a:ea typeface="Cambria Math" pitchFamily="18" charset="0"/>
              </a:rPr>
              <a:t>1,2,3</a:t>
            </a:r>
            <a:r>
              <a:rPr lang="en-US" dirty="0"/>
              <a:t>}| = </a:t>
            </a:r>
            <a:r>
              <a:rPr lang="en-US" dirty="0">
                <a:latin typeface="Cambria Math" pitchFamily="18" charset="0"/>
                <a:ea typeface="Cambria Math" pitchFamily="18" charset="0"/>
              </a:rPr>
              <a:t>3</a:t>
            </a:r>
          </a:p>
          <a:p>
            <a:pPr marL="514350" indent="-514350">
              <a:buFont typeface="+mj-lt"/>
              <a:buAutoNum type="arabicPeriod"/>
            </a:pPr>
            <a:r>
              <a:rPr lang="en-US" dirty="0"/>
              <a:t>|{ø}| = </a:t>
            </a:r>
            <a:r>
              <a:rPr lang="en-US" dirty="0">
                <a:latin typeface="Cambria Math" pitchFamily="18" charset="0"/>
                <a:ea typeface="Cambria Math" pitchFamily="18" charset="0"/>
              </a:rPr>
              <a:t>1</a:t>
            </a:r>
          </a:p>
          <a:p>
            <a:pPr marL="514350" indent="-514350">
              <a:buFont typeface="+mj-lt"/>
              <a:buAutoNum type="arabicPeriod"/>
            </a:pPr>
            <a:r>
              <a:rPr lang="en-US" dirty="0"/>
              <a:t>The set of integers is infinite.</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What is the cardinality of each of these sets?</a:t>
            </a:r>
          </a:p>
          <a:p>
            <a:pPr marL="514350" indent="-514350">
              <a:buAutoNum type="alphaLcParenR"/>
            </a:pPr>
            <a:r>
              <a:rPr lang="en-US" dirty="0"/>
              <a:t>∅ </a:t>
            </a:r>
          </a:p>
          <a:p>
            <a:pPr marL="514350" indent="-514350">
              <a:buAutoNum type="alphaLcParenR"/>
            </a:pPr>
            <a:r>
              <a:rPr lang="en-US" dirty="0"/>
              <a:t>{∅}</a:t>
            </a:r>
          </a:p>
          <a:p>
            <a:pPr marL="514350" indent="-514350">
              <a:buAutoNum type="alphaLcParenR"/>
            </a:pPr>
            <a:r>
              <a:rPr lang="en-US" dirty="0"/>
              <a:t>{∅, {∅}} </a:t>
            </a:r>
          </a:p>
          <a:p>
            <a:pPr marL="514350" indent="-514350">
              <a:buAutoNum type="alphaLcParenR"/>
            </a:pPr>
            <a:r>
              <a:rPr lang="en-US"/>
              <a:t>{</a:t>
            </a:r>
            <a:r>
              <a:rPr lang="en-US" dirty="0"/>
              <a:t>∅, {∅}, {∅, {∅}}}</a:t>
            </a:r>
          </a:p>
        </p:txBody>
      </p:sp>
    </p:spTree>
    <p:extLst>
      <p:ext uri="{BB962C8B-B14F-4D97-AF65-F5344CB8AC3E}">
        <p14:creationId xmlns:p14="http://schemas.microsoft.com/office/powerpoint/2010/main" val="366331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latin typeface="Cambria Math" pitchFamily="18" charset="0"/>
                <a:ea typeface="Cambria Math" pitchFamily="18" charset="0"/>
              </a:rPr>
              <a:t>2</a:t>
            </a:r>
            <a:r>
              <a:rPr lang="en-US" i="1" dirty="0"/>
              <a:t>ⁿ</a:t>
            </a:r>
            <a:r>
              <a:rPr lang="en-US" dirty="0"/>
              <a:t>. (In Chapters 5 and 6, we will discuss different ways to show this.)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solidFill>
                  <a:srgbClr val="FF0000"/>
                </a:solidFill>
                <a:latin typeface="Cambria Math" pitchFamily="18" charset="0"/>
                <a:ea typeface="Cambria Math" pitchFamily="18" charset="0"/>
              </a:rPr>
              <a:t>2</a:t>
            </a:r>
            <a:r>
              <a:rPr lang="en-US" i="1" dirty="0">
                <a:solidFill>
                  <a:srgbClr val="FF0000"/>
                </a:solidFill>
              </a:rPr>
              <a:t>ⁿ</a:t>
            </a:r>
            <a:r>
              <a:rPr lang="en-US" dirty="0"/>
              <a:t>. (In Chapters 5 and 6, we will discuss different ways to show this.)</a:t>
            </a:r>
          </a:p>
        </p:txBody>
      </p:sp>
    </p:spTree>
    <p:extLst>
      <p:ext uri="{BB962C8B-B14F-4D97-AF65-F5344CB8AC3E}">
        <p14:creationId xmlns:p14="http://schemas.microsoft.com/office/powerpoint/2010/main" val="335279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endParaRPr lang="en-US" dirty="0"/>
          </a:p>
        </p:txBody>
      </p:sp>
      <p:sp>
        <p:nvSpPr>
          <p:cNvPr id="3" name="Content Placeholder 2"/>
          <p:cNvSpPr>
            <a:spLocks noGrp="1"/>
          </p:cNvSpPr>
          <p:nvPr>
            <p:ph idx="1"/>
          </p:nvPr>
        </p:nvSpPr>
        <p:spPr/>
        <p:txBody>
          <a:bodyPr/>
          <a:lstStyle/>
          <a:p>
            <a:r>
              <a:rPr lang="en-US" dirty="0"/>
              <a:t>The </a:t>
            </a:r>
            <a:r>
              <a:rPr lang="en-US" i="1" dirty="0">
                <a:solidFill>
                  <a:srgbClr val="FF0000"/>
                </a:solidFill>
              </a:rPr>
              <a:t>ordered n-</a:t>
            </a:r>
            <a:r>
              <a:rPr lang="en-US" i="1" dirty="0" err="1">
                <a:solidFill>
                  <a:srgbClr val="FF0000"/>
                </a:solidFill>
              </a:rPr>
              <a:t>tuple</a:t>
            </a:r>
            <a:r>
              <a:rPr lang="en-US" i="1" dirty="0">
                <a:solidFill>
                  <a:srgbClr val="FF0000"/>
                </a:solidFill>
              </a:rPr>
              <a:t> </a:t>
            </a:r>
            <a:r>
              <a:rPr lang="en-US" dirty="0">
                <a:solidFill>
                  <a:srgbClr val="FF0000"/>
                </a:solidFill>
              </a:rPr>
              <a:t>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a:t>
            </a:r>
            <a:r>
              <a:rPr lang="en-US" dirty="0"/>
              <a:t>  is the ordered collection that has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t> as its first element and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t>  as its second element and so on until </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as its last element.</a:t>
            </a:r>
          </a:p>
          <a:p>
            <a:r>
              <a:rPr lang="en-US" dirty="0"/>
              <a:t>Two n-</a:t>
            </a:r>
            <a:r>
              <a:rPr lang="en-US" dirty="0" err="1"/>
              <a:t>tuples</a:t>
            </a:r>
            <a:r>
              <a:rPr lang="en-US" dirty="0"/>
              <a:t> are equal if and only if their corresponding elements are equal.</a:t>
            </a:r>
          </a:p>
          <a:p>
            <a:r>
              <a:rPr lang="en-US" dirty="0"/>
              <a:t>2-tuples are called </a:t>
            </a:r>
            <a:r>
              <a:rPr lang="en-US" i="1" dirty="0">
                <a:solidFill>
                  <a:srgbClr val="FF0000"/>
                </a:solidFill>
              </a:rPr>
              <a:t>ordered pairs</a:t>
            </a:r>
            <a:r>
              <a:rPr lang="en-US" dirty="0"/>
              <a:t>.</a:t>
            </a:r>
          </a:p>
          <a:p>
            <a:r>
              <a:rPr lang="en-US" dirty="0"/>
              <a:t>The ordered pairs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t>) and (</a:t>
            </a:r>
            <a:r>
              <a:rPr lang="en-US" i="1" dirty="0" err="1">
                <a:latin typeface="Cambria Math" pitchFamily="18" charset="0"/>
                <a:ea typeface="Cambria Math" pitchFamily="18" charset="0"/>
              </a:rPr>
              <a:t>c,d</a:t>
            </a:r>
            <a:r>
              <a:rPr lang="en-US" dirty="0"/>
              <a:t>) are equal if and only if </a:t>
            </a:r>
            <a:r>
              <a:rPr lang="en-US" i="1" dirty="0">
                <a:latin typeface="Cambria Math" pitchFamily="18" charset="0"/>
                <a:ea typeface="Cambria Math" pitchFamily="18" charset="0"/>
              </a:rPr>
              <a:t>a = c </a:t>
            </a:r>
            <a:r>
              <a:rPr lang="en-US" dirty="0"/>
              <a:t>and </a:t>
            </a:r>
            <a:r>
              <a:rPr lang="en-US" i="1" dirty="0">
                <a:latin typeface="Cambria Math" pitchFamily="18" charset="0"/>
                <a:ea typeface="Cambria Math" pitchFamily="18" charset="0"/>
              </a:rPr>
              <a:t>b = d</a:t>
            </a:r>
            <a:r>
              <a:rPr lang="en-US" dirty="0"/>
              <a: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a:ea typeface="Cambria Math" pitchFamily="18" charset="0"/>
              </a:rPr>
              <a:t>   Definition</a:t>
            </a:r>
            <a:r>
              <a:rPr lang="en-US" sz="4500" dirty="0">
                <a:ea typeface="Cambria Math" pitchFamily="18" charset="0"/>
              </a:rPr>
              <a:t>:  The </a:t>
            </a:r>
            <a:r>
              <a:rPr lang="en-US" sz="4500" i="1" dirty="0">
                <a:ea typeface="Cambria Math" pitchFamily="18" charset="0"/>
              </a:rPr>
              <a:t>Cartesian Product </a:t>
            </a:r>
            <a:r>
              <a:rPr lang="en-US" sz="4500" dirty="0">
                <a:ea typeface="Cambria Math" pitchFamily="18" charset="0"/>
              </a:rPr>
              <a:t>of two sets </a:t>
            </a:r>
            <a:r>
              <a:rPr lang="en-US" sz="4500" i="1" dirty="0">
                <a:ea typeface="Cambria Math" pitchFamily="18" charset="0"/>
              </a:rPr>
              <a:t>A</a:t>
            </a:r>
            <a:r>
              <a:rPr lang="en-US" sz="4500" b="1" dirty="0">
                <a:ea typeface="Cambria Math" pitchFamily="18" charset="0"/>
              </a:rPr>
              <a:t> </a:t>
            </a:r>
            <a:r>
              <a:rPr lang="en-US" sz="4500" dirty="0">
                <a:ea typeface="Cambria Math" pitchFamily="18" charset="0"/>
              </a:rPr>
              <a:t>and </a:t>
            </a:r>
            <a:r>
              <a:rPr lang="en-US" sz="4500" i="1" dirty="0">
                <a:ea typeface="Cambria Math" pitchFamily="18" charset="0"/>
              </a:rPr>
              <a:t>B</a:t>
            </a:r>
            <a:r>
              <a:rPr lang="en-US" sz="4500" dirty="0">
                <a:ea typeface="Cambria Math" pitchFamily="18" charset="0"/>
              </a:rPr>
              <a:t>, denoted by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the set of </a:t>
            </a:r>
            <a:r>
              <a:rPr lang="en-US" sz="4500" dirty="0">
                <a:solidFill>
                  <a:srgbClr val="FF0000"/>
                </a:solidFill>
                <a:ea typeface="Cambria Math" pitchFamily="18" charset="0"/>
              </a:rPr>
              <a:t>ordered pairs </a:t>
            </a:r>
            <a:r>
              <a:rPr lang="en-US" sz="4500" dirty="0">
                <a:ea typeface="Cambria Math" pitchFamily="18" charset="0"/>
              </a:rPr>
              <a:t>(</a:t>
            </a:r>
            <a:r>
              <a:rPr lang="en-US" sz="4500" dirty="0" err="1">
                <a:ea typeface="Cambria Math" pitchFamily="18" charset="0"/>
              </a:rPr>
              <a:t>a,b</a:t>
            </a:r>
            <a:r>
              <a:rPr lang="en-US" sz="4500" dirty="0">
                <a:ea typeface="Cambria Math" pitchFamily="18" charset="0"/>
              </a:rPr>
              <a:t>) where    </a:t>
            </a:r>
            <a:r>
              <a:rPr lang="en-US" sz="4500" i="1" dirty="0">
                <a:ea typeface="Cambria Math" pitchFamily="18" charset="0"/>
              </a:rPr>
              <a:t>a </a:t>
            </a:r>
            <a:r>
              <a:rPr lang="en-US" sz="4500" dirty="0">
                <a:ea typeface="Cambria Math" pitchFamily="18" charset="0"/>
              </a:rPr>
              <a:t>∈ </a:t>
            </a:r>
            <a:r>
              <a:rPr lang="en-US" sz="4500" i="1" dirty="0">
                <a:ea typeface="Cambria Math" pitchFamily="18" charset="0"/>
              </a:rPr>
              <a:t>A</a:t>
            </a:r>
            <a:r>
              <a:rPr lang="en-US" sz="4500" dirty="0">
                <a:ea typeface="Cambria Math" pitchFamily="18" charset="0"/>
              </a:rPr>
              <a:t>   and </a:t>
            </a:r>
            <a:r>
              <a:rPr lang="en-US" sz="4500" i="1" dirty="0">
                <a:ea typeface="Cambria Math" pitchFamily="18" charset="0"/>
              </a:rPr>
              <a:t>b </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a:t>
            </a:r>
          </a:p>
          <a:p>
            <a:pPr>
              <a:buNone/>
            </a:pPr>
            <a:endParaRPr lang="en-US" sz="4500" dirty="0">
              <a:ea typeface="Cambria Math" pitchFamily="18" charset="0"/>
            </a:endParaRPr>
          </a:p>
          <a:p>
            <a:pPr>
              <a:buNone/>
            </a:pPr>
            <a:r>
              <a:rPr lang="en-US" sz="4500" b="1" dirty="0">
                <a:ea typeface="Cambria Math" pitchFamily="18" charset="0"/>
              </a:rPr>
              <a:t>   Example</a:t>
            </a:r>
            <a:r>
              <a:rPr lang="en-US" sz="4500" dirty="0">
                <a:ea typeface="Cambria Math" pitchFamily="18" charset="0"/>
              </a:rPr>
              <a:t>:</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err="1">
                <a:ea typeface="Cambria Math" pitchFamily="18" charset="0"/>
              </a:rPr>
              <a:t>a,b</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 {1,2,3}</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 {(</a:t>
            </a:r>
            <a:r>
              <a:rPr lang="en-US" sz="4500" i="1" dirty="0">
                <a:ea typeface="Cambria Math" pitchFamily="18" charset="0"/>
              </a:rPr>
              <a:t>a</a:t>
            </a:r>
            <a:r>
              <a:rPr lang="en-US" sz="4500" dirty="0">
                <a:ea typeface="Cambria Math" pitchFamily="18" charset="0"/>
              </a:rPr>
              <a:t>,1),(</a:t>
            </a:r>
            <a:r>
              <a:rPr lang="en-US" sz="4500" i="1" dirty="0">
                <a:ea typeface="Cambria Math" pitchFamily="18" charset="0"/>
              </a:rPr>
              <a:t>a</a:t>
            </a:r>
            <a:r>
              <a:rPr lang="en-US" sz="4500" dirty="0">
                <a:ea typeface="Cambria Math" pitchFamily="18" charset="0"/>
              </a:rPr>
              <a:t>,2),(</a:t>
            </a:r>
            <a:r>
              <a:rPr lang="en-US" sz="4500" i="1" dirty="0">
                <a:ea typeface="Cambria Math" pitchFamily="18" charset="0"/>
              </a:rPr>
              <a:t>a</a:t>
            </a:r>
            <a:r>
              <a:rPr lang="en-US" sz="4500" dirty="0">
                <a:ea typeface="Cambria Math" pitchFamily="18" charset="0"/>
              </a:rPr>
              <a:t>,3), (</a:t>
            </a:r>
            <a:r>
              <a:rPr lang="en-US" sz="4500" i="1" dirty="0">
                <a:ea typeface="Cambria Math" pitchFamily="18" charset="0"/>
              </a:rPr>
              <a:t>b</a:t>
            </a:r>
            <a:r>
              <a:rPr lang="en-US" sz="4500" dirty="0">
                <a:ea typeface="Cambria Math" pitchFamily="18" charset="0"/>
              </a:rPr>
              <a:t>,1),(</a:t>
            </a:r>
            <a:r>
              <a:rPr lang="en-US" sz="4500" i="1" dirty="0">
                <a:ea typeface="Cambria Math" pitchFamily="18" charset="0"/>
              </a:rPr>
              <a:t>b,</a:t>
            </a:r>
            <a:r>
              <a:rPr lang="en-US" sz="4500" dirty="0">
                <a:ea typeface="Cambria Math" pitchFamily="18" charset="0"/>
              </a:rPr>
              <a:t>2),(</a:t>
            </a:r>
            <a:r>
              <a:rPr lang="en-US" sz="4500" i="1" dirty="0">
                <a:ea typeface="Cambria Math" pitchFamily="18" charset="0"/>
              </a:rPr>
              <a:t>b,</a:t>
            </a:r>
            <a:r>
              <a:rPr lang="en-US" sz="4500" dirty="0">
                <a:ea typeface="Cambria Math" pitchFamily="18" charset="0"/>
              </a:rPr>
              <a:t>3)}</a:t>
            </a:r>
          </a:p>
          <a:p>
            <a:pPr>
              <a:buNone/>
            </a:pPr>
            <a:endParaRPr lang="en-US" sz="4500" dirty="0">
              <a:ea typeface="Cambria Math" pitchFamily="18" charset="0"/>
            </a:endParaRPr>
          </a:p>
          <a:p>
            <a:r>
              <a:rPr lang="en-US" sz="4500" b="1" dirty="0">
                <a:ea typeface="Cambria Math" pitchFamily="18" charset="0"/>
              </a:rPr>
              <a:t>Definition</a:t>
            </a:r>
            <a:r>
              <a:rPr lang="en-US" sz="4500" dirty="0">
                <a:ea typeface="Cambria Math" pitchFamily="18" charset="0"/>
              </a:rPr>
              <a:t>: A subset </a:t>
            </a:r>
            <a:r>
              <a:rPr lang="en-US" sz="4500" i="1" dirty="0">
                <a:ea typeface="Cambria Math" pitchFamily="18" charset="0"/>
              </a:rPr>
              <a:t>R</a:t>
            </a:r>
            <a:r>
              <a:rPr lang="en-US" sz="4500" dirty="0">
                <a:ea typeface="Cambria Math" pitchFamily="18" charset="0"/>
              </a:rPr>
              <a:t> of the Cartesian product</a:t>
            </a:r>
            <a:r>
              <a:rPr lang="en-US" sz="4500" b="1"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called a </a:t>
            </a:r>
            <a:r>
              <a:rPr lang="en-US" sz="4500" i="1" dirty="0">
                <a:ea typeface="Cambria Math" pitchFamily="18" charset="0"/>
              </a:rPr>
              <a:t>relation </a:t>
            </a:r>
            <a:r>
              <a:rPr lang="en-US" sz="4500" dirty="0">
                <a:ea typeface="Cambria Math" pitchFamily="18" charset="0"/>
              </a:rPr>
              <a:t>from the set A to the set B. (Relations will be covered in depth in Chapter </a:t>
            </a:r>
            <a:r>
              <a:rPr lang="en-US" sz="4500" dirty="0">
                <a:latin typeface="Cambria Math" pitchFamily="18" charset="0"/>
                <a:ea typeface="Cambria Math" pitchFamily="18" charset="0"/>
              </a:rPr>
              <a:t>9</a:t>
            </a:r>
            <a:r>
              <a:rPr lang="en-US" sz="4500" dirty="0">
                <a:ea typeface="Cambria Math" pitchFamily="18" charset="0"/>
              </a:rPr>
              <a:t>. )</a:t>
            </a:r>
          </a:p>
          <a:p>
            <a:endParaRPr lang="en-US" dirty="0"/>
          </a:p>
          <a:p>
            <a:pPr>
              <a:buNone/>
            </a:pPr>
            <a:r>
              <a:rPr lang="en-US" dirty="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 </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The </a:t>
            </a:r>
            <a:r>
              <a:rPr lang="en-US" dirty="0" err="1"/>
              <a:t>cartesian</a:t>
            </a:r>
            <a:r>
              <a:rPr lang="en-US" dirty="0"/>
              <a:t> products of the sets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denoted by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1"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 , </a:t>
            </a:r>
            <a:r>
              <a:rPr lang="en-US" dirty="0"/>
              <a:t>is the set of ordered           </a:t>
            </a:r>
            <a:r>
              <a:rPr lang="en-US" i="1" dirty="0"/>
              <a:t>n</a:t>
            </a:r>
            <a:r>
              <a:rPr lang="en-US" dirty="0"/>
              <a:t>-</a:t>
            </a:r>
            <a:r>
              <a:rPr lang="en-US" dirty="0" err="1"/>
              <a:t>tuples</a:t>
            </a:r>
            <a:r>
              <a:rPr lang="en-US" dirty="0"/>
              <a:t>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where   </a:t>
            </a:r>
            <a:r>
              <a:rPr lang="en-US" i="1" dirty="0" err="1">
                <a:latin typeface="Cambria Math" pitchFamily="18" charset="0"/>
                <a:ea typeface="Cambria Math" pitchFamily="18" charset="0"/>
              </a:rPr>
              <a:t>a</a:t>
            </a:r>
            <a:r>
              <a:rPr lang="en-US" i="1" baseline="-25000" dirty="0" err="1">
                <a:latin typeface="Cambria Math" pitchFamily="18" charset="0"/>
                <a:ea typeface="Cambria Math" pitchFamily="18" charset="0"/>
              </a:rPr>
              <a:t>i</a:t>
            </a:r>
            <a:r>
              <a:rPr lang="en-US" dirty="0"/>
              <a:t>   belongs to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 </a:t>
            </a:r>
            <a:r>
              <a:rPr lang="en-US" i="1" dirty="0">
                <a:latin typeface="Cambria Math" pitchFamily="18" charset="0"/>
                <a:ea typeface="Cambria Math" pitchFamily="18" charset="0"/>
              </a:rPr>
              <a:t>n</a:t>
            </a:r>
            <a:r>
              <a:rPr lang="en-US" dirty="0"/>
              <a:t>. </a:t>
            </a:r>
          </a:p>
          <a:p>
            <a:endParaRPr lang="en-US" dirty="0"/>
          </a:p>
          <a:p>
            <a:endParaRPr lang="en-US" dirty="0"/>
          </a:p>
          <a:p>
            <a:endParaRPr lang="en-US" dirty="0"/>
          </a:p>
          <a:p>
            <a:pPr>
              <a:buNone/>
            </a:pPr>
            <a:r>
              <a:rPr lang="en-US" b="1" dirty="0"/>
              <a:t>  Example</a:t>
            </a:r>
            <a:r>
              <a:rPr lang="en-US" dirty="0"/>
              <a:t>: What is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a:t>
            </a:r>
            <a:r>
              <a:rPr lang="en-US" dirty="0"/>
              <a:t>where </a:t>
            </a:r>
            <a:r>
              <a:rPr lang="en-US" i="1" dirty="0"/>
              <a:t>A</a:t>
            </a:r>
            <a:r>
              <a:rPr lang="en-US" dirty="0"/>
              <a:t> = {0,1}, </a:t>
            </a:r>
            <a:r>
              <a:rPr lang="en-US" i="1" dirty="0"/>
              <a:t>B</a:t>
            </a:r>
            <a:r>
              <a:rPr lang="en-US" dirty="0"/>
              <a:t> = {1,2} and    </a:t>
            </a:r>
            <a:r>
              <a:rPr lang="en-US" i="1" dirty="0"/>
              <a:t>C</a:t>
            </a:r>
            <a:r>
              <a:rPr lang="en-US" dirty="0"/>
              <a:t> = {0,1,2}</a:t>
            </a:r>
            <a:endParaRPr lang="en-US" b="1" dirty="0"/>
          </a:p>
          <a:p>
            <a:pPr>
              <a:buNone/>
            </a:pPr>
            <a:r>
              <a:rPr lang="en-US" b="1" dirty="0"/>
              <a:t>  Solution: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 </a:t>
            </a:r>
            <a:r>
              <a:rPr lang="en-US" dirty="0"/>
              <a:t>{(0,1,0), (0,1,1), (0,1,2),(0,2,0), (0,2,1), (0,2,2),(1,1,0), (1,1,1), (1,1,2), (1,2,0), (1,2,1), (1,1,2)}</a:t>
            </a:r>
            <a:endParaRPr lang="en-US" b="1" dirty="0"/>
          </a:p>
          <a:p>
            <a:endParaRPr lang="en-US" dirty="0"/>
          </a:p>
          <a:p>
            <a:endParaRPr lang="en-US" dirty="0"/>
          </a:p>
          <a:p>
            <a:endParaRPr lang="en-US" dirty="0"/>
          </a:p>
          <a:p>
            <a:endParaRPr lang="en-US" dirty="0"/>
          </a:p>
          <a:p>
            <a:endParaRPr lang="en-US" dirty="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and B = {y, z}. Find</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6951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Sets are one of the basic building blocks for the types of objects considered in discrete mathematics.</a:t>
            </a:r>
          </a:p>
          <a:p>
            <a:pPr lvl="1"/>
            <a:r>
              <a:rPr lang="en-US" dirty="0"/>
              <a:t>Important for counting.</a:t>
            </a:r>
          </a:p>
          <a:p>
            <a:pPr lvl="1"/>
            <a:r>
              <a:rPr lang="en-US" dirty="0"/>
              <a:t>Programming languages have set operations.</a:t>
            </a:r>
          </a:p>
          <a:p>
            <a:r>
              <a:rPr lang="en-US" dirty="0"/>
              <a:t>Set theory is an important branch of mathematics.</a:t>
            </a:r>
          </a:p>
          <a:p>
            <a:pPr lvl="1"/>
            <a:r>
              <a:rPr lang="en-US" dirty="0"/>
              <a:t>Many different systems of axioms have been used to develop set theory.</a:t>
            </a:r>
          </a:p>
          <a:p>
            <a:pPr lvl="1"/>
            <a:r>
              <a:rPr lang="en-US" dirty="0"/>
              <a:t>Here we are not concerned with a formal set of axioms for set theory. Instead, we will use what is called naïve set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p>
        </p:txBody>
      </p:sp>
      <p:sp>
        <p:nvSpPr>
          <p:cNvPr id="3" name="Content Placeholder 2"/>
          <p:cNvSpPr>
            <a:spLocks noGrp="1"/>
          </p:cNvSpPr>
          <p:nvPr>
            <p:ph idx="1"/>
          </p:nvPr>
        </p:nvSpPr>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 </a:t>
            </a:r>
          </a:p>
          <a:p>
            <a:endParaRPr lang="en-US" dirty="0"/>
          </a:p>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latin typeface="Cambria Math" pitchFamily="18" charset="0"/>
                <a:ea typeface="Cambria Math" pitchFamily="18" charset="0"/>
              </a:rPr>
              <a:t>1</a:t>
            </a:r>
            <a:r>
              <a:rPr lang="en-US" dirty="0"/>
              <a:t>” is the set </a:t>
            </a:r>
            <a:r>
              <a:rPr lang="en-US" dirty="0">
                <a:latin typeface="Cambria Math" pitchFamily="18" charset="0"/>
                <a:ea typeface="Cambria Math" pitchFamily="18" charset="0"/>
              </a:rPr>
              <a:t>{-1,1}</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971800" y="3505200"/>
            <a:ext cx="2248853" cy="3829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 Operations</a:t>
            </a:r>
          </a:p>
        </p:txBody>
      </p:sp>
      <p:sp>
        <p:nvSpPr>
          <p:cNvPr id="3" name="Subtitle 2"/>
          <p:cNvSpPr>
            <a:spLocks noGrp="1"/>
          </p:cNvSpPr>
          <p:nvPr>
            <p:ph type="subTitle" idx="1"/>
          </p:nvPr>
        </p:nvSpPr>
        <p:spPr/>
        <p:txBody>
          <a:bodyPr/>
          <a:lstStyle/>
          <a:p>
            <a:r>
              <a:rPr lang="en-US" dirty="0"/>
              <a:t>Section 2.2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p:txBody>
          <a:bodyPr>
            <a:normAutofit/>
          </a:bodyPr>
          <a:lstStyle/>
          <a:p>
            <a:r>
              <a:rPr lang="en-US" dirty="0"/>
              <a:t>Propositional calculus and set theory are both instances of an algebraic system called a </a:t>
            </a:r>
            <a:r>
              <a:rPr lang="en-US" i="1" dirty="0"/>
              <a:t>Boolean Algebra</a:t>
            </a:r>
            <a:r>
              <a:rPr lang="en-US" dirty="0"/>
              <a:t>. This is discussed in Chapter </a:t>
            </a:r>
            <a:r>
              <a:rPr lang="en-US" dirty="0">
                <a:latin typeface="Cambria Math" pitchFamily="18" charset="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latin typeface="Cambria Math" pitchFamily="18" charset="0"/>
                <a:ea typeface="Cambria Math" pitchFamily="18" charset="0"/>
              </a:rPr>
              <a:t> </a:t>
            </a:r>
            <a:r>
              <a:rPr lang="en-US" dirty="0">
                <a:latin typeface="Cambria Math"/>
                <a:ea typeface="Cambria Math"/>
              </a:rPr>
              <a:t>∪ </a:t>
            </a:r>
            <a:r>
              <a:rPr lang="en-US" i="1" dirty="0">
                <a:ea typeface="Cambria Math"/>
              </a:rPr>
              <a:t>B,</a:t>
            </a:r>
            <a:r>
              <a:rPr lang="en-US" i="1" dirty="0"/>
              <a:t> </a:t>
            </a:r>
            <a:r>
              <a:rPr lang="en-US" dirty="0"/>
              <a:t> is the set:</a:t>
            </a:r>
          </a:p>
          <a:p>
            <a:pPr>
              <a:buNone/>
            </a:pPr>
            <a:endParaRPr lang="en-US" dirty="0"/>
          </a:p>
          <a:p>
            <a:pPr>
              <a:buNone/>
            </a:pPr>
            <a:endParaRPr lang="en-US" dirty="0"/>
          </a:p>
          <a:p>
            <a:r>
              <a:rPr lang="en-US" b="1" dirty="0"/>
              <a:t>Example</a:t>
            </a:r>
            <a:r>
              <a:rPr lang="en-US" dirty="0"/>
              <a:t>: What is   {</a:t>
            </a:r>
            <a:r>
              <a:rPr lang="en-US" dirty="0">
                <a:latin typeface="Cambria Math" pitchFamily="18" charset="0"/>
                <a:ea typeface="Cambria Math" pitchFamily="18" charset="0"/>
              </a:rPr>
              <a:t>1,2,3} </a:t>
            </a:r>
            <a:r>
              <a:rPr lang="en-US" dirty="0"/>
              <a:t> </a:t>
            </a:r>
            <a:r>
              <a:rPr lang="en-US" dirty="0">
                <a:latin typeface="Cambria Math"/>
                <a:ea typeface="Cambria Math"/>
              </a:rPr>
              <a:t>∪ {3, 4, 5}</a:t>
            </a:r>
            <a:r>
              <a:rPr lang="en-US" dirty="0"/>
              <a:t>?</a:t>
            </a:r>
          </a:p>
          <a:p>
            <a:pPr>
              <a:buNone/>
            </a:pPr>
            <a:endParaRPr lang="en-US" dirty="0"/>
          </a:p>
          <a:p>
            <a:pPr>
              <a:buNone/>
            </a:pPr>
            <a:r>
              <a:rPr lang="en-US" dirty="0"/>
              <a:t>               </a:t>
            </a:r>
            <a:r>
              <a:rPr lang="en-US" b="1" dirty="0"/>
              <a:t>Solution</a:t>
            </a:r>
            <a:r>
              <a:rPr lang="en-US" dirty="0"/>
              <a:t>: {</a:t>
            </a:r>
            <a:r>
              <a:rPr lang="en-US" dirty="0">
                <a:latin typeface="Cambria Math" pitchFamily="18" charset="0"/>
                <a:ea typeface="Cambria Math" pitchFamily="18" charset="0"/>
              </a:rPr>
              <a:t>1,2,3,4,5}</a:t>
            </a:r>
            <a:endParaRPr lang="en-US" dirty="0"/>
          </a:p>
          <a:p>
            <a:pPr>
              <a:buNone/>
            </a:pPr>
            <a:r>
              <a:rPr lang="en-US" dirty="0"/>
              <a:t>             </a:t>
            </a:r>
            <a:r>
              <a:rPr lang="en-US" sz="2400" dirty="0"/>
              <a:t>                                   </a:t>
            </a:r>
            <a:endParaRPr lang="en-US" dirty="0"/>
          </a:p>
          <a:p>
            <a:pPr>
              <a:buNone/>
            </a:pP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a:t>U</a:t>
              </a:r>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a:t>B</a:t>
              </a:r>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a:t>Venn Diagram for </a:t>
            </a:r>
            <a:r>
              <a:rPr lang="en-US" i="1" dirty="0"/>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a:ln>
            <a:noFill/>
          </a:ln>
        </p:spPr>
        <p:txBody>
          <a:bodyPr>
            <a:normAutofit lnSpcReduction="10000"/>
          </a:bodyPr>
          <a:lstStyle/>
          <a:p>
            <a:r>
              <a:rPr lang="en-US" b="1" dirty="0"/>
              <a:t>Definition</a:t>
            </a:r>
            <a:r>
              <a:rPr lang="en-US" dirty="0"/>
              <a:t>:  The </a:t>
            </a:r>
            <a:r>
              <a:rPr lang="en-US" i="1" dirty="0"/>
              <a:t>intersection</a:t>
            </a:r>
            <a:r>
              <a:rPr lang="en-US" dirty="0"/>
              <a:t> of sets </a:t>
            </a:r>
            <a:r>
              <a:rPr lang="en-US" i="1" dirty="0"/>
              <a:t>A</a:t>
            </a:r>
            <a:r>
              <a:rPr lang="en-US" dirty="0"/>
              <a:t> and </a:t>
            </a:r>
            <a:r>
              <a:rPr lang="en-US" i="1" dirty="0"/>
              <a:t>B</a:t>
            </a:r>
            <a:r>
              <a:rPr lang="en-US" dirty="0"/>
              <a:t>, denoted by   </a:t>
            </a:r>
            <a:r>
              <a:rPr lang="en-US" i="1" dirty="0">
                <a:ea typeface="Cambria Math" pitchFamily="18" charset="0"/>
              </a:rPr>
              <a:t>A </a:t>
            </a:r>
            <a:r>
              <a:rPr lang="en-US" dirty="0">
                <a:latin typeface="Cambria Math"/>
                <a:ea typeface="Cambria Math"/>
              </a:rPr>
              <a:t>∩ </a:t>
            </a:r>
            <a:r>
              <a:rPr lang="en-US" i="1" dirty="0">
                <a:ea typeface="Cambria Math"/>
              </a:rPr>
              <a:t>B,</a:t>
            </a:r>
            <a:r>
              <a:rPr lang="en-US" dirty="0"/>
              <a:t>  is</a:t>
            </a:r>
          </a:p>
          <a:p>
            <a:endParaRPr lang="en-US" dirty="0"/>
          </a:p>
          <a:p>
            <a:r>
              <a:rPr lang="en-US" dirty="0"/>
              <a:t>Note if the intersection is empty, then </a:t>
            </a:r>
            <a:r>
              <a:rPr lang="en-US" i="1" dirty="0"/>
              <a:t>A</a:t>
            </a:r>
            <a:r>
              <a:rPr lang="en-US" b="1" dirty="0"/>
              <a:t> </a:t>
            </a:r>
            <a:r>
              <a:rPr lang="en-US" dirty="0"/>
              <a:t>and </a:t>
            </a:r>
            <a:r>
              <a:rPr lang="en-US" i="1" dirty="0"/>
              <a:t>B</a:t>
            </a:r>
            <a:r>
              <a:rPr lang="en-US" dirty="0"/>
              <a:t> are said to be </a:t>
            </a:r>
            <a:r>
              <a:rPr lang="en-US" i="1" dirty="0"/>
              <a:t>disjoint</a:t>
            </a:r>
            <a:r>
              <a:rPr lang="en-US" dirty="0"/>
              <a:t>.</a:t>
            </a:r>
          </a:p>
          <a:p>
            <a:r>
              <a:rPr lang="en-US" b="1" dirty="0"/>
              <a:t>Example</a:t>
            </a:r>
            <a:r>
              <a:rPr lang="en-US" dirty="0"/>
              <a:t>: What is?  </a:t>
            </a:r>
            <a:r>
              <a:rPr lang="en-US" dirty="0">
                <a:latin typeface="Cambria Math" pitchFamily="18" charset="0"/>
                <a:ea typeface="Cambria Math" pitchFamily="18" charset="0"/>
              </a:rPr>
              <a:t>{1,2,3} ∩ {3,4,5}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{3}</a:t>
            </a:r>
          </a:p>
          <a:p>
            <a:r>
              <a:rPr lang="en-US" b="1" dirty="0" err="1"/>
              <a:t>Example:</a:t>
            </a:r>
            <a:r>
              <a:rPr lang="en-US" dirty="0" err="1"/>
              <a:t>What</a:t>
            </a:r>
            <a:r>
              <a:rPr lang="en-US" dirty="0"/>
              <a:t> is?  </a:t>
            </a:r>
          </a:p>
          <a:p>
            <a:pPr>
              <a:buNone/>
            </a:pPr>
            <a:r>
              <a:rPr lang="en-US" dirty="0">
                <a:latin typeface="Cambria Math" pitchFamily="18" charset="0"/>
                <a:ea typeface="Cambria Math" pitchFamily="18" charset="0"/>
              </a:rPr>
              <a:t>                {1,2,3} ∩ {4,5,6}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a:t>
            </a:r>
            <a:r>
              <a:rPr lang="en-US" dirty="0">
                <a:latin typeface="Cambria Math"/>
                <a:ea typeface="Cambria Math"/>
              </a:rPr>
              <a:t>∅</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ea typeface="Cambria Math"/>
              </a:rPr>
              <a:t>A</a:t>
            </a:r>
            <a:r>
              <a:rPr lang="en-US" i="1" dirty="0">
                <a:latin typeface="Cambria Math"/>
                <a:ea typeface="Cambria Math"/>
              </a:rPr>
              <a:t> </a:t>
            </a:r>
            <a:r>
              <a:rPr lang="en-US" dirty="0">
                <a:latin typeface="Cambria Math"/>
                <a:ea typeface="Cambria Math"/>
              </a:rPr>
              <a:t>∩</a:t>
            </a:r>
            <a:r>
              <a:rPr lang="en-US" i="1" dirty="0">
                <a:ea typeface="Cambria Math"/>
              </a:rPr>
              <a:t>B</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is a set, then the </a:t>
            </a:r>
            <a:r>
              <a:rPr lang="en-US" i="1" dirty="0"/>
              <a:t>complement</a:t>
            </a:r>
            <a:r>
              <a:rPr lang="en-US" dirty="0"/>
              <a:t> of the </a:t>
            </a:r>
            <a:r>
              <a:rPr lang="en-US" i="1" dirty="0"/>
              <a:t>A</a:t>
            </a:r>
            <a:r>
              <a:rPr lang="en-US" b="1" dirty="0"/>
              <a:t> </a:t>
            </a:r>
            <a:r>
              <a:rPr lang="en-US" dirty="0"/>
              <a:t>(with respect to </a:t>
            </a:r>
            <a:r>
              <a:rPr lang="en-US" i="1" dirty="0">
                <a:ea typeface="Cambria Math" pitchFamily="18" charset="0"/>
              </a:rPr>
              <a:t>U</a:t>
            </a:r>
            <a:r>
              <a:rPr lang="en-US" dirty="0"/>
              <a:t>), denoted by </a:t>
            </a:r>
            <a:r>
              <a:rPr lang="en-US" i="1" dirty="0"/>
              <a:t>Ā</a:t>
            </a:r>
            <a:r>
              <a:rPr lang="en-US" dirty="0"/>
              <a:t> is the set  </a:t>
            </a:r>
            <a:r>
              <a:rPr lang="en-US" i="1" dirty="0">
                <a:ea typeface="Cambria Math" pitchFamily="18" charset="0"/>
              </a:rPr>
              <a:t>U</a:t>
            </a:r>
            <a:r>
              <a:rPr lang="en-US" dirty="0">
                <a:latin typeface="Cambria Math" pitchFamily="18" charset="0"/>
                <a:ea typeface="Cambria Math" pitchFamily="18" charset="0"/>
              </a:rPr>
              <a:t> - </a:t>
            </a:r>
            <a:r>
              <a:rPr lang="en-US" i="1" dirty="0">
                <a:ea typeface="Cambria Math" pitchFamily="18" charset="0"/>
              </a:rPr>
              <a:t>A</a:t>
            </a:r>
          </a:p>
          <a:p>
            <a:pPr>
              <a:buNone/>
            </a:pPr>
            <a:r>
              <a:rPr lang="en-US" dirty="0"/>
              <a:t>                       </a:t>
            </a:r>
            <a:r>
              <a:rPr lang="en-US" i="1" dirty="0">
                <a:ea typeface="Cambria Math" pitchFamily="18" charset="0"/>
              </a:rPr>
              <a:t>Ā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U</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A</a:t>
            </a:r>
            <a:r>
              <a:rPr lang="en-US" dirty="0">
                <a:latin typeface="Cambria Math"/>
                <a:ea typeface="Cambria Math"/>
              </a:rPr>
              <a:t>}</a:t>
            </a:r>
            <a:endParaRPr lang="en-US" dirty="0">
              <a:latin typeface="Cambria Math" pitchFamily="18" charset="0"/>
              <a:ea typeface="Cambria Math" pitchFamily="18" charset="0"/>
            </a:endParaRPr>
          </a:p>
          <a:p>
            <a:pPr>
              <a:buNone/>
            </a:pPr>
            <a:r>
              <a:rPr lang="en-US" dirty="0"/>
              <a:t>  (The complement of A is sometimes denoted by </a:t>
            </a:r>
            <a:r>
              <a:rPr lang="en-US" i="1" dirty="0"/>
              <a:t>A</a:t>
            </a:r>
            <a:r>
              <a:rPr lang="en-US" i="1" baseline="30000" dirty="0"/>
              <a:t>c </a:t>
            </a:r>
            <a:r>
              <a:rPr lang="en-US" i="1" dirty="0"/>
              <a:t>.</a:t>
            </a:r>
            <a:r>
              <a:rPr lang="en-US" dirty="0"/>
              <a:t>)</a:t>
            </a:r>
          </a:p>
          <a:p>
            <a:pPr>
              <a:buNone/>
            </a:pPr>
            <a:r>
              <a:rPr lang="en-US" b="1" dirty="0"/>
              <a:t>  Example</a:t>
            </a:r>
            <a:r>
              <a:rPr lang="en-US" dirty="0"/>
              <a:t>: If </a:t>
            </a:r>
            <a:r>
              <a:rPr lang="en-US" i="1" dirty="0"/>
              <a:t>U</a:t>
            </a:r>
            <a:r>
              <a:rPr lang="en-US" dirty="0"/>
              <a:t> is the positive integers less than 100, what is the complement of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&gt; 70} </a:t>
            </a:r>
          </a:p>
          <a:p>
            <a:pPr>
              <a:buNone/>
            </a:pPr>
            <a:r>
              <a:rPr lang="en-US" dirty="0">
                <a:latin typeface="Cambria Math"/>
                <a:ea typeface="Cambria Math"/>
              </a:rPr>
              <a:t>            Solution: </a:t>
            </a:r>
            <a:r>
              <a:rPr lang="en-US" dirty="0">
                <a:latin typeface="Cambria Math" pitchFamily="18" charset="0"/>
                <a:ea typeface="Cambria Math" pitchFamily="18" charset="0"/>
              </a:rPr>
              <a:t>{</a:t>
            </a:r>
            <a:r>
              <a:rPr lang="en-US" i="1" dirty="0">
                <a:ea typeface="Cambria Math" pitchFamily="18" charset="0"/>
              </a:rPr>
              <a:t>x</a:t>
            </a:r>
            <a:r>
              <a:rPr lang="en-US" dirty="0">
                <a:ea typeface="Cambria Math"/>
              </a:rPr>
              <a:t> </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a:t>U</a:t>
              </a:r>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a:t>Venn Diagram for Complement</a:t>
            </a:r>
          </a:p>
        </p:txBody>
      </p:sp>
      <p:sp>
        <p:nvSpPr>
          <p:cNvPr id="11" name="Rectangle 10"/>
          <p:cNvSpPr/>
          <p:nvPr/>
        </p:nvSpPr>
        <p:spPr>
          <a:xfrm>
            <a:off x="5638800" y="5410200"/>
            <a:ext cx="336952" cy="369332"/>
          </a:xfrm>
          <a:prstGeom prst="rect">
            <a:avLst/>
          </a:prstGeom>
        </p:spPr>
        <p:txBody>
          <a:bodyPr wrap="none">
            <a:spAutoFit/>
          </a:bodyPr>
          <a:lstStyle/>
          <a:p>
            <a:r>
              <a:rPr lang="en-US" i="1" dirty="0">
                <a:ea typeface="Cambria Math" pitchFamily="18" charset="0"/>
              </a:rPr>
              <a:t>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a:p>
            <a:pPr>
              <a:buNone/>
            </a:pPr>
            <a:r>
              <a:rPr lang="en-US" dirty="0"/>
              <a:t>               </a:t>
            </a:r>
            <a:r>
              <a:rPr lang="en-US" i="1" dirty="0"/>
              <a:t>A</a:t>
            </a:r>
            <a:r>
              <a:rPr lang="en-US" dirty="0"/>
              <a:t> – </a:t>
            </a:r>
            <a:r>
              <a:rPr lang="en-US" i="1" dirty="0"/>
              <a:t>B</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x</a:t>
            </a:r>
            <a:r>
              <a:rPr lang="en-US" dirty="0">
                <a:latin typeface="Cambria Math"/>
                <a:ea typeface="Cambria Math"/>
              </a:rPr>
              <a:t> ∈ A </a:t>
            </a:r>
            <a:r>
              <a:rPr lang="en-US" dirty="0">
                <a:latin typeface="Cambria Math"/>
                <a:ea typeface="Cambria Math"/>
                <a:sym typeface="Symbol"/>
              </a:rPr>
              <a:t></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B</a:t>
            </a:r>
            <a:r>
              <a:rPr lang="en-US" dirty="0">
                <a:latin typeface="Cambria Math"/>
                <a:ea typeface="Cambria Math"/>
              </a:rPr>
              <a:t>}  =   </a:t>
            </a:r>
            <a:r>
              <a:rPr lang="en-US" i="1" dirty="0">
                <a:ea typeface="Cambria Math" pitchFamily="18" charset="0"/>
              </a:rPr>
              <a:t>A</a:t>
            </a:r>
            <a:r>
              <a:rPr lang="en-US" dirty="0">
                <a:latin typeface="Cambria Math" pitchFamily="18" charset="0"/>
                <a:ea typeface="Cambria Math" pitchFamily="18" charset="0"/>
              </a:rPr>
              <a:t> ∩</a:t>
            </a:r>
            <a:r>
              <a:rPr lang="en-US" b="1" dirty="0">
                <a:latin typeface="Cambria Math" pitchFamily="18" charset="0"/>
                <a:ea typeface="Cambria Math" pitchFamily="18" charset="0"/>
                <a:sym typeface="Symbol"/>
              </a:rPr>
              <a:t></a:t>
            </a:r>
            <a:r>
              <a:rPr lang="en-US" i="1" dirty="0">
                <a:ea typeface="Cambria Math" pitchFamily="18" charset="0"/>
                <a:sym typeface="Symbol"/>
              </a:rPr>
              <a:t>B</a:t>
            </a:r>
            <a:endParaRPr lang="en-US" i="1" dirty="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a:t>U</a:t>
              </a:r>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a:t>A</a:t>
              </a:r>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a:t>B</a:t>
              </a:r>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e} and B = {a, b, c, d, e, f, g, h}.</a:t>
            </a:r>
          </a:p>
          <a:p>
            <a:pPr marL="0" indent="0">
              <a:buNone/>
            </a:pPr>
            <a:r>
              <a:rPr lang="en-US" dirty="0"/>
              <a:t>Find</a:t>
            </a:r>
          </a:p>
          <a:p>
            <a:pPr marL="514350" indent="-514350">
              <a:buAutoNum type="alphaLcParenR"/>
            </a:pPr>
            <a:r>
              <a:rPr lang="en-US" dirty="0"/>
              <a:t>A ∪ B. </a:t>
            </a:r>
          </a:p>
          <a:p>
            <a:pPr marL="514350" indent="-514350">
              <a:buAutoNum type="alphaLcParenR"/>
            </a:pPr>
            <a:r>
              <a:rPr lang="en-US"/>
              <a:t>A </a:t>
            </a:r>
            <a:r>
              <a:rPr lang="en-US" dirty="0"/>
              <a:t>∩ B.</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422628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Cardinality of the Union of Two Sets</a:t>
            </a:r>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endParaRPr lang="en-US" sz="2600" dirty="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a:t>Example</a:t>
            </a:r>
            <a:r>
              <a:rPr lang="en-US" sz="2600" dirty="0"/>
              <a:t>: Let </a:t>
            </a:r>
            <a:r>
              <a:rPr lang="en-US" sz="2600" i="1" dirty="0"/>
              <a:t>A</a:t>
            </a:r>
            <a:r>
              <a:rPr lang="en-US" sz="2600" dirty="0"/>
              <a:t> be the math majors in your class and </a:t>
            </a:r>
            <a:r>
              <a:rPr lang="en-US" sz="2600" i="1" dirty="0"/>
              <a:t>B</a:t>
            </a:r>
            <a:r>
              <a:rPr lang="en-US" sz="2600" dirty="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a:t>We will return to this principle in Chapter 6 and Chapter 8 where we will derive a formula for the cardinality of the union of </a:t>
            </a:r>
            <a:r>
              <a:rPr lang="en-US" sz="2600" i="1" dirty="0"/>
              <a:t>n</a:t>
            </a:r>
            <a:r>
              <a:rPr lang="en-US" sz="2600" dirty="0"/>
              <a:t> sets, where </a:t>
            </a:r>
            <a:r>
              <a:rPr lang="en-US" sz="2600" i="1" dirty="0"/>
              <a:t>n</a:t>
            </a:r>
            <a:r>
              <a:rPr lang="en-US" sz="2600" dirty="0"/>
              <a:t> is a positive integer.</a:t>
            </a:r>
          </a:p>
          <a:p>
            <a:pPr marL="274320" lvl="0" indent="-274320">
              <a:spcBef>
                <a:spcPct val="20000"/>
              </a:spcBef>
              <a:buClr>
                <a:schemeClr val="accent3"/>
              </a:buClr>
              <a:buSzPct val="95000"/>
            </a:pPr>
            <a:r>
              <a:rPr lang="en-US" sz="2600" dirty="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ea typeface="Cambria Math" pitchFamily="18" charset="0"/>
              </a:rPr>
              <a:t> A</a:t>
            </a:r>
            <a:r>
              <a:rPr lang="en-US" dirty="0">
                <a:latin typeface="Cambria Math" pitchFamily="18" charset="0"/>
                <a:ea typeface="Cambria Math" pitchFamily="18" charset="0"/>
              </a:rPr>
              <a:t> ∩ </a:t>
            </a:r>
            <a:r>
              <a:rPr lang="en-US" i="1" dirty="0">
                <a:ea typeface="Cambria Math" pitchFamily="18" charset="0"/>
              </a:rPr>
              <a:t>B, A</a:t>
            </a:r>
            <a:r>
              <a:rPr lang="en-US" dirty="0">
                <a:latin typeface="Cambria Math" pitchFamily="18" charset="0"/>
                <a:ea typeface="Cambria Math" pitchFamily="18" charset="0"/>
              </a:rPr>
              <a:t> ∪ </a:t>
            </a:r>
            <a:r>
              <a:rPr lang="en-US" i="1" dirty="0">
                <a:ea typeface="Cambria Math" pitchFamily="18" charset="0"/>
              </a:rPr>
              <a:t>B </a:t>
            </a:r>
            <a:r>
              <a:rPr lang="en-US" dirty="0">
                <a:latin typeface="Cambria Math"/>
                <a:ea typeface="Cambria Math"/>
              </a:rPr>
              <a:t> </a:t>
            </a:r>
            <a:r>
              <a:rPr 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normAutofit/>
          </a:bodyPr>
          <a:lstStyle/>
          <a:p>
            <a:pPr>
              <a:buNone/>
            </a:pPr>
            <a:r>
              <a:rPr lang="en-US" sz="2000" b="1" dirty="0"/>
              <a:t>Example</a:t>
            </a:r>
            <a:r>
              <a:rPr lang="en-US" sz="2000" dirty="0"/>
              <a:t>: </a:t>
            </a:r>
            <a:r>
              <a:rPr lang="en-US" sz="2000" i="1" dirty="0"/>
              <a:t>U</a:t>
            </a:r>
            <a:r>
              <a:rPr lang="en-US" sz="2000" dirty="0"/>
              <a:t> = {</a:t>
            </a:r>
            <a:r>
              <a:rPr lang="en-US" sz="2000" dirty="0">
                <a:latin typeface="Cambria Math" pitchFamily="18" charset="0"/>
                <a:ea typeface="Cambria Math" pitchFamily="18" charset="0"/>
              </a:rPr>
              <a:t>0,1,2,3,4,5</a:t>
            </a:r>
            <a:r>
              <a:rPr lang="en-US" sz="2000" dirty="0"/>
              <a:t>,</a:t>
            </a:r>
            <a:r>
              <a:rPr lang="en-US" sz="2000" dirty="0">
                <a:latin typeface="Cambria Math" pitchFamily="18" charset="0"/>
                <a:ea typeface="Cambria Math" pitchFamily="18" charset="0"/>
              </a:rPr>
              <a:t>6,7,8,9,10</a:t>
            </a:r>
            <a:r>
              <a:rPr lang="en-US" sz="2000" dirty="0"/>
              <a:t>}  </a:t>
            </a:r>
            <a:r>
              <a:rPr lang="en-US" sz="2000" i="1" dirty="0"/>
              <a:t>A</a:t>
            </a:r>
            <a:r>
              <a:rPr lang="en-US" sz="2000" dirty="0"/>
              <a:t> = {</a:t>
            </a:r>
            <a:r>
              <a:rPr lang="en-US" sz="2000" dirty="0">
                <a:latin typeface="Cambria Math" pitchFamily="18" charset="0"/>
                <a:ea typeface="Cambria Math" pitchFamily="18" charset="0"/>
              </a:rPr>
              <a:t>1,2,3,4,5</a:t>
            </a:r>
            <a:r>
              <a:rPr lang="en-US" sz="2000" dirty="0"/>
              <a:t>},    </a:t>
            </a:r>
            <a:r>
              <a:rPr lang="en-US" sz="2000" i="1" dirty="0"/>
              <a:t>B</a:t>
            </a:r>
            <a:r>
              <a:rPr lang="en-US" sz="2000" dirty="0"/>
              <a:t> ={</a:t>
            </a:r>
            <a:r>
              <a:rPr lang="en-US" sz="2000" dirty="0">
                <a:latin typeface="Cambria Math" pitchFamily="18" charset="0"/>
                <a:ea typeface="Cambria Math" pitchFamily="18" charset="0"/>
              </a:rPr>
              <a:t>4,5,6,7,8</a:t>
            </a:r>
            <a:r>
              <a:rPr lang="en-US" sz="2000" dirty="0"/>
              <a:t>}</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latin typeface="Cambria Math"/>
                <a:ea typeface="Cambria Math"/>
              </a:rPr>
              <a:t>             </a:t>
            </a:r>
          </a:p>
          <a:p>
            <a:pPr marL="1010412" lvl="2" indent="-342900">
              <a:buNone/>
            </a:pPr>
            <a:r>
              <a:rPr lang="en-US" sz="1600" b="1" dirty="0">
                <a:latin typeface="Cambria Math"/>
                <a:ea typeface="Cambria Math"/>
              </a:rPr>
              <a:t> </a:t>
            </a:r>
            <a:r>
              <a:rPr lang="en-US" sz="1600" b="1" dirty="0">
                <a:ea typeface="Cambria Math"/>
              </a:rPr>
              <a:t>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1,2,3,4,5</a:t>
            </a:r>
            <a:r>
              <a:rPr lang="en-US" sz="1600" dirty="0"/>
              <a:t>,</a:t>
            </a:r>
            <a:r>
              <a:rPr lang="en-US" sz="1600" dirty="0">
                <a:latin typeface="Cambria Math" pitchFamily="18" charset="0"/>
                <a:ea typeface="Cambria Math" pitchFamily="18" charset="0"/>
              </a:rPr>
              <a:t>6,7,8</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4,5</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Ā</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0,6,7,8,9,10</a:t>
            </a:r>
            <a:r>
              <a:rPr lang="en-US" sz="1600" dirty="0"/>
              <a:t>}</a:t>
            </a:r>
            <a:endParaRPr lang="en-US" sz="1600" b="1" dirty="0">
              <a:latin typeface="Cambria Math" pitchFamily="18" charset="0"/>
              <a:ea typeface="Cambria Math" pitchFamily="18" charset="0"/>
            </a:endParaRPr>
          </a:p>
          <a:p>
            <a:pPr marL="736092" lvl="1" indent="-342900">
              <a:buFont typeface="+mj-lt"/>
              <a:buAutoNum type="arabicPeriod"/>
            </a:pPr>
            <a:r>
              <a:rPr lang="en-US" sz="1600" dirty="0">
                <a:latin typeface="Cambria Math" pitchFamily="18" charset="0"/>
                <a:ea typeface="Cambria Math" pitchFamily="18" charset="0"/>
                <a:sym typeface="Symbol"/>
              </a:rPr>
              <a:t>                        </a:t>
            </a:r>
          </a:p>
          <a:p>
            <a:pPr marL="1010412" lvl="2" indent="-342900">
              <a:buNone/>
            </a:pPr>
            <a:r>
              <a:rPr lang="en-US" sz="1600" dirty="0">
                <a:latin typeface="Cambria Math" pitchFamily="18" charset="0"/>
                <a:ea typeface="Cambria Math" pitchFamily="18" charset="0"/>
                <a:sym typeface="Symbol"/>
              </a:rPr>
              <a:t> </a:t>
            </a:r>
            <a:r>
              <a:rPr lang="en-US" sz="1600" b="1" dirty="0">
                <a:ea typeface="Cambria Math"/>
              </a:rPr>
              <a:t>Solution:</a:t>
            </a:r>
            <a:r>
              <a:rPr lang="en-US" sz="1600" dirty="0"/>
              <a:t> {</a:t>
            </a:r>
            <a:r>
              <a:rPr lang="en-US" sz="1600" dirty="0">
                <a:latin typeface="Cambria Math" pitchFamily="18" charset="0"/>
                <a:ea typeface="Cambria Math" pitchFamily="18" charset="0"/>
              </a:rPr>
              <a:t>0,1,2,3,9,10</a:t>
            </a:r>
            <a:r>
              <a:rPr lang="en-US" sz="1600" dirty="0"/>
              <a:t>}</a:t>
            </a:r>
            <a:endParaRPr lang="en-US" sz="1600" dirty="0">
              <a:latin typeface="Cambria Math" pitchFamily="18" charset="0"/>
              <a:ea typeface="Cambria Math" pitchFamily="18" charset="0"/>
              <a:sym typeface="Symbol"/>
            </a:endParaRP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 </a:t>
            </a:r>
            <a:r>
              <a:rPr lang="en-US" sz="1600" i="1" dirty="0">
                <a:ea typeface="Cambria Math" pitchFamily="18" charset="0"/>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a:t>
            </a:r>
            <a:r>
              <a:rPr lang="en-US" sz="1600" dirty="0"/>
              <a:t>} </a:t>
            </a:r>
            <a:endParaRPr lang="en-US" sz="1600" b="1" dirty="0">
              <a:latin typeface="Cambria Math" pitchFamily="18" charset="0"/>
              <a:ea typeface="Cambria Math" pitchFamily="18" charset="0"/>
            </a:endParaRPr>
          </a:p>
          <a:p>
            <a:pPr marL="736092" lvl="1" indent="-342900">
              <a:buFont typeface="+mj-lt"/>
              <a:buAutoNum type="arabicPeriod"/>
            </a:pPr>
            <a:r>
              <a:rPr lang="en-US" sz="1600" i="1" dirty="0">
                <a:ea typeface="Cambria Math" pitchFamily="18" charset="0"/>
              </a:rPr>
              <a:t>B</a:t>
            </a:r>
            <a:r>
              <a:rPr lang="en-US" sz="1600" b="1" dirty="0">
                <a:latin typeface="Cambria Math" pitchFamily="18" charset="0"/>
                <a:ea typeface="Cambria Math" pitchFamily="18" charset="0"/>
              </a:rPr>
              <a:t> – </a:t>
            </a:r>
            <a:r>
              <a:rPr lang="en-US" sz="1600" i="1" dirty="0">
                <a:ea typeface="Cambria Math" pitchFamily="18" charset="0"/>
              </a:rPr>
              <a:t>A</a:t>
            </a:r>
            <a:r>
              <a:rPr lang="en-US" sz="1600" b="1" dirty="0">
                <a:latin typeface="Cambria Math" pitchFamily="18" charset="0"/>
                <a:ea typeface="Cambria Math" pitchFamily="18" charset="0"/>
              </a:rPr>
              <a:t>               </a:t>
            </a:r>
          </a:p>
          <a:p>
            <a:pPr marL="1010412" lvl="2" indent="-342900">
              <a:buNone/>
            </a:pPr>
            <a:r>
              <a:rPr lang="en-US" sz="1600" b="1" dirty="0">
                <a:ea typeface="Cambria Math"/>
              </a:rPr>
              <a:t>Solution:</a:t>
            </a:r>
            <a:r>
              <a:rPr lang="en-US" sz="1600" b="1" dirty="0">
                <a:latin typeface="Cambria Math" pitchFamily="18" charset="0"/>
                <a:ea typeface="Cambria Math" pitchFamily="18" charset="0"/>
              </a:rPr>
              <a:t> </a:t>
            </a:r>
            <a:r>
              <a:rPr lang="en-US" sz="1600" dirty="0"/>
              <a:t>{</a:t>
            </a:r>
            <a:r>
              <a:rPr lang="en-US" sz="1600" dirty="0">
                <a:latin typeface="Cambria Math" pitchFamily="18" charset="0"/>
                <a:ea typeface="Cambria Math" pitchFamily="18" charset="0"/>
              </a:rPr>
              <a:t>6,7,8</a:t>
            </a:r>
            <a:r>
              <a:rPr lang="en-US" sz="1600" dirty="0"/>
              <a:t>} </a:t>
            </a:r>
            <a:r>
              <a:rPr lang="en-US" sz="1600" b="1" dirty="0">
                <a:latin typeface="Cambria Math" pitchFamily="18" charset="0"/>
                <a:ea typeface="Cambria Math" pitchFamily="18" charset="0"/>
              </a:rPr>
              <a:t>			</a:t>
            </a:r>
          </a:p>
          <a:p>
            <a:pPr lvl="1"/>
            <a:endParaRPr lang="en-US" b="1" dirty="0">
              <a:latin typeface="Cambria Math" pitchFamily="18" charset="0"/>
              <a:ea typeface="Cambria Math" pitchFamily="18" charset="0"/>
            </a:endParaRPr>
          </a:p>
          <a:p>
            <a:pPr lvl="1"/>
            <a:endParaRPr lang="en-US" b="1" dirty="0">
              <a:latin typeface="Cambria Math"/>
              <a:ea typeface="Cambria Math"/>
            </a:endParaRPr>
          </a:p>
          <a:p>
            <a:pPr lvl="1"/>
            <a:endParaRPr lang="en-US" b="1" dirty="0">
              <a:latin typeface="Cambria Math"/>
              <a:ea typeface="Cambria Math"/>
            </a:endParaRPr>
          </a:p>
          <a:p>
            <a:pPr lvl="1"/>
            <a:endParaRPr lang="en-US" dirty="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lstStyle/>
          <a:p>
            <a:r>
              <a:rPr lang="en-US" dirty="0"/>
              <a:t>A </a:t>
            </a:r>
            <a:r>
              <a:rPr lang="en-US" i="1" dirty="0">
                <a:solidFill>
                  <a:srgbClr val="FF0000"/>
                </a:solidFill>
              </a:rPr>
              <a:t>set</a:t>
            </a:r>
            <a:r>
              <a:rPr lang="en-US" dirty="0"/>
              <a:t> is an unordered collection of objects.</a:t>
            </a:r>
          </a:p>
          <a:p>
            <a:pPr lvl="1"/>
            <a:r>
              <a:rPr lang="en-US" dirty="0"/>
              <a:t> the students in this class</a:t>
            </a:r>
          </a:p>
          <a:p>
            <a:pPr lvl="1"/>
            <a:r>
              <a:rPr lang="en-US" dirty="0"/>
              <a:t> the chairs in this room</a:t>
            </a:r>
          </a:p>
          <a:p>
            <a:r>
              <a:rPr lang="en-US" dirty="0"/>
              <a:t>The objects in a set are called the </a:t>
            </a:r>
            <a:r>
              <a:rPr lang="en-US" i="1" dirty="0">
                <a:solidFill>
                  <a:srgbClr val="FF0000"/>
                </a:solidFill>
              </a:rPr>
              <a:t>elements</a:t>
            </a:r>
            <a:r>
              <a:rPr lang="en-US" dirty="0"/>
              <a:t>, or </a:t>
            </a:r>
            <a:r>
              <a:rPr lang="en-US" i="1" dirty="0">
                <a:solidFill>
                  <a:srgbClr val="FF0000"/>
                </a:solidFill>
              </a:rPr>
              <a:t>members</a:t>
            </a:r>
            <a:r>
              <a:rPr lang="en-US" dirty="0"/>
              <a:t> of the set. A set is said to </a:t>
            </a:r>
            <a:r>
              <a:rPr lang="en-US" i="1" dirty="0"/>
              <a:t>contain</a:t>
            </a:r>
            <a:r>
              <a:rPr lang="en-US" dirty="0"/>
              <a:t> its elements.</a:t>
            </a:r>
          </a:p>
          <a:p>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t>denotes that </a:t>
            </a:r>
            <a:r>
              <a:rPr lang="en-US" i="1" dirty="0">
                <a:latin typeface="Cambria Math" pitchFamily="18" charset="0"/>
                <a:ea typeface="Cambria Math" pitchFamily="18" charset="0"/>
              </a:rPr>
              <a:t>a</a:t>
            </a:r>
            <a:r>
              <a:rPr lang="en-US" dirty="0"/>
              <a:t> is an element of the set </a:t>
            </a:r>
            <a:r>
              <a:rPr lang="en-US" i="1" dirty="0">
                <a:latin typeface="Cambria Math" pitchFamily="18" charset="0"/>
                <a:ea typeface="Cambria Math" pitchFamily="18" charset="0"/>
              </a:rPr>
              <a:t>A</a:t>
            </a:r>
            <a:r>
              <a:rPr lang="en-US" dirty="0"/>
              <a:t>.</a:t>
            </a:r>
          </a:p>
          <a:p>
            <a:r>
              <a:rPr lang="en-US" dirty="0"/>
              <a:t>If </a:t>
            </a:r>
            <a:r>
              <a:rPr lang="en-US" i="1" dirty="0">
                <a:latin typeface="Cambria Math" pitchFamily="18" charset="0"/>
                <a:ea typeface="Cambria Math" pitchFamily="18" charset="0"/>
              </a:rPr>
              <a:t>a</a:t>
            </a:r>
            <a:r>
              <a:rPr lang="en-US" dirty="0"/>
              <a:t> is not a member of </a:t>
            </a:r>
            <a:r>
              <a:rPr lang="en-US" i="1" dirty="0">
                <a:latin typeface="Cambria Math" pitchFamily="18" charset="0"/>
                <a:ea typeface="Cambria Math" pitchFamily="18" charset="0"/>
              </a:rPr>
              <a:t>A</a:t>
            </a:r>
            <a:r>
              <a:rPr lang="en-US" dirty="0"/>
              <a:t>, write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3" name="Content Placeholder 2"/>
          <p:cNvSpPr>
            <a:spLocks noGrp="1"/>
          </p:cNvSpPr>
          <p:nvPr>
            <p:ph idx="1"/>
          </p:nvPr>
        </p:nvSpPr>
        <p:spPr/>
        <p:txBody>
          <a:bodyPr/>
          <a:lstStyle/>
          <a:p>
            <a:pPr>
              <a:buNone/>
            </a:pPr>
            <a:r>
              <a:rPr lang="en-US" b="1" dirty="0"/>
              <a:t> 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is the set</a:t>
            </a:r>
          </a:p>
          <a:p>
            <a:endParaRPr lang="en-US" dirty="0"/>
          </a:p>
          <a:p>
            <a:pPr>
              <a:buNone/>
            </a:pPr>
            <a:r>
              <a:rPr lang="en-US" b="1" dirty="0"/>
              <a:t> Example</a:t>
            </a:r>
            <a:r>
              <a:rPr lang="en-US" dirty="0"/>
              <a:t>:</a:t>
            </a:r>
          </a:p>
          <a:p>
            <a:pPr lvl="1">
              <a:buNone/>
            </a:pPr>
            <a:r>
              <a:rPr lang="en-US" i="1" dirty="0">
                <a:ea typeface="Cambria Math" pitchFamily="18" charset="0"/>
              </a:rPr>
              <a:t>U</a:t>
            </a:r>
            <a:r>
              <a:rPr lang="en-US" dirty="0">
                <a:latin typeface="Cambria Math" pitchFamily="18" charset="0"/>
                <a:ea typeface="Cambria Math" pitchFamily="18" charset="0"/>
              </a:rPr>
              <a:t> = {0,1,2,3,4,5,6,7,8,9,10}  </a:t>
            </a:r>
          </a:p>
          <a:p>
            <a:pPr lvl="1">
              <a:buNone/>
            </a:pPr>
            <a:r>
              <a:rPr lang="en-US" i="1" dirty="0">
                <a:ea typeface="Cambria Math" pitchFamily="18" charset="0"/>
              </a:rPr>
              <a:t>A</a:t>
            </a:r>
            <a:r>
              <a:rPr lang="en-US" dirty="0">
                <a:ea typeface="Cambria Math" pitchFamily="18" charset="0"/>
              </a:rPr>
              <a:t> </a:t>
            </a:r>
            <a:r>
              <a:rPr lang="en-US" dirty="0">
                <a:latin typeface="Cambria Math" pitchFamily="18" charset="0"/>
                <a:ea typeface="Cambria Math" pitchFamily="18" charset="0"/>
              </a:rPr>
              <a:t>= {1,2,3,4,5}   </a:t>
            </a:r>
            <a:r>
              <a:rPr lang="en-US" i="1" dirty="0">
                <a:ea typeface="Cambria Math" pitchFamily="18" charset="0"/>
              </a:rPr>
              <a:t>B</a:t>
            </a:r>
            <a:r>
              <a:rPr lang="en-US" dirty="0">
                <a:latin typeface="Cambria Math" pitchFamily="18" charset="0"/>
                <a:ea typeface="Cambria Math" pitchFamily="18" charset="0"/>
              </a:rPr>
              <a:t> ={4,5,6,7,8}</a:t>
            </a:r>
          </a:p>
          <a:p>
            <a:pPr lvl="1">
              <a:buNone/>
            </a:pPr>
            <a:r>
              <a:rPr lang="en-US" dirty="0"/>
              <a:t>What is: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p>
          <a:p>
            <a:pPr lvl="1"/>
            <a:r>
              <a:rPr lang="en-US" b="1" dirty="0">
                <a:ea typeface="Cambria Math" pitchFamily="18" charset="0"/>
              </a:rPr>
              <a:t>Solution</a:t>
            </a:r>
            <a:r>
              <a:rPr lang="en-US" dirty="0">
                <a:latin typeface="Cambria Math" pitchFamily="18" charset="0"/>
                <a:ea typeface="Cambria Math" pitchFamily="18" charset="0"/>
              </a:rPr>
              <a:t>: {1,2,3,6,7,8}</a:t>
            </a:r>
            <a:endParaRPr lang="en-US" dirty="0"/>
          </a:p>
          <a:p>
            <a:pPr lvl="1">
              <a:buNone/>
            </a:pPr>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a:t>U</a:t>
              </a:r>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a:t>A</a:t>
              </a:r>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a:t>B</a:t>
              </a:r>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a:t>Venn Diagram</a:t>
            </a:r>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Identity laws</a:t>
            </a:r>
          </a:p>
          <a:p>
            <a:pPr>
              <a:buNone/>
            </a:pPr>
            <a:r>
              <a:rPr lang="en-US" dirty="0"/>
              <a:t>                                           </a:t>
            </a:r>
          </a:p>
          <a:p>
            <a:r>
              <a:rPr lang="en-US" dirty="0"/>
              <a:t>Domination laws</a:t>
            </a:r>
          </a:p>
          <a:p>
            <a:pPr>
              <a:buNone/>
            </a:pPr>
            <a:r>
              <a:rPr lang="en-US" dirty="0"/>
              <a:t>                                            </a:t>
            </a:r>
          </a:p>
          <a:p>
            <a:r>
              <a:rPr lang="en-US" dirty="0"/>
              <a:t>Idempotent laws</a:t>
            </a:r>
          </a:p>
          <a:p>
            <a:pPr>
              <a:buNone/>
            </a:pPr>
            <a:r>
              <a:rPr lang="en-US" dirty="0"/>
              <a:t>                                           </a:t>
            </a:r>
          </a:p>
          <a:p>
            <a:r>
              <a:rPr lang="en-US" dirty="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Commutative laws</a:t>
            </a:r>
          </a:p>
          <a:p>
            <a:pPr>
              <a:buNone/>
            </a:pPr>
            <a:r>
              <a:rPr lang="en-US" dirty="0"/>
              <a:t>                                           </a:t>
            </a:r>
          </a:p>
          <a:p>
            <a:r>
              <a:rPr lang="en-US" dirty="0"/>
              <a:t>Associative laws</a:t>
            </a:r>
          </a:p>
          <a:p>
            <a:pPr>
              <a:buNone/>
            </a:pPr>
            <a:r>
              <a:rPr lang="en-US" dirty="0"/>
              <a:t>    </a:t>
            </a:r>
          </a:p>
          <a:p>
            <a:pPr>
              <a:buNone/>
            </a:pPr>
            <a:r>
              <a:rPr lang="en-US" dirty="0"/>
              <a:t>                                                                         </a:t>
            </a:r>
          </a:p>
          <a:p>
            <a:r>
              <a:rPr lang="en-US" dirty="0"/>
              <a:t>Distributive laws</a:t>
            </a:r>
          </a:p>
          <a:p>
            <a:pPr>
              <a:buNone/>
            </a:pPr>
            <a:endParaRPr lang="en-US" dirty="0"/>
          </a:p>
          <a:p>
            <a:pPr>
              <a:buNone/>
            </a:pPr>
            <a:endParaRPr lang="en-US" dirty="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De Morgan’s laws</a:t>
            </a:r>
          </a:p>
          <a:p>
            <a:endParaRPr lang="en-US" dirty="0"/>
          </a:p>
          <a:p>
            <a:pPr>
              <a:buNone/>
            </a:pPr>
            <a:r>
              <a:rPr lang="en-US" dirty="0"/>
              <a:t>                                 </a:t>
            </a:r>
          </a:p>
          <a:p>
            <a:r>
              <a:rPr lang="en-US" dirty="0"/>
              <a:t>Absorption laws</a:t>
            </a:r>
          </a:p>
          <a:p>
            <a:pPr>
              <a:buNone/>
            </a:pPr>
            <a:r>
              <a:rPr lang="en-US" dirty="0"/>
              <a:t>    </a:t>
            </a:r>
          </a:p>
          <a:p>
            <a:pPr>
              <a:buNone/>
            </a:pPr>
            <a:r>
              <a:rPr lang="en-US" dirty="0"/>
              <a:t>                                                                         </a:t>
            </a:r>
          </a:p>
          <a:p>
            <a:r>
              <a:rPr lang="en-US" dirty="0"/>
              <a:t>Complement laws</a:t>
            </a:r>
          </a:p>
          <a:p>
            <a:pPr>
              <a:buNone/>
            </a:pPr>
            <a:endParaRPr lang="en-US" dirty="0"/>
          </a:p>
          <a:p>
            <a:pPr>
              <a:buNone/>
            </a:pPr>
            <a:endParaRPr lang="en-US" dirty="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p:txBody>
          <a:bodyPr/>
          <a:lstStyle/>
          <a:p>
            <a:pPr marL="514350" indent="-514350"/>
            <a:r>
              <a:rPr lang="en-US" dirty="0"/>
              <a:t>Different ways to prove set identities:</a:t>
            </a:r>
          </a:p>
          <a:p>
            <a:pPr marL="880110" lvl="1" indent="-514350">
              <a:buFont typeface="+mj-lt"/>
              <a:buAutoNum type="arabicPeriod"/>
            </a:pPr>
            <a:r>
              <a:rPr lang="en-US" dirty="0"/>
              <a:t>Prove that each set (side of the identity) is a subset of the other.</a:t>
            </a:r>
          </a:p>
          <a:p>
            <a:pPr marL="880110" lvl="1" indent="-514350">
              <a:buFont typeface="+mj-lt"/>
              <a:buAutoNum type="arabicPeriod"/>
            </a:pPr>
            <a:r>
              <a:rPr lang="en-US" dirty="0"/>
              <a:t>Use set builder notation and propositional logic.</a:t>
            </a:r>
          </a:p>
          <a:p>
            <a:pPr marL="880110" lvl="1" indent="-514350">
              <a:buFont typeface="+mj-lt"/>
              <a:buAutoNum type="arabicPeriod"/>
            </a:pPr>
            <a:r>
              <a:rPr lang="en-US" dirty="0"/>
              <a:t>Membership Tables: Verify that elements in the same combination of sets always either belong or do not belong to the same side of the identity.  Use </a:t>
            </a:r>
            <a:r>
              <a:rPr lang="en-US" dirty="0">
                <a:latin typeface="Cambria Math" pitchFamily="18" charset="0"/>
                <a:ea typeface="Cambria Math" pitchFamily="18" charset="0"/>
              </a:rPr>
              <a:t>1</a:t>
            </a:r>
            <a:r>
              <a:rPr lang="en-US" dirty="0"/>
              <a:t> to indicate it is in the set and a </a:t>
            </a:r>
            <a:r>
              <a:rPr lang="en-US" dirty="0">
                <a:latin typeface="Cambria Math" pitchFamily="18" charset="0"/>
                <a:ea typeface="Cambria Math" pitchFamily="18" charset="0"/>
              </a:rPr>
              <a:t>0</a:t>
            </a:r>
            <a:r>
              <a:rPr lang="en-US" dirty="0"/>
              <a:t> to indicate that it is not.</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a:t>
            </a:r>
          </a:p>
        </p:txBody>
      </p:sp>
      <p:sp>
        <p:nvSpPr>
          <p:cNvPr id="3" name="Content Placeholder 2"/>
          <p:cNvSpPr>
            <a:spLocks noGrp="1"/>
          </p:cNvSpPr>
          <p:nvPr>
            <p:ph idx="1"/>
          </p:nvPr>
        </p:nvSpPr>
        <p:spPr/>
        <p:txBody>
          <a:bodyPr>
            <a:normAutofit/>
          </a:bodyPr>
          <a:lstStyle/>
          <a:p>
            <a:pPr>
              <a:buNone/>
            </a:pPr>
            <a:r>
              <a:rPr lang="en-US" b="1" dirty="0"/>
              <a:t>Example</a:t>
            </a:r>
            <a:r>
              <a:rPr lang="en-US" dirty="0"/>
              <a:t>: Prove that</a:t>
            </a:r>
          </a:p>
          <a:p>
            <a:pPr>
              <a:buNone/>
            </a:pPr>
            <a:r>
              <a:rPr lang="en-US" b="1" dirty="0"/>
              <a:t>Solution</a:t>
            </a:r>
            <a:r>
              <a:rPr lang="en-US" dirty="0"/>
              <a:t>:   We prove this identity by showing that:</a:t>
            </a:r>
          </a:p>
          <a:p>
            <a:pPr marL="514350" indent="-514350">
              <a:buNone/>
            </a:pPr>
            <a:r>
              <a:rPr lang="en-US" dirty="0"/>
              <a:t>  </a:t>
            </a:r>
          </a:p>
          <a:p>
            <a:pPr marL="514350" indent="-514350">
              <a:buNone/>
            </a:pPr>
            <a:r>
              <a:rPr lang="en-US" dirty="0"/>
              <a:t>        1)                                           and</a:t>
            </a:r>
          </a:p>
          <a:p>
            <a:pPr marL="514350" indent="-514350">
              <a:buNone/>
            </a:pPr>
            <a:endParaRPr lang="en-US" dirty="0"/>
          </a:p>
          <a:p>
            <a:pPr marL="514350" indent="-514350">
              <a:buNone/>
            </a:pPr>
            <a:r>
              <a:rPr lang="en-US" dirty="0"/>
              <a:t>     </a:t>
            </a:r>
          </a:p>
          <a:p>
            <a:pPr marL="514350" indent="-514350">
              <a:buNone/>
            </a:pPr>
            <a:r>
              <a:rPr lang="en-US" dirty="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Set-Builder Notation: Second De Morgan Law</a:t>
            </a:r>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Membership Table</a:t>
            </a:r>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2971800">
                  <a:extLst>
                    <a:ext uri="{9D8B030D-6E8A-4147-A177-3AD203B41FA5}">
                      <a16:colId xmlns:a16="http://schemas.microsoft.com/office/drawing/2014/main" val="20007"/>
                    </a:ext>
                  </a:extLst>
                </a:gridCol>
              </a:tblGrid>
              <a:tr h="142240">
                <a:tc>
                  <a:txBody>
                    <a:bodyPr/>
                    <a:lstStyle/>
                    <a:p>
                      <a:r>
                        <a:rPr lang="en-US" dirty="0">
                          <a:solidFill>
                            <a:schemeClr val="tx1"/>
                          </a:solidFill>
                        </a:rPr>
                        <a:t>A</a:t>
                      </a:r>
                    </a:p>
                  </a:txBody>
                  <a:tcPr/>
                </a:tc>
                <a:tc>
                  <a:txBody>
                    <a:bodyPr/>
                    <a:lstStyle/>
                    <a:p>
                      <a:r>
                        <a:rPr lang="en-US" dirty="0">
                          <a:solidFill>
                            <a:schemeClr val="tx1"/>
                          </a:solidFill>
                        </a:rPr>
                        <a:t>B</a:t>
                      </a:r>
                    </a:p>
                  </a:txBody>
                  <a:tcPr/>
                </a:tc>
                <a:tc>
                  <a:txBody>
                    <a:bodyPr/>
                    <a:lstStyle/>
                    <a:p>
                      <a:r>
                        <a:rPr lang="en-US" dirty="0">
                          <a:solidFill>
                            <a:schemeClr val="tx1"/>
                          </a:solidFill>
                        </a:rPr>
                        <a:t>C</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a:t>Solution</a:t>
            </a:r>
            <a:r>
              <a:rPr lang="en-US" dirty="0"/>
              <a:t>:</a:t>
            </a:r>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a:t>Construct a membership table to show that the distributive law holds.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Describing a Set: Roster Method</a:t>
            </a:r>
          </a:p>
        </p:txBody>
      </p:sp>
      <p:sp>
        <p:nvSpPr>
          <p:cNvPr id="3" name="Content Placeholder 2"/>
          <p:cNvSpPr>
            <a:spLocks noGrp="1"/>
          </p:cNvSpPr>
          <p:nvPr>
            <p:ph idx="1"/>
          </p:nvPr>
        </p:nvSpPr>
        <p:spPr/>
        <p:txBody>
          <a:bodyPr/>
          <a:lstStyle/>
          <a:p>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a:t>
            </a:r>
          </a:p>
          <a:p>
            <a:r>
              <a:rPr lang="en-US" dirty="0"/>
              <a:t>Order not important </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b,c,a,d</a:t>
            </a:r>
            <a:r>
              <a:rPr lang="en-US" dirty="0">
                <a:latin typeface="Cambria Math" pitchFamily="18" charset="0"/>
                <a:ea typeface="Cambria Math" pitchFamily="18" charset="0"/>
              </a:rPr>
              <a:t>}</a:t>
            </a:r>
          </a:p>
          <a:p>
            <a:r>
              <a:rPr lang="en-US" dirty="0"/>
              <a:t>Each distinct object is either a member or not; listing more than once does not change the set.</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a,b,c,b,c,d</a:t>
            </a:r>
            <a:r>
              <a:rPr lang="en-US" dirty="0">
                <a:latin typeface="Cambria Math" pitchFamily="18" charset="0"/>
                <a:ea typeface="Cambria Math" pitchFamily="18" charset="0"/>
              </a:rPr>
              <a:t>}</a:t>
            </a:r>
          </a:p>
          <a:p>
            <a:r>
              <a:rPr lang="en-US" dirty="0" err="1">
                <a:latin typeface="Cambria Math" pitchFamily="18" charset="0"/>
                <a:ea typeface="Cambria Math" pitchFamily="18" charset="0"/>
              </a:rPr>
              <a:t>Elipses</a:t>
            </a:r>
            <a:r>
              <a:rPr lang="en-US" dirty="0">
                <a:latin typeface="Cambria Math" pitchFamily="18" charset="0"/>
                <a:ea typeface="Cambria Math" pitchFamily="18" charset="0"/>
              </a:rPr>
              <a:t> (…) may be used to describe a set without listing all of the members when the pattern is clear.</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i="1" dirty="0">
                <a:latin typeface="Cambria Math" pitchFamily="18" charset="0"/>
                <a:ea typeface="Cambria Math" pitchFamily="18" charset="0"/>
              </a:rPr>
              <a:t>, ……,z </a:t>
            </a:r>
            <a:r>
              <a:rPr lang="en-US" dirty="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Unions and Intersections</a:t>
            </a:r>
          </a:p>
        </p:txBody>
      </p:sp>
      <p:sp>
        <p:nvSpPr>
          <p:cNvPr id="3" name="Content Placeholder 2"/>
          <p:cNvSpPr>
            <a:spLocks noGrp="1"/>
          </p:cNvSpPr>
          <p:nvPr>
            <p:ph idx="1"/>
          </p:nvPr>
        </p:nvSpPr>
        <p:spPr/>
        <p:txBody>
          <a:bodyPr>
            <a:normAutofit lnSpcReduction="10000"/>
          </a:bodyPr>
          <a:lstStyle/>
          <a:p>
            <a:r>
              <a:rPr lang="en-US" dirty="0"/>
              <a:t>Let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be an indexed collection of sets.</a:t>
            </a:r>
          </a:p>
          <a:p>
            <a:pPr>
              <a:buNone/>
            </a:pPr>
            <a:r>
              <a:rPr lang="en-US" dirty="0"/>
              <a:t>    We define:</a:t>
            </a:r>
          </a:p>
          <a:p>
            <a:pPr>
              <a:buNone/>
            </a:pPr>
            <a:endParaRPr lang="en-US" dirty="0"/>
          </a:p>
          <a:p>
            <a:pPr>
              <a:buNone/>
            </a:pPr>
            <a:r>
              <a:rPr lang="en-US" dirty="0"/>
              <a:t>   </a:t>
            </a:r>
          </a:p>
          <a:p>
            <a:pPr>
              <a:buNone/>
            </a:pPr>
            <a:r>
              <a:rPr lang="en-US" dirty="0"/>
              <a:t>   These are well defined, since union and intersection are associative.</a:t>
            </a:r>
          </a:p>
          <a:p>
            <a:r>
              <a:rPr lang="en-US" dirty="0"/>
              <a:t>For </a:t>
            </a:r>
            <a:r>
              <a:rPr lang="en-US" i="1" dirty="0"/>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let </a:t>
            </a:r>
            <a:r>
              <a:rPr lang="en-US" i="1" dirty="0"/>
              <a:t>A</a:t>
            </a:r>
            <a:r>
              <a:rPr lang="en-US" baseline="-25000" dirty="0"/>
              <a:t>i </a:t>
            </a:r>
            <a:r>
              <a:rPr lang="en-US" dirty="0"/>
              <a:t> = {</a:t>
            </a:r>
            <a:r>
              <a:rPr lang="en-US" i="1" dirty="0" err="1"/>
              <a:t>i</a:t>
            </a:r>
            <a:r>
              <a:rPr lang="en-US" dirty="0"/>
              <a:t>, </a:t>
            </a:r>
            <a:r>
              <a:rPr lang="en-US" i="1" dirty="0"/>
              <a:t>i</a:t>
            </a:r>
            <a:r>
              <a:rPr lang="en-US" dirty="0"/>
              <a:t> + </a:t>
            </a:r>
            <a:r>
              <a:rPr lang="en-US" dirty="0">
                <a:latin typeface="Cambria Math" pitchFamily="18" charset="0"/>
                <a:ea typeface="Cambria Math" pitchFamily="18" charset="0"/>
              </a:rPr>
              <a:t>1</a:t>
            </a:r>
            <a:r>
              <a:rPr lang="en-US" dirty="0"/>
              <a:t>, </a:t>
            </a:r>
            <a:r>
              <a:rPr lang="en-US" i="1" dirty="0" err="1"/>
              <a:t>i</a:t>
            </a:r>
            <a:r>
              <a:rPr lang="en-US" dirty="0"/>
              <a:t> + </a:t>
            </a:r>
            <a:r>
              <a:rPr lang="en-US" dirty="0">
                <a:latin typeface="Cambria Math" pitchFamily="18" charset="0"/>
                <a:ea typeface="Cambria Math" pitchFamily="18" charset="0"/>
              </a:rPr>
              <a:t>2</a:t>
            </a:r>
            <a:r>
              <a:rPr lang="en-US" dirty="0"/>
              <a:t>, ….}. Then,</a:t>
            </a:r>
          </a:p>
          <a:p>
            <a:pPr>
              <a:buNone/>
            </a:pPr>
            <a:endParaRPr lang="en-US" dirty="0"/>
          </a:p>
          <a:p>
            <a:pPr>
              <a:buNone/>
            </a:pPr>
            <a:endParaRPr lang="en-US" dirty="0"/>
          </a:p>
          <a:p>
            <a:pPr>
              <a:buNone/>
            </a:pPr>
            <a:r>
              <a:rPr lang="en-US" dirty="0"/>
              <a:t> </a:t>
            </a:r>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Section 2.3</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A</a:t>
            </a:r>
            <a:r>
              <a:rPr lang="en-US" dirty="0"/>
              <a:t> and </a:t>
            </a:r>
            <a:r>
              <a:rPr lang="en-US" i="1" dirty="0"/>
              <a:t>B </a:t>
            </a:r>
            <a:r>
              <a:rPr lang="en-US" dirty="0"/>
              <a:t>be nonempty sets. A </a:t>
            </a:r>
            <a:r>
              <a:rPr lang="en-US" i="1" dirty="0"/>
              <a:t>function</a:t>
            </a:r>
            <a:r>
              <a:rPr lang="en-US" dirty="0"/>
              <a:t> </a:t>
            </a:r>
            <a:r>
              <a:rPr lang="en-US" sz="2000" dirty="0">
                <a:latin typeface="Lucida Calligraphy"/>
              </a:rPr>
              <a:t>f</a:t>
            </a:r>
            <a:r>
              <a:rPr lang="en-US" dirty="0">
                <a:latin typeface="Lucida Calligraphy"/>
              </a:rPr>
              <a:t>  </a:t>
            </a:r>
            <a:r>
              <a:rPr lang="en-US" dirty="0"/>
              <a:t>from </a:t>
            </a:r>
            <a:r>
              <a:rPr lang="en-US" i="1" dirty="0"/>
              <a:t>A</a:t>
            </a:r>
            <a:r>
              <a:rPr lang="en-US" dirty="0"/>
              <a:t> to </a:t>
            </a:r>
            <a:r>
              <a:rPr lang="en-US" i="1" dirty="0"/>
              <a:t>B</a:t>
            </a:r>
            <a:r>
              <a:rPr lang="en-US" dirty="0"/>
              <a:t>, denoted </a:t>
            </a:r>
            <a:r>
              <a:rPr lang="en-US" dirty="0">
                <a:latin typeface="Lucida Calligraphy" pitchFamily="66" charset="0"/>
              </a:rPr>
              <a:t> </a:t>
            </a:r>
            <a:r>
              <a:rPr lang="en-US" sz="2000"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is an assignment of </a:t>
            </a:r>
            <a:r>
              <a:rPr lang="en-US" b="1" dirty="0">
                <a:latin typeface="Cambria Math" pitchFamily="18" charset="0"/>
                <a:ea typeface="Cambria Math" pitchFamily="18" charset="0"/>
                <a:sym typeface="Wingdings" pitchFamily="2" charset="2"/>
              </a:rPr>
              <a:t>each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to </a:t>
            </a:r>
            <a:r>
              <a:rPr lang="en-US" b="1" dirty="0">
                <a:latin typeface="Cambria Math" pitchFamily="18" charset="0"/>
                <a:ea typeface="Cambria Math" pitchFamily="18" charset="0"/>
                <a:sym typeface="Wingdings" pitchFamily="2" charset="2"/>
              </a:rPr>
              <a:t>exactly one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We write</a:t>
            </a:r>
            <a:r>
              <a:rPr lang="en-US" dirty="0">
                <a:sym typeface="Wingdings" pitchFamily="2" charset="2"/>
              </a:rPr>
              <a:t>  </a:t>
            </a:r>
            <a:r>
              <a:rPr lang="en-US" sz="2000" dirty="0">
                <a:latin typeface="Lucida Calligraphy"/>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if </a:t>
            </a:r>
            <a:r>
              <a:rPr lang="en-US" i="1" dirty="0">
                <a:latin typeface="Cambria Math" pitchFamily="18" charset="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is the unique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assigned by the function </a:t>
            </a:r>
            <a:r>
              <a:rPr lang="en-US" sz="2000" dirty="0">
                <a:latin typeface="Lucida Calligraphy"/>
              </a:rPr>
              <a:t>f</a:t>
            </a:r>
            <a:r>
              <a:rPr lang="en-US" dirty="0">
                <a:latin typeface="Cambria Math" pitchFamily="18" charset="0"/>
                <a:ea typeface="Cambria Math" pitchFamily="18" charset="0"/>
                <a:sym typeface="Wingdings" pitchFamily="2" charset="2"/>
              </a:rPr>
              <a:t> to the element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a:t>
            </a:r>
          </a:p>
          <a:p>
            <a:r>
              <a:rPr lang="en-US" dirty="0">
                <a:latin typeface="Cambria Math" pitchFamily="18" charset="0"/>
                <a:ea typeface="Cambria Math" pitchFamily="18" charset="0"/>
                <a:sym typeface="Wingdings" pitchFamily="2" charset="2"/>
              </a:rPr>
              <a:t>Functions are sometimes</a:t>
            </a:r>
          </a:p>
          <a:p>
            <a:pPr>
              <a:buNone/>
            </a:pPr>
            <a:r>
              <a:rPr lang="en-US" dirty="0">
                <a:latin typeface="Cambria Math" pitchFamily="18" charset="0"/>
                <a:ea typeface="Cambria Math" pitchFamily="18" charset="0"/>
                <a:sym typeface="Wingdings" pitchFamily="2" charset="2"/>
              </a:rPr>
              <a:t>     called </a:t>
            </a:r>
            <a:r>
              <a:rPr lang="en-US" i="1" dirty="0">
                <a:ea typeface="Cambria Math" pitchFamily="18" charset="0"/>
                <a:sym typeface="Wingdings" pitchFamily="2" charset="2"/>
              </a:rPr>
              <a:t>mappings</a:t>
            </a:r>
            <a:r>
              <a:rPr lang="en-US" dirty="0">
                <a:latin typeface="Cambria Math" pitchFamily="18" charset="0"/>
                <a:ea typeface="Cambria Math" pitchFamily="18" charset="0"/>
                <a:sym typeface="Wingdings" pitchFamily="2" charset="2"/>
              </a:rPr>
              <a:t> or </a:t>
            </a:r>
          </a:p>
          <a:p>
            <a:pPr>
              <a:buNone/>
            </a:pP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transformations</a:t>
            </a:r>
            <a:r>
              <a:rPr lang="en-US" dirty="0">
                <a:latin typeface="Cambria Math" pitchFamily="18" charset="0"/>
                <a:ea typeface="Cambria Math" pitchFamily="18" charset="0"/>
                <a:sym typeface="Wingdings" pitchFamily="2" charset="2"/>
              </a:rPr>
              <a:t>.</a:t>
            </a:r>
            <a:endParaRPr lang="en-US" b="1" dirty="0">
              <a:latin typeface="Cambria Math" pitchFamily="18" charset="0"/>
              <a:ea typeface="Cambria Math" pitchFamily="18" charset="0"/>
              <a:sym typeface="Wingdings" pitchFamily="2" charset="2"/>
            </a:endParaRPr>
          </a:p>
          <a:p>
            <a:pPr>
              <a:buNone/>
            </a:pPr>
            <a:r>
              <a:rPr lang="en-US" dirty="0">
                <a:latin typeface="Cambria Math" pitchFamily="18" charset="0"/>
                <a:ea typeface="Cambria Math" pitchFamily="18" charset="0"/>
                <a:sym typeface="Wingdings" pitchFamily="2" charset="2"/>
              </a:rPr>
              <a:t> </a:t>
            </a:r>
          </a:p>
          <a:p>
            <a:pPr>
              <a:buNone/>
            </a:pPr>
            <a:endParaRPr lang="en-US" dirty="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a:t>A</a:t>
            </a:r>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a:t>B</a:t>
            </a:r>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a:t>C</a:t>
            </a:r>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a:t>Students</a:t>
            </a:r>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a:t>Grades</a:t>
            </a:r>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a:t>D</a:t>
            </a:r>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a:t>F</a:t>
            </a:r>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a:t>Kathy  Scott</a:t>
            </a:r>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a:t>Sandeep</a:t>
            </a:r>
            <a:r>
              <a:rPr lang="en-US" dirty="0"/>
              <a:t> Patel</a:t>
            </a:r>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a:t>Carlota Rodriguez</a:t>
            </a:r>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a:t>Jalen</a:t>
            </a:r>
            <a:r>
              <a:rPr lang="en-US" dirty="0"/>
              <a:t> Williams</a:t>
            </a:r>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A function </a:t>
            </a:r>
            <a:r>
              <a:rPr lang="en-US"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dirty="0">
                <a:latin typeface="Cambria Math" pitchFamily="18" charset="0"/>
                <a:ea typeface="Cambria Math" pitchFamily="18" charset="0"/>
              </a:rPr>
              <a:t>  </a:t>
            </a:r>
            <a:r>
              <a:rPr lang="en-US" dirty="0"/>
              <a:t>can also be defined as a subset of </a:t>
            </a:r>
            <a:r>
              <a:rPr lang="en-US" i="1" dirty="0">
                <a:ea typeface="Cambria Math" pitchFamily="18" charset="0"/>
              </a:rPr>
              <a:t>A</a:t>
            </a:r>
            <a:r>
              <a:rPr lang="en-US" dirty="0">
                <a:latin typeface="Cambria Math" pitchFamily="18" charset="0"/>
                <a:ea typeface="Cambria Math" pitchFamily="18" charset="0"/>
              </a:rPr>
              <a:t>×</a:t>
            </a:r>
            <a:r>
              <a:rPr lang="en-US" i="1" dirty="0">
                <a:ea typeface="Cambria Math" pitchFamily="18" charset="0"/>
              </a:rPr>
              <a:t>B</a:t>
            </a:r>
            <a:r>
              <a:rPr lang="en-US" dirty="0"/>
              <a:t> (a relation). This subset is restricted to be a relation where no two elements of the relation have the same first element. </a:t>
            </a:r>
          </a:p>
          <a:p>
            <a:r>
              <a:rPr lang="en-US" dirty="0"/>
              <a:t>Specifically, a function </a:t>
            </a:r>
            <a:r>
              <a:rPr lang="en-US" dirty="0">
                <a:latin typeface="Lucida Calligraphy"/>
              </a:rPr>
              <a:t>f</a:t>
            </a:r>
            <a:r>
              <a:rPr lang="en-US" dirty="0"/>
              <a:t> from </a:t>
            </a:r>
            <a:r>
              <a:rPr lang="en-US" i="1" dirty="0"/>
              <a:t>A</a:t>
            </a:r>
            <a:r>
              <a:rPr lang="en-US" dirty="0"/>
              <a:t> to </a:t>
            </a:r>
            <a:r>
              <a:rPr lang="en-US" i="1" dirty="0"/>
              <a:t>B </a:t>
            </a:r>
            <a:r>
              <a:rPr lang="en-US" dirty="0"/>
              <a:t>contains one, and only one ordered pair (</a:t>
            </a:r>
            <a:r>
              <a:rPr lang="en-US" i="1" dirty="0">
                <a:ea typeface="Cambria Math" pitchFamily="18" charset="0"/>
              </a:rPr>
              <a:t>a, b</a:t>
            </a:r>
            <a:r>
              <a:rPr lang="en-US" dirty="0"/>
              <a:t>) for every element </a:t>
            </a:r>
            <a:r>
              <a:rPr lang="en-US" i="1" dirty="0"/>
              <a:t>a</a:t>
            </a:r>
            <a:r>
              <a:rPr lang="en-US" dirty="0">
                <a:latin typeface="Cambria Math"/>
                <a:ea typeface="Cambria Math"/>
              </a:rPr>
              <a:t>∈</a:t>
            </a:r>
            <a:r>
              <a:rPr lang="en-US" dirty="0"/>
              <a:t> </a:t>
            </a:r>
            <a:r>
              <a:rPr lang="en-US" i="1" dirty="0"/>
              <a:t>A</a:t>
            </a:r>
            <a:r>
              <a:rPr lang="en-US" dirty="0"/>
              <a:t>. </a:t>
            </a:r>
          </a:p>
          <a:p>
            <a:endParaRPr lang="en-US" dirty="0"/>
          </a:p>
          <a:p>
            <a:pPr>
              <a:buNone/>
            </a:pPr>
            <a:r>
              <a:rPr lang="en-US" dirty="0"/>
              <a:t> and</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574482" y="4648200"/>
            <a:ext cx="5740718" cy="38290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447800" y="5638800"/>
            <a:ext cx="6855143" cy="38290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77500" lnSpcReduction="20000"/>
          </a:bodyPr>
          <a:lstStyle/>
          <a:p>
            <a:pPr>
              <a:buNone/>
            </a:pPr>
            <a:r>
              <a:rPr lang="en-US" sz="2800" dirty="0"/>
              <a:t>Given a function </a:t>
            </a:r>
            <a:r>
              <a:rPr lang="en-US" sz="2800" i="1" dirty="0"/>
              <a:t>f</a:t>
            </a:r>
            <a:r>
              <a:rPr lang="en-US" sz="2800" dirty="0">
                <a:latin typeface="Cambria Math" pitchFamily="18" charset="0"/>
                <a:ea typeface="Cambria Math" pitchFamily="18" charset="0"/>
              </a:rPr>
              <a:t>: </a:t>
            </a:r>
            <a:r>
              <a:rPr lang="en-US" sz="2800" i="1" dirty="0">
                <a:ea typeface="Cambria Math" pitchFamily="18" charset="0"/>
              </a:rPr>
              <a:t>A</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Wingdings" pitchFamily="2" charset="2"/>
              </a:rPr>
              <a:t>→ </a:t>
            </a:r>
            <a:r>
              <a:rPr lang="en-US" sz="2800" i="1" dirty="0">
                <a:ea typeface="Cambria Math" pitchFamily="18" charset="0"/>
                <a:sym typeface="Wingdings" pitchFamily="2" charset="2"/>
              </a:rPr>
              <a:t>B</a:t>
            </a:r>
            <a:r>
              <a:rPr lang="en-US" sz="2800" b="1" dirty="0">
                <a:latin typeface="Cambria Math" pitchFamily="18" charset="0"/>
                <a:ea typeface="Cambria Math" pitchFamily="18" charset="0"/>
                <a:sym typeface="Wingdings" pitchFamily="2" charset="2"/>
              </a:rPr>
              <a:t>:</a:t>
            </a:r>
            <a:r>
              <a:rPr lang="en-US" sz="2800" dirty="0"/>
              <a:t> </a:t>
            </a:r>
          </a:p>
          <a:p>
            <a:r>
              <a:rPr lang="en-US" sz="2800" dirty="0"/>
              <a:t>We say </a:t>
            </a:r>
            <a:r>
              <a:rPr lang="en-US" sz="2800" i="1" dirty="0"/>
              <a:t>f</a:t>
            </a:r>
            <a:r>
              <a:rPr lang="en-US" sz="2800" dirty="0">
                <a:latin typeface="Lucida Calligraphy"/>
              </a:rPr>
              <a:t> </a:t>
            </a:r>
            <a:r>
              <a:rPr lang="en-US" sz="2800" b="1" i="1" dirty="0"/>
              <a:t>maps</a:t>
            </a:r>
            <a:r>
              <a:rPr lang="en-US" sz="2800" dirty="0"/>
              <a:t> </a:t>
            </a:r>
            <a:r>
              <a:rPr lang="en-US" sz="2800" i="1" dirty="0"/>
              <a:t>A</a:t>
            </a:r>
            <a:r>
              <a:rPr lang="en-US" sz="2800" dirty="0"/>
              <a:t> to </a:t>
            </a:r>
            <a:r>
              <a:rPr lang="en-US" sz="2800" i="1" dirty="0"/>
              <a:t>B or </a:t>
            </a:r>
          </a:p>
          <a:p>
            <a:pPr>
              <a:buNone/>
            </a:pPr>
            <a:r>
              <a:rPr lang="en-US" sz="2800" i="1" dirty="0"/>
              <a:t>        f </a:t>
            </a:r>
            <a:r>
              <a:rPr lang="en-US" sz="2800" dirty="0"/>
              <a:t>is a </a:t>
            </a:r>
            <a:r>
              <a:rPr lang="en-US" sz="2800" b="1" i="1" dirty="0"/>
              <a:t>mapping</a:t>
            </a:r>
            <a:r>
              <a:rPr lang="en-US" sz="2800" dirty="0"/>
              <a:t> from  </a:t>
            </a:r>
            <a:r>
              <a:rPr lang="en-US" sz="2800" i="1" dirty="0"/>
              <a:t>A</a:t>
            </a:r>
            <a:r>
              <a:rPr lang="en-US" sz="2800" dirty="0"/>
              <a:t> to </a:t>
            </a:r>
            <a:r>
              <a:rPr lang="en-US" sz="2800" i="1" dirty="0"/>
              <a:t>B</a:t>
            </a:r>
            <a:r>
              <a:rPr lang="en-US" sz="2800" dirty="0"/>
              <a:t>.</a:t>
            </a:r>
          </a:p>
          <a:p>
            <a:r>
              <a:rPr lang="en-US" sz="2800" i="1" dirty="0"/>
              <a:t>A</a:t>
            </a:r>
            <a:r>
              <a:rPr lang="en-US" sz="2800" dirty="0"/>
              <a:t> is called the </a:t>
            </a:r>
            <a:r>
              <a:rPr lang="en-US" sz="2800" b="1" i="1" dirty="0"/>
              <a:t>domain</a:t>
            </a:r>
            <a:r>
              <a:rPr lang="en-US" sz="2800" dirty="0"/>
              <a:t> of </a:t>
            </a:r>
            <a:r>
              <a:rPr lang="en-US" sz="2800" i="1" dirty="0"/>
              <a:t>f</a:t>
            </a:r>
            <a:r>
              <a:rPr lang="en-US" sz="2800" dirty="0"/>
              <a:t>.</a:t>
            </a:r>
          </a:p>
          <a:p>
            <a:r>
              <a:rPr lang="en-US" sz="2800" i="1" dirty="0"/>
              <a:t>B</a:t>
            </a:r>
            <a:r>
              <a:rPr lang="en-US" sz="2800" dirty="0"/>
              <a:t> is called the </a:t>
            </a:r>
            <a:r>
              <a:rPr lang="en-US" sz="2800" b="1" i="1" dirty="0" err="1"/>
              <a:t>codomain</a:t>
            </a:r>
            <a:r>
              <a:rPr lang="en-US" sz="2800" dirty="0"/>
              <a:t> of </a:t>
            </a:r>
            <a:r>
              <a:rPr lang="en-US" sz="2800" i="1" dirty="0"/>
              <a:t>f</a:t>
            </a:r>
            <a:r>
              <a:rPr lang="en-US" sz="2800" dirty="0"/>
              <a:t>.</a:t>
            </a:r>
          </a:p>
          <a:p>
            <a:r>
              <a:rPr lang="en-US" sz="2800" dirty="0"/>
              <a:t>If </a:t>
            </a:r>
            <a:r>
              <a:rPr lang="en-US" sz="2800" i="1" dirty="0"/>
              <a:t>f</a:t>
            </a:r>
            <a:r>
              <a:rPr lang="en-US" sz="2800" dirty="0"/>
              <a:t>(</a:t>
            </a:r>
            <a:r>
              <a:rPr lang="en-US" sz="2800" i="1" dirty="0">
                <a:ea typeface="Cambria Math" pitchFamily="18" charset="0"/>
              </a:rPr>
              <a:t>a</a:t>
            </a:r>
            <a:r>
              <a:rPr lang="en-US" sz="2800" dirty="0"/>
              <a:t>)</a:t>
            </a:r>
            <a:r>
              <a:rPr lang="en-US" sz="2800" i="1" dirty="0"/>
              <a:t> = </a:t>
            </a:r>
            <a:r>
              <a:rPr lang="en-US" sz="2800" i="1" dirty="0">
                <a:ea typeface="Cambria Math" pitchFamily="18" charset="0"/>
              </a:rPr>
              <a:t>b</a:t>
            </a:r>
            <a:r>
              <a:rPr lang="en-US" sz="2800" dirty="0"/>
              <a:t>, </a:t>
            </a:r>
          </a:p>
          <a:p>
            <a:pPr lvl="1"/>
            <a:r>
              <a:rPr lang="en-US" sz="2800" dirty="0"/>
              <a:t>then </a:t>
            </a:r>
            <a:r>
              <a:rPr lang="en-US" sz="2800" i="1" dirty="0">
                <a:ea typeface="Cambria Math" pitchFamily="18" charset="0"/>
              </a:rPr>
              <a:t>b</a:t>
            </a:r>
            <a:r>
              <a:rPr lang="en-US" sz="2800" dirty="0">
                <a:latin typeface="Cambria Math" pitchFamily="18" charset="0"/>
                <a:ea typeface="Cambria Math" pitchFamily="18" charset="0"/>
              </a:rPr>
              <a:t> </a:t>
            </a:r>
            <a:r>
              <a:rPr lang="en-US" sz="2800" dirty="0"/>
              <a:t>is called the </a:t>
            </a:r>
            <a:r>
              <a:rPr lang="en-US" sz="2800" b="1" i="1" dirty="0"/>
              <a:t>image</a:t>
            </a:r>
            <a:r>
              <a:rPr lang="en-US" sz="2800" dirty="0"/>
              <a:t> of </a:t>
            </a:r>
            <a:r>
              <a:rPr lang="en-US" sz="2800" i="1" dirty="0">
                <a:ea typeface="Cambria Math" pitchFamily="18" charset="0"/>
              </a:rPr>
              <a:t>a</a:t>
            </a:r>
            <a:r>
              <a:rPr lang="en-US" sz="2800" i="1" dirty="0">
                <a:latin typeface="Cambria Math" pitchFamily="18" charset="0"/>
                <a:ea typeface="Cambria Math" pitchFamily="18" charset="0"/>
              </a:rPr>
              <a:t> </a:t>
            </a:r>
            <a:r>
              <a:rPr lang="en-US" sz="2800" dirty="0"/>
              <a:t>under </a:t>
            </a:r>
            <a:r>
              <a:rPr lang="en-US" sz="2800" i="1" dirty="0"/>
              <a:t>f</a:t>
            </a:r>
            <a:r>
              <a:rPr lang="en-US" sz="2800" dirty="0"/>
              <a:t>.</a:t>
            </a:r>
          </a:p>
          <a:p>
            <a:pPr lvl="1"/>
            <a:r>
              <a:rPr lang="en-US" sz="2800" i="1" dirty="0">
                <a:ea typeface="Cambria Math" pitchFamily="18" charset="0"/>
              </a:rPr>
              <a:t>a</a:t>
            </a:r>
            <a:r>
              <a:rPr lang="en-US" sz="2800" dirty="0"/>
              <a:t> is called the </a:t>
            </a:r>
            <a:r>
              <a:rPr lang="en-US" sz="2800" b="1" i="1" dirty="0" err="1"/>
              <a:t>preimage</a:t>
            </a:r>
            <a:r>
              <a:rPr lang="en-US" sz="2800" dirty="0"/>
              <a:t> of </a:t>
            </a:r>
            <a:r>
              <a:rPr lang="en-US" sz="2800" i="1" dirty="0">
                <a:latin typeface="Cambria Math" pitchFamily="18" charset="0"/>
                <a:ea typeface="Cambria Math" pitchFamily="18" charset="0"/>
              </a:rPr>
              <a:t>b.</a:t>
            </a:r>
          </a:p>
          <a:p>
            <a:r>
              <a:rPr lang="en-US" sz="2800" dirty="0"/>
              <a:t>The </a:t>
            </a:r>
            <a:r>
              <a:rPr lang="en-US" sz="2800" b="1" i="1" dirty="0"/>
              <a:t>range</a:t>
            </a:r>
            <a:r>
              <a:rPr lang="en-US" sz="2800" dirty="0"/>
              <a:t> of </a:t>
            </a:r>
            <a:r>
              <a:rPr lang="en-US" sz="2800" i="1" dirty="0">
                <a:latin typeface="Constantia" pitchFamily="18" charset="0"/>
              </a:rPr>
              <a:t>f</a:t>
            </a:r>
            <a:r>
              <a:rPr lang="en-US" sz="2800" dirty="0"/>
              <a:t> is the set of all images of points in </a:t>
            </a:r>
            <a:r>
              <a:rPr lang="en-US" sz="2800" b="1" dirty="0"/>
              <a:t>A</a:t>
            </a:r>
            <a:r>
              <a:rPr lang="en-US" sz="2800" dirty="0"/>
              <a:t> under </a:t>
            </a:r>
            <a:r>
              <a:rPr lang="en-US" sz="2800" i="1" dirty="0"/>
              <a:t>f</a:t>
            </a:r>
            <a:r>
              <a:rPr lang="en-US" sz="2800" dirty="0"/>
              <a:t>. We denote it by </a:t>
            </a:r>
            <a:r>
              <a:rPr lang="en-US" sz="2800" i="1" dirty="0"/>
              <a:t>f</a:t>
            </a:r>
            <a:r>
              <a:rPr lang="en-US" sz="2800" dirty="0"/>
              <a:t>(</a:t>
            </a:r>
            <a:r>
              <a:rPr lang="en-US" sz="2800" i="1" dirty="0"/>
              <a:t>A</a:t>
            </a:r>
            <a:r>
              <a:rPr lang="en-US" sz="2800" dirty="0"/>
              <a:t>).</a:t>
            </a:r>
          </a:p>
          <a:p>
            <a:r>
              <a:rPr lang="en-US" sz="2800" dirty="0"/>
              <a:t>Two functions are </a:t>
            </a:r>
            <a:r>
              <a:rPr lang="en-US" sz="2800" i="1" dirty="0"/>
              <a:t>equal </a:t>
            </a:r>
            <a:r>
              <a:rPr lang="en-US" sz="2800" dirty="0"/>
              <a:t>when they have the same domain, the same </a:t>
            </a:r>
            <a:r>
              <a:rPr lang="en-US" sz="2800" dirty="0" err="1"/>
              <a:t>codomain</a:t>
            </a:r>
            <a:r>
              <a:rPr lang="en-US" sz="2800" dirty="0"/>
              <a:t> and map each element of the domain to the same element of the </a:t>
            </a:r>
            <a:r>
              <a:rPr lang="en-US" sz="2800" dirty="0" err="1"/>
              <a:t>codomain</a:t>
            </a:r>
            <a:r>
              <a:rPr lang="en-US" sz="2800" dirty="0"/>
              <a:t>. </a:t>
            </a:r>
          </a:p>
          <a:p>
            <a:endParaRPr lang="en-US" sz="2800" dirty="0"/>
          </a:p>
          <a:p>
            <a:endParaRPr lang="en-US" dirty="0"/>
          </a:p>
          <a:p>
            <a:endParaRPr lang="en-US" dirty="0"/>
          </a:p>
          <a:p>
            <a:endParaRPr lang="en-US" dirty="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Functions</a:t>
            </a:r>
          </a:p>
        </p:txBody>
      </p:sp>
      <p:sp>
        <p:nvSpPr>
          <p:cNvPr id="3"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a:t>
            </a:r>
          </a:p>
          <a:p>
            <a:pPr lvl="2">
              <a:buNone/>
            </a:pPr>
            <a:r>
              <a:rPr lang="en-US" dirty="0"/>
              <a:t>Students and grades example.</a:t>
            </a:r>
          </a:p>
          <a:p>
            <a:pPr lvl="1"/>
            <a:r>
              <a:rPr lang="en-US" dirty="0"/>
              <a:t>A formula. </a:t>
            </a:r>
          </a:p>
          <a:p>
            <a:pPr lvl="2">
              <a:buNone/>
            </a:pP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+ 1</a:t>
            </a:r>
            <a:endParaRPr lang="en-US" dirty="0"/>
          </a:p>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a:t>
            </a:r>
            <a:r>
              <a:rPr lang="en-US" dirty="0" err="1"/>
              <a:t>inChapter</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a:t>f</a:t>
            </a:r>
            <a:r>
              <a:rPr lang="en-US" sz="3200" dirty="0"/>
              <a:t>(a) = ?</a:t>
            </a:r>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a:t>x</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a:t>z</a:t>
            </a:r>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a:t>The image of d is ?</a:t>
            </a:r>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a:t>z</a:t>
            </a:r>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a:t>The domain of f is ?</a:t>
            </a:r>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a:t>A</a:t>
            </a:r>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a:t>The </a:t>
            </a:r>
            <a:r>
              <a:rPr lang="en-US" sz="3200" dirty="0" err="1"/>
              <a:t>codomain</a:t>
            </a:r>
            <a:r>
              <a:rPr lang="en-US" sz="3200" dirty="0"/>
              <a:t> of f is ?</a:t>
            </a:r>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a:t>B</a:t>
            </a:r>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a:t>The </a:t>
            </a:r>
            <a:r>
              <a:rPr lang="en-US" sz="3200" dirty="0" err="1"/>
              <a:t>preimage</a:t>
            </a:r>
            <a:r>
              <a:rPr lang="en-US" sz="3200" dirty="0"/>
              <a:t> of y is ?</a:t>
            </a:r>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a:t>b</a:t>
            </a:r>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a:t>f</a:t>
            </a:r>
            <a:r>
              <a:rPr lang="en-US" sz="3200" dirty="0"/>
              <a:t>(</a:t>
            </a:r>
            <a:r>
              <a:rPr lang="en-US" sz="3200" i="1" dirty="0"/>
              <a:t>A</a:t>
            </a:r>
            <a:r>
              <a:rPr lang="en-US" sz="3200" dirty="0"/>
              <a:t>) = ?</a:t>
            </a:r>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a:t>{</a:t>
            </a:r>
            <a:r>
              <a:rPr lang="en-US" sz="3200" dirty="0" err="1"/>
              <a:t>a,c,d</a:t>
            </a:r>
            <a:r>
              <a:rPr lang="en-US" sz="3200" dirty="0"/>
              <a:t>}</a:t>
            </a:r>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a:t>The </a:t>
            </a:r>
            <a:r>
              <a:rPr lang="en-US" sz="3200" dirty="0" err="1"/>
              <a:t>preimage</a:t>
            </a:r>
            <a:r>
              <a:rPr lang="en-US" sz="3200" dirty="0"/>
              <a:t>(s) of z is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on Functions and Sets </a:t>
            </a:r>
          </a:p>
        </p:txBody>
      </p:sp>
      <p:sp>
        <p:nvSpPr>
          <p:cNvPr id="3" name="Content Placeholder 2"/>
          <p:cNvSpPr>
            <a:spLocks noGrp="1"/>
          </p:cNvSpPr>
          <p:nvPr>
            <p:ph idx="1"/>
          </p:nvPr>
        </p:nvSpPr>
        <p:spPr/>
        <p:txBody>
          <a:bodyPr/>
          <a:lstStyle/>
          <a:p>
            <a:r>
              <a:rPr lang="en-US" dirty="0"/>
              <a:t>If                         and  S is a subset of A, then </a:t>
            </a:r>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a:t>x</a:t>
              </a:r>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a:t>f </a:t>
            </a:r>
            <a:r>
              <a:rPr lang="en-US" sz="3200" dirty="0"/>
              <a:t>{</a:t>
            </a:r>
            <a:r>
              <a:rPr lang="en-US" sz="3200" dirty="0" err="1"/>
              <a:t>c,d</a:t>
            </a:r>
            <a:r>
              <a:rPr lang="en-US" sz="3200" dirty="0"/>
              <a:t>} is ?</a:t>
            </a:r>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a:t>{</a:t>
            </a:r>
            <a:r>
              <a:rPr lang="en-US" sz="2400" dirty="0" err="1"/>
              <a:t>y,z</a:t>
            </a:r>
            <a:r>
              <a:rPr lang="en-US" sz="2400" dirty="0"/>
              <a:t>}</a:t>
            </a:r>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a:t>f </a:t>
            </a:r>
            <a:r>
              <a:rPr lang="en-US" sz="3200" dirty="0"/>
              <a:t>{</a:t>
            </a:r>
            <a:r>
              <a:rPr lang="en-US" sz="3200" dirty="0" err="1"/>
              <a:t>a,b,c</a:t>
            </a:r>
            <a:r>
              <a:rPr lang="en-US" sz="3200" dirty="0"/>
              <a:t>,} is ?</a:t>
            </a:r>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a:t>{</a:t>
            </a:r>
            <a:r>
              <a:rPr lang="en-US" sz="2400" i="1" dirty="0"/>
              <a:t>z</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a:t>
            </a:r>
          </a:p>
        </p:txBody>
      </p:sp>
      <p:sp>
        <p:nvSpPr>
          <p:cNvPr id="5" name="Content Placeholder 4"/>
          <p:cNvSpPr>
            <a:spLocks noGrp="1"/>
          </p:cNvSpPr>
          <p:nvPr>
            <p:ph idx="1"/>
          </p:nvPr>
        </p:nvSpPr>
        <p:spPr/>
        <p:txBody>
          <a:bodyPr/>
          <a:lstStyle/>
          <a:p>
            <a:pPr>
              <a:buNone/>
            </a:pPr>
            <a:r>
              <a:rPr lang="en-US" b="1" dirty="0"/>
              <a:t>   Definition</a:t>
            </a:r>
            <a:r>
              <a:rPr lang="en-US" dirty="0"/>
              <a:t>: A function f is said to be </a:t>
            </a:r>
            <a:r>
              <a:rPr lang="en-US" i="1" dirty="0"/>
              <a:t>one-to-one</a:t>
            </a:r>
            <a:r>
              <a:rPr lang="en-US" dirty="0"/>
              <a:t> ,  or </a:t>
            </a:r>
            <a:r>
              <a:rPr lang="en-US" i="1" dirty="0"/>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a:t>v</a:t>
              </a:r>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a:t>w</a:t>
              </a:r>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a:t>x</a:t>
                </a:r>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Surjections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t>onto</a:t>
            </a:r>
            <a:r>
              <a:rPr lang="en-US" dirty="0"/>
              <a:t> or </a:t>
            </a:r>
            <a:r>
              <a:rPr lang="en-US" i="1" dirty="0" err="1"/>
              <a:t>surjective</a:t>
            </a:r>
            <a:r>
              <a:rPr lang="en-US" dirty="0"/>
              <a:t>, if and only if for every element               there is an element               with                   .  A function </a:t>
            </a:r>
            <a:r>
              <a:rPr lang="en-US" i="1" dirty="0"/>
              <a:t>f</a:t>
            </a:r>
            <a:r>
              <a:rPr lang="en-US" b="1" dirty="0"/>
              <a:t> </a:t>
            </a:r>
            <a:r>
              <a:rPr lang="en-US" dirty="0"/>
              <a:t>is called a </a:t>
            </a:r>
            <a:r>
              <a:rPr lang="en-US" i="1" dirty="0"/>
              <a:t>surjection</a:t>
            </a:r>
            <a:r>
              <a:rPr lang="en-US" dirty="0"/>
              <a:t> if it is onto.</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a:t>A</a:t>
              </a:r>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a:t>B</a:t>
              </a:r>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a:t>a</a:t>
              </a:r>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a:t>b</a:t>
              </a:r>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a:t>c</a:t>
              </a:r>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a:t>d</a:t>
              </a:r>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a:t>x</a:t>
              </a:r>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a:t>y</a:t>
              </a:r>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a:t>z</a:t>
              </a:r>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p:txBody>
          <a:bodyPr>
            <a:normAutofit/>
          </a:bodyPr>
          <a:lstStyle/>
          <a:p>
            <a:r>
              <a:rPr lang="en-US" dirty="0"/>
              <a:t>Set of all vowels in the English alphabet:</a:t>
            </a:r>
          </a:p>
          <a:p>
            <a:pPr>
              <a:buNone/>
            </a:pPr>
            <a:r>
              <a:rPr lang="en-US" dirty="0"/>
              <a:t>              </a:t>
            </a:r>
            <a:r>
              <a:rPr lang="en-US" i="1" dirty="0">
                <a:latin typeface="Cambria Math" pitchFamily="18" charset="0"/>
                <a:ea typeface="Cambria Math" pitchFamily="18" charset="0"/>
              </a:rPr>
              <a:t>V</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a,e,i,o,u</a:t>
            </a:r>
            <a:r>
              <a:rPr lang="en-US" dirty="0">
                <a:latin typeface="Cambria Math" pitchFamily="18" charset="0"/>
                <a:ea typeface="Cambria Math" pitchFamily="18" charset="0"/>
              </a:rPr>
              <a:t>}</a:t>
            </a:r>
          </a:p>
          <a:p>
            <a:r>
              <a:rPr lang="en-US" dirty="0"/>
              <a:t>Set of all  odd positive integers less than </a:t>
            </a:r>
            <a:r>
              <a:rPr lang="en-US" dirty="0">
                <a:latin typeface="Cambria Math" pitchFamily="18" charset="0"/>
                <a:ea typeface="Cambria Math" pitchFamily="18" charset="0"/>
              </a:rPr>
              <a:t>10</a:t>
            </a:r>
            <a:r>
              <a:rPr lang="en-US" dirty="0"/>
              <a:t>:</a:t>
            </a:r>
          </a:p>
          <a:p>
            <a:pPr>
              <a:buNone/>
            </a:pPr>
            <a:r>
              <a:rPr lang="en-US" dirty="0"/>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{1,3,5,7,9}</a:t>
            </a:r>
          </a:p>
          <a:p>
            <a:r>
              <a:rPr lang="en-US" dirty="0"/>
              <a:t>Set of all positive integers less than </a:t>
            </a:r>
            <a:r>
              <a:rPr lang="en-US" dirty="0">
                <a:latin typeface="Cambria Math" pitchFamily="18" charset="0"/>
                <a:ea typeface="Cambria Math" pitchFamily="18" charset="0"/>
              </a:rPr>
              <a:t>100</a:t>
            </a:r>
            <a:r>
              <a:rPr lang="en-US" dirty="0"/>
              <a:t>:</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{1,2,3,……..,99}</a:t>
            </a:r>
          </a:p>
          <a:p>
            <a:pPr marL="514350" indent="-514350"/>
            <a:r>
              <a:rPr lang="en-US" dirty="0">
                <a:latin typeface="Cambria Math" pitchFamily="18" charset="0"/>
                <a:ea typeface="Cambria Math" pitchFamily="18" charset="0"/>
              </a:rPr>
              <a:t>Set of all integers less than 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 -3,-2,-1}</a:t>
            </a:r>
          </a:p>
        </p:txBody>
      </p:sp>
      <p:sp>
        <p:nvSpPr>
          <p:cNvPr id="4" name="TextBox 3">
            <a:extLst>
              <a:ext uri="{FF2B5EF4-FFF2-40B4-BE49-F238E27FC236}">
                <a16:creationId xmlns:a16="http://schemas.microsoft.com/office/drawing/2014/main" id="{3F79C5F0-A378-CE4D-BE9A-BD1CC2EB1DED}"/>
              </a:ext>
            </a:extLst>
          </p:cNvPr>
          <p:cNvSpPr txBox="1"/>
          <p:nvPr/>
        </p:nvSpPr>
        <p:spPr>
          <a:xfrm>
            <a:off x="4343400" y="1090922"/>
            <a:ext cx="3708516" cy="369332"/>
          </a:xfrm>
          <a:prstGeom prst="rect">
            <a:avLst/>
          </a:prstGeom>
          <a:noFill/>
        </p:spPr>
        <p:txBody>
          <a:bodyPr wrap="none" rtlCol="0">
            <a:spAutoFit/>
          </a:bodyPr>
          <a:lstStyle/>
          <a:p>
            <a:r>
              <a:rPr lang="en-US" b="1" dirty="0">
                <a:solidFill>
                  <a:srgbClr val="FF0000"/>
                </a:solidFill>
              </a:rPr>
              <a:t>List all members between braces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f is a </a:t>
            </a:r>
            <a:r>
              <a:rPr lang="en-US" i="1" dirty="0"/>
              <a:t>one-to-one correspondence</a:t>
            </a:r>
            <a:r>
              <a:rPr lang="en-US" dirty="0"/>
              <a:t>, or a </a:t>
            </a:r>
            <a:r>
              <a:rPr lang="en-US" i="1" dirty="0" err="1"/>
              <a:t>bijection</a:t>
            </a:r>
            <a:r>
              <a:rPr lang="en-US" dirty="0"/>
              <a:t>, if it is both one-to-one and onto (</a:t>
            </a:r>
            <a:r>
              <a:rPr lang="en-US" dirty="0" err="1"/>
              <a:t>surjective</a:t>
            </a:r>
            <a:r>
              <a:rPr lang="en-US" dirty="0"/>
              <a:t> and injective).</a:t>
            </a:r>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a:t>B</a:t>
              </a:r>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a:t>a</a:t>
              </a:r>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a:t>b</a:t>
              </a:r>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a:t>c</a:t>
              </a:r>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a:t>x</a:t>
              </a:r>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a:t>y</a:t>
              </a:r>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a:t>z</a:t>
              </a:r>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a:t>w</a:t>
              </a:r>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sp>
        <p:nvSpPr>
          <p:cNvPr id="5" name="Content Placeholder 4"/>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1</a:t>
            </a:r>
            <a:r>
              <a:rPr lang="en-US" dirty="0"/>
              <a:t>: Let </a:t>
            </a:r>
            <a:r>
              <a:rPr lang="en-US" i="1" dirty="0"/>
              <a:t>f </a:t>
            </a:r>
            <a:r>
              <a:rPr lang="en-US" dirty="0"/>
              <a:t>be the function from {</a:t>
            </a:r>
            <a:r>
              <a:rPr lang="en-US" i="1" dirty="0" err="1"/>
              <a:t>a,b,c,d</a:t>
            </a:r>
            <a:r>
              <a:rPr lang="en-US" dirty="0"/>
              <a:t>} to {</a:t>
            </a:r>
            <a:r>
              <a:rPr lang="en-US" dirty="0">
                <a:latin typeface="Cambria Math" pitchFamily="18" charset="0"/>
                <a:ea typeface="Cambria Math" pitchFamily="18" charset="0"/>
              </a:rPr>
              <a:t>1,2,3</a:t>
            </a:r>
            <a:r>
              <a:rPr lang="en-US" dirty="0"/>
              <a:t>} defined by </a:t>
            </a:r>
            <a:r>
              <a:rPr lang="en-US" i="1" dirty="0"/>
              <a:t>f</a:t>
            </a:r>
            <a:r>
              <a:rPr lang="en-US" dirty="0"/>
              <a:t>(</a:t>
            </a:r>
            <a:r>
              <a:rPr lang="en-US" i="1" dirty="0"/>
              <a:t>a</a:t>
            </a:r>
            <a:r>
              <a:rPr lang="en-US"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c</a:t>
            </a:r>
            <a:r>
              <a:rPr lang="en-US" dirty="0"/>
              <a:t>) = </a:t>
            </a:r>
            <a:r>
              <a:rPr lang="en-US" dirty="0">
                <a:latin typeface="Cambria Math" pitchFamily="18" charset="0"/>
                <a:ea typeface="Cambria Math" pitchFamily="18" charset="0"/>
              </a:rPr>
              <a:t>1</a:t>
            </a:r>
            <a:r>
              <a:rPr lang="en-US" dirty="0"/>
              <a:t>, and </a:t>
            </a:r>
            <a:r>
              <a:rPr lang="en-US" i="1" dirty="0"/>
              <a:t>f</a:t>
            </a:r>
            <a:r>
              <a:rPr lang="en-US" dirty="0"/>
              <a:t>(</a:t>
            </a:r>
            <a:r>
              <a:rPr lang="en-US" i="1" dirty="0"/>
              <a:t>d</a:t>
            </a:r>
            <a:r>
              <a:rPr lang="en-US" dirty="0"/>
              <a:t>) = </a:t>
            </a:r>
            <a:r>
              <a:rPr lang="en-US" dirty="0">
                <a:latin typeface="Cambria Math" pitchFamily="18" charset="0"/>
                <a:ea typeface="Cambria Math" pitchFamily="18" charset="0"/>
              </a:rPr>
              <a:t>3</a:t>
            </a:r>
            <a:r>
              <a:rPr lang="en-US" dirty="0"/>
              <a:t>. Is </a:t>
            </a:r>
            <a:r>
              <a:rPr lang="en-US" i="1" dirty="0"/>
              <a:t>f</a:t>
            </a:r>
            <a:r>
              <a:rPr lang="en-US" dirty="0"/>
              <a:t> an onto function?</a:t>
            </a:r>
          </a:p>
          <a:p>
            <a:pPr>
              <a:buNone/>
            </a:pPr>
            <a:r>
              <a:rPr lang="en-US" dirty="0"/>
              <a:t>    </a:t>
            </a:r>
            <a:r>
              <a:rPr lang="en-US" b="1" dirty="0"/>
              <a:t>Solution</a:t>
            </a:r>
            <a:r>
              <a:rPr lang="en-US" dirty="0"/>
              <a:t>: Yes, </a:t>
            </a:r>
            <a:r>
              <a:rPr lang="en-US" i="1" dirty="0"/>
              <a:t>f </a:t>
            </a:r>
            <a:r>
              <a:rPr lang="en-US" dirty="0"/>
              <a:t>is onto since all three elements of the </a:t>
            </a:r>
            <a:r>
              <a:rPr lang="en-US" dirty="0" err="1"/>
              <a:t>codomain</a:t>
            </a:r>
            <a:r>
              <a:rPr lang="en-US" dirty="0"/>
              <a:t> are images of elements in the domain. If the </a:t>
            </a:r>
            <a:r>
              <a:rPr lang="en-US" dirty="0" err="1"/>
              <a:t>codomain</a:t>
            </a:r>
            <a:r>
              <a:rPr lang="en-US" dirty="0"/>
              <a:t> were changed to {</a:t>
            </a:r>
            <a:r>
              <a:rPr lang="en-US" dirty="0">
                <a:latin typeface="Cambria Math" pitchFamily="18" charset="0"/>
                <a:ea typeface="Cambria Math" pitchFamily="18" charset="0"/>
              </a:rPr>
              <a:t>1,2,3,4</a:t>
            </a:r>
            <a:r>
              <a:rPr lang="en-US" dirty="0"/>
              <a:t>}, </a:t>
            </a:r>
            <a:r>
              <a:rPr lang="en-US" i="1" dirty="0"/>
              <a:t>f  </a:t>
            </a:r>
            <a:r>
              <a:rPr lang="en-US" dirty="0"/>
              <a:t>would not be onto. </a:t>
            </a:r>
          </a:p>
          <a:p>
            <a:pPr>
              <a:buNone/>
            </a:pPr>
            <a:r>
              <a:rPr lang="en-US" b="1" dirty="0"/>
              <a:t>   Example </a:t>
            </a:r>
            <a:r>
              <a:rPr lang="en-US" b="1" dirty="0">
                <a:latin typeface="Cambria Math" pitchFamily="18" charset="0"/>
                <a:ea typeface="Cambria Math" pitchFamily="18" charset="0"/>
              </a:rPr>
              <a:t>2</a:t>
            </a:r>
            <a:r>
              <a:rPr lang="en-US" dirty="0"/>
              <a:t>: Is the function  </a:t>
            </a:r>
            <a:r>
              <a:rPr lang="en-US" i="1" dirty="0"/>
              <a:t>f</a:t>
            </a:r>
            <a:r>
              <a:rPr lang="en-US" dirty="0"/>
              <a:t>(</a:t>
            </a:r>
            <a:r>
              <a:rPr lang="en-US" i="1" dirty="0"/>
              <a:t>x</a:t>
            </a:r>
            <a:r>
              <a:rPr lang="en-US" dirty="0"/>
              <a:t>)</a:t>
            </a:r>
            <a:r>
              <a:rPr lang="en-US" i="1" dirty="0"/>
              <a:t> = x</a:t>
            </a:r>
            <a:r>
              <a:rPr lang="en-US" baseline="30000" dirty="0"/>
              <a:t>2</a:t>
            </a:r>
            <a:r>
              <a:rPr lang="en-US" i="1" baseline="30000" dirty="0"/>
              <a:t>   </a:t>
            </a:r>
            <a:r>
              <a:rPr lang="en-US" dirty="0"/>
              <a:t> from the set of integers onto?  </a:t>
            </a:r>
          </a:p>
          <a:p>
            <a:pPr>
              <a:buNone/>
            </a:pPr>
            <a:r>
              <a:rPr lang="en-US" b="1" dirty="0"/>
              <a:t>   Solution</a:t>
            </a:r>
            <a:r>
              <a:rPr lang="en-US" dirty="0"/>
              <a:t>: No, </a:t>
            </a:r>
            <a:r>
              <a:rPr lang="en-US" i="1" dirty="0"/>
              <a:t>f</a:t>
            </a:r>
            <a:r>
              <a:rPr lang="en-US" dirty="0"/>
              <a:t> is  not onto because there is no integer </a:t>
            </a:r>
            <a:r>
              <a:rPr lang="en-US" i="1" dirty="0"/>
              <a:t>x </a:t>
            </a:r>
            <a:r>
              <a:rPr lang="en-US" dirty="0"/>
              <a:t>with </a:t>
            </a:r>
            <a:r>
              <a:rPr lang="en-US" i="1" dirty="0"/>
              <a:t>x</a:t>
            </a:r>
            <a:r>
              <a:rPr lang="en-US" baseline="30000" dirty="0"/>
              <a:t>2</a:t>
            </a:r>
            <a:r>
              <a:rPr lang="en-US" i="1" baseline="30000" dirty="0"/>
              <a:t>  </a:t>
            </a:r>
            <a:r>
              <a:rPr lang="en-US" dirty="0"/>
              <a:t>= </a:t>
            </a:r>
            <a:r>
              <a:rPr lang="en-US" dirty="0">
                <a:latin typeface="Cambria Math"/>
                <a:ea typeface="Cambria Math"/>
              </a:rPr>
              <a:t>−</a:t>
            </a:r>
            <a:r>
              <a:rPr lang="en-US" dirty="0">
                <a:latin typeface="Cambria Math" pitchFamily="18" charset="0"/>
                <a:ea typeface="Cambria Math" pitchFamily="18" charset="0"/>
              </a:rPr>
              <a:t>1, for example. </a:t>
            </a:r>
            <a:endParaRPr lang="en-US" i="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f</a:t>
            </a:r>
            <a:r>
              <a:rPr lang="en-US" dirty="0"/>
              <a:t> be a </a:t>
            </a:r>
            <a:r>
              <a:rPr lang="en-US" dirty="0" err="1"/>
              <a:t>bijection</a:t>
            </a:r>
            <a:r>
              <a:rPr lang="en-US" dirty="0"/>
              <a:t>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          , is the function from </a:t>
            </a:r>
            <a:r>
              <a:rPr lang="en-US" i="1" dirty="0"/>
              <a:t>B</a:t>
            </a:r>
            <a:r>
              <a:rPr lang="en-US" dirty="0"/>
              <a:t> to </a:t>
            </a:r>
            <a:r>
              <a:rPr lang="en-US" i="1" dirty="0"/>
              <a:t>A</a:t>
            </a:r>
            <a:r>
              <a:rPr lang="en-US" b="1" dirty="0"/>
              <a:t> </a:t>
            </a:r>
            <a:r>
              <a:rPr lang="en-US" dirty="0"/>
              <a:t>defined as</a:t>
            </a:r>
            <a:endParaRPr lang="en-US" b="1" dirty="0"/>
          </a:p>
          <a:p>
            <a:pPr>
              <a:buNone/>
            </a:pPr>
            <a:r>
              <a:rPr lang="en-US" dirty="0"/>
              <a:t>   No inverse exists unless </a:t>
            </a:r>
            <a:r>
              <a:rPr lang="en-US" i="1" dirty="0"/>
              <a:t>f</a:t>
            </a:r>
            <a:r>
              <a:rPr lang="en-US" dirty="0"/>
              <a:t> is a </a:t>
            </a:r>
            <a:r>
              <a:rPr lang="en-US" dirty="0" err="1"/>
              <a:t>bijection</a:t>
            </a:r>
            <a:r>
              <a:rPr lang="en-US" dirty="0"/>
              <a:t>. Why?</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a:t>f</a:t>
              </a:r>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f</a:t>
            </a:r>
            <a:r>
              <a:rPr lang="en-US" dirty="0"/>
              <a:t> be the function from {</a:t>
            </a:r>
            <a:r>
              <a:rPr lang="en-US" i="1" dirty="0" err="1"/>
              <a:t>a,b,c</a:t>
            </a:r>
            <a:r>
              <a:rPr lang="en-US" dirty="0"/>
              <a:t>} to {1,2,3} 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latin typeface="Cambria Math" pitchFamily="18" charset="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latin typeface="Cambria Math" pitchFamily="18" charset="0"/>
                <a:ea typeface="Cambria Math" pitchFamily="18" charset="0"/>
              </a:rPr>
              <a:t>1</a:t>
            </a:r>
            <a:r>
              <a:rPr lang="en-US" dirty="0"/>
              <a:t>. Is f invertible and if so what is its inverse?</a:t>
            </a:r>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 </a:t>
            </a:r>
            <a:r>
              <a:rPr lang="en-US" i="1" dirty="0">
                <a:ea typeface="Cambria Math" pitchFamily="18" charset="0"/>
              </a:rPr>
              <a:t>= c</a:t>
            </a:r>
            <a:r>
              <a:rPr lang="en-US" dirty="0">
                <a:latin typeface="Cambria Math" pitchFamily="18" charset="0"/>
                <a:ea typeface="Cambria Math" pitchFamily="18" charset="0"/>
              </a:rPr>
              <a:t>,    </a:t>
            </a:r>
            <a:r>
              <a:rPr lang="en-US" i="1" dirty="0"/>
              <a:t>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2</a:t>
            </a:r>
            <a:r>
              <a:rPr lang="en-US" dirty="0"/>
              <a:t>)</a:t>
            </a:r>
            <a:r>
              <a:rPr lang="en-US" i="1" dirty="0"/>
              <a:t> = a,  </a:t>
            </a:r>
            <a:r>
              <a:rPr lang="en-US" dirty="0"/>
              <a:t>and</a:t>
            </a:r>
            <a:r>
              <a:rPr lang="en-US" i="1" dirty="0"/>
              <a:t> 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3</a:t>
            </a:r>
            <a:r>
              <a:rPr lang="en-US" dirty="0"/>
              <a:t>)</a:t>
            </a:r>
            <a:r>
              <a:rPr lang="en-US" i="1" dirty="0"/>
              <a:t>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dirty="0">
                <a:latin typeface="Cambria Math" pitchFamily="18" charset="0"/>
                <a:ea typeface="Cambria Math" pitchFamily="18" charset="0"/>
              </a:rPr>
              <a:t>:</a:t>
            </a:r>
            <a:r>
              <a:rPr lang="en-US" b="1" dirty="0">
                <a:latin typeface="Cambria Math" pitchFamily="18" charset="0"/>
                <a:ea typeface="Cambria Math" pitchFamily="18" charset="0"/>
              </a:rPr>
              <a:t> </a:t>
            </a:r>
            <a:r>
              <a:rPr lang="en-US" dirty="0"/>
              <a:t>Let </a:t>
            </a:r>
            <a:r>
              <a:rPr lang="en-US" i="1" dirty="0"/>
              <a:t>f: </a:t>
            </a:r>
            <a:r>
              <a:rPr lang="en-US" b="1" dirty="0"/>
              <a:t>Z </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f(x) = x + </a:t>
            </a:r>
            <a:r>
              <a:rPr lang="en-US" dirty="0">
                <a:latin typeface="Cambria Math" pitchFamily="18" charset="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i="1" dirty="0">
                <a:ea typeface="Cambria Math" pitchFamily="18" charset="0"/>
              </a:rPr>
              <a:t>(y) = y – </a:t>
            </a:r>
            <a:r>
              <a:rPr lang="en-US" dirty="0">
                <a:latin typeface="Cambria Math" pitchFamily="18" charset="0"/>
                <a:ea typeface="Cambria Math" pitchFamily="18" charset="0"/>
              </a:rPr>
              <a:t>1.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t>Let </a:t>
            </a:r>
            <a:r>
              <a:rPr lang="en-US" i="1" dirty="0"/>
              <a:t>f: </a:t>
            </a:r>
            <a:r>
              <a:rPr lang="en-US" b="1" dirty="0"/>
              <a:t>R</a:t>
            </a:r>
            <a:r>
              <a:rPr lang="en-US" i="1" dirty="0"/>
              <a:t> </a:t>
            </a:r>
            <a:r>
              <a:rPr lang="en-US" i="1" dirty="0">
                <a:latin typeface="Cambria Math"/>
                <a:ea typeface="Cambria Math"/>
                <a:sym typeface="Wingdings" pitchFamily="2"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r>
              <a:rPr lang="en-US" i="1" dirty="0">
                <a:sym typeface="Wingdings" pitchFamily="2" charset="2"/>
              </a:rPr>
              <a:t>                   </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a:t>Solution</a:t>
            </a:r>
            <a:r>
              <a:rPr lang="en-US" dirty="0"/>
              <a:t>: The function </a:t>
            </a:r>
            <a:r>
              <a:rPr lang="en-US" i="1" dirty="0"/>
              <a:t>f</a:t>
            </a:r>
            <a:r>
              <a:rPr lang="en-US" dirty="0"/>
              <a:t> is not invertible because it is not one-to-one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b="1" dirty="0"/>
              <a:t>Definition</a:t>
            </a:r>
            <a:r>
              <a:rPr lang="en-US" dirty="0"/>
              <a:t>: Let </a:t>
            </a:r>
            <a:r>
              <a:rPr lang="en-US" i="1" dirty="0"/>
              <a:t>f</a:t>
            </a:r>
            <a:r>
              <a:rPr lang="en-US" dirty="0"/>
              <a:t>: </a:t>
            </a:r>
            <a:r>
              <a:rPr lang="en-US" i="1" dirty="0"/>
              <a:t>B</a:t>
            </a:r>
            <a:r>
              <a:rPr lang="en-US" dirty="0"/>
              <a:t> </a:t>
            </a:r>
            <a:r>
              <a:rPr lang="en-US" dirty="0">
                <a:latin typeface="Cambria Math"/>
                <a:ea typeface="Cambria Math"/>
              </a:rPr>
              <a:t>→</a:t>
            </a:r>
            <a:r>
              <a:rPr lang="en-US" dirty="0">
                <a:sym typeface="Wingdings" pitchFamily="2" charset="2"/>
              </a:rPr>
              <a:t> </a:t>
            </a:r>
            <a:r>
              <a:rPr lang="en-US" i="1" dirty="0">
                <a:sym typeface="Wingdings" pitchFamily="2" charset="2"/>
              </a:rPr>
              <a:t>C</a:t>
            </a:r>
            <a:r>
              <a:rPr lang="en-US" dirty="0">
                <a:sym typeface="Wingdings" pitchFamily="2" charset="2"/>
              </a:rPr>
              <a:t>, </a:t>
            </a:r>
            <a:r>
              <a:rPr lang="en-US" i="1" dirty="0">
                <a:sym typeface="Wingdings" pitchFamily="2" charset="2"/>
              </a:rPr>
              <a:t>g</a:t>
            </a:r>
            <a:r>
              <a:rPr lang="en-US" dirty="0">
                <a:sym typeface="Wingdings" pitchFamily="2" charset="2"/>
              </a:rPr>
              <a:t>: </a:t>
            </a:r>
            <a:r>
              <a:rPr lang="en-US" i="1" dirty="0">
                <a:sym typeface="Wingdings" pitchFamily="2" charset="2"/>
              </a:rPr>
              <a:t>A</a:t>
            </a:r>
            <a:r>
              <a:rPr lang="en-US" dirty="0">
                <a:sym typeface="Wingdings" pitchFamily="2" charset="2"/>
              </a:rPr>
              <a:t> </a:t>
            </a:r>
            <a:r>
              <a:rPr lang="en-US" dirty="0">
                <a:latin typeface="Cambria Math"/>
                <a:ea typeface="Cambria Math"/>
              </a:rPr>
              <a:t>→</a:t>
            </a:r>
            <a:r>
              <a:rPr lang="en-US" dirty="0">
                <a:sym typeface="Wingdings" pitchFamily="2" charset="2"/>
              </a:rPr>
              <a:t> </a:t>
            </a:r>
            <a:r>
              <a:rPr lang="en-US" i="1" dirty="0">
                <a:sym typeface="Wingdings" pitchFamily="2" charset="2"/>
              </a:rPr>
              <a:t>B</a:t>
            </a:r>
            <a:r>
              <a:rPr lang="en-US" dirty="0">
                <a:sym typeface="Wingdings" pitchFamily="2" charset="2"/>
              </a:rPr>
              <a:t>. The </a:t>
            </a:r>
            <a:r>
              <a:rPr lang="en-US" i="1" dirty="0">
                <a:sym typeface="Wingdings" pitchFamily="2" charset="2"/>
              </a:rPr>
              <a:t>composition of f with g</a:t>
            </a:r>
            <a:r>
              <a:rPr lang="en-US" dirty="0">
                <a:sym typeface="Wingdings" pitchFamily="2" charset="2"/>
              </a:rPr>
              <a:t>, denoted            is the function from </a:t>
            </a:r>
            <a:r>
              <a:rPr lang="en-US" i="1" dirty="0">
                <a:sym typeface="Wingdings" pitchFamily="2" charset="2"/>
              </a:rPr>
              <a:t>A</a:t>
            </a:r>
            <a:r>
              <a:rPr lang="en-US" dirty="0">
                <a:sym typeface="Wingdings" pitchFamily="2" charset="2"/>
              </a:rPr>
              <a:t> to </a:t>
            </a:r>
            <a:r>
              <a:rPr lang="en-US" i="1" dirty="0">
                <a:sym typeface="Wingdings" pitchFamily="2" charset="2"/>
              </a:rPr>
              <a:t>C </a:t>
            </a:r>
            <a:r>
              <a:rPr lang="en-US" dirty="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Composition </a:t>
            </a:r>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a:t>A</a:t>
            </a:r>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a:t>C</a:t>
            </a:r>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a:t>a</a:t>
            </a:r>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a:t>b</a:t>
            </a:r>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a:t>c</a:t>
            </a:r>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a:t>d</a:t>
            </a:r>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a:t>i</a:t>
            </a:r>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a:t>j</a:t>
            </a:r>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a:t>h</a:t>
            </a:r>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a:t>B</a:t>
              </a:r>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a:t>C</a:t>
              </a:r>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a:t>a</a:t>
              </a:r>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a:t>b</a:t>
              </a:r>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a:t>c</a:t>
              </a:r>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a:t>d</a:t>
              </a:r>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a:t>W</a:t>
              </a:r>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a:t>g</a:t>
              </a:r>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a:t>f</a:t>
              </a:r>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Sets</a:t>
            </a:r>
          </a:p>
        </p:txBody>
      </p:sp>
      <p:sp>
        <p:nvSpPr>
          <p:cNvPr id="3" name="Content Placeholder 2"/>
          <p:cNvSpPr>
            <a:spLocks noGrp="1"/>
          </p:cNvSpPr>
          <p:nvPr>
            <p:ph idx="1"/>
          </p:nvPr>
        </p:nvSpPr>
        <p:spPr/>
        <p:txBody>
          <a:bodyPr/>
          <a:lstStyle/>
          <a:p>
            <a:pPr>
              <a:buNone/>
            </a:pPr>
            <a:r>
              <a:rPr lang="en-US" b="1" dirty="0">
                <a:latin typeface="Cambria Math" pitchFamily="18" charset="0"/>
                <a:ea typeface="Cambria Math" pitchFamily="18" charset="0"/>
              </a:rPr>
              <a:t>N</a:t>
            </a:r>
            <a:r>
              <a:rPr lang="en-US" dirty="0"/>
              <a:t> = </a:t>
            </a:r>
            <a:r>
              <a:rPr lang="en-US" i="1" dirty="0"/>
              <a:t>natural numbers </a:t>
            </a:r>
            <a:r>
              <a:rPr lang="en-US" dirty="0"/>
              <a:t>= </a:t>
            </a:r>
            <a:r>
              <a:rPr lang="en-US" dirty="0">
                <a:latin typeface="Cambria Math" pitchFamily="18" charset="0"/>
                <a:ea typeface="Cambria Math" pitchFamily="18" charset="0"/>
              </a:rPr>
              <a:t>{0,1,2,3….}</a:t>
            </a:r>
          </a:p>
          <a:p>
            <a:pPr>
              <a:buNone/>
            </a:pPr>
            <a:r>
              <a:rPr lang="en-US" b="1" dirty="0">
                <a:latin typeface="Cambria Math" pitchFamily="18" charset="0"/>
                <a:ea typeface="Cambria Math" pitchFamily="18" charset="0"/>
              </a:rPr>
              <a:t>Z</a:t>
            </a:r>
            <a:r>
              <a:rPr lang="en-US" dirty="0"/>
              <a:t> = </a:t>
            </a:r>
            <a:r>
              <a:rPr lang="en-US" i="1" dirty="0"/>
              <a:t>integers</a:t>
            </a:r>
            <a:r>
              <a:rPr lang="en-US" dirty="0"/>
              <a:t> = </a:t>
            </a:r>
            <a:r>
              <a:rPr lang="en-US" dirty="0">
                <a:latin typeface="Cambria Math" pitchFamily="18" charset="0"/>
                <a:ea typeface="Cambria Math" pitchFamily="18" charset="0"/>
              </a:rPr>
              <a:t>{…,-3,-2,-1,0,1,2,3,…}</a:t>
            </a:r>
          </a:p>
          <a:p>
            <a:pPr>
              <a:buNone/>
            </a:pPr>
            <a:r>
              <a:rPr lang="en-US" b="1" dirty="0">
                <a:latin typeface="Cambria Math" pitchFamily="18" charset="0"/>
                <a:ea typeface="Cambria Math" pitchFamily="18" charset="0"/>
              </a:rPr>
              <a:t>Z⁺</a:t>
            </a:r>
            <a:r>
              <a:rPr lang="en-US" dirty="0"/>
              <a:t> = </a:t>
            </a:r>
            <a:r>
              <a:rPr lang="en-US" i="1" dirty="0"/>
              <a:t>positive integers </a:t>
            </a:r>
            <a:r>
              <a:rPr lang="en-US" dirty="0"/>
              <a:t>= </a:t>
            </a:r>
            <a:r>
              <a:rPr lang="en-US" dirty="0">
                <a:latin typeface="Cambria Math" pitchFamily="18" charset="0"/>
                <a:ea typeface="Cambria Math" pitchFamily="18" charset="0"/>
              </a:rPr>
              <a:t>{1,2,3,…..}</a:t>
            </a:r>
          </a:p>
          <a:p>
            <a:pPr>
              <a:buNone/>
            </a:pPr>
            <a:r>
              <a:rPr lang="en-US" b="1" dirty="0">
                <a:latin typeface="Cambria Math" pitchFamily="18" charset="0"/>
                <a:ea typeface="Cambria Math" pitchFamily="18" charset="0"/>
              </a:rPr>
              <a:t>R</a:t>
            </a:r>
            <a:r>
              <a:rPr lang="en-US" dirty="0"/>
              <a:t> = set of </a:t>
            </a:r>
            <a:r>
              <a:rPr lang="en-US" i="1" dirty="0"/>
              <a:t>real numbers</a:t>
            </a:r>
          </a:p>
          <a:p>
            <a:pPr>
              <a:buNone/>
            </a:pPr>
            <a:r>
              <a:rPr lang="en-US" b="1" dirty="0">
                <a:latin typeface="Cambria Math" pitchFamily="18" charset="0"/>
                <a:ea typeface="Cambria Math" pitchFamily="18" charset="0"/>
              </a:rPr>
              <a:t>R</a:t>
            </a:r>
            <a:r>
              <a:rPr lang="en-US" b="1" baseline="30000" dirty="0">
                <a:latin typeface="Cambria Math" pitchFamily="18" charset="0"/>
                <a:ea typeface="Cambria Math" pitchFamily="18" charset="0"/>
              </a:rPr>
              <a:t>+</a:t>
            </a:r>
            <a:r>
              <a:rPr lang="en-US" dirty="0"/>
              <a:t> = set of </a:t>
            </a:r>
            <a:r>
              <a:rPr lang="en-US" i="1" dirty="0"/>
              <a:t>positive real numbers</a:t>
            </a:r>
          </a:p>
          <a:p>
            <a:pPr>
              <a:buNone/>
            </a:pPr>
            <a:r>
              <a:rPr lang="en-US" b="1" dirty="0">
                <a:latin typeface="Cambria Math" pitchFamily="18" charset="0"/>
                <a:ea typeface="Cambria Math" pitchFamily="18" charset="0"/>
              </a:rPr>
              <a:t>C</a:t>
            </a:r>
            <a:r>
              <a:rPr lang="en-US" dirty="0"/>
              <a:t> =  set of </a:t>
            </a:r>
            <a:r>
              <a:rPr lang="en-US" i="1" dirty="0"/>
              <a:t>complex numbers</a:t>
            </a:r>
            <a:r>
              <a:rPr lang="en-US" dirty="0"/>
              <a:t>.</a:t>
            </a:r>
          </a:p>
          <a:p>
            <a:pPr>
              <a:buNone/>
            </a:pPr>
            <a:r>
              <a:rPr lang="en-US" b="1" dirty="0"/>
              <a:t>Q</a:t>
            </a:r>
            <a:r>
              <a:rPr lang="en-US" dirty="0"/>
              <a:t> = set of rational numbers</a:t>
            </a:r>
          </a:p>
          <a:p>
            <a:endParaRPr lang="en-US" dirty="0">
              <a:latin typeface="Cambria Math" pitchFamily="18" charset="0"/>
              <a:ea typeface="Cambria Math"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If                         and                                  , then </a:t>
            </a:r>
          </a:p>
          <a:p>
            <a:endParaRPr lang="en-US" dirty="0"/>
          </a:p>
          <a:p>
            <a:pPr>
              <a:buNone/>
            </a:pPr>
            <a:r>
              <a:rPr lang="en-US" dirty="0"/>
              <a:t>     and  </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g</a:t>
            </a:r>
            <a:r>
              <a:rPr lang="en-US" dirty="0"/>
              <a:t> be the function from the set {</a:t>
            </a:r>
            <a:r>
              <a:rPr lang="en-US" i="1" dirty="0" err="1"/>
              <a:t>a,b,c</a:t>
            </a:r>
            <a:r>
              <a:rPr lang="en-US" dirty="0"/>
              <a:t>}</a:t>
            </a:r>
            <a:r>
              <a:rPr lang="en-US" i="1" dirty="0"/>
              <a:t> </a:t>
            </a:r>
            <a:r>
              <a:rPr lang="en-US" dirty="0"/>
              <a:t>to itself such that </a:t>
            </a:r>
            <a:r>
              <a:rPr lang="en-US" i="1" dirty="0"/>
              <a:t>g</a:t>
            </a:r>
            <a:r>
              <a:rPr lang="en-US" dirty="0"/>
              <a:t>(</a:t>
            </a:r>
            <a:r>
              <a:rPr lang="en-US" i="1" dirty="0"/>
              <a:t>a</a:t>
            </a:r>
            <a:r>
              <a:rPr lang="en-US" dirty="0"/>
              <a:t>)</a:t>
            </a:r>
            <a:r>
              <a:rPr lang="en-US" i="1" dirty="0"/>
              <a:t> = b</a:t>
            </a:r>
            <a:r>
              <a:rPr lang="en-US" dirty="0"/>
              <a:t>, </a:t>
            </a:r>
            <a:r>
              <a:rPr lang="en-US" i="1" dirty="0"/>
              <a:t>g</a:t>
            </a:r>
            <a:r>
              <a:rPr lang="en-US" dirty="0"/>
              <a:t>(</a:t>
            </a:r>
            <a:r>
              <a:rPr lang="en-US" i="1" dirty="0"/>
              <a:t>b</a:t>
            </a:r>
            <a:r>
              <a:rPr lang="en-US" dirty="0"/>
              <a:t>)</a:t>
            </a:r>
            <a:r>
              <a:rPr lang="en-US" i="1" dirty="0"/>
              <a:t> = c</a:t>
            </a:r>
            <a:r>
              <a:rPr lang="en-US" dirty="0"/>
              <a:t>, and </a:t>
            </a:r>
            <a:r>
              <a:rPr lang="en-US" i="1" dirty="0"/>
              <a:t>g</a:t>
            </a:r>
            <a:r>
              <a:rPr lang="en-US" dirty="0"/>
              <a:t>(</a:t>
            </a:r>
            <a:r>
              <a:rPr lang="en-US" i="1" dirty="0"/>
              <a:t>c</a:t>
            </a:r>
            <a:r>
              <a:rPr lang="en-US" dirty="0"/>
              <a:t>)</a:t>
            </a:r>
            <a:r>
              <a:rPr lang="en-US" i="1" dirty="0"/>
              <a:t> = a</a:t>
            </a:r>
            <a:r>
              <a:rPr lang="en-US" dirty="0"/>
              <a:t>. Let  </a:t>
            </a:r>
            <a:r>
              <a:rPr lang="en-US" i="1" dirty="0"/>
              <a:t>f</a:t>
            </a:r>
            <a:r>
              <a:rPr lang="en-US" dirty="0"/>
              <a:t> be the function from the set {</a:t>
            </a:r>
            <a:r>
              <a:rPr lang="en-US" i="1" dirty="0" err="1"/>
              <a:t>a,b,c</a:t>
            </a:r>
            <a:r>
              <a:rPr lang="en-US" dirty="0"/>
              <a:t>}</a:t>
            </a:r>
            <a:r>
              <a:rPr lang="en-US" i="1" dirty="0"/>
              <a:t> </a:t>
            </a:r>
            <a:r>
              <a:rPr lang="en-US" dirty="0"/>
              <a:t>to the set {</a:t>
            </a:r>
            <a:r>
              <a:rPr lang="en-US" dirty="0">
                <a:latin typeface="Cambria Math" pitchFamily="18" charset="0"/>
                <a:ea typeface="Cambria Math" pitchFamily="18" charset="0"/>
              </a:rPr>
              <a:t>1,2,3</a:t>
            </a:r>
            <a:r>
              <a:rPr lang="en-US" dirty="0"/>
              <a:t>}</a:t>
            </a:r>
            <a:r>
              <a:rPr lang="en-US" i="1" dirty="0"/>
              <a:t> </a:t>
            </a:r>
            <a:r>
              <a:rPr lang="en-US" dirty="0"/>
              <a:t>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a:t>
            </a:r>
            <a:r>
              <a:rPr lang="en-US" i="1" dirty="0"/>
              <a:t> = </a:t>
            </a:r>
            <a:r>
              <a:rPr lang="en-US" dirty="0">
                <a:latin typeface="Cambria Math" pitchFamily="18" charset="0"/>
                <a:ea typeface="Cambria Math" pitchFamily="18" charset="0"/>
              </a:rPr>
              <a:t>2</a:t>
            </a:r>
            <a:r>
              <a:rPr lang="en-US" dirty="0"/>
              <a:t>, and </a:t>
            </a:r>
            <a:r>
              <a:rPr lang="en-US" i="1" dirty="0"/>
              <a:t>f</a:t>
            </a:r>
            <a:r>
              <a:rPr lang="en-US" dirty="0"/>
              <a:t>(</a:t>
            </a:r>
            <a:r>
              <a:rPr lang="en-US" i="1" dirty="0"/>
              <a:t>c</a:t>
            </a:r>
            <a:r>
              <a:rPr lang="en-US" dirty="0"/>
              <a:t>)</a:t>
            </a:r>
            <a:r>
              <a:rPr lang="en-US" i="1" dirty="0"/>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dirty="0"/>
              <a:t>.</a:t>
            </a:r>
          </a:p>
          <a:p>
            <a:pPr>
              <a:buNone/>
            </a:pPr>
            <a:r>
              <a:rPr lang="en-US" dirty="0"/>
              <a:t>    What is the composition of </a:t>
            </a:r>
            <a:r>
              <a:rPr lang="en-US" i="1" dirty="0"/>
              <a:t>f</a:t>
            </a:r>
            <a:r>
              <a:rPr lang="en-US" dirty="0"/>
              <a:t> and </a:t>
            </a:r>
            <a:r>
              <a:rPr lang="en-US" i="1" dirty="0"/>
              <a:t>g</a:t>
            </a:r>
            <a:r>
              <a:rPr lang="en-US" dirty="0"/>
              <a:t>, and what is the composition of </a:t>
            </a:r>
            <a:r>
              <a:rPr lang="en-US" i="1" dirty="0"/>
              <a:t>g </a:t>
            </a:r>
            <a:r>
              <a:rPr lang="en-US" dirty="0"/>
              <a:t>and </a:t>
            </a:r>
            <a:r>
              <a:rPr lang="en-US" i="1" dirty="0"/>
              <a:t>f</a:t>
            </a:r>
            <a:r>
              <a:rPr lang="en-US" dirty="0"/>
              <a:t>.</a:t>
            </a:r>
          </a:p>
          <a:p>
            <a:pPr>
              <a:buNone/>
            </a:pPr>
            <a:r>
              <a:rPr lang="en-US" b="1" dirty="0"/>
              <a:t>    Solution:  </a:t>
            </a:r>
            <a:r>
              <a:rPr lang="en-US" dirty="0"/>
              <a:t>The composition </a:t>
            </a:r>
            <a:r>
              <a:rPr lang="en-US" i="1" dirty="0" err="1"/>
              <a:t>f</a:t>
            </a:r>
            <a:r>
              <a:rPr lang="en-US" i="1" dirty="0" err="1">
                <a:latin typeface="Cambria Math"/>
                <a:ea typeface="Cambria Math"/>
              </a:rPr>
              <a:t>∘g</a:t>
            </a:r>
            <a:r>
              <a:rPr lang="en-US" dirty="0"/>
              <a:t>  is defined by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a:t>
            </a:r>
            <a:r>
              <a:rPr lang="en-US" i="1" dirty="0">
                <a:ea typeface="Cambria Math"/>
              </a:rPr>
              <a:t>f</a:t>
            </a:r>
            <a:r>
              <a:rPr lang="en-US" i="1" dirty="0">
                <a:latin typeface="Cambria Math"/>
                <a:ea typeface="Cambria Math"/>
              </a:rPr>
              <a:t>(g</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 </a:t>
            </a:r>
            <a:r>
              <a:rPr lang="en-US" dirty="0">
                <a:latin typeface="Cambria Math"/>
                <a:ea typeface="Cambria Math"/>
              </a:rPr>
              <a:t>2</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b</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dirty="0">
                <a:latin typeface="Cambria Math"/>
                <a:ea typeface="Cambria Math"/>
              </a:rPr>
              <a:t>1</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dirty="0">
                <a:latin typeface="Cambria Math"/>
                <a:ea typeface="Cambria Math"/>
              </a:rPr>
              <a:t>3</a:t>
            </a:r>
            <a:r>
              <a:rPr lang="en-US" i="1" dirty="0">
                <a:latin typeface="Cambria Math"/>
                <a:ea typeface="Cambria Math"/>
              </a:rPr>
              <a:t>.</a:t>
            </a:r>
            <a:r>
              <a:rPr lang="en-US" dirty="0"/>
              <a:t> </a:t>
            </a:r>
          </a:p>
          <a:p>
            <a:pPr lvl="1">
              <a:buNone/>
            </a:pPr>
            <a:r>
              <a:rPr lang="en-US" dirty="0"/>
              <a:t>Note that </a:t>
            </a: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is not defined, because the range of </a:t>
            </a:r>
            <a:r>
              <a:rPr lang="en-US" i="1" dirty="0">
                <a:ea typeface="Cambria Math"/>
              </a:rPr>
              <a:t>f</a:t>
            </a:r>
            <a:r>
              <a:rPr lang="en-US" dirty="0">
                <a:latin typeface="Cambria Math"/>
                <a:ea typeface="Cambria Math"/>
              </a:rPr>
              <a:t> is not a subset of the domain of </a:t>
            </a:r>
            <a:r>
              <a:rPr lang="en-US" i="1" dirty="0">
                <a:ea typeface="Cambria Math"/>
              </a:rPr>
              <a:t>g</a:t>
            </a:r>
            <a:r>
              <a:rPr lang="en-US" dirty="0">
                <a:latin typeface="Cambria Math"/>
                <a:ea typeface="Cambria Math"/>
              </a:rPr>
              <a:t>. </a:t>
            </a:r>
            <a:endParaRPr lang="en-US" dirty="0"/>
          </a:p>
          <a:p>
            <a:pPr lvl="1"/>
            <a:endParaRPr lang="en-US" dirty="0"/>
          </a:p>
          <a:p>
            <a:pPr lvl="1"/>
            <a:endParaRPr lang="en-US" dirty="0"/>
          </a:p>
          <a:p>
            <a:pPr lvl="1"/>
            <a:endParaRPr lang="en-US" dirty="0"/>
          </a:p>
          <a:p>
            <a:endParaRPr lang="en-US"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b="1" dirty="0"/>
              <a:t>   Example </a:t>
            </a:r>
            <a:r>
              <a:rPr lang="en-US" b="1" dirty="0">
                <a:latin typeface="Cambria Math" pitchFamily="18" charset="0"/>
                <a:ea typeface="Cambria Math" pitchFamily="18" charset="0"/>
              </a:rPr>
              <a:t>2</a:t>
            </a:r>
            <a:r>
              <a:rPr lang="en-US" dirty="0"/>
              <a:t>: Let f and g be functions from the set of integers to the set of integers defined by  </a:t>
            </a:r>
            <a:r>
              <a:rPr lang="en-US" i="1" dirty="0"/>
              <a:t>f</a:t>
            </a:r>
            <a:r>
              <a:rPr lang="en-US" dirty="0"/>
              <a:t>(</a:t>
            </a:r>
            <a:r>
              <a:rPr lang="en-US" i="1" dirty="0"/>
              <a:t>x</a:t>
            </a:r>
            <a:r>
              <a:rPr lang="en-US" dirty="0"/>
              <a:t>)</a:t>
            </a:r>
            <a:r>
              <a:rPr lang="en-US" i="1" dirty="0"/>
              <a:t> = </a:t>
            </a:r>
            <a:r>
              <a:rPr lang="en-US" dirty="0">
                <a:latin typeface="Cambria Math" pitchFamily="18" charset="0"/>
                <a:ea typeface="Cambria Math" pitchFamily="18" charset="0"/>
              </a:rPr>
              <a:t>2</a:t>
            </a:r>
            <a:r>
              <a:rPr lang="en-US" i="1" dirty="0"/>
              <a:t>x </a:t>
            </a:r>
            <a:r>
              <a:rPr lang="en-US" dirty="0"/>
              <a:t>+</a:t>
            </a:r>
            <a:r>
              <a:rPr lang="en-US" i="1" dirty="0"/>
              <a:t> </a:t>
            </a:r>
            <a:r>
              <a:rPr lang="en-US" dirty="0">
                <a:latin typeface="Cambria Math" pitchFamily="18" charset="0"/>
                <a:ea typeface="Cambria Math" pitchFamily="18" charset="0"/>
              </a:rPr>
              <a:t>3</a:t>
            </a:r>
            <a:r>
              <a:rPr lang="en-US" i="1" dirty="0"/>
              <a:t> </a:t>
            </a:r>
            <a:r>
              <a:rPr lang="en-US" dirty="0"/>
              <a:t>and </a:t>
            </a:r>
            <a:r>
              <a:rPr lang="en-US" i="1" dirty="0"/>
              <a:t>g</a:t>
            </a:r>
            <a:r>
              <a:rPr lang="en-US" dirty="0"/>
              <a:t>(</a:t>
            </a:r>
            <a:r>
              <a:rPr lang="en-US" i="1" dirty="0"/>
              <a:t>x</a:t>
            </a:r>
            <a:r>
              <a:rPr lang="en-US" dirty="0"/>
              <a:t>)</a:t>
            </a:r>
            <a:r>
              <a:rPr lang="en-US" i="1" dirty="0"/>
              <a:t> = </a:t>
            </a:r>
            <a:r>
              <a:rPr lang="en-US" dirty="0">
                <a:latin typeface="Cambria Math" pitchFamily="18" charset="0"/>
                <a:ea typeface="Cambria Math" pitchFamily="18" charset="0"/>
              </a:rPr>
              <a:t>3</a:t>
            </a:r>
            <a:r>
              <a:rPr lang="en-US" i="1" dirty="0"/>
              <a:t>x </a:t>
            </a:r>
            <a:r>
              <a:rPr lang="en-US" dirty="0"/>
              <a:t>+</a:t>
            </a:r>
            <a:r>
              <a:rPr lang="en-US" i="1" dirty="0"/>
              <a:t> </a:t>
            </a:r>
            <a:r>
              <a:rPr lang="en-US" dirty="0">
                <a:latin typeface="Cambria Math" pitchFamily="18" charset="0"/>
                <a:ea typeface="Cambria Math" pitchFamily="18" charset="0"/>
              </a:rPr>
              <a:t>2</a:t>
            </a:r>
            <a:r>
              <a:rPr lang="en-US" dirty="0"/>
              <a:t>. </a:t>
            </a:r>
          </a:p>
          <a:p>
            <a:pPr>
              <a:buNone/>
            </a:pPr>
            <a:r>
              <a:rPr lang="en-US" dirty="0"/>
              <a:t>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pPr>
              <a:buNone/>
            </a:pPr>
            <a:r>
              <a:rPr lang="en-US" b="1" dirty="0"/>
              <a:t>     Solution:</a:t>
            </a:r>
            <a:endParaRPr lang="en-US" dirty="0"/>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(3</a:t>
            </a:r>
            <a:r>
              <a:rPr lang="en-US" i="1" dirty="0">
                <a:ea typeface="Cambria Math"/>
              </a:rPr>
              <a:t>x</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2(3</a:t>
            </a:r>
            <a:r>
              <a:rPr lang="en-US" i="1" dirty="0">
                <a:ea typeface="Cambria Math"/>
              </a:rPr>
              <a:t>x</a:t>
            </a:r>
            <a:r>
              <a:rPr lang="en-US" dirty="0">
                <a:latin typeface="Cambria Math"/>
                <a:ea typeface="Cambria Math"/>
              </a:rPr>
              <a:t> +</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+ 3</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+ 7</a:t>
            </a:r>
            <a:endParaRPr lang="en-US" dirty="0"/>
          </a:p>
          <a:p>
            <a:pPr lvl="1">
              <a:buNone/>
            </a:pP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i="1" dirty="0">
                <a:latin typeface="Cambria Math"/>
                <a:ea typeface="Cambria Math"/>
              </a:rPr>
              <a:t> </a:t>
            </a:r>
            <a:r>
              <a:rPr lang="en-US" i="1" dirty="0">
                <a:ea typeface="Cambria Math"/>
              </a:rPr>
              <a:t>g</a:t>
            </a:r>
            <a:r>
              <a:rPr lang="en-US" dirty="0">
                <a:latin typeface="Cambria Math"/>
                <a:ea typeface="Cambria Math"/>
              </a:rPr>
              <a:t>(</a:t>
            </a:r>
            <a:r>
              <a:rPr lang="en-US" i="1" dirty="0">
                <a:latin typeface="Cambria Math"/>
                <a:ea typeface="Cambria Math"/>
              </a:rPr>
              <a:t>f</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g</a:t>
            </a:r>
            <a:r>
              <a:rPr lang="en-US" dirty="0">
                <a:latin typeface="Cambria Math"/>
                <a:ea typeface="Cambria Math"/>
              </a:rPr>
              <a:t>(2</a:t>
            </a:r>
            <a:r>
              <a:rPr lang="en-US" i="1" dirty="0">
                <a:ea typeface="Cambria Math"/>
              </a:rPr>
              <a:t>x</a:t>
            </a:r>
            <a:r>
              <a:rPr lang="en-US" i="1" dirty="0">
                <a:latin typeface="Cambria Math"/>
                <a:ea typeface="Cambria Math"/>
              </a:rPr>
              <a:t> </a:t>
            </a:r>
            <a:r>
              <a:rPr lang="en-US" dirty="0">
                <a:latin typeface="Cambria Math"/>
                <a:ea typeface="Cambria Math"/>
              </a:rPr>
              <a:t>+ 3) = 3(2</a:t>
            </a:r>
            <a:r>
              <a:rPr lang="en-US" i="1" dirty="0">
                <a:ea typeface="Cambria Math"/>
              </a:rPr>
              <a:t>x </a:t>
            </a:r>
            <a:r>
              <a:rPr lang="en-US" dirty="0">
                <a:latin typeface="Cambria Math"/>
                <a:ea typeface="Cambria Math"/>
              </a:rPr>
              <a:t>+</a:t>
            </a:r>
            <a:r>
              <a:rPr lang="en-US" i="1" dirty="0">
                <a:latin typeface="Cambria Math"/>
                <a:ea typeface="Cambria Math"/>
              </a:rPr>
              <a:t> </a:t>
            </a:r>
            <a:r>
              <a:rPr lang="en-US" dirty="0">
                <a:latin typeface="Cambria Math"/>
                <a:ea typeface="Cambria Math"/>
              </a:rPr>
              <a:t>3)</a:t>
            </a:r>
            <a:r>
              <a:rPr lang="en-US" i="1" dirty="0">
                <a:latin typeface="Cambria Math"/>
                <a:ea typeface="Cambria Math"/>
              </a:rPr>
              <a:t> </a:t>
            </a:r>
            <a:r>
              <a:rPr lang="en-US" dirty="0">
                <a:latin typeface="Cambria Math"/>
                <a:ea typeface="Cambria Math"/>
              </a:rPr>
              <a:t>+ 2</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+ 11</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3" name="Content Placeholder 2"/>
          <p:cNvSpPr>
            <a:spLocks noGrp="1"/>
          </p:cNvSpPr>
          <p:nvPr>
            <p:ph idx="1"/>
          </p:nvPr>
        </p:nvSpPr>
        <p:spPr/>
        <p:txBody>
          <a:bodyPr/>
          <a:lstStyle/>
          <a:p>
            <a:r>
              <a:rPr lang="en-US" dirty="0"/>
              <a:t>Let </a:t>
            </a:r>
            <a:r>
              <a:rPr lang="en-US" i="1" dirty="0"/>
              <a:t>f</a:t>
            </a:r>
            <a:r>
              <a:rPr lang="en-US" dirty="0"/>
              <a:t> be a function from the set </a:t>
            </a:r>
            <a:r>
              <a:rPr lang="en-US" i="1" dirty="0"/>
              <a:t>A</a:t>
            </a:r>
            <a:r>
              <a:rPr lang="en-US" dirty="0"/>
              <a:t> to the set </a:t>
            </a:r>
            <a:r>
              <a:rPr lang="en-US" i="1" dirty="0"/>
              <a:t>B</a:t>
            </a:r>
            <a:r>
              <a:rPr lang="en-US" dirty="0"/>
              <a:t>. The </a:t>
            </a:r>
            <a:r>
              <a:rPr lang="en-US" i="1" dirty="0"/>
              <a:t>graph</a:t>
            </a:r>
            <a:r>
              <a:rPr lang="en-US" dirty="0"/>
              <a:t> of the function </a:t>
            </a:r>
            <a:r>
              <a:rPr lang="en-US" i="1" dirty="0"/>
              <a:t>f</a:t>
            </a:r>
            <a:r>
              <a:rPr lang="en-US" dirty="0"/>
              <a:t> is the set of ordered pairs   </a:t>
            </a:r>
            <a:r>
              <a:rPr lang="en-US" dirty="0">
                <a:latin typeface="Cambria Math" pitchFamily="18" charset="0"/>
                <a:ea typeface="Cambria Math" pitchFamily="18" charset="0"/>
              </a:rPr>
              <a:t>{(</a:t>
            </a:r>
            <a:r>
              <a:rPr lang="en-US" i="1" dirty="0" err="1">
                <a:ea typeface="Cambria Math" pitchFamily="18" charset="0"/>
              </a:rPr>
              <a:t>a,b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a:t>
            </a:r>
            <a:r>
              <a:rPr lang="en-US" i="1" dirty="0">
                <a:latin typeface="Cambria Math"/>
                <a:ea typeface="Cambria Math"/>
              </a:rPr>
              <a:t>A</a:t>
            </a:r>
            <a:r>
              <a:rPr lang="en-US" dirty="0">
                <a:latin typeface="Cambria Math"/>
                <a:ea typeface="Cambria Math"/>
              </a:rPr>
              <a:t> and </a:t>
            </a:r>
            <a:r>
              <a:rPr lang="en-US" i="1" dirty="0">
                <a:ea typeface="Cambria Math"/>
              </a:rPr>
              <a:t>f</a:t>
            </a:r>
            <a:r>
              <a:rPr lang="en-US" dirty="0">
                <a:latin typeface="Cambria Math"/>
                <a:ea typeface="Cambria Math"/>
              </a:rPr>
              <a:t>(</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n</a:t>
            </a:r>
            <a:r>
              <a:rPr lang="en-US" sz="2400" dirty="0"/>
              <a:t>) = </a:t>
            </a:r>
            <a:r>
              <a:rPr lang="en-US" sz="2400" dirty="0">
                <a:latin typeface="Cambria Math" pitchFamily="18" charset="0"/>
                <a:ea typeface="Cambria Math" pitchFamily="18" charset="0"/>
              </a:rPr>
              <a:t>2</a:t>
            </a:r>
            <a:r>
              <a:rPr lang="en-US" sz="2400" i="1" dirty="0"/>
              <a:t>n</a:t>
            </a:r>
            <a:r>
              <a:rPr lang="en-US" sz="2400" dirty="0"/>
              <a:t> </a:t>
            </a:r>
            <a:r>
              <a:rPr lang="en-US" sz="2400" dirty="0">
                <a:latin typeface="Cambria Math" pitchFamily="18" charset="0"/>
                <a:ea typeface="Cambria Math" pitchFamily="18" charset="0"/>
              </a:rPr>
              <a:t>+ 1 </a:t>
            </a:r>
          </a:p>
          <a:p>
            <a:r>
              <a:rPr lang="en-US" sz="2400" dirty="0"/>
              <a:t>    from Z to Z</a:t>
            </a:r>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x</a:t>
            </a:r>
            <a:r>
              <a:rPr lang="en-US" sz="2400" dirty="0"/>
              <a:t>) = </a:t>
            </a:r>
            <a:r>
              <a:rPr lang="en-US" sz="2400" i="1" dirty="0"/>
              <a:t>x</a:t>
            </a:r>
            <a:r>
              <a:rPr lang="en-US" sz="2400" baseline="30000" dirty="0">
                <a:latin typeface="Cambria Math" pitchFamily="18" charset="0"/>
                <a:ea typeface="Cambria Math" pitchFamily="18" charset="0"/>
              </a:rPr>
              <a:t>2</a:t>
            </a:r>
            <a:r>
              <a:rPr lang="en-US" sz="2400" dirty="0"/>
              <a:t> </a:t>
            </a:r>
          </a:p>
          <a:p>
            <a:r>
              <a:rPr lang="en-US" sz="2400" dirty="0"/>
              <a:t>    from Z to Z</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Functions</a:t>
            </a:r>
          </a:p>
        </p:txBody>
      </p:sp>
      <p:sp>
        <p:nvSpPr>
          <p:cNvPr id="3" name="Content Placeholder 2"/>
          <p:cNvSpPr>
            <a:spLocks noGrp="1"/>
          </p:cNvSpPr>
          <p:nvPr>
            <p:ph idx="1"/>
          </p:nvPr>
        </p:nvSpPr>
        <p:spPr/>
        <p:txBody>
          <a:bodyPr>
            <a:normAutofit/>
          </a:bodyPr>
          <a:lstStyle/>
          <a:p>
            <a:r>
              <a:rPr lang="en-US" dirty="0"/>
              <a:t>The </a:t>
            </a:r>
            <a:r>
              <a:rPr lang="en-US" i="1" dirty="0"/>
              <a:t>floor</a:t>
            </a:r>
            <a:r>
              <a:rPr lang="en-US" dirty="0"/>
              <a:t> function, denoted</a:t>
            </a:r>
          </a:p>
          <a:p>
            <a:endParaRPr lang="en-US" dirty="0"/>
          </a:p>
          <a:p>
            <a:pPr>
              <a:buNone/>
            </a:pPr>
            <a:r>
              <a:rPr lang="en-US" dirty="0"/>
              <a:t>  is the largest integer less than or equal to </a:t>
            </a:r>
            <a:r>
              <a:rPr lang="en-US" i="1" dirty="0"/>
              <a:t>x</a:t>
            </a:r>
            <a:r>
              <a:rPr lang="en-US" dirty="0"/>
              <a:t>.</a:t>
            </a:r>
          </a:p>
          <a:p>
            <a:endParaRPr lang="en-US" dirty="0"/>
          </a:p>
          <a:p>
            <a:r>
              <a:rPr lang="en-US" dirty="0"/>
              <a:t>The </a:t>
            </a:r>
            <a:r>
              <a:rPr lang="en-US" i="1" dirty="0"/>
              <a:t>ceiling </a:t>
            </a:r>
            <a:r>
              <a:rPr lang="en-US" dirty="0"/>
              <a:t>function, denoted</a:t>
            </a:r>
          </a:p>
          <a:p>
            <a:endParaRPr lang="en-US" dirty="0"/>
          </a:p>
          <a:p>
            <a:pPr>
              <a:buNone/>
            </a:pPr>
            <a:r>
              <a:rPr lang="en-US" dirty="0"/>
              <a:t>  is the smallest integer greater than or  equal to </a:t>
            </a:r>
            <a:r>
              <a:rPr lang="en-US" i="1" dirty="0"/>
              <a:t>x</a:t>
            </a:r>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a:t>Example:</a:t>
            </a:r>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a:t>Graph of (a) Floor and (b) Ceiling Functions </a:t>
            </a:r>
          </a:p>
          <a:p>
            <a:r>
              <a:rPr lang="en-US" sz="2400"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 </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x is a real number, then</a:t>
            </a:r>
          </a:p>
          <a:p>
            <a:pPr>
              <a:buNone/>
            </a:pPr>
            <a:r>
              <a:rPr lang="en-US" dirty="0">
                <a:latin typeface="Cambria Math"/>
                <a:ea typeface="Cambria Math"/>
              </a:rPr>
              <a:t>                          ⌊2</a:t>
            </a:r>
            <a:r>
              <a:rPr lang="en-US" i="1" dirty="0">
                <a:latin typeface="Cambria Math"/>
                <a:ea typeface="Cambria Math"/>
              </a:rPr>
              <a:t>x</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a:t>
            </a:r>
          </a:p>
          <a:p>
            <a:pPr>
              <a:buNone/>
            </a:pPr>
            <a:r>
              <a:rPr lang="en-US" b="1" dirty="0"/>
              <a:t>    Solution</a:t>
            </a:r>
            <a:r>
              <a:rPr lang="en-US" dirty="0"/>
              <a:t>: Let </a:t>
            </a:r>
            <a:r>
              <a:rPr lang="en-US" i="1" dirty="0"/>
              <a:t>x</a:t>
            </a:r>
            <a:r>
              <a:rPr lang="en-US" dirty="0"/>
              <a:t> = </a:t>
            </a:r>
            <a:r>
              <a:rPr lang="en-US" i="1" dirty="0"/>
              <a:t>n</a:t>
            </a:r>
            <a:r>
              <a:rPr lang="en-US" dirty="0"/>
              <a:t> + </a:t>
            </a:r>
            <a:r>
              <a:rPr lang="el-GR" dirty="0">
                <a:latin typeface="Cambria Math"/>
                <a:ea typeface="Cambria Math"/>
              </a:rPr>
              <a:t>ε</a:t>
            </a:r>
            <a:r>
              <a:rPr lang="en-US" dirty="0">
                <a:latin typeface="Cambria Math"/>
                <a:ea typeface="Cambria Math"/>
              </a:rPr>
              <a:t>, </a:t>
            </a:r>
            <a:r>
              <a:rPr lang="en-US" dirty="0">
                <a:ea typeface="Cambria Math"/>
              </a:rPr>
              <a:t>where </a:t>
            </a:r>
            <a:r>
              <a:rPr lang="en-US" i="1" dirty="0">
                <a:ea typeface="Cambria Math"/>
              </a:rPr>
              <a:t>n</a:t>
            </a:r>
            <a:r>
              <a:rPr lang="en-US" dirty="0">
                <a:ea typeface="Cambria Math"/>
              </a:rPr>
              <a:t> is an integer and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&lt; 1</a:t>
            </a:r>
            <a:r>
              <a:rPr lang="en-US" dirty="0">
                <a:latin typeface="Cambria Math"/>
                <a:ea typeface="Cambria Math"/>
              </a:rPr>
              <a:t>. </a:t>
            </a:r>
          </a:p>
          <a:p>
            <a:pPr>
              <a:buNone/>
            </a:pPr>
            <a:r>
              <a:rPr lang="en-US" i="1" dirty="0">
                <a:latin typeface="Cambria Math"/>
                <a:ea typeface="Cambria Math"/>
              </a:rPr>
              <a:t>  Case 1:   </a:t>
            </a:r>
            <a:r>
              <a:rPr lang="en-US" dirty="0">
                <a:latin typeface="Cambria Math"/>
                <a:ea typeface="Cambria Math"/>
              </a:rPr>
              <a:t> </a:t>
            </a:r>
            <a:r>
              <a:rPr lang="el-GR" dirty="0">
                <a:latin typeface="Cambria Math"/>
                <a:ea typeface="Cambria Math"/>
              </a:rPr>
              <a:t>ε </a:t>
            </a:r>
            <a:r>
              <a:rPr lang="en-US" dirty="0">
                <a:latin typeface="Cambria Math"/>
                <a:ea typeface="Cambria Math"/>
              </a:rPr>
              <a:t>&lt; ½</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a:ea typeface="Cambria Math"/>
              </a:rPr>
              <a:t>ε</a:t>
            </a:r>
            <a:r>
              <a:rPr lang="en-US" dirty="0">
                <a:latin typeface="Cambria Math"/>
                <a:ea typeface="Cambria Math"/>
              </a:rPr>
              <a:t>  and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since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2</a:t>
            </a:r>
            <a:r>
              <a:rPr lang="el-GR" dirty="0">
                <a:latin typeface="Cambria Math"/>
                <a:ea typeface="Cambria Math"/>
              </a:rPr>
              <a:t>ε</a:t>
            </a:r>
            <a:r>
              <a:rPr lang="en-US" dirty="0">
                <a:latin typeface="Cambria Math"/>
                <a:ea typeface="Cambria Math"/>
              </a:rPr>
              <a:t>&lt; 1.</a:t>
            </a: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since</a:t>
            </a:r>
            <a:r>
              <a:rPr lang="en-US" i="1" dirty="0">
                <a:latin typeface="Cambria Math"/>
                <a:ea typeface="Cambria Math"/>
              </a:rPr>
              <a:t> x</a:t>
            </a:r>
            <a:r>
              <a:rPr lang="en-US" dirty="0">
                <a:latin typeface="Cambria Math"/>
                <a:ea typeface="Cambria Math"/>
              </a:rPr>
              <a:t> + ½ = </a:t>
            </a:r>
            <a:r>
              <a:rPr lang="en-US" i="1" dirty="0">
                <a:latin typeface="Cambria Math"/>
                <a:ea typeface="Cambria Math"/>
              </a:rPr>
              <a:t>n</a:t>
            </a:r>
            <a:r>
              <a:rPr lang="en-US" dirty="0">
                <a:latin typeface="Cambria Math"/>
                <a:ea typeface="Cambria Math"/>
              </a:rPr>
              <a:t> + (</a:t>
            </a:r>
            <a:r>
              <a:rPr lang="en-US" dirty="0">
                <a:latin typeface="Cambria Math" pitchFamily="18" charset="0"/>
                <a:ea typeface="Cambria Math" pitchFamily="18" charset="0"/>
              </a:rPr>
              <a:t>1/2</a:t>
            </a:r>
            <a:r>
              <a:rPr lang="en-US" dirty="0">
                <a:latin typeface="Cambria Math"/>
                <a:ea typeface="Cambria Math"/>
              </a:rPr>
              <a:t> +</a:t>
            </a:r>
            <a:r>
              <a:rPr lang="el-GR" dirty="0">
                <a:latin typeface="Cambria Math"/>
                <a:ea typeface="Cambria Math"/>
              </a:rPr>
              <a:t> ε</a:t>
            </a:r>
            <a:r>
              <a:rPr lang="en-US" dirty="0">
                <a:latin typeface="Cambria Math"/>
                <a:ea typeface="Cambria Math"/>
              </a:rPr>
              <a:t> ) and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½ +</a:t>
            </a:r>
            <a:r>
              <a:rPr lang="el-GR" dirty="0">
                <a:latin typeface="Cambria Math"/>
                <a:ea typeface="Cambria Math"/>
              </a:rPr>
              <a:t>ε</a:t>
            </a:r>
            <a:r>
              <a:rPr lang="en-US" dirty="0">
                <a:latin typeface="Cambria Math"/>
                <a:ea typeface="Cambria Math"/>
              </a:rPr>
              <a:t> &lt; 1.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2</a:t>
            </a:r>
            <a:r>
              <a:rPr lang="en-US" i="1" dirty="0">
                <a:latin typeface="Cambria Math"/>
                <a:ea typeface="Cambria Math"/>
              </a:rPr>
              <a:t>n</a:t>
            </a:r>
            <a:r>
              <a:rPr lang="en-US" dirty="0">
                <a:latin typeface="Cambria Math"/>
                <a:ea typeface="Cambria Math"/>
              </a:rPr>
              <a:t>.</a:t>
            </a:r>
            <a:endParaRPr lang="en-US" dirty="0">
              <a:ea typeface="Cambria Math"/>
            </a:endParaRPr>
          </a:p>
          <a:p>
            <a:pPr>
              <a:buNone/>
            </a:pPr>
            <a:r>
              <a:rPr lang="en-US" dirty="0">
                <a:latin typeface="Cambria Math"/>
                <a:ea typeface="Cambria Math"/>
              </a:rPr>
              <a:t>  </a:t>
            </a:r>
            <a:r>
              <a:rPr lang="en-US" i="1" dirty="0">
                <a:latin typeface="Cambria Math"/>
                <a:ea typeface="Cambria Math"/>
              </a:rPr>
              <a:t>Case 2:     </a:t>
            </a:r>
            <a:r>
              <a:rPr lang="en-US" dirty="0">
                <a:latin typeface="Cambria Math"/>
                <a:ea typeface="Cambria Math"/>
              </a:rPr>
              <a:t> </a:t>
            </a:r>
            <a:r>
              <a:rPr lang="el-GR" dirty="0">
                <a:latin typeface="Cambria Math"/>
                <a:ea typeface="Cambria Math"/>
              </a:rPr>
              <a:t>ε</a:t>
            </a:r>
            <a:r>
              <a:rPr lang="en-US" dirty="0">
                <a:latin typeface="Cambria Math"/>
                <a:ea typeface="Cambria Math"/>
              </a:rPr>
              <a:t> ≥ ½ </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pitchFamily="18" charset="0"/>
                <a:ea typeface="Cambria Math" pitchFamily="18" charset="0"/>
              </a:rPr>
              <a:t>ε</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+(2</a:t>
            </a:r>
            <a:r>
              <a:rPr lang="el-GR" dirty="0">
                <a:latin typeface="Cambria Math"/>
                <a:ea typeface="Cambria Math"/>
              </a:rPr>
              <a:t>ε</a:t>
            </a:r>
            <a:r>
              <a:rPr lang="en-US" dirty="0">
                <a:latin typeface="Cambria Math"/>
                <a:ea typeface="Cambria Math"/>
              </a:rPr>
              <a:t>  − 1)  and ⌊2</a:t>
            </a:r>
            <a:r>
              <a:rPr lang="en-US" i="1" dirty="0">
                <a:latin typeface="Cambria Math"/>
                <a:ea typeface="Cambria Math"/>
              </a:rPr>
              <a:t>x</a:t>
            </a:r>
            <a:r>
              <a:rPr lang="en-US" dirty="0">
                <a:latin typeface="Cambria Math"/>
                <a:ea typeface="Cambria Math"/>
              </a:rPr>
              <a:t>⌋ =2</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2</a:t>
            </a:r>
            <a:r>
              <a:rPr lang="el-GR" dirty="0">
                <a:latin typeface="Cambria Math" pitchFamily="18" charset="0"/>
                <a:ea typeface="Cambria Math" pitchFamily="18" charset="0"/>
              </a:rPr>
              <a:t> ε</a:t>
            </a:r>
            <a:r>
              <a:rPr lang="en-US" dirty="0">
                <a:latin typeface="Cambria Math" pitchFamily="18" charset="0"/>
                <a:ea typeface="Cambria Math" pitchFamily="18" charset="0"/>
              </a:rPr>
              <a:t> - 1&lt; 1. </a:t>
            </a:r>
            <a:endParaRPr lang="en-US" dirty="0">
              <a:latin typeface="Cambria Math"/>
              <a:ea typeface="Cambria Math"/>
            </a:endParaRP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 </a:t>
            </a:r>
            <a:r>
              <a:rPr lang="en-US" i="1" dirty="0">
                <a:latin typeface="Cambria Math"/>
                <a:ea typeface="Cambria Math"/>
              </a:rPr>
              <a:t>n</a:t>
            </a:r>
            <a:r>
              <a:rPr lang="en-US" dirty="0">
                <a:latin typeface="Cambria Math"/>
                <a:ea typeface="Cambria Math"/>
              </a:rPr>
              <a:t> + (1/2 +</a:t>
            </a:r>
            <a:r>
              <a:rPr lang="el-GR" dirty="0">
                <a:latin typeface="Cambria Math" pitchFamily="18" charset="0"/>
                <a:ea typeface="Cambria Math" pitchFamily="18" charset="0"/>
              </a:rPr>
              <a:t> ε</a:t>
            </a:r>
            <a:r>
              <a:rPr lang="en-US" dirty="0">
                <a:latin typeface="Cambria Math" pitchFamily="18" charset="0"/>
                <a:ea typeface="Cambria Math" pitchFamily="18" charset="0"/>
              </a:rPr>
              <a:t>)</a:t>
            </a:r>
            <a:r>
              <a:rPr lang="en-US" dirty="0">
                <a:latin typeface="Cambria Math"/>
                <a:ea typeface="Cambria Math"/>
              </a:rPr>
              <a:t>⌋ = ⌊ </a:t>
            </a:r>
            <a:r>
              <a:rPr lang="en-US" i="1" dirty="0">
                <a:latin typeface="Cambria Math"/>
                <a:ea typeface="Cambria Math"/>
              </a:rPr>
              <a:t>n</a:t>
            </a:r>
            <a:r>
              <a:rPr lang="en-US" dirty="0">
                <a:latin typeface="Cambria Math"/>
                <a:ea typeface="Cambria Math"/>
              </a:rPr>
              <a:t> + 1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1/2&lt; 1</a:t>
            </a:r>
            <a:r>
              <a:rPr lang="en-US" dirty="0">
                <a:latin typeface="Cambria Math"/>
                <a:ea typeface="Cambria Math"/>
              </a:rPr>
              <a:t>.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 2</a:t>
            </a:r>
            <a:r>
              <a:rPr lang="en-US" i="1" dirty="0">
                <a:latin typeface="Cambria Math"/>
                <a:ea typeface="Cambria Math"/>
              </a:rPr>
              <a:t>n</a:t>
            </a:r>
            <a:r>
              <a:rPr lang="en-US" dirty="0">
                <a:latin typeface="Cambria Math"/>
                <a:ea typeface="Cambria Math"/>
              </a:rPr>
              <a:t> + 1.           </a:t>
            </a:r>
            <a:endParaRPr lang="en-US" dirty="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 </a:t>
            </a:r>
          </a:p>
        </p:txBody>
      </p:sp>
      <p:sp>
        <p:nvSpPr>
          <p:cNvPr id="3" name="Content Placeholder 2"/>
          <p:cNvSpPr>
            <a:spLocks noGrp="1"/>
          </p:cNvSpPr>
          <p:nvPr>
            <p:ph idx="1"/>
          </p:nvPr>
        </p:nvSpPr>
        <p:spPr/>
        <p:txBody>
          <a:bodyPr>
            <a:normAutofit/>
          </a:bodyPr>
          <a:lstStyle/>
          <a:p>
            <a:pPr>
              <a:buNone/>
            </a:pPr>
            <a:r>
              <a:rPr lang="en-US" b="1" dirty="0"/>
              <a:t>   Definition:  </a:t>
            </a:r>
            <a:r>
              <a:rPr lang="en-US" dirty="0"/>
              <a:t>f:</a:t>
            </a:r>
            <a:r>
              <a:rPr lang="en-US" b="1" dirty="0"/>
              <a:t> N </a:t>
            </a:r>
            <a:r>
              <a:rPr lang="en-US" b="1" dirty="0">
                <a:latin typeface="Cambria Math"/>
                <a:ea typeface="Cambria Math"/>
                <a:sym typeface="Wingdings" pitchFamily="2" charset="2"/>
              </a:rPr>
              <a:t>→</a:t>
            </a:r>
            <a:r>
              <a:rPr lang="en-US" b="1" dirty="0">
                <a:sym typeface="Wingdings" pitchFamily="2" charset="2"/>
              </a:rPr>
              <a:t> Z</a:t>
            </a:r>
            <a:r>
              <a:rPr lang="en-US" b="1" baseline="30000" dirty="0">
                <a:sym typeface="Wingdings" pitchFamily="2" charset="2"/>
              </a:rPr>
              <a:t>+</a:t>
            </a:r>
            <a:r>
              <a:rPr lang="en-US" b="1" dirty="0">
                <a:sym typeface="Wingdings" pitchFamily="2" charset="2"/>
              </a:rPr>
              <a:t> , </a:t>
            </a:r>
            <a:r>
              <a:rPr lang="en-US" dirty="0">
                <a:sym typeface="Wingdings" pitchFamily="2" charset="2"/>
              </a:rPr>
              <a:t>denoted by </a:t>
            </a:r>
            <a:r>
              <a:rPr lang="en-US" i="1" dirty="0">
                <a:sym typeface="Wingdings" pitchFamily="2" charset="2"/>
              </a:rPr>
              <a:t>f</a:t>
            </a:r>
            <a:r>
              <a:rPr lang="en-US" dirty="0">
                <a:sym typeface="Wingdings" pitchFamily="2" charset="2"/>
              </a:rPr>
              <a:t>(</a:t>
            </a:r>
            <a:r>
              <a:rPr lang="en-US" i="1" dirty="0">
                <a:sym typeface="Wingdings" pitchFamily="2" charset="2"/>
              </a:rPr>
              <a:t>n</a:t>
            </a:r>
            <a:r>
              <a:rPr lang="en-US" dirty="0">
                <a:sym typeface="Wingdings" pitchFamily="2" charset="2"/>
              </a:rPr>
              <a:t>) = </a:t>
            </a:r>
            <a:r>
              <a:rPr lang="en-US" i="1" dirty="0">
                <a:sym typeface="Wingdings" pitchFamily="2" charset="2"/>
              </a:rPr>
              <a:t>n</a:t>
            </a:r>
            <a:r>
              <a:rPr lang="en-US" dirty="0">
                <a:sym typeface="Wingdings" pitchFamily="2" charset="2"/>
              </a:rPr>
              <a:t>! is the product of the first </a:t>
            </a:r>
            <a:r>
              <a:rPr lang="en-US" i="1" dirty="0">
                <a:sym typeface="Wingdings" pitchFamily="2" charset="2"/>
              </a:rPr>
              <a:t>n</a:t>
            </a:r>
            <a:r>
              <a:rPr lang="en-US" dirty="0">
                <a:sym typeface="Wingdings" pitchFamily="2" charset="2"/>
              </a:rPr>
              <a:t> positive integers when </a:t>
            </a:r>
            <a:r>
              <a:rPr lang="en-US" i="1" dirty="0">
                <a:sym typeface="Wingdings" pitchFamily="2" charset="2"/>
              </a:rPr>
              <a:t>n</a:t>
            </a:r>
            <a:r>
              <a:rPr lang="en-US" dirty="0">
                <a:sym typeface="Wingdings" pitchFamily="2" charset="2"/>
              </a:rPr>
              <a:t> is a nonnegative integer.</a:t>
            </a:r>
            <a:endParaRPr lang="en-US" baseline="30000" dirty="0">
              <a:sym typeface="Wingdings" pitchFamily="2" charset="2"/>
            </a:endParaRPr>
          </a:p>
          <a:p>
            <a:pPr>
              <a:buNone/>
            </a:pP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ea typeface="Cambria Math" pitchFamily="18" charset="0"/>
                <a:sym typeface="Wingdings" pitchFamily="2" charset="2"/>
              </a:rPr>
              <a:t>(</a:t>
            </a:r>
            <a:r>
              <a:rPr lang="en-US" sz="2800" i="1" baseline="30000" dirty="0">
                <a:ea typeface="Cambria Math" pitchFamily="18" charset="0"/>
                <a:sym typeface="Wingdings" pitchFamily="2" charset="2"/>
              </a:rPr>
              <a:t>n</a:t>
            </a:r>
            <a:r>
              <a:rPr lang="en-US" sz="2800" baseline="30000" dirty="0">
                <a:ea typeface="Cambria Math" pitchFamily="18" charset="0"/>
                <a:sym typeface="Wingdings" pitchFamily="2" charset="2"/>
              </a:rPr>
              <a:t>)</a:t>
            </a:r>
            <a:r>
              <a:rPr lang="en-US" sz="2800" baseline="30000" dirty="0">
                <a:latin typeface="Cambria Math" pitchFamily="18" charset="0"/>
                <a:ea typeface="Cambria Math" pitchFamily="18" charset="0"/>
                <a:sym typeface="Wingdings" pitchFamily="2" charset="2"/>
              </a:rPr>
              <a:t> = 1 </a:t>
            </a:r>
            <a:r>
              <a:rPr lang="en-US" sz="2800" baseline="30000" dirty="0">
                <a:latin typeface="Cambria Math"/>
                <a:ea typeface="Cambria Math"/>
                <a:sym typeface="Wingdings" pitchFamily="2" charset="2"/>
              </a:rPr>
              <a:t>∙ 2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 1)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(0)  = 0! = 1</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dirty="0">
                <a:latin typeface="Cambria Math" pitchFamily="18" charset="0"/>
                <a:ea typeface="Cambria Math" pitchFamily="18" charset="0"/>
                <a:sym typeface="Wingdings" pitchFamily="2" charset="2"/>
              </a:rPr>
              <a:t>  </a:t>
            </a:r>
            <a:r>
              <a:rPr lang="en-US" sz="2800" b="1" dirty="0">
                <a:sym typeface="Wingdings" pitchFamily="2" charset="2"/>
              </a:rPr>
              <a:t>Examples:</a:t>
            </a:r>
          </a:p>
          <a:p>
            <a:pPr>
              <a:buNone/>
            </a:pPr>
            <a:r>
              <a:rPr lang="en-US" sz="2800" b="1"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(1) = 1!  = 1</a:t>
            </a: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(2) = 2! =  1 </a:t>
            </a:r>
            <a:r>
              <a:rPr lang="en-US" sz="2800" baseline="30000" dirty="0">
                <a:latin typeface="Cambria Math"/>
                <a:ea typeface="Cambria Math"/>
                <a:sym typeface="Wingdings" pitchFamily="2" charset="2"/>
              </a:rPr>
              <a:t>∙ 2 = 2</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(6)  = 6! =  1 </a:t>
            </a:r>
            <a:r>
              <a:rPr lang="en-US" sz="2800" baseline="30000" dirty="0">
                <a:latin typeface="Cambria Math"/>
                <a:ea typeface="Cambria Math"/>
                <a:sym typeface="Wingdings" pitchFamily="2" charset="2"/>
              </a:rPr>
              <a:t>∙ 2 ∙ 3∙ 4∙ 5</a:t>
            </a:r>
            <a:r>
              <a:rPr lang="en-US" sz="2800" dirty="0">
                <a:latin typeface="Cambria Math"/>
                <a:ea typeface="Cambria Math"/>
                <a:sym typeface="Wingdings" pitchFamily="2" charset="2"/>
              </a:rPr>
              <a:t> </a:t>
            </a:r>
            <a:r>
              <a:rPr lang="en-US" sz="2800" baseline="30000" dirty="0">
                <a:latin typeface="Cambria Math"/>
                <a:ea typeface="Cambria Math"/>
                <a:sym typeface="Wingdings" pitchFamily="2" charset="2"/>
              </a:rPr>
              <a:t>∙ 6 = 720</a:t>
            </a:r>
          </a:p>
          <a:p>
            <a:pPr>
              <a:buNone/>
            </a:pP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a:t>Stirling’s</a:t>
            </a:r>
            <a:r>
              <a:rPr lang="en-US" dirty="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Sequences and Summations</a:t>
            </a:r>
          </a:p>
        </p:txBody>
      </p:sp>
      <p:sp>
        <p:nvSpPr>
          <p:cNvPr id="3" name="Subtitle 2"/>
          <p:cNvSpPr>
            <a:spLocks noGrp="1"/>
          </p:cNvSpPr>
          <p:nvPr>
            <p:ph type="subTitle" idx="1"/>
          </p:nvPr>
        </p:nvSpPr>
        <p:spPr/>
        <p:txBody>
          <a:bodyPr/>
          <a:lstStyle/>
          <a:p>
            <a:r>
              <a:rPr lang="en-US" dirty="0"/>
              <a:t>Section 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E6C4-56CF-4156-A585-3C3DD6051F22}"/>
              </a:ext>
            </a:extLst>
          </p:cNvPr>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696D2-D30D-4A9C-91CA-A2BD9DDDC895}"/>
                  </a:ext>
                </a:extLst>
              </p:cNvPr>
              <p:cNvSpPr>
                <a:spLocks noGrp="1"/>
              </p:cNvSpPr>
              <p:nvPr>
                <p:ph idx="1"/>
              </p:nvPr>
            </p:nvSpPr>
            <p:spPr/>
            <p:txBody>
              <a:bodyPr/>
              <a:lstStyle/>
              <a:p>
                <a:pPr marL="0" indent="0">
                  <a:buNone/>
                </a:pPr>
                <a:r>
                  <a:rPr lang="en-US" dirty="0"/>
                  <a:t>List the members of these sets.</a:t>
                </a:r>
              </a:p>
              <a:p>
                <a:pPr marL="514350" indent="-514350">
                  <a:buAutoNum type="alphaLcParenR"/>
                </a:pPr>
                <a:r>
                  <a:rPr lang="en-US" dirty="0"/>
                  <a:t>{x | x is a real number such that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oMath>
                </a14:m>
                <a:r>
                  <a:rPr lang="en-US" dirty="0"/>
                  <a:t> = 1}</a:t>
                </a:r>
              </a:p>
              <a:p>
                <a:pPr marL="514350" indent="-514350">
                  <a:buAutoNum type="alphaLcParenR"/>
                </a:pPr>
                <a:r>
                  <a:rPr lang="en-US" dirty="0"/>
                  <a:t>{x | x is a positive integer less than 12}</a:t>
                </a:r>
              </a:p>
              <a:p>
                <a:pPr marL="514350" indent="-514350">
                  <a:buAutoNum type="alphaLcParenR"/>
                </a:pPr>
                <a:r>
                  <a:rPr lang="en-US" dirty="0"/>
                  <a:t>{x | x is the square of an integer and x &lt; 100}</a:t>
                </a:r>
              </a:p>
              <a:p>
                <a:pPr marL="514350" indent="-514350">
                  <a:buAutoNum type="alphaLcParenR"/>
                </a:pPr>
                <a:r>
                  <a:rPr lang="en-US" dirty="0"/>
                  <a:t>{x | x is an integer such that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r>
                      <a:rPr lang="en-US" i="1" dirty="0">
                        <a:latin typeface="Cambria Math" panose="02040503050406030204" pitchFamily="18" charset="0"/>
                      </a:rPr>
                      <m:t> </m:t>
                    </m:r>
                  </m:oMath>
                </a14:m>
                <a:r>
                  <a:rPr lang="en-US" dirty="0"/>
                  <a:t>= 2}</a:t>
                </a:r>
              </a:p>
            </p:txBody>
          </p:sp>
        </mc:Choice>
        <mc:Fallback xmlns="">
          <p:sp>
            <p:nvSpPr>
              <p:cNvPr id="3" name="Content Placeholder 2">
                <a:extLst>
                  <a:ext uri="{FF2B5EF4-FFF2-40B4-BE49-F238E27FC236}">
                    <a16:creationId xmlns:a16="http://schemas.microsoft.com/office/drawing/2014/main" id="{C29696D2-D30D-4A9C-91CA-A2BD9DDDC895}"/>
                  </a:ext>
                </a:extLst>
              </p:cNvPr>
              <p:cNvSpPr>
                <a:spLocks noGrp="1" noRot="1" noChangeAspect="1" noMove="1" noResize="1" noEditPoints="1" noAdjustHandles="1" noChangeArrowheads="1" noChangeShapeType="1" noTextEdit="1"/>
              </p:cNvSpPr>
              <p:nvPr>
                <p:ph idx="1"/>
              </p:nvPr>
            </p:nvSpPr>
            <p:spPr>
              <a:blipFill>
                <a:blip r:embed="rId2"/>
                <a:stretch>
                  <a:fillRect l="-1333" t="-1250"/>
                </a:stretch>
              </a:blipFill>
            </p:spPr>
            <p:txBody>
              <a:bodyPr/>
              <a:lstStyle/>
              <a:p>
                <a:r>
                  <a:rPr lang="en-US">
                    <a:noFill/>
                  </a:rPr>
                  <a:t> </a:t>
                </a:r>
              </a:p>
            </p:txBody>
          </p:sp>
        </mc:Fallback>
      </mc:AlternateContent>
    </p:spTree>
    <p:extLst>
      <p:ext uri="{BB962C8B-B14F-4D97-AF65-F5344CB8AC3E}">
        <p14:creationId xmlns:p14="http://schemas.microsoft.com/office/powerpoint/2010/main" val="1971339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Sequences are ordered lists of elements. </a:t>
            </a:r>
          </a:p>
          <a:p>
            <a:pPr lvl="1"/>
            <a:r>
              <a:rPr lang="en-US" dirty="0"/>
              <a:t>  1, 2, 3, 5, 8</a:t>
            </a:r>
          </a:p>
          <a:p>
            <a:pPr lvl="1"/>
            <a:r>
              <a:rPr lang="en-US" dirty="0"/>
              <a:t>   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a:t>
            </a:r>
            <a:r>
              <a:rPr lang="en-US" i="1" dirty="0"/>
              <a:t>sequence</a:t>
            </a:r>
            <a:r>
              <a:rPr lang="en-US" dirty="0"/>
              <a:t> is a function from a subset of the integers (usually either the set {</a:t>
            </a:r>
            <a:r>
              <a:rPr lang="en-US" dirty="0">
                <a:latin typeface="Cambria Math" pitchFamily="18" charset="0"/>
                <a:ea typeface="Cambria Math" pitchFamily="18" charset="0"/>
              </a:rPr>
              <a:t>0, 1, 2, 3, 4, </a:t>
            </a:r>
            <a:r>
              <a:rPr lang="en-US" dirty="0"/>
              <a:t>…..} or   {</a:t>
            </a:r>
            <a:r>
              <a:rPr lang="en-US" dirty="0">
                <a:latin typeface="Cambria Math" pitchFamily="18" charset="0"/>
                <a:ea typeface="Cambria Math" pitchFamily="18" charset="0"/>
              </a:rPr>
              <a:t>1, 2, 3, 4, </a:t>
            </a:r>
            <a:r>
              <a:rPr lang="en-US" dirty="0"/>
              <a:t>….} ) to a set </a:t>
            </a:r>
            <a:r>
              <a:rPr lang="en-US" i="1" dirty="0"/>
              <a:t>S</a:t>
            </a:r>
            <a:r>
              <a:rPr lang="en-US" dirty="0"/>
              <a:t>.</a:t>
            </a:r>
          </a:p>
          <a:p>
            <a:r>
              <a:rPr lang="en-US" dirty="0"/>
              <a:t>The notation  </a:t>
            </a:r>
            <a:r>
              <a:rPr lang="en-US" i="1" dirty="0">
                <a:ea typeface="Cambria Math" pitchFamily="18" charset="0"/>
              </a:rPr>
              <a:t>a</a:t>
            </a:r>
            <a:r>
              <a:rPr lang="en-US" i="1" baseline="-25000" dirty="0">
                <a:latin typeface="Cambria Math" pitchFamily="18" charset="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latin typeface="Cambria Math" pitchFamily="18" charset="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latin typeface="Cambria Math" pitchFamily="18" charset="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a:p>
            <a:pPr>
              <a:buNone/>
            </a:pPr>
            <a:r>
              <a:rPr lang="en-US" dirty="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t>
            </a:r>
          </a:p>
        </p:txBody>
      </p:sp>
      <p:sp>
        <p:nvSpPr>
          <p:cNvPr id="3" name="Content Placeholder 2"/>
          <p:cNvSpPr>
            <a:spLocks noGrp="1"/>
          </p:cNvSpPr>
          <p:nvPr>
            <p:ph idx="1"/>
          </p:nvPr>
        </p:nvSpPr>
        <p:spPr/>
        <p:txBody>
          <a:bodyPr>
            <a:normAutofit/>
          </a:bodyPr>
          <a:lstStyle/>
          <a:p>
            <a:pPr>
              <a:buNone/>
            </a:pPr>
            <a:r>
              <a:rPr lang="en-US" b="1" dirty="0"/>
              <a:t>Example</a:t>
            </a:r>
            <a:r>
              <a:rPr lang="en-US" dirty="0"/>
              <a:t>:</a:t>
            </a:r>
            <a:r>
              <a:rPr lang="en-US" b="1" dirty="0"/>
              <a:t> </a:t>
            </a:r>
            <a:r>
              <a:rPr lang="en-US" dirty="0"/>
              <a:t>Consider the sequence            where</a:t>
            </a:r>
          </a:p>
          <a:p>
            <a:endParaRPr lang="en-US" dirty="0"/>
          </a:p>
          <a:p>
            <a:pPr>
              <a:buNone/>
            </a:pPr>
            <a:endParaRPr lang="en-US" dirty="0"/>
          </a:p>
          <a:p>
            <a:pPr>
              <a:buNone/>
            </a:pPr>
            <a:r>
              <a:rPr lang="en-US" dirty="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geometric progression </a:t>
            </a:r>
            <a:r>
              <a:rPr lang="en-US" dirty="0"/>
              <a:t>is a sequence of the form:</a:t>
            </a:r>
          </a:p>
          <a:p>
            <a:pPr>
              <a:buNone/>
            </a:pPr>
            <a:r>
              <a:rPr lang="en-US" dirty="0"/>
              <a:t>    where the </a:t>
            </a:r>
            <a:r>
              <a:rPr lang="en-US" i="1" dirty="0"/>
              <a:t>initial term a</a:t>
            </a:r>
            <a:r>
              <a:rPr lang="en-US" dirty="0"/>
              <a:t> and the </a:t>
            </a:r>
            <a:r>
              <a:rPr lang="en-US" i="1" dirty="0"/>
              <a:t>common ratio r </a:t>
            </a:r>
            <a:r>
              <a:rPr lang="en-US" dirty="0"/>
              <a:t>are real numbers.</a:t>
            </a:r>
          </a:p>
          <a:p>
            <a:pPr>
              <a:buNone/>
            </a:pPr>
            <a:r>
              <a:rPr lang="en-US" sz="2800" b="1" dirty="0"/>
              <a:t>   Examples</a:t>
            </a:r>
            <a:r>
              <a:rPr lang="en-US" sz="2800" dirty="0"/>
              <a:t>:</a:t>
            </a:r>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1</a:t>
            </a:r>
            <a:r>
              <a:rPr lang="en-US" i="1" dirty="0"/>
              <a:t> </a:t>
            </a:r>
            <a:r>
              <a:rPr lang="en-US" dirty="0"/>
              <a:t>and </a:t>
            </a:r>
            <a:r>
              <a:rPr lang="en-US" i="1" dirty="0"/>
              <a:t>r = </a:t>
            </a:r>
            <a:r>
              <a:rPr lang="en-US" dirty="0">
                <a:latin typeface="Cambria Math" pitchFamily="18" charset="0"/>
                <a:ea typeface="Cambria Math" pitchFamily="18" charset="0"/>
              </a:rPr>
              <a:t>−1</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2</a:t>
            </a:r>
            <a:r>
              <a:rPr lang="en-US" i="1" dirty="0"/>
              <a:t> </a:t>
            </a:r>
            <a:r>
              <a:rPr lang="en-US" dirty="0"/>
              <a:t>and </a:t>
            </a:r>
            <a:r>
              <a:rPr lang="en-US" i="1" dirty="0"/>
              <a:t>r = </a:t>
            </a:r>
            <a:r>
              <a:rPr lang="en-US" dirty="0">
                <a:latin typeface="Cambria Math" pitchFamily="18" charset="0"/>
                <a:ea typeface="Cambria Math" pitchFamily="18" charset="0"/>
              </a:rPr>
              <a:t>5</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t>6</a:t>
            </a:r>
            <a:r>
              <a:rPr lang="en-US" i="1" dirty="0"/>
              <a:t> </a:t>
            </a:r>
            <a:r>
              <a:rPr lang="en-US" dirty="0"/>
              <a:t>and </a:t>
            </a:r>
            <a:r>
              <a:rPr lang="en-US" i="1" dirty="0"/>
              <a:t>r = </a:t>
            </a:r>
            <a:r>
              <a:rPr lang="en-US" dirty="0">
                <a:latin typeface="Cambria Math" pitchFamily="18" charset="0"/>
                <a:ea typeface="Cambria Math" pitchFamily="18" charset="0"/>
              </a:rPr>
              <a:t>1/3</a:t>
            </a:r>
            <a:r>
              <a:rPr lang="en-US" dirty="0"/>
              <a:t>. Then:</a:t>
            </a:r>
          </a:p>
          <a:p>
            <a:endParaRPr lang="en-US" dirty="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arithmetic progression </a:t>
            </a:r>
            <a:r>
              <a:rPr lang="en-US" dirty="0"/>
              <a:t>is a sequence of the form:</a:t>
            </a:r>
          </a:p>
          <a:p>
            <a:pPr>
              <a:buNone/>
            </a:pPr>
            <a:r>
              <a:rPr lang="en-US" dirty="0"/>
              <a:t>    where the </a:t>
            </a:r>
            <a:r>
              <a:rPr lang="en-US" i="1" dirty="0"/>
              <a:t>initial term a</a:t>
            </a:r>
            <a:r>
              <a:rPr lang="en-US" dirty="0"/>
              <a:t> and the </a:t>
            </a:r>
            <a:r>
              <a:rPr lang="en-US" i="1" dirty="0"/>
              <a:t>common difference  d </a:t>
            </a:r>
            <a:r>
              <a:rPr lang="en-US" dirty="0"/>
              <a:t>are real numbers.</a:t>
            </a:r>
          </a:p>
          <a:p>
            <a:pPr>
              <a:buNone/>
            </a:pPr>
            <a:r>
              <a:rPr lang="en-US" sz="2400" b="1" dirty="0"/>
              <a:t>    Examples</a:t>
            </a:r>
            <a:r>
              <a:rPr lang="en-US" sz="2400" dirty="0"/>
              <a:t>:</a:t>
            </a:r>
            <a:endParaRPr lang="en-US" dirty="0"/>
          </a:p>
          <a:p>
            <a:pPr marL="880110" lvl="1" indent="-514350">
              <a:buFont typeface="+mj-lt"/>
              <a:buAutoNum type="arabicPeriod"/>
            </a:pPr>
            <a:r>
              <a:rPr lang="en-US" dirty="0"/>
              <a:t>Let </a:t>
            </a:r>
            <a:r>
              <a:rPr lang="en-US" i="1" dirty="0"/>
              <a:t>a = </a:t>
            </a:r>
            <a:r>
              <a:rPr lang="en-US" i="1" dirty="0">
                <a:latin typeface="Cambria Math" pitchFamily="18" charset="0"/>
                <a:ea typeface="Cambria Math" pitchFamily="18" charset="0"/>
              </a:rPr>
              <a:t>−</a:t>
            </a:r>
            <a:r>
              <a:rPr lang="en-US" dirty="0">
                <a:latin typeface="Cambria Math" pitchFamily="18" charset="0"/>
                <a:ea typeface="Cambria Math" pitchFamily="18" charset="0"/>
              </a:rPr>
              <a:t>1</a:t>
            </a:r>
            <a:r>
              <a:rPr lang="en-US" i="1" dirty="0"/>
              <a:t> </a:t>
            </a:r>
            <a:r>
              <a:rPr lang="en-US" dirty="0"/>
              <a:t>and </a:t>
            </a:r>
            <a:r>
              <a:rPr lang="en-US" i="1" dirty="0"/>
              <a:t>d = </a:t>
            </a:r>
            <a:r>
              <a:rPr lang="en-US" dirty="0">
                <a:latin typeface="Cambria Math" pitchFamily="18" charset="0"/>
                <a:ea typeface="Cambria Math" pitchFamily="18" charset="0"/>
              </a:rPr>
              <a:t>4</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7</a:t>
            </a:r>
            <a:r>
              <a:rPr lang="en-US" i="1" dirty="0"/>
              <a:t> </a:t>
            </a:r>
            <a:r>
              <a:rPr lang="en-US" dirty="0"/>
              <a:t>and </a:t>
            </a:r>
            <a:r>
              <a:rPr lang="en-US" i="1" dirty="0"/>
              <a:t>d = </a:t>
            </a:r>
            <a:r>
              <a:rPr lang="en-US" i="1" dirty="0">
                <a:latin typeface="Cambria Math" pitchFamily="18" charset="0"/>
                <a:ea typeface="Cambria Math" pitchFamily="18" charset="0"/>
              </a:rPr>
              <a:t>−</a:t>
            </a:r>
            <a:r>
              <a:rPr lang="en-US" dirty="0">
                <a:latin typeface="Cambria Math" pitchFamily="18" charset="0"/>
                <a:ea typeface="Cambria Math" pitchFamily="18" charset="0"/>
              </a:rPr>
              <a:t>3</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a:t>
            </a:r>
            <a:r>
              <a:rPr lang="en-US" dirty="0"/>
              <a:t> = </a:t>
            </a:r>
            <a:r>
              <a:rPr lang="en-US" dirty="0">
                <a:latin typeface="Cambria Math" pitchFamily="18" charset="0"/>
                <a:ea typeface="Cambria Math" pitchFamily="18" charset="0"/>
              </a:rPr>
              <a:t>1</a:t>
            </a:r>
            <a:r>
              <a:rPr lang="en-US" dirty="0"/>
              <a:t> and d = </a:t>
            </a:r>
            <a:r>
              <a:rPr lang="en-US" dirty="0">
                <a:latin typeface="Cambria Math" pitchFamily="18" charset="0"/>
                <a:ea typeface="Cambria Math" pitchFamily="18" charset="0"/>
              </a:rPr>
              <a:t>2</a:t>
            </a:r>
            <a:r>
              <a:rPr lang="en-US" dirty="0"/>
              <a:t>: </a:t>
            </a:r>
          </a:p>
          <a:p>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pPr>
              <a:buNone/>
            </a:pPr>
            <a:r>
              <a:rPr lang="en-US" dirty="0"/>
              <a:t>   </a:t>
            </a:r>
            <a:r>
              <a:rPr lang="en-US" b="1" dirty="0"/>
              <a:t>Definition</a:t>
            </a:r>
            <a:r>
              <a:rPr lang="en-US" dirty="0"/>
              <a:t>: A </a:t>
            </a:r>
            <a:r>
              <a:rPr lang="en-US" i="1" dirty="0"/>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i="1" baseline="-25000" dirty="0"/>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i="1" baseline="-25000" dirty="0"/>
              <a:t>0</a:t>
            </a:r>
            <a:r>
              <a:rPr lang="en-US" dirty="0"/>
              <a:t>, where </a:t>
            </a:r>
            <a:r>
              <a:rPr lang="en-US" i="1" dirty="0"/>
              <a:t>n</a:t>
            </a:r>
            <a:r>
              <a:rPr lang="en-US" i="1" baseline="-25000" dirty="0"/>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dirty="0">
                <a:latin typeface="Cambria Math" pitchFamily="18" charset="0"/>
                <a:ea typeface="Cambria Math" pitchFamily="18" charset="0"/>
              </a:rPr>
              <a:t>1</a:t>
            </a:r>
            <a:r>
              <a:rPr lang="en-US" dirty="0"/>
              <a:t>: Let {</a:t>
            </a:r>
            <a:r>
              <a:rPr lang="en-US" i="1" dirty="0"/>
              <a:t>a</a:t>
            </a:r>
            <a:r>
              <a:rPr lang="en-US" i="1" baseline="-25000" dirty="0"/>
              <a:t>n</a:t>
            </a:r>
            <a:r>
              <a:rPr lang="en-US" dirty="0"/>
              <a:t>}</a:t>
            </a:r>
            <a:r>
              <a:rPr lang="en-US" i="1" dirty="0"/>
              <a:t> </a:t>
            </a:r>
            <a:r>
              <a:rPr lang="en-US" dirty="0"/>
              <a:t>be a sequence that satisfies the recurrence relation </a:t>
            </a:r>
            <a:r>
              <a:rPr lang="en-US" i="1" dirty="0"/>
              <a:t>a</a:t>
            </a:r>
            <a:r>
              <a:rPr lang="en-US" i="1" baseline="-25000" dirty="0"/>
              <a:t>n</a:t>
            </a:r>
            <a:r>
              <a:rPr lang="en-US" i="1" dirty="0"/>
              <a:t> = a</a:t>
            </a:r>
            <a:r>
              <a:rPr lang="en-US" i="1" baseline="-25000" dirty="0"/>
              <a:t>n-1</a:t>
            </a:r>
            <a:r>
              <a:rPr lang="en-US" i="1" dirty="0"/>
              <a:t> + </a:t>
            </a:r>
            <a:r>
              <a:rPr lang="en-US" dirty="0">
                <a:latin typeface="Cambria Math" pitchFamily="18" charset="0"/>
                <a:ea typeface="Cambria Math" pitchFamily="18" charset="0"/>
              </a:rPr>
              <a:t>3</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1,2,3,4,</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2</a:t>
            </a:r>
            <a:r>
              <a:rPr lang="en-US" i="1" dirty="0"/>
              <a:t>. </a:t>
            </a:r>
            <a:r>
              <a:rPr lang="en-US" dirty="0"/>
              <a:t> What are </a:t>
            </a:r>
            <a:r>
              <a:rPr lang="en-US" i="1" dirty="0"/>
              <a:t>a</a:t>
            </a:r>
            <a:r>
              <a:rPr lang="en-US" i="1" baseline="-25000" dirty="0"/>
              <a:t>1</a:t>
            </a:r>
            <a:r>
              <a:rPr lang="en-US" baseline="-25000" dirty="0"/>
              <a:t> </a:t>
            </a:r>
            <a:r>
              <a:rPr lang="en-US" dirty="0"/>
              <a:t>,</a:t>
            </a:r>
            <a:r>
              <a:rPr lang="en-US" baseline="-25000" dirty="0"/>
              <a:t> </a:t>
            </a:r>
            <a:r>
              <a:rPr lang="en-US" dirty="0"/>
              <a:t> </a:t>
            </a:r>
            <a:r>
              <a:rPr lang="en-US" i="1" dirty="0"/>
              <a:t>a</a:t>
            </a:r>
            <a:r>
              <a:rPr lang="en-US" i="1" baseline="-25000" dirty="0"/>
              <a:t>2</a:t>
            </a:r>
            <a:r>
              <a:rPr lang="en-US" baseline="-25000" dirty="0"/>
              <a:t> </a:t>
            </a:r>
            <a:r>
              <a:rPr lang="en-US" dirty="0"/>
              <a:t> and </a:t>
            </a:r>
            <a:r>
              <a:rPr lang="en-US" i="1" dirty="0"/>
              <a:t>a</a:t>
            </a:r>
            <a:r>
              <a:rPr lang="en-US" i="1" baseline="-25000" dirty="0"/>
              <a:t>3</a:t>
            </a:r>
            <a:r>
              <a:rPr lang="en-US" dirty="0"/>
              <a:t>? </a:t>
            </a:r>
          </a:p>
          <a:p>
            <a:pPr>
              <a:buNone/>
            </a:pPr>
            <a:r>
              <a:rPr lang="en-US" dirty="0"/>
              <a:t>     [Here </a:t>
            </a:r>
            <a:r>
              <a:rPr lang="en-US" i="1" dirty="0"/>
              <a:t>a</a:t>
            </a:r>
            <a:r>
              <a:rPr lang="en-US" i="1" baseline="-25000" dirty="0"/>
              <a:t>0</a:t>
            </a:r>
            <a:r>
              <a:rPr lang="en-US" i="1" dirty="0"/>
              <a:t> = </a:t>
            </a:r>
            <a:r>
              <a:rPr lang="en-US" dirty="0">
                <a:latin typeface="Cambria Math" pitchFamily="18" charset="0"/>
                <a:ea typeface="Cambria Math" pitchFamily="18" charset="0"/>
              </a:rPr>
              <a:t>2</a:t>
            </a:r>
            <a:r>
              <a:rPr lang="en-US" i="1" dirty="0"/>
              <a:t> </a:t>
            </a:r>
            <a:r>
              <a:rPr lang="en-US" dirty="0"/>
              <a:t>is the initial condition</a:t>
            </a:r>
            <a:r>
              <a:rPr lang="en-US" i="1" dirty="0"/>
              <a:t>.</a:t>
            </a:r>
            <a:r>
              <a:rPr lang="en-US" dirty="0"/>
              <a:t>]</a:t>
            </a:r>
          </a:p>
          <a:p>
            <a:pPr>
              <a:buNone/>
            </a:pPr>
            <a:endParaRPr lang="en-US" dirty="0"/>
          </a:p>
          <a:p>
            <a:pPr lvl="1">
              <a:buNone/>
            </a:pPr>
            <a:r>
              <a:rPr lang="en-US" b="1" dirty="0"/>
              <a:t>Solution</a:t>
            </a:r>
            <a:r>
              <a:rPr lang="en-US" dirty="0"/>
              <a:t>: We see from the recurrence relation that</a:t>
            </a:r>
          </a:p>
          <a:p>
            <a:pPr lvl="1">
              <a:buNone/>
            </a:pPr>
            <a:r>
              <a:rPr lang="en-US" dirty="0"/>
              <a:t>      </a:t>
            </a:r>
            <a:r>
              <a:rPr lang="en-US" i="1" dirty="0"/>
              <a:t>a</a:t>
            </a:r>
            <a:r>
              <a:rPr lang="en-US" baseline="-25000" dirty="0">
                <a:latin typeface="Cambria Math" pitchFamily="18" charset="0"/>
                <a:ea typeface="Cambria Math" pitchFamily="18" charset="0"/>
              </a:rPr>
              <a:t>1</a:t>
            </a:r>
            <a:r>
              <a:rPr lang="en-US" i="1" baseline="-25000" dirty="0"/>
              <a:t> </a:t>
            </a:r>
            <a:r>
              <a:rPr lang="en-US" i="1" dirty="0"/>
              <a:t>  </a:t>
            </a:r>
            <a:r>
              <a:rPr lang="en-US" dirty="0">
                <a:latin typeface="Cambria Math" pitchFamily="18" charset="0"/>
                <a:ea typeface="Cambria Math" pitchFamily="18" charset="0"/>
              </a:rPr>
              <a:t>=</a:t>
            </a:r>
            <a:r>
              <a:rPr lang="en-US" i="1" dirty="0"/>
              <a:t>  a</a:t>
            </a:r>
            <a:r>
              <a:rPr lang="en-US" i="1" baseline="-25000" dirty="0"/>
              <a:t>0  </a:t>
            </a:r>
            <a:r>
              <a:rPr lang="en-US" dirty="0">
                <a:latin typeface="Cambria Math" pitchFamily="18" charset="0"/>
                <a:ea typeface="Cambria Math" pitchFamily="18" charset="0"/>
              </a:rPr>
              <a:t>+ 3 = 2 + 3 = 5</a:t>
            </a:r>
          </a:p>
          <a:p>
            <a:pPr lvl="1">
              <a:buNone/>
            </a:pPr>
            <a:r>
              <a:rPr lang="en-US" i="1" dirty="0"/>
              <a:t>      a</a:t>
            </a:r>
            <a:r>
              <a:rPr lang="en-US" baseline="-25000" dirty="0">
                <a:latin typeface="Cambria Math" pitchFamily="18" charset="0"/>
                <a:ea typeface="Cambria Math" pitchFamily="18" charset="0"/>
              </a:rPr>
              <a:t>2</a:t>
            </a:r>
            <a:r>
              <a:rPr lang="en-US" i="1" baseline="-25000" dirty="0"/>
              <a:t> </a:t>
            </a:r>
            <a:r>
              <a:rPr lang="en-US" i="1" dirty="0"/>
              <a:t>  </a:t>
            </a:r>
            <a:r>
              <a:rPr lang="en-US" dirty="0">
                <a:latin typeface="Cambria Math" pitchFamily="18" charset="0"/>
                <a:ea typeface="Cambria Math" pitchFamily="18" charset="0"/>
              </a:rPr>
              <a:t>=</a:t>
            </a:r>
            <a:r>
              <a:rPr lang="en-US" i="1" dirty="0"/>
              <a:t> </a:t>
            </a:r>
            <a:r>
              <a:rPr lang="en-US" dirty="0">
                <a:latin typeface="Cambria Math" pitchFamily="18" charset="0"/>
                <a:ea typeface="Cambria Math" pitchFamily="18" charset="0"/>
              </a:rPr>
              <a:t>5 + 3 = 8</a:t>
            </a:r>
          </a:p>
          <a:p>
            <a:pPr lvl="1">
              <a:buNone/>
            </a:pPr>
            <a:r>
              <a:rPr lang="en-US" dirty="0"/>
              <a:t>      </a:t>
            </a:r>
            <a:r>
              <a:rPr lang="en-US" i="1" dirty="0"/>
              <a:t>a</a:t>
            </a:r>
            <a:r>
              <a:rPr lang="en-US" baseline="-25000" dirty="0">
                <a:latin typeface="Cambria Math" pitchFamily="18" charset="0"/>
                <a:ea typeface="Cambria Math" pitchFamily="18" charset="0"/>
              </a:rPr>
              <a:t>3</a:t>
            </a:r>
            <a:r>
              <a:rPr lang="en-US" baseline="-25000" dirty="0"/>
              <a:t> </a:t>
            </a:r>
            <a:r>
              <a:rPr lang="en-US" i="1" dirty="0"/>
              <a:t>  </a:t>
            </a:r>
            <a:r>
              <a:rPr lang="en-US" dirty="0">
                <a:latin typeface="Cambria Math" pitchFamily="18" charset="0"/>
                <a:ea typeface="Cambria Math" pitchFamily="18" charset="0"/>
              </a:rPr>
              <a:t>= 8 + 3 = 11</a:t>
            </a:r>
          </a:p>
          <a:p>
            <a:pPr lvl="1">
              <a:buNone/>
            </a:pPr>
            <a:endParaRPr lang="en-US" i="1" dirty="0"/>
          </a:p>
          <a:p>
            <a:pPr lvl="1">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Define a geometric progression that has an initial term </a:t>
            </a:r>
            <a:r>
              <a:rPr lang="en-US" i="1" dirty="0"/>
              <a:t>a</a:t>
            </a:r>
            <a:r>
              <a:rPr lang="en-US" i="1" baseline="-25000" dirty="0"/>
              <a:t>0 </a:t>
            </a:r>
            <a:r>
              <a:rPr lang="en-US" dirty="0"/>
              <a:t> and a </a:t>
            </a:r>
            <a:r>
              <a:rPr lang="en-US"/>
              <a:t>rate </a:t>
            </a:r>
            <a:r>
              <a:rPr lang="en-US" i="1"/>
              <a:t>r </a:t>
            </a:r>
            <a:r>
              <a:rPr lang="en-US"/>
              <a:t>with </a:t>
            </a:r>
            <a:r>
              <a:rPr lang="en-US" dirty="0"/>
              <a:t>a recurrence relation.</a:t>
            </a:r>
          </a:p>
          <a:p>
            <a:r>
              <a:rPr lang="en-US" b="1" dirty="0"/>
              <a:t>Solution</a:t>
            </a:r>
            <a:r>
              <a:rPr lang="en-US" dirty="0"/>
              <a:t>: recurrence formula: </a:t>
            </a:r>
            <a:r>
              <a:rPr lang="en-US" i="1" dirty="0"/>
              <a:t>a</a:t>
            </a:r>
            <a:r>
              <a:rPr lang="en-US" i="1" baseline="-25000" dirty="0"/>
              <a:t>n</a:t>
            </a:r>
            <a:r>
              <a:rPr lang="en-US" i="1" dirty="0"/>
              <a:t> = r a</a:t>
            </a:r>
            <a:r>
              <a:rPr lang="en-US" i="1" baseline="-25000" dirty="0"/>
              <a:t>n-1</a:t>
            </a:r>
            <a:r>
              <a:rPr lang="en-US" i="1" dirty="0"/>
              <a:t> </a:t>
            </a:r>
            <a:r>
              <a:rPr lang="en-US" i="1" baseline="-25000" dirty="0"/>
              <a:t> </a:t>
            </a:r>
            <a:r>
              <a:rPr lang="en-US" dirty="0"/>
              <a:t>, initial condition: </a:t>
            </a:r>
            <a:r>
              <a:rPr lang="en-US" i="1" dirty="0"/>
              <a:t>a</a:t>
            </a:r>
            <a:r>
              <a:rPr lang="en-US" i="1" baseline="-25000" dirty="0"/>
              <a:t>0</a:t>
            </a:r>
            <a:r>
              <a:rPr lang="en-US" i="1" dirty="0"/>
              <a:t> = a.</a:t>
            </a:r>
            <a:endParaRPr lang="en-US" baseline="-25000" dirty="0"/>
          </a:p>
        </p:txBody>
      </p:sp>
    </p:spTree>
    <p:extLst>
      <p:ext uri="{BB962C8B-B14F-4D97-AF65-F5344CB8AC3E}">
        <p14:creationId xmlns:p14="http://schemas.microsoft.com/office/powerpoint/2010/main" val="7529902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lstStyle/>
          <a:p>
            <a:pPr>
              <a:buNone/>
            </a:pPr>
            <a:r>
              <a:rPr lang="en-US" b="1" dirty="0"/>
              <a:t>   Example </a:t>
            </a:r>
            <a:r>
              <a:rPr lang="en-US" dirty="0">
                <a:latin typeface="Cambria Math" pitchFamily="18" charset="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2,3,4,…. </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What are </a:t>
            </a:r>
            <a:r>
              <a:rPr lang="en-US" i="1" dirty="0"/>
              <a:t>a</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3</a:t>
            </a:r>
            <a:r>
              <a:rPr lang="en-US" dirty="0"/>
              <a:t>? </a:t>
            </a:r>
          </a:p>
          <a:p>
            <a:pPr>
              <a:buNone/>
            </a:pPr>
            <a:r>
              <a:rPr lang="en-US" dirty="0"/>
              <a:t>    [Here the initial conditions are </a:t>
            </a:r>
            <a:r>
              <a:rPr lang="en-US" i="1" dirty="0"/>
              <a:t>a</a:t>
            </a:r>
            <a:r>
              <a:rPr lang="en-US" i="1" baseline="-25000" dirty="0"/>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a:t>
            </a:r>
          </a:p>
          <a:p>
            <a:pPr>
              <a:buNone/>
            </a:pPr>
            <a:r>
              <a:rPr lang="en-US" dirty="0"/>
              <a:t>        </a:t>
            </a:r>
          </a:p>
          <a:p>
            <a:pPr>
              <a:buNone/>
            </a:pPr>
            <a:r>
              <a:rPr lang="en-US" dirty="0"/>
              <a:t>         </a:t>
            </a:r>
            <a:r>
              <a:rPr lang="en-US" b="1" dirty="0"/>
              <a:t>Solution</a:t>
            </a:r>
            <a:r>
              <a:rPr lang="en-US" dirty="0"/>
              <a:t>: We see from the recurrence relation that</a:t>
            </a:r>
          </a:p>
          <a:p>
            <a:pPr>
              <a:buNone/>
            </a:pPr>
            <a:r>
              <a:rPr lang="en-US" dirty="0"/>
              <a:t>              </a:t>
            </a:r>
            <a:r>
              <a:rPr lang="en-US" i="1" dirty="0"/>
              <a:t>a</a:t>
            </a:r>
            <a:r>
              <a:rPr lang="en-US" i="1" baseline="-25000" dirty="0"/>
              <a:t>2 </a:t>
            </a:r>
            <a:r>
              <a:rPr lang="en-US" i="1" dirty="0"/>
              <a:t> = a</a:t>
            </a:r>
            <a:r>
              <a:rPr lang="en-US" i="1" baseline="-25000" dirty="0"/>
              <a:t>1</a:t>
            </a:r>
            <a:r>
              <a:rPr lang="en-US" i="1" dirty="0"/>
              <a:t> - a</a:t>
            </a:r>
            <a:r>
              <a:rPr lang="en-US" i="1" baseline="-25000" dirty="0"/>
              <a:t>0  </a:t>
            </a:r>
            <a:r>
              <a:rPr lang="en-US" i="1" dirty="0"/>
              <a:t>= </a:t>
            </a:r>
            <a:r>
              <a:rPr lang="en-US" dirty="0">
                <a:latin typeface="Cambria Math" pitchFamily="18" charset="0"/>
                <a:ea typeface="Cambria Math" pitchFamily="18" charset="0"/>
              </a:rPr>
              <a:t>5</a:t>
            </a:r>
            <a:r>
              <a:rPr lang="en-US" i="1" dirty="0"/>
              <a:t> – </a:t>
            </a:r>
            <a:r>
              <a:rPr lang="en-US" dirty="0">
                <a:latin typeface="Cambria Math" pitchFamily="18" charset="0"/>
                <a:ea typeface="Cambria Math" pitchFamily="18" charset="0"/>
              </a:rPr>
              <a:t>3 </a:t>
            </a:r>
            <a:r>
              <a:rPr lang="en-US" i="1" dirty="0"/>
              <a:t>= </a:t>
            </a:r>
            <a:r>
              <a:rPr lang="en-US" dirty="0">
                <a:latin typeface="Cambria Math" pitchFamily="18" charset="0"/>
                <a:ea typeface="Cambria Math" pitchFamily="18" charset="0"/>
              </a:rPr>
              <a:t>2</a:t>
            </a:r>
          </a:p>
          <a:p>
            <a:pPr>
              <a:buNone/>
            </a:pPr>
            <a:r>
              <a:rPr lang="en-US" i="1" dirty="0"/>
              <a:t>               a</a:t>
            </a:r>
            <a:r>
              <a:rPr lang="en-US" i="1" baseline="-25000" dirty="0"/>
              <a:t>3 </a:t>
            </a:r>
            <a:r>
              <a:rPr lang="en-US" i="1" dirty="0"/>
              <a:t> = a</a:t>
            </a:r>
            <a:r>
              <a:rPr lang="en-US" i="1" baseline="-25000" dirty="0"/>
              <a:t>2</a:t>
            </a:r>
            <a:r>
              <a:rPr lang="en-US" i="1" dirty="0"/>
              <a:t> – a</a:t>
            </a:r>
            <a:r>
              <a:rPr lang="en-US" i="1" baseline="-25000" dirty="0"/>
              <a:t>1  </a:t>
            </a:r>
            <a:r>
              <a:rPr lang="en-US" i="1" dirty="0"/>
              <a:t>=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5</a:t>
            </a:r>
            <a:r>
              <a:rPr lang="en-US" i="1" dirty="0">
                <a:latin typeface="Cambria Math" pitchFamily="18" charset="0"/>
                <a:ea typeface="Cambria Math" pitchFamily="18" charset="0"/>
              </a:rPr>
              <a:t> </a:t>
            </a:r>
            <a:r>
              <a:rPr lang="en-US" dirty="0">
                <a:ea typeface="Cambria Math" pitchFamily="18" charset="0"/>
              </a:rPr>
              <a:t>=</a:t>
            </a:r>
            <a:r>
              <a:rPr lang="en-US" i="1" dirty="0">
                <a:latin typeface="Cambria Math" pitchFamily="18" charset="0"/>
                <a:ea typeface="Cambria Math" pitchFamily="18" charset="0"/>
              </a:rPr>
              <a:t> </a:t>
            </a:r>
            <a:r>
              <a:rPr lang="en-US" i="1" dirty="0"/>
              <a:t>–</a:t>
            </a:r>
            <a:r>
              <a:rPr lang="en-US" dirty="0">
                <a:latin typeface="Cambria Math" pitchFamily="18" charset="0"/>
                <a:ea typeface="Cambria Math" pitchFamily="18" charset="0"/>
              </a:rPr>
              <a:t>3</a:t>
            </a:r>
          </a:p>
          <a:p>
            <a:pPr>
              <a:buNone/>
            </a:pPr>
            <a:r>
              <a:rPr lang="en-US" dirty="0">
                <a:latin typeface="Cambria Math" pitchFamily="18" charset="0"/>
                <a:ea typeface="Cambria Math" pitchFamily="18" charset="0"/>
              </a:rPr>
              <a:t>       </a:t>
            </a:r>
          </a:p>
          <a:p>
            <a:pPr lvl="1">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normAutofit lnSpcReduction="10000"/>
          </a:bodyPr>
          <a:lstStyle/>
          <a:p>
            <a:r>
              <a:rPr lang="en-US" dirty="0"/>
              <a:t>Specify the </a:t>
            </a:r>
            <a:r>
              <a:rPr lang="en-US" dirty="0">
                <a:solidFill>
                  <a:srgbClr val="FF0000"/>
                </a:solidFill>
              </a:rPr>
              <a:t>property or properties </a:t>
            </a:r>
            <a:r>
              <a:rPr lang="en-US" dirty="0"/>
              <a:t>that all members must satisfy:</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is a positive integer less than 100}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is an odd positive integer less than 10}</a:t>
            </a:r>
          </a:p>
          <a:p>
            <a:pPr>
              <a:buNone/>
            </a:pPr>
            <a:r>
              <a:rPr lang="en-US" b="1"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b="1" dirty="0">
                <a:latin typeface="Cambria Math" pitchFamily="18" charset="0"/>
                <a:ea typeface="Cambria Math" pitchFamily="18" charset="0"/>
              </a:rPr>
              <a:t> Z⁺</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is odd and </a:t>
            </a:r>
            <a:r>
              <a:rPr lang="en-US" i="1" dirty="0">
                <a:ea typeface="Cambria Math" pitchFamily="18" charset="0"/>
              </a:rPr>
              <a:t>x</a:t>
            </a:r>
            <a:r>
              <a:rPr lang="en-US" dirty="0">
                <a:latin typeface="Cambria Math" pitchFamily="18" charset="0"/>
                <a:ea typeface="Cambria Math" pitchFamily="18" charset="0"/>
              </a:rPr>
              <a:t> &lt; 10}</a:t>
            </a:r>
          </a:p>
          <a:p>
            <a:r>
              <a:rPr lang="en-US" dirty="0"/>
              <a:t>A predicate may be used: </a:t>
            </a:r>
          </a:p>
          <a:p>
            <a:pPr>
              <a:buNone/>
            </a:pPr>
            <a:r>
              <a:rPr lang="en-US" dirty="0"/>
              <a:t>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P(</a:t>
            </a:r>
            <a:r>
              <a:rPr lang="en-US" i="1" dirty="0">
                <a:ea typeface="Cambria Math" pitchFamily="18" charset="0"/>
              </a:rPr>
              <a:t>x</a:t>
            </a:r>
            <a:r>
              <a:rPr lang="en-US" dirty="0">
                <a:latin typeface="Cambria Math" pitchFamily="18" charset="0"/>
                <a:ea typeface="Cambria Math" pitchFamily="18" charset="0"/>
              </a:rPr>
              <a:t>)}</a:t>
            </a:r>
          </a:p>
          <a:p>
            <a:r>
              <a:rPr lang="en-US" dirty="0"/>
              <a:t>Example: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Prime(</a:t>
            </a:r>
            <a:r>
              <a:rPr lang="en-US" i="1" dirty="0">
                <a:ea typeface="Cambria Math" pitchFamily="18" charset="0"/>
              </a:rPr>
              <a:t>x</a:t>
            </a:r>
            <a:r>
              <a:rPr lang="en-US" dirty="0">
                <a:latin typeface="Cambria Math" pitchFamily="18" charset="0"/>
                <a:ea typeface="Cambria Math" pitchFamily="18" charset="0"/>
              </a:rPr>
              <a:t>)}</a:t>
            </a:r>
          </a:p>
          <a:p>
            <a:r>
              <a:rPr lang="en-US" dirty="0">
                <a:ea typeface="Cambria Math" pitchFamily="18" charset="0"/>
              </a:rPr>
              <a:t>Positive rational numbers</a:t>
            </a:r>
            <a:r>
              <a:rPr lang="en-US" i="1" dirty="0">
                <a:ea typeface="Cambria Math" pitchFamily="18" charset="0"/>
              </a:rPr>
              <a:t>:</a:t>
            </a:r>
          </a:p>
          <a:p>
            <a:pPr>
              <a:buNone/>
            </a:pPr>
            <a:r>
              <a:rPr lang="en-US" i="1" dirty="0">
                <a:ea typeface="Cambria Math" pitchFamily="18" charset="0"/>
              </a:rPr>
              <a:t>        </a:t>
            </a:r>
            <a:r>
              <a:rPr lang="en-US" b="1" dirty="0">
                <a:latin typeface="Cambria Math" pitchFamily="18" charset="0"/>
                <a:ea typeface="Cambria Math" pitchFamily="18" charset="0"/>
              </a:rPr>
              <a:t>Q</a:t>
            </a:r>
            <a:r>
              <a:rPr lang="en-US" b="1" baseline="30000" dirty="0">
                <a:latin typeface="Cambria Math" pitchFamily="18" charset="0"/>
                <a:ea typeface="Cambria Math" pitchFamily="18" charset="0"/>
              </a:rPr>
              <a:t>+</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 </a:t>
            </a:r>
            <a:r>
              <a:rPr lang="en-US" b="1" dirty="0">
                <a:ea typeface="Cambria Math" pitchFamily="18" charset="0"/>
              </a:rPr>
              <a:t>R</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latin typeface="Cambria Math" pitchFamily="18" charset="0"/>
                <a:ea typeface="Cambria Math" pitchFamily="18" charset="0"/>
              </a:rPr>
              <a:t>, for some positive integers </a:t>
            </a:r>
            <a:r>
              <a:rPr lang="en-US" i="1" dirty="0" err="1">
                <a:latin typeface="Cambria Math" pitchFamily="18" charset="0"/>
                <a:ea typeface="Cambria Math" pitchFamily="18" charset="0"/>
              </a:rPr>
              <a:t>p</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q</a:t>
            </a:r>
            <a:r>
              <a:rPr lang="en-US" dirty="0">
                <a:latin typeface="Cambria Math" pitchFamily="18" charset="0"/>
                <a:ea typeface="Cambria Math" pitchFamily="18" charset="0"/>
              </a:rPr>
              <a:t>}</a:t>
            </a:r>
          </a:p>
          <a:p>
            <a:endParaRPr lang="en-US" i="1" dirty="0">
              <a:latin typeface="Cambria Math" pitchFamily="18" charset="0"/>
              <a:ea typeface="Cambria Math" pitchFamily="18" charset="0"/>
            </a:endParaRPr>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latin typeface="Cambria Math" pitchFamily="18" charset="0"/>
                <a:ea typeface="Cambria Math" pitchFamily="18" charset="0"/>
              </a:rPr>
              <a:t>: </a:t>
            </a:r>
            <a:r>
              <a:rPr lang="en-US" dirty="0">
                <a:ea typeface="Cambria Math" pitchFamily="18" charset="0"/>
              </a:rPr>
              <a:t>Define the  </a:t>
            </a:r>
            <a:r>
              <a:rPr lang="en-US" i="1" dirty="0">
                <a:ea typeface="Cambria Math" pitchFamily="18" charset="0"/>
              </a:rPr>
              <a:t>Fibonacci sequence</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0</a:t>
            </a:r>
            <a:r>
              <a:rPr lang="en-US" i="1" baseline="-25000" dirty="0"/>
              <a:t> </a:t>
            </a:r>
            <a:r>
              <a:rPr lang="en-US" i="1" dirty="0"/>
              <a:t>,f</a:t>
            </a:r>
            <a:r>
              <a:rPr lang="en-US" baseline="-25000" dirty="0"/>
              <a:t>1</a:t>
            </a:r>
            <a:r>
              <a:rPr lang="en-US" i="1" baseline="-25000" dirty="0"/>
              <a:t> </a:t>
            </a:r>
            <a:r>
              <a:rPr lang="en-US" i="1" dirty="0"/>
              <a:t>,f</a:t>
            </a:r>
            <a:r>
              <a:rPr lang="en-US" baseline="-25000" dirty="0"/>
              <a:t>2</a:t>
            </a:r>
            <a:r>
              <a:rPr lang="en-US" i="1" dirty="0"/>
              <a:t>,…,</a:t>
            </a:r>
            <a:r>
              <a:rPr lang="en-US" dirty="0"/>
              <a:t> by</a:t>
            </a:r>
            <a:r>
              <a:rPr lang="en-US" i="1" dirty="0"/>
              <a:t>:</a:t>
            </a:r>
          </a:p>
          <a:p>
            <a:pPr lvl="1"/>
            <a:r>
              <a:rPr lang="en-US" dirty="0"/>
              <a:t>Initial Conditions: </a:t>
            </a:r>
            <a:r>
              <a:rPr lang="en-US" i="1" dirty="0"/>
              <a:t>f</a:t>
            </a:r>
            <a:r>
              <a:rPr lang="en-US" baseline="-25000" dirty="0">
                <a:latin typeface="Cambria Math" pitchFamily="18" charset="0"/>
                <a:ea typeface="Cambria Math" pitchFamily="18" charset="0"/>
              </a:rPr>
              <a:t>0</a:t>
            </a:r>
            <a:r>
              <a:rPr lang="en-US" i="1" baseline="-25000" dirty="0"/>
              <a:t> </a:t>
            </a:r>
            <a:r>
              <a:rPr lang="en-US" i="1" dirty="0"/>
              <a:t>= </a:t>
            </a:r>
            <a:r>
              <a:rPr lang="en-US" dirty="0">
                <a:latin typeface="Cambria Math" pitchFamily="18" charset="0"/>
                <a:ea typeface="Cambria Math" pitchFamily="18" charset="0"/>
              </a:rPr>
              <a:t>0</a:t>
            </a:r>
            <a:r>
              <a:rPr lang="en-US" i="1" dirty="0"/>
              <a:t>, f</a:t>
            </a:r>
            <a:r>
              <a:rPr lang="en-US" baseline="-25000" dirty="0"/>
              <a:t>1</a:t>
            </a:r>
            <a:r>
              <a:rPr lang="en-US" i="1" baseline="-25000" dirty="0"/>
              <a:t>   </a:t>
            </a:r>
            <a:r>
              <a:rPr lang="en-US" dirty="0">
                <a:latin typeface="Cambria Math" pitchFamily="18" charset="0"/>
                <a:ea typeface="Cambria Math" pitchFamily="18" charset="0"/>
              </a:rPr>
              <a:t>= 1</a:t>
            </a:r>
          </a:p>
          <a:p>
            <a:pPr lvl="1"/>
            <a:r>
              <a:rPr lang="en-US" dirty="0"/>
              <a:t>Recurrence Relation: </a:t>
            </a:r>
            <a:r>
              <a:rPr lang="en-US" i="1" dirty="0"/>
              <a:t>f</a:t>
            </a:r>
            <a:r>
              <a:rPr lang="en-US" i="1" baseline="-25000" dirty="0"/>
              <a:t>n </a:t>
            </a:r>
            <a:r>
              <a:rPr lang="en-US" i="1" dirty="0"/>
              <a:t> = f</a:t>
            </a:r>
            <a:r>
              <a:rPr lang="en-US" i="1" baseline="-25000" dirty="0"/>
              <a:t>n-</a:t>
            </a:r>
            <a:r>
              <a:rPr lang="en-US" baseline="-25000" dirty="0"/>
              <a:t>1</a:t>
            </a:r>
            <a:r>
              <a:rPr lang="en-US" i="1" dirty="0"/>
              <a:t> </a:t>
            </a:r>
            <a:r>
              <a:rPr lang="en-US" i="1" baseline="-25000" dirty="0"/>
              <a:t> </a:t>
            </a:r>
            <a:r>
              <a:rPr lang="en-US" i="1" dirty="0"/>
              <a:t>+ f</a:t>
            </a:r>
            <a:r>
              <a:rPr lang="en-US" i="1" baseline="-25000" dirty="0"/>
              <a:t>n-</a:t>
            </a:r>
            <a:r>
              <a:rPr lang="en-US" baseline="-25000" dirty="0"/>
              <a:t>2</a:t>
            </a:r>
          </a:p>
          <a:p>
            <a:pPr lvl="1">
              <a:buNone/>
            </a:pPr>
            <a:endParaRPr lang="en-US" baseline="-25000" dirty="0"/>
          </a:p>
          <a:p>
            <a:pPr>
              <a:buNone/>
            </a:pPr>
            <a:r>
              <a:rPr lang="en-US" dirty="0"/>
              <a:t>  </a:t>
            </a:r>
            <a:r>
              <a:rPr lang="en-US" b="1" dirty="0"/>
              <a:t>Example</a:t>
            </a:r>
            <a:r>
              <a:rPr lang="en-US" dirty="0"/>
              <a:t>: Find  </a:t>
            </a:r>
            <a:r>
              <a:rPr lang="en-US" i="1" dirty="0"/>
              <a:t> f</a:t>
            </a:r>
            <a:r>
              <a:rPr lang="en-US" i="1" baseline="-25000" dirty="0"/>
              <a:t>2 </a:t>
            </a:r>
            <a:r>
              <a:rPr lang="en-US" i="1" dirty="0"/>
              <a:t>,f</a:t>
            </a:r>
            <a:r>
              <a:rPr lang="en-US" i="1" baseline="-25000" dirty="0"/>
              <a:t>3 </a:t>
            </a:r>
            <a:r>
              <a:rPr lang="en-US" i="1" dirty="0"/>
              <a:t>,f</a:t>
            </a:r>
            <a:r>
              <a:rPr lang="en-US" i="1" baseline="-25000" dirty="0"/>
              <a:t>4</a:t>
            </a:r>
            <a:r>
              <a:rPr lang="en-US" i="1" dirty="0"/>
              <a:t> , f</a:t>
            </a:r>
            <a:r>
              <a:rPr lang="en-US" i="1" baseline="-25000" dirty="0"/>
              <a:t>5 </a:t>
            </a:r>
            <a:r>
              <a:rPr lang="en-US" i="1" dirty="0"/>
              <a:t> </a:t>
            </a:r>
            <a:r>
              <a:rPr lang="en-US" dirty="0"/>
              <a:t>and </a:t>
            </a:r>
            <a:r>
              <a:rPr lang="en-US" i="1" dirty="0"/>
              <a:t>f</a:t>
            </a:r>
            <a:r>
              <a:rPr lang="en-US" i="1" baseline="-25000" dirty="0"/>
              <a:t>6</a:t>
            </a:r>
            <a:r>
              <a:rPr lang="en-US" i="1" dirty="0"/>
              <a:t>  .</a:t>
            </a:r>
          </a:p>
          <a:p>
            <a:pPr>
              <a:buNone/>
            </a:pPr>
            <a:r>
              <a:rPr lang="en-US" i="1" dirty="0"/>
              <a:t>     </a:t>
            </a:r>
          </a:p>
          <a:p>
            <a:pPr>
              <a:buNone/>
            </a:pPr>
            <a:r>
              <a:rPr lang="en-US" i="1" dirty="0"/>
              <a:t>     </a:t>
            </a:r>
            <a:r>
              <a:rPr lang="en-US" b="1" dirty="0"/>
              <a:t>Answer:</a:t>
            </a:r>
          </a:p>
          <a:p>
            <a:pPr>
              <a:buNone/>
            </a:pPr>
            <a:r>
              <a:rPr lang="en-US" dirty="0"/>
              <a:t>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 1 + 0 = 1</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1 + 1 = 2</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 + 1 = 3</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5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3 + 2 = 5</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6</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5 + 3 = 8</a:t>
            </a:r>
            <a:r>
              <a:rPr lang="en-US" i="1" dirty="0">
                <a:latin typeface="Cambria Math" pitchFamily="18" charset="0"/>
                <a:ea typeface="Cambria Math" pitchFamily="18" charset="0"/>
              </a:rPr>
              <a:t>.</a:t>
            </a:r>
          </a:p>
          <a:p>
            <a:pPr>
              <a:buNone/>
            </a:pPr>
            <a:r>
              <a:rPr lang="en-US" i="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p>
        </p:txBody>
      </p:sp>
      <p:sp>
        <p:nvSpPr>
          <p:cNvPr id="3" name="Content Placeholder 2"/>
          <p:cNvSpPr>
            <a:spLocks noGrp="1"/>
          </p:cNvSpPr>
          <p:nvPr>
            <p:ph idx="1"/>
          </p:nvPr>
        </p:nvSpPr>
        <p:spPr/>
        <p:txBody>
          <a:bodyPr>
            <a:normAutofit lnSpcReduction="10000"/>
          </a:bodyPr>
          <a:lstStyle/>
          <a:p>
            <a:r>
              <a:rPr lang="en-US" dirty="0"/>
              <a:t>Finding a formula for the </a:t>
            </a:r>
            <a:r>
              <a:rPr lang="en-US" i="1" dirty="0"/>
              <a:t>n</a:t>
            </a:r>
            <a:r>
              <a:rPr lang="en-US" dirty="0"/>
              <a:t>th term of the sequence generated by a recurrence relation is called </a:t>
            </a:r>
            <a:r>
              <a:rPr lang="en-US" i="1" dirty="0"/>
              <a:t>solving the recurrence relation</a:t>
            </a:r>
            <a:r>
              <a:rPr lang="en-US" dirty="0"/>
              <a:t>. </a:t>
            </a:r>
          </a:p>
          <a:p>
            <a:r>
              <a:rPr lang="en-US" dirty="0"/>
              <a:t>Such a formula is called a </a:t>
            </a:r>
            <a:r>
              <a:rPr lang="en-US" i="1" dirty="0"/>
              <a:t>closed formula</a:t>
            </a:r>
            <a:r>
              <a:rPr lang="en-US" dirty="0"/>
              <a:t>.</a:t>
            </a:r>
          </a:p>
          <a:p>
            <a:r>
              <a:rPr lang="en-US" dirty="0"/>
              <a:t>Various methods for solving recurrence relations will be covered in Chapter 8 where recurrence relations will be studied in greater depth.</a:t>
            </a:r>
          </a:p>
          <a:p>
            <a:r>
              <a:rPr lang="en-US" dirty="0"/>
              <a:t>Here we illustrate by example the method of iteration in which we need to guess the formula. The guess can be proved correct by the method of induction (Chapter 5).</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Solution Example</a:t>
            </a:r>
          </a:p>
        </p:txBody>
      </p:sp>
      <p:sp>
        <p:nvSpPr>
          <p:cNvPr id="3" name="Content Placeholder 2"/>
          <p:cNvSpPr>
            <a:spLocks noGrp="1"/>
          </p:cNvSpPr>
          <p:nvPr>
            <p:ph idx="1"/>
          </p:nvPr>
        </p:nvSpPr>
        <p:spPr/>
        <p:txBody>
          <a:bodyPr>
            <a:normAutofit fontScale="92500" lnSpcReduction="10000"/>
          </a:bodyPr>
          <a:lstStyle/>
          <a:p>
            <a:pPr>
              <a:buNone/>
            </a:pPr>
            <a:r>
              <a:rPr lang="en-US" b="1" dirty="0"/>
              <a:t>   Method </a:t>
            </a:r>
            <a:r>
              <a:rPr lang="en-US" b="1" dirty="0">
                <a:latin typeface="Cambria Math" pitchFamily="18" charset="0"/>
                <a:ea typeface="Cambria Math" pitchFamily="18" charset="0"/>
              </a:rPr>
              <a:t>1</a:t>
            </a:r>
            <a:r>
              <a:rPr lang="en-US" dirty="0"/>
              <a:t>: Working upward, forward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p>
          <a:p>
            <a:pPr lvl="1">
              <a:buNone/>
            </a:pPr>
            <a:r>
              <a:rPr lang="en-US" i="1" dirty="0"/>
              <a:t>      </a:t>
            </a:r>
            <a:r>
              <a:rPr lang="en-US" i="1" dirty="0">
                <a:ea typeface="Cambria Math" pitchFamily="18" charset="0"/>
              </a:rPr>
              <a:t>a</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+ 3 = 2 + 3 ∙ 2 </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+ 2 ∙ 3) + 3 = 2 + 3 ∙ 3</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r>
              <a:rPr lang="en-US" i="1" dirty="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+ 3  </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a:t>
            </a:r>
            <a:r>
              <a:rPr lang="en-US" i="1" dirty="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ea typeface="Cambria Math" pitchFamily="18" charset="0"/>
              </a:rPr>
              <a:t>n</a:t>
            </a:r>
            <a:r>
              <a:rPr lang="en-US" dirty="0">
                <a:latin typeface="Cambria Math" pitchFamily="18" charset="0"/>
                <a:ea typeface="Cambria Math" pitchFamily="18" charset="0"/>
              </a:rPr>
              <a:t> – 1)</a:t>
            </a:r>
          </a:p>
          <a:p>
            <a:pPr lvl="1">
              <a:buNone/>
            </a:pPr>
            <a:r>
              <a:rPr lang="en-US" dirty="0"/>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p>
        </p:txBody>
      </p:sp>
      <p:sp>
        <p:nvSpPr>
          <p:cNvPr id="3" name="Content Placeholder 2"/>
          <p:cNvSpPr>
            <a:spLocks noGrp="1"/>
          </p:cNvSpPr>
          <p:nvPr>
            <p:ph idx="1"/>
          </p:nvPr>
        </p:nvSpPr>
        <p:spPr/>
        <p:txBody>
          <a:bodyPr>
            <a:normAutofit fontScale="77500" lnSpcReduction="20000"/>
          </a:bodyPr>
          <a:lstStyle/>
          <a:p>
            <a:pPr>
              <a:buNone/>
            </a:pPr>
            <a:r>
              <a:rPr lang="en-US" b="1" dirty="0"/>
              <a:t>   Method </a:t>
            </a:r>
            <a:r>
              <a:rPr lang="en-US" b="1" dirty="0">
                <a:latin typeface="Cambria Math" pitchFamily="18" charset="0"/>
                <a:ea typeface="Cambria Math" pitchFamily="18" charset="0"/>
              </a:rPr>
              <a:t>2</a:t>
            </a:r>
            <a:r>
              <a:rPr lang="en-US" dirty="0"/>
              <a:t>: Working downward, backward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endParaRPr lang="en-US" dirty="0"/>
          </a:p>
          <a:p>
            <a:pPr>
              <a:buNone/>
            </a:pPr>
            <a:endParaRPr lang="en-US" i="1" dirty="0"/>
          </a:p>
          <a:p>
            <a:pPr>
              <a:buNone/>
            </a:pPr>
            <a:r>
              <a:rPr lang="en-US" i="1" dirty="0"/>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p>
          <a:p>
            <a:pPr>
              <a:buNone/>
            </a:pP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+ 3 ∙ 2 </a:t>
            </a:r>
            <a:endParaRPr lang="en-US" sz="2800" dirty="0"/>
          </a:p>
          <a:p>
            <a:pPr lvl="1">
              <a:buNone/>
            </a:pPr>
            <a:r>
              <a:rPr lang="en-US" sz="2800" i="1" dirty="0"/>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3 )+ 3 ∙ 2  =</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endParaRPr lang="en-US" sz="2800" dirty="0">
              <a:latin typeface="Cambria Math" pitchFamily="18" charset="0"/>
              <a:ea typeface="Cambria Math" pitchFamily="18" charset="0"/>
            </a:endParaRPr>
          </a:p>
          <a:p>
            <a:pPr>
              <a:buNone/>
            </a:pPr>
            <a:r>
              <a:rPr lang="en-US" sz="2800" dirty="0">
                <a:latin typeface="Cambria Math" pitchFamily="18" charset="0"/>
                <a:ea typeface="Cambria Math" pitchFamily="18" charset="0"/>
              </a:rPr>
              <a:t>                  = </a:t>
            </a:r>
            <a:r>
              <a:rPr lang="en-US" sz="2800" i="1" dirty="0">
                <a:ea typeface="Cambria Math" pitchFamily="18" charset="0"/>
              </a:rPr>
              <a:t>a</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2 + 3(</a:t>
            </a:r>
            <a:r>
              <a:rPr lang="en-US" sz="2800" i="1" dirty="0">
                <a:latin typeface="Cambria Math" pitchFamily="18" charset="0"/>
                <a:ea typeface="Cambria Math" pitchFamily="18" charset="0"/>
              </a:rPr>
              <a:t>n</a:t>
            </a:r>
            <a:r>
              <a:rPr lang="en-US" sz="2800" dirty="0">
                <a:latin typeface="Cambria Math" pitchFamily="18" charset="0"/>
                <a:ea typeface="Cambria Math" pitchFamily="18" charset="0"/>
              </a:rPr>
              <a:t> – 1)</a:t>
            </a:r>
          </a:p>
          <a:p>
            <a:pPr lvl="1">
              <a:buNone/>
            </a:pPr>
            <a:r>
              <a:rPr lang="en-US" sz="2800" dirty="0"/>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that a person deposits $</a:t>
            </a:r>
            <a:r>
              <a:rPr lang="en-US" dirty="0">
                <a:latin typeface="Cambria Math" pitchFamily="18" charset="0"/>
                <a:ea typeface="Cambria Math" pitchFamily="18" charset="0"/>
              </a:rPr>
              <a:t>10,000.00</a:t>
            </a:r>
            <a:r>
              <a:rPr lang="en-US" dirty="0"/>
              <a:t> in a savings account at a bank yielding </a:t>
            </a:r>
            <a:r>
              <a:rPr lang="en-US" dirty="0">
                <a:latin typeface="Cambria Math" pitchFamily="18" charset="0"/>
                <a:ea typeface="Cambria Math" pitchFamily="18" charset="0"/>
              </a:rPr>
              <a:t>11</a:t>
            </a:r>
            <a:r>
              <a:rPr lang="en-US" dirty="0"/>
              <a:t>% per year with interest compounded annually. How much will be in the account after </a:t>
            </a:r>
            <a:r>
              <a:rPr lang="en-US" dirty="0">
                <a:latin typeface="Cambria Math" pitchFamily="18" charset="0"/>
                <a:ea typeface="Cambria Math" pitchFamily="18" charset="0"/>
              </a:rPr>
              <a:t>30</a:t>
            </a:r>
            <a:r>
              <a:rPr lang="en-US" dirty="0"/>
              <a:t> years?</a:t>
            </a:r>
          </a:p>
          <a:p>
            <a:pPr>
              <a:buNone/>
            </a:pPr>
            <a:r>
              <a:rPr lang="en-US" dirty="0"/>
              <a:t>   Let </a:t>
            </a:r>
            <a:r>
              <a:rPr lang="en-US" i="1" dirty="0" err="1"/>
              <a:t>P</a:t>
            </a:r>
            <a:r>
              <a:rPr lang="en-US" i="1" baseline="-25000" dirty="0" err="1"/>
              <a:t>n</a:t>
            </a:r>
            <a:r>
              <a:rPr lang="en-US" baseline="-25000" dirty="0"/>
              <a:t> </a:t>
            </a:r>
            <a:r>
              <a:rPr lang="en-US" dirty="0"/>
              <a:t> denote the amount in the account after </a:t>
            </a:r>
            <a:r>
              <a:rPr lang="en-US" i="1" dirty="0">
                <a:latin typeface="Cambria Math" pitchFamily="18" charset="0"/>
                <a:ea typeface="Cambria Math" pitchFamily="18" charset="0"/>
              </a:rPr>
              <a:t>n</a:t>
            </a:r>
            <a:r>
              <a:rPr lang="en-US" dirty="0"/>
              <a:t> years. </a:t>
            </a:r>
            <a:r>
              <a:rPr lang="en-US" i="1" dirty="0" err="1"/>
              <a:t>P</a:t>
            </a:r>
            <a:r>
              <a:rPr lang="en-US" i="1" baseline="-25000" dirty="0" err="1"/>
              <a:t>n</a:t>
            </a:r>
            <a:r>
              <a:rPr lang="en-US" baseline="-25000" dirty="0"/>
              <a:t> </a:t>
            </a:r>
            <a:r>
              <a:rPr lang="en-US" dirty="0"/>
              <a:t> satisfies the following recurrence relation:</a:t>
            </a:r>
          </a:p>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p>
          <a:p>
            <a:pPr>
              <a:buNone/>
            </a:pPr>
            <a:endParaRPr lang="en-US" dirty="0"/>
          </a:p>
        </p:txBody>
      </p:sp>
      <p:sp>
        <p:nvSpPr>
          <p:cNvPr id="4" name="TextBox 3"/>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endParaRPr lang="en-US" i="1" dirty="0"/>
          </a:p>
          <a:p>
            <a:pPr>
              <a:buNone/>
            </a:pPr>
            <a:r>
              <a:rPr lang="en-US" b="1" dirty="0"/>
              <a:t>Solution</a:t>
            </a:r>
            <a:r>
              <a:rPr lang="en-US" dirty="0"/>
              <a:t>: Forward Substitution</a:t>
            </a:r>
          </a:p>
          <a:p>
            <a:pPr>
              <a:buNone/>
            </a:pPr>
            <a:r>
              <a:rPr lang="en-US" dirty="0"/>
              <a:t> </a:t>
            </a:r>
            <a:r>
              <a:rPr lang="en-US" i="1" dirty="0"/>
              <a:t>P</a:t>
            </a:r>
            <a:r>
              <a:rPr lang="en-US" baseline="-25000" dirty="0"/>
              <a:t>1</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0</a:t>
            </a:r>
            <a:r>
              <a:rPr lang="en-US" dirty="0"/>
              <a:t> </a:t>
            </a:r>
          </a:p>
          <a:p>
            <a:pPr>
              <a:buNone/>
            </a:pPr>
            <a:r>
              <a:rPr lang="en-US" dirty="0"/>
              <a:t> </a:t>
            </a:r>
            <a:r>
              <a:rPr lang="en-US" i="1" dirty="0"/>
              <a:t>P</a:t>
            </a:r>
            <a:r>
              <a:rPr lang="en-US" baseline="-25000" dirty="0"/>
              <a:t>2</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1 </a:t>
            </a:r>
            <a:r>
              <a:rPr lang="en-US" dirty="0"/>
              <a:t>= (</a:t>
            </a:r>
            <a:r>
              <a:rPr lang="en-US" dirty="0">
                <a:latin typeface="Cambria Math" pitchFamily="18" charset="0"/>
                <a:ea typeface="Cambria Math" pitchFamily="18" charset="0"/>
              </a:rPr>
              <a:t>1.11</a:t>
            </a:r>
            <a:r>
              <a:rPr lang="en-US" dirty="0"/>
              <a:t>)</a:t>
            </a:r>
            <a:r>
              <a:rPr lang="en-US" baseline="30000" dirty="0"/>
              <a:t>2</a:t>
            </a:r>
            <a:r>
              <a:rPr lang="en-US" i="1" dirty="0"/>
              <a:t>P</a:t>
            </a:r>
            <a:r>
              <a:rPr lang="en-US" baseline="-25000" dirty="0"/>
              <a:t>0</a:t>
            </a:r>
            <a:r>
              <a:rPr lang="en-US" dirty="0"/>
              <a:t> </a:t>
            </a:r>
          </a:p>
          <a:p>
            <a:pPr>
              <a:buNone/>
            </a:pPr>
            <a:r>
              <a:rPr lang="en-US" dirty="0"/>
              <a:t> </a:t>
            </a:r>
            <a:r>
              <a:rPr lang="en-US" i="1" dirty="0"/>
              <a:t>P</a:t>
            </a:r>
            <a:r>
              <a:rPr lang="en-US" baseline="-25000" dirty="0"/>
              <a:t>3</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2 </a:t>
            </a:r>
            <a:r>
              <a:rPr lang="en-US" dirty="0"/>
              <a:t>= (</a:t>
            </a:r>
            <a:r>
              <a:rPr lang="en-US" dirty="0">
                <a:latin typeface="Cambria Math" pitchFamily="18" charset="0"/>
                <a:ea typeface="Cambria Math" pitchFamily="18" charset="0"/>
              </a:rPr>
              <a:t>1.11</a:t>
            </a:r>
            <a:r>
              <a:rPr lang="en-US" dirty="0"/>
              <a:t>)</a:t>
            </a:r>
            <a:r>
              <a:rPr lang="en-US" baseline="30000" dirty="0"/>
              <a:t>3</a:t>
            </a:r>
            <a:r>
              <a:rPr lang="en-US" i="1" dirty="0"/>
              <a:t>P</a:t>
            </a:r>
            <a:r>
              <a:rPr lang="en-US" baseline="-25000" dirty="0"/>
              <a:t>0</a:t>
            </a:r>
            <a:r>
              <a:rPr lang="en-US" dirty="0"/>
              <a:t> </a:t>
            </a:r>
          </a:p>
          <a:p>
            <a:pPr>
              <a:buNone/>
            </a:pPr>
            <a:r>
              <a:rPr lang="en-US" dirty="0"/>
              <a:t>                  :</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dirty="0"/>
              <a:t>P</a:t>
            </a:r>
            <a:r>
              <a:rPr lang="en-US" i="1" baseline="-25000" dirty="0"/>
              <a:t>n</a:t>
            </a:r>
            <a:r>
              <a:rPr lang="en-US" baseline="-25000" dirty="0"/>
              <a:t>-1 </a:t>
            </a:r>
            <a:r>
              <a:rPr lang="en-US" dirty="0"/>
              <a:t>= (</a:t>
            </a:r>
            <a:r>
              <a:rPr lang="en-US" dirty="0">
                <a:latin typeface="Cambria Math" pitchFamily="18" charset="0"/>
                <a:ea typeface="Cambria Math" pitchFamily="18" charset="0"/>
              </a:rPr>
              <a:t>1.11</a:t>
            </a:r>
            <a:r>
              <a:rPr lang="en-US" dirty="0"/>
              <a:t>)</a:t>
            </a:r>
            <a:r>
              <a:rPr lang="en-US" i="1" baseline="30000" dirty="0"/>
              <a:t>n</a:t>
            </a:r>
            <a:r>
              <a:rPr lang="en-US" dirty="0"/>
              <a:t>P</a:t>
            </a:r>
            <a:r>
              <a:rPr lang="en-US" baseline="-25000" dirty="0"/>
              <a:t>0</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r>
              <a:rPr lang="en-US" dirty="0"/>
              <a:t> (</a:t>
            </a:r>
            <a:r>
              <a:rPr lang="en-US" sz="2200" dirty="0"/>
              <a:t>Can prove by induction, covered in Chapter </a:t>
            </a:r>
            <a:r>
              <a:rPr lang="en-US" sz="2200" dirty="0">
                <a:latin typeface="Cambria Math" pitchFamily="18" charset="0"/>
                <a:ea typeface="Cambria Math" pitchFamily="18" charset="0"/>
              </a:rPr>
              <a:t>5</a:t>
            </a:r>
            <a:r>
              <a:rPr lang="en-US" dirty="0"/>
              <a:t>)</a:t>
            </a:r>
          </a:p>
          <a:p>
            <a:pPr>
              <a:buNone/>
            </a:pPr>
            <a:r>
              <a:rPr lang="en-US" dirty="0"/>
              <a:t> </a:t>
            </a:r>
            <a:r>
              <a:rPr lang="en-US" i="1" dirty="0"/>
              <a:t>P</a:t>
            </a:r>
            <a:r>
              <a:rPr lang="en-US" baseline="-25000" dirty="0"/>
              <a:t>30</a:t>
            </a:r>
            <a:r>
              <a:rPr lang="en-US" dirty="0"/>
              <a:t> = (</a:t>
            </a:r>
            <a:r>
              <a:rPr lang="en-US" dirty="0">
                <a:latin typeface="Cambria Math" pitchFamily="18" charset="0"/>
                <a:ea typeface="Cambria Math" pitchFamily="18" charset="0"/>
              </a:rPr>
              <a:t>1.11</a:t>
            </a:r>
            <a:r>
              <a:rPr lang="en-US" dirty="0"/>
              <a:t>)</a:t>
            </a:r>
            <a:r>
              <a:rPr lang="en-US" baseline="30000" dirty="0"/>
              <a:t>30</a:t>
            </a:r>
            <a:r>
              <a:rPr lang="en-US" dirty="0"/>
              <a:t> </a:t>
            </a:r>
            <a:r>
              <a:rPr lang="en-US" dirty="0">
                <a:latin typeface="Cambria Math" pitchFamily="18" charset="0"/>
                <a:ea typeface="Cambria Math" pitchFamily="18" charset="0"/>
              </a:rPr>
              <a:t>10,000</a:t>
            </a:r>
            <a:r>
              <a:rPr lang="en-US" dirty="0"/>
              <a:t> = $</a:t>
            </a:r>
            <a:r>
              <a:rPr lang="en-US" dirty="0">
                <a:latin typeface="Cambria Math" pitchFamily="18" charset="0"/>
                <a:ea typeface="Cambria Math" pitchFamily="18" charset="0"/>
              </a:rPr>
              <a:t>228,992.97</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Integer Sequences</a:t>
            </a:r>
          </a:p>
        </p:txBody>
      </p:sp>
      <p:sp>
        <p:nvSpPr>
          <p:cNvPr id="3" name="Content Placeholder 2"/>
          <p:cNvSpPr>
            <a:spLocks noGrp="1"/>
          </p:cNvSpPr>
          <p:nvPr>
            <p:ph idx="1"/>
          </p:nvPr>
        </p:nvSpPr>
        <p:spPr/>
        <p:txBody>
          <a:bodyPr>
            <a:normAutofit lnSpcReduction="10000"/>
          </a:bodyPr>
          <a:lstStyle/>
          <a:p>
            <a:r>
              <a:rPr lang="en-US" dirty="0"/>
              <a:t>Given a few terms of a sequence, try to identify the sequence. Conjecture a formula, recurrence relation, or some other rule.</a:t>
            </a:r>
          </a:p>
          <a:p>
            <a:r>
              <a:rPr lang="en-US" dirty="0"/>
              <a:t>Some questions to ask?</a:t>
            </a:r>
          </a:p>
          <a:p>
            <a:pPr lvl="1"/>
            <a:r>
              <a:rPr lang="en-US" dirty="0"/>
              <a:t>Are there repeated terms of the same value?</a:t>
            </a:r>
          </a:p>
          <a:p>
            <a:pPr lvl="1"/>
            <a:r>
              <a:rPr lang="en-US" dirty="0"/>
              <a:t>Can you obtain a term from the previous term by adding an amount or multiplying by an amount?</a:t>
            </a:r>
          </a:p>
          <a:p>
            <a:pPr lvl="1"/>
            <a:r>
              <a:rPr lang="en-US" dirty="0"/>
              <a:t>Can you obtain a term by combining the previous terms in some way?</a:t>
            </a:r>
          </a:p>
          <a:p>
            <a:pPr lvl="1"/>
            <a:r>
              <a:rPr lang="en-US" dirty="0"/>
              <a:t>Are they cycles among the terms?</a:t>
            </a:r>
          </a:p>
          <a:p>
            <a:pPr lvl="1"/>
            <a:r>
              <a:rPr lang="en-US" dirty="0"/>
              <a:t>Do the terms match those of a well known sequence?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Special Integer Sequences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b="1" dirty="0">
                <a:latin typeface="Cambria Math" pitchFamily="18" charset="0"/>
                <a:ea typeface="Cambria Math" pitchFamily="18" charset="0"/>
              </a:rPr>
              <a:t>1</a:t>
            </a:r>
            <a:r>
              <a:rPr lang="en-US" dirty="0"/>
              <a:t>: Find formulae for the sequences with the following first five terms: </a:t>
            </a:r>
            <a:r>
              <a:rPr lang="en-US" dirty="0">
                <a:latin typeface="Cambria Math" pitchFamily="18" charset="0"/>
                <a:ea typeface="Cambria Math" pitchFamily="18" charset="0"/>
              </a:rPr>
              <a:t>1, ½, ¼, 1/8, 1/16</a:t>
            </a:r>
          </a:p>
          <a:p>
            <a:pPr>
              <a:buNone/>
            </a:pPr>
            <a:r>
              <a:rPr lang="en-US" b="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Note that the denominators are powers of 2. The sequence with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1/2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is a possible match.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 ½.</a:t>
            </a:r>
          </a:p>
          <a:p>
            <a:pPr>
              <a:buNone/>
            </a:pPr>
            <a:r>
              <a:rPr lang="en-US" b="1" dirty="0"/>
              <a:t>   Example </a:t>
            </a:r>
            <a:r>
              <a:rPr lang="en-US" b="1"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Consider 1,3,5,7,9</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a:t>
            </a:r>
            <a:r>
              <a:rPr lang="en-US" dirty="0">
                <a:latin typeface="Cambria Math" pitchFamily="18" charset="0"/>
                <a:ea typeface="Cambria Math" pitchFamily="18" charset="0"/>
              </a:rPr>
              <a:t> Note that each term is obtained by adding 2 to the previous term.  A possible formula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n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This is an arithmetic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=1 and </a:t>
            </a:r>
            <a:r>
              <a:rPr lang="en-US" i="1" dirty="0">
                <a:latin typeface="Cambria Math" pitchFamily="18" charset="0"/>
                <a:ea typeface="Cambria Math" pitchFamily="18" charset="0"/>
              </a:rPr>
              <a:t>d </a:t>
            </a:r>
            <a:r>
              <a:rPr lang="en-US" dirty="0">
                <a:latin typeface="Cambria Math" pitchFamily="18" charset="0"/>
                <a:ea typeface="Cambria Math" pitchFamily="18" charset="0"/>
              </a:rPr>
              <a:t>= 2.</a:t>
            </a:r>
          </a:p>
          <a:p>
            <a:pPr>
              <a:buNone/>
            </a:pPr>
            <a:r>
              <a:rPr lang="en-US" dirty="0">
                <a:latin typeface="Cambria Math" pitchFamily="18" charset="0"/>
                <a:ea typeface="Cambria Math" pitchFamily="18" charset="0"/>
              </a:rPr>
              <a:t>    </a:t>
            </a:r>
            <a:r>
              <a:rPr lang="en-US" b="1" dirty="0"/>
              <a:t>Example </a:t>
            </a:r>
            <a:r>
              <a:rPr lang="en-US" b="1"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 -1, 1, -1,1</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The terms alternate between 1 and -1. A possible sequence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1)</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a:t>
            </a:r>
            <a:endParaRPr lang="en-US" i="1"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Sequences</a:t>
            </a:r>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a:t>Sum of the terms       </a:t>
            </a:r>
          </a:p>
          <a:p>
            <a:pPr>
              <a:buNone/>
            </a:pPr>
            <a:r>
              <a:rPr lang="en-US" kern="100" dirty="0"/>
              <a:t>    from the sequence</a:t>
            </a:r>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a:p>
            <a:pPr>
              <a:buNone/>
            </a:pPr>
            <a:endParaRPr lang="en-US" dirty="0"/>
          </a:p>
          <a:p>
            <a:r>
              <a:rPr lang="en-US" dirty="0"/>
              <a:t>The variable </a:t>
            </a:r>
            <a:r>
              <a:rPr lang="en-US" i="1" dirty="0"/>
              <a:t>j</a:t>
            </a:r>
            <a:r>
              <a:rPr lang="en-US" dirty="0"/>
              <a:t> is called the </a:t>
            </a:r>
            <a:r>
              <a:rPr lang="en-US" i="1" dirty="0"/>
              <a:t>index of summation</a:t>
            </a:r>
            <a:r>
              <a:rPr lang="en-US" dirty="0"/>
              <a:t>. It runs through all the integers starting with its </a:t>
            </a:r>
            <a:r>
              <a:rPr lang="en-US" i="1" dirty="0"/>
              <a:t>lower  limit  m</a:t>
            </a:r>
            <a:r>
              <a:rPr lang="en-US" dirty="0"/>
              <a:t> and ending with its </a:t>
            </a:r>
            <a:r>
              <a:rPr lang="en-US" i="1" dirty="0"/>
              <a:t>upper limit n</a:t>
            </a:r>
            <a:r>
              <a:rPr lang="en-US" dirty="0"/>
              <a:t>. </a:t>
            </a:r>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 \rightarrow y_1 = y_2]$&#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34641</TotalTime>
  <Words>7038</Words>
  <Application>Microsoft Macintosh PowerPoint</Application>
  <PresentationFormat>On-screen Show (4:3)</PresentationFormat>
  <Paragraphs>898</Paragraphs>
  <Slides>104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104</vt:i4>
      </vt:variant>
    </vt:vector>
  </HeadingPairs>
  <TitlesOfParts>
    <vt:vector size="113" baseType="lpstr">
      <vt:lpstr>MS Reference Sans Serif</vt:lpstr>
      <vt:lpstr>Brush Script MT</vt:lpstr>
      <vt:lpstr>Lucida Calligraphy</vt:lpstr>
      <vt:lpstr>Calibri</vt:lpstr>
      <vt:lpstr>Cambria Math</vt:lpstr>
      <vt:lpstr>Wingdings 2</vt:lpstr>
      <vt:lpstr>Arial</vt:lpstr>
      <vt:lpstr>Constantia</vt:lpstr>
      <vt:lpstr>Flow</vt:lpstr>
      <vt:lpstr>Basic Structures: Sets, Functions, Sequences, Sums, and Matrices</vt:lpstr>
      <vt:lpstr>Sets</vt:lpstr>
      <vt:lpstr>Introduction</vt:lpstr>
      <vt:lpstr>Sets</vt:lpstr>
      <vt:lpstr>Describing a Set: Roster Method</vt:lpstr>
      <vt:lpstr>Roster Method</vt:lpstr>
      <vt:lpstr>Some Important Sets</vt:lpstr>
      <vt:lpstr>Classroom Exercise</vt:lpstr>
      <vt:lpstr>Set-Builder Notation</vt:lpstr>
      <vt:lpstr>Classroom Exercise</vt:lpstr>
      <vt:lpstr>Interval Notation</vt:lpstr>
      <vt:lpstr>Data Type in Java</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Classroom Exercise</vt:lpstr>
      <vt:lpstr>Set Cardinality</vt:lpstr>
      <vt:lpstr>Classroom Exercise</vt:lpstr>
      <vt:lpstr>Power Sets</vt:lpstr>
      <vt:lpstr>Power Sets</vt:lpstr>
      <vt:lpstr>Tuples</vt:lpstr>
      <vt:lpstr>Cartesian Product</vt:lpstr>
      <vt:lpstr>Cartesian Product </vt:lpstr>
      <vt:lpstr>Classroom Exercise</vt:lpstr>
      <vt:lpstr>Truth Sets of Quantifiers</vt:lpstr>
      <vt:lpstr>Set Operations</vt:lpstr>
      <vt:lpstr>Boolean Algebra</vt:lpstr>
      <vt:lpstr>Union</vt:lpstr>
      <vt:lpstr>Intersection</vt:lpstr>
      <vt:lpstr>Complement</vt:lpstr>
      <vt:lpstr>Difference</vt:lpstr>
      <vt:lpstr>Classroom Exercise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Generalized Unions and Intersections</vt:lpstr>
      <vt:lpstr>Functions</vt:lpstr>
      <vt:lpstr>Functions</vt:lpstr>
      <vt:lpstr>Functions </vt:lpstr>
      <vt:lpstr>Functions</vt:lpstr>
      <vt:lpstr>Representing Functions</vt:lpstr>
      <vt:lpstr>Questions</vt:lpstr>
      <vt:lpstr>Question on Functions and Sets </vt:lpstr>
      <vt:lpstr>Injections</vt:lpstr>
      <vt:lpstr>Surjections</vt:lpstr>
      <vt:lpstr>Bijections</vt:lpstr>
      <vt:lpstr>Showing that f is one-to-one or onto</vt:lpstr>
      <vt:lpstr>Showing that f is one-to-one or onto</vt:lpstr>
      <vt:lpstr>Inverse Functions</vt:lpstr>
      <vt:lpstr>Inverse Functions </vt:lpstr>
      <vt:lpstr>Questions</vt:lpstr>
      <vt:lpstr>Questions</vt:lpstr>
      <vt:lpstr>Questions</vt:lpstr>
      <vt:lpstr>Composition</vt:lpstr>
      <vt:lpstr>Composition </vt:lpstr>
      <vt:lpstr>Composition</vt:lpstr>
      <vt:lpstr>Composition Questions</vt:lpstr>
      <vt:lpstr>Composition Questions</vt:lpstr>
      <vt:lpstr>Graphs of Functions</vt:lpstr>
      <vt:lpstr>Some Important Functions</vt:lpstr>
      <vt:lpstr>Floor and Ceiling Functions </vt:lpstr>
      <vt:lpstr>Floor and Ceiling Functions </vt:lpstr>
      <vt:lpstr>Proving Properties of Functions </vt:lpstr>
      <vt:lpstr>Factorial Function </vt:lpstr>
      <vt:lpstr>Sequences and Summations</vt:lpstr>
      <vt:lpstr>Introduction</vt:lpstr>
      <vt:lpstr>Sequences</vt:lpstr>
      <vt:lpstr>Sequences </vt:lpstr>
      <vt:lpstr>Geometric Progression</vt:lpstr>
      <vt:lpstr>Arithmetic Progression</vt:lpstr>
      <vt:lpstr>Strings</vt:lpstr>
      <vt:lpstr>Recurrence Relations</vt:lpstr>
      <vt:lpstr>Questions about Recurrence Relations</vt:lpstr>
      <vt:lpstr>Classroom Exercise</vt:lpstr>
      <vt:lpstr>Questions about Recurrence Relations</vt:lpstr>
      <vt:lpstr>Fibonacci Sequence</vt:lpstr>
      <vt:lpstr>Solving Recurrence Relations</vt:lpstr>
      <vt:lpstr>Iterative Solution Example</vt:lpstr>
      <vt:lpstr>Iterative Solution Example</vt:lpstr>
      <vt:lpstr>Financial Application</vt:lpstr>
      <vt:lpstr>Financial Application</vt:lpstr>
      <vt:lpstr>Special Integer Sequences</vt:lpstr>
      <vt:lpstr>Questions on Special Integer Sequences</vt:lpstr>
      <vt:lpstr>Useful Sequences</vt:lpstr>
      <vt:lpstr>Summations</vt:lpstr>
      <vt:lpstr>Summations</vt:lpstr>
      <vt:lpstr>Product Notation</vt:lpstr>
      <vt:lpstr>Geometric Series</vt:lpstr>
      <vt:lpstr>Geometric Series</vt:lpstr>
      <vt:lpstr>Some Useful Summation Formulae </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2029</cp:revision>
  <cp:lastPrinted>2017-06-19T13:28:33Z</cp:lastPrinted>
  <dcterms:created xsi:type="dcterms:W3CDTF">2011-03-27T19:09:13Z</dcterms:created>
  <dcterms:modified xsi:type="dcterms:W3CDTF">2020-09-03T17:41:04Z</dcterms:modified>
</cp:coreProperties>
</file>