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media/image23.jpg" ContentType="image/png"/>
  <Override PartName="/ppt/media/image24.jpg" ContentType="image/png"/>
  <Override PartName="/ppt/media/image25.jpg" ContentType="image/png"/>
  <Override PartName="/ppt/media/image27.jpg" ContentType="image/png"/>
  <Override PartName="/ppt/media/image3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26" r:id="rId1"/>
  </p:sldMasterIdLst>
  <p:sldIdLst>
    <p:sldId id="257" r:id="rId2"/>
    <p:sldId id="258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259" r:id="rId11"/>
    <p:sldId id="341" r:id="rId12"/>
    <p:sldId id="260" r:id="rId13"/>
    <p:sldId id="261" r:id="rId14"/>
    <p:sldId id="262" r:id="rId15"/>
    <p:sldId id="263" r:id="rId16"/>
    <p:sldId id="266" r:id="rId17"/>
    <p:sldId id="271" r:id="rId18"/>
    <p:sldId id="269" r:id="rId19"/>
    <p:sldId id="270" r:id="rId20"/>
    <p:sldId id="279" r:id="rId21"/>
    <p:sldId id="278" r:id="rId22"/>
    <p:sldId id="280" r:id="rId23"/>
    <p:sldId id="342" r:id="rId24"/>
    <p:sldId id="340" r:id="rId25"/>
    <p:sldId id="283" r:id="rId26"/>
    <p:sldId id="284" r:id="rId27"/>
    <p:sldId id="329" r:id="rId28"/>
    <p:sldId id="327" r:id="rId29"/>
    <p:sldId id="343" r:id="rId30"/>
    <p:sldId id="328" r:id="rId31"/>
    <p:sldId id="344" r:id="rId32"/>
    <p:sldId id="345" r:id="rId33"/>
    <p:sldId id="346" r:id="rId34"/>
    <p:sldId id="347" r:id="rId35"/>
    <p:sldId id="348" r:id="rId36"/>
    <p:sldId id="349" r:id="rId37"/>
    <p:sldId id="292" r:id="rId38"/>
    <p:sldId id="324" r:id="rId39"/>
    <p:sldId id="297" r:id="rId40"/>
    <p:sldId id="350" r:id="rId41"/>
    <p:sldId id="317" r:id="rId42"/>
    <p:sldId id="351" r:id="rId43"/>
    <p:sldId id="352" r:id="rId44"/>
    <p:sldId id="353" r:id="rId45"/>
    <p:sldId id="354" r:id="rId46"/>
    <p:sldId id="355" r:id="rId47"/>
    <p:sldId id="356" r:id="rId48"/>
    <p:sldId id="285" r:id="rId49"/>
    <p:sldId id="286" r:id="rId50"/>
    <p:sldId id="291" r:id="rId51"/>
    <p:sldId id="299" r:id="rId52"/>
    <p:sldId id="358" r:id="rId53"/>
    <p:sldId id="357" r:id="rId54"/>
    <p:sldId id="289" r:id="rId55"/>
    <p:sldId id="312" r:id="rId56"/>
    <p:sldId id="311" r:id="rId57"/>
    <p:sldId id="359" r:id="rId58"/>
    <p:sldId id="293" r:id="rId59"/>
    <p:sldId id="294" r:id="rId60"/>
    <p:sldId id="360" r:id="rId61"/>
    <p:sldId id="362" r:id="rId62"/>
    <p:sldId id="361" r:id="rId63"/>
    <p:sldId id="287" r:id="rId64"/>
    <p:sldId id="295" r:id="rId65"/>
    <p:sldId id="300" r:id="rId66"/>
    <p:sldId id="302" r:id="rId67"/>
    <p:sldId id="306" r:id="rId68"/>
    <p:sldId id="363" r:id="rId69"/>
    <p:sldId id="365" r:id="rId70"/>
    <p:sldId id="313" r:id="rId71"/>
    <p:sldId id="366" r:id="rId72"/>
    <p:sldId id="367" r:id="rId73"/>
    <p:sldId id="368" r:id="rId74"/>
    <p:sldId id="369" r:id="rId75"/>
    <p:sldId id="364" r:id="rId76"/>
    <p:sldId id="370" r:id="rId77"/>
    <p:sldId id="371" r:id="rId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8BBBF8-D655-4490-8324-4E97DECF5696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759A4C82-4412-4437-91B0-703F0E8A0743}">
      <dgm:prSet phldrT="[Text]"/>
      <dgm:spPr/>
      <dgm:t>
        <a:bodyPr/>
        <a:lstStyle/>
        <a:p>
          <a:pPr algn="ctr" rtl="1"/>
          <a:r>
            <a:rPr lang="en-US" dirty="0"/>
            <a:t>Hardware </a:t>
          </a:r>
          <a:endParaRPr lang="ar-EG" dirty="0"/>
        </a:p>
      </dgm:t>
    </dgm:pt>
    <dgm:pt modelId="{C0F17420-442D-48CB-B626-05CF9921F121}" type="parTrans" cxnId="{A2265F9A-6790-4276-A83C-7E90EF8402D1}">
      <dgm:prSet/>
      <dgm:spPr/>
      <dgm:t>
        <a:bodyPr/>
        <a:lstStyle/>
        <a:p>
          <a:pPr algn="ctr" rtl="1"/>
          <a:endParaRPr lang="ar-EG"/>
        </a:p>
      </dgm:t>
    </dgm:pt>
    <dgm:pt modelId="{DE24C971-CFF8-45ED-A934-799EDE232B05}" type="sibTrans" cxnId="{A2265F9A-6790-4276-A83C-7E90EF8402D1}">
      <dgm:prSet/>
      <dgm:spPr/>
      <dgm:t>
        <a:bodyPr/>
        <a:lstStyle/>
        <a:p>
          <a:pPr algn="ctr" rtl="1"/>
          <a:endParaRPr lang="ar-EG"/>
        </a:p>
      </dgm:t>
    </dgm:pt>
    <dgm:pt modelId="{447F9DFD-7B10-4D38-95D1-48E4DEC1E3F5}">
      <dgm:prSet phldrT="[Text]"/>
      <dgm:spPr/>
      <dgm:t>
        <a:bodyPr/>
        <a:lstStyle/>
        <a:p>
          <a:pPr algn="ctr" rtl="1"/>
          <a:r>
            <a:rPr lang="en-US" dirty="0"/>
            <a:t>Software</a:t>
          </a:r>
          <a:endParaRPr lang="ar-EG" dirty="0"/>
        </a:p>
      </dgm:t>
    </dgm:pt>
    <dgm:pt modelId="{BAA3AA11-3013-4DC3-9159-77333E46A436}" type="parTrans" cxnId="{BB0D4D83-12E0-4042-A26B-083863E0E730}">
      <dgm:prSet/>
      <dgm:spPr/>
      <dgm:t>
        <a:bodyPr/>
        <a:lstStyle/>
        <a:p>
          <a:pPr algn="ctr" rtl="1"/>
          <a:endParaRPr lang="ar-EG"/>
        </a:p>
      </dgm:t>
    </dgm:pt>
    <dgm:pt modelId="{3E6FA555-9160-4AA4-82C2-C126D79BB830}" type="sibTrans" cxnId="{BB0D4D83-12E0-4042-A26B-083863E0E730}">
      <dgm:prSet/>
      <dgm:spPr/>
      <dgm:t>
        <a:bodyPr/>
        <a:lstStyle/>
        <a:p>
          <a:pPr algn="ctr" rtl="1"/>
          <a:endParaRPr lang="ar-EG"/>
        </a:p>
      </dgm:t>
    </dgm:pt>
    <dgm:pt modelId="{684A11ED-61B9-4F5D-BECD-D35BCC95D555}">
      <dgm:prSet phldrT="[Text]"/>
      <dgm:spPr/>
      <dgm:t>
        <a:bodyPr/>
        <a:lstStyle/>
        <a:p>
          <a:pPr algn="ctr" rtl="1"/>
          <a:r>
            <a:rPr lang="en-US" dirty="0"/>
            <a:t>RTOS</a:t>
          </a:r>
          <a:endParaRPr lang="ar-EG" dirty="0"/>
        </a:p>
      </dgm:t>
    </dgm:pt>
    <dgm:pt modelId="{2CEE65B7-F01B-4EF3-B1DF-65030BE73156}" type="parTrans" cxnId="{AEDA1E19-0E48-4C84-9391-6D3C7943045F}">
      <dgm:prSet/>
      <dgm:spPr/>
      <dgm:t>
        <a:bodyPr/>
        <a:lstStyle/>
        <a:p>
          <a:pPr algn="ctr" rtl="1"/>
          <a:endParaRPr lang="ar-EG"/>
        </a:p>
      </dgm:t>
    </dgm:pt>
    <dgm:pt modelId="{27C194AB-FB2E-48F5-962F-2ED6C45E511D}" type="sibTrans" cxnId="{AEDA1E19-0E48-4C84-9391-6D3C7943045F}">
      <dgm:prSet/>
      <dgm:spPr/>
      <dgm:t>
        <a:bodyPr/>
        <a:lstStyle/>
        <a:p>
          <a:pPr algn="ctr" rtl="1"/>
          <a:endParaRPr lang="ar-EG"/>
        </a:p>
      </dgm:t>
    </dgm:pt>
    <dgm:pt modelId="{38D34E7C-152F-4D57-BD69-8335E338AC22}" type="pres">
      <dgm:prSet presAssocID="{688BBBF8-D655-4490-8324-4E97DECF5696}" presName="Name0" presStyleCnt="0">
        <dgm:presLayoutVars>
          <dgm:dir/>
          <dgm:resizeHandles val="exact"/>
        </dgm:presLayoutVars>
      </dgm:prSet>
      <dgm:spPr/>
    </dgm:pt>
    <dgm:pt modelId="{22403946-3D02-4042-9EC5-D324A48553B8}" type="pres">
      <dgm:prSet presAssocID="{759A4C82-4412-4437-91B0-703F0E8A0743}" presName="node" presStyleLbl="node1" presStyleIdx="0" presStyleCnt="3">
        <dgm:presLayoutVars>
          <dgm:bulletEnabled val="1"/>
        </dgm:presLayoutVars>
      </dgm:prSet>
      <dgm:spPr/>
    </dgm:pt>
    <dgm:pt modelId="{5234E70E-96E2-4B3A-823C-B71B3B0D8181}" type="pres">
      <dgm:prSet presAssocID="{DE24C971-CFF8-45ED-A934-799EDE232B05}" presName="sibTrans" presStyleCnt="0"/>
      <dgm:spPr/>
    </dgm:pt>
    <dgm:pt modelId="{CBF1A252-DA48-409A-8832-959424647CF8}" type="pres">
      <dgm:prSet presAssocID="{447F9DFD-7B10-4D38-95D1-48E4DEC1E3F5}" presName="node" presStyleLbl="node1" presStyleIdx="1" presStyleCnt="3">
        <dgm:presLayoutVars>
          <dgm:bulletEnabled val="1"/>
        </dgm:presLayoutVars>
      </dgm:prSet>
      <dgm:spPr/>
    </dgm:pt>
    <dgm:pt modelId="{08474A0E-2FFA-4F43-97F2-1B98B7B79CBA}" type="pres">
      <dgm:prSet presAssocID="{3E6FA555-9160-4AA4-82C2-C126D79BB830}" presName="sibTrans" presStyleCnt="0"/>
      <dgm:spPr/>
    </dgm:pt>
    <dgm:pt modelId="{2B917E32-2673-43C1-9061-4DA0544CAC1C}" type="pres">
      <dgm:prSet presAssocID="{684A11ED-61B9-4F5D-BECD-D35BCC95D555}" presName="node" presStyleLbl="node1" presStyleIdx="2" presStyleCnt="3">
        <dgm:presLayoutVars>
          <dgm:bulletEnabled val="1"/>
        </dgm:presLayoutVars>
      </dgm:prSet>
      <dgm:spPr/>
    </dgm:pt>
  </dgm:ptLst>
  <dgm:cxnLst>
    <dgm:cxn modelId="{329A8B00-7257-4E77-942B-EAF39C2CDD23}" type="presOf" srcId="{759A4C82-4412-4437-91B0-703F0E8A0743}" destId="{22403946-3D02-4042-9EC5-D324A48553B8}" srcOrd="0" destOrd="0" presId="urn:microsoft.com/office/officeart/2005/8/layout/hList6"/>
    <dgm:cxn modelId="{AEDA1E19-0E48-4C84-9391-6D3C7943045F}" srcId="{688BBBF8-D655-4490-8324-4E97DECF5696}" destId="{684A11ED-61B9-4F5D-BECD-D35BCC95D555}" srcOrd="2" destOrd="0" parTransId="{2CEE65B7-F01B-4EF3-B1DF-65030BE73156}" sibTransId="{27C194AB-FB2E-48F5-962F-2ED6C45E511D}"/>
    <dgm:cxn modelId="{BB0D4D83-12E0-4042-A26B-083863E0E730}" srcId="{688BBBF8-D655-4490-8324-4E97DECF5696}" destId="{447F9DFD-7B10-4D38-95D1-48E4DEC1E3F5}" srcOrd="1" destOrd="0" parTransId="{BAA3AA11-3013-4DC3-9159-77333E46A436}" sibTransId="{3E6FA555-9160-4AA4-82C2-C126D79BB830}"/>
    <dgm:cxn modelId="{A2265F9A-6790-4276-A83C-7E90EF8402D1}" srcId="{688BBBF8-D655-4490-8324-4E97DECF5696}" destId="{759A4C82-4412-4437-91B0-703F0E8A0743}" srcOrd="0" destOrd="0" parTransId="{C0F17420-442D-48CB-B626-05CF9921F121}" sibTransId="{DE24C971-CFF8-45ED-A934-799EDE232B05}"/>
    <dgm:cxn modelId="{FBA83BBB-B5F6-4514-8B9B-C1224A32E6E1}" type="presOf" srcId="{688BBBF8-D655-4490-8324-4E97DECF5696}" destId="{38D34E7C-152F-4D57-BD69-8335E338AC22}" srcOrd="0" destOrd="0" presId="urn:microsoft.com/office/officeart/2005/8/layout/hList6"/>
    <dgm:cxn modelId="{67FA94D0-82E3-4C40-BC94-0728BE5E4DFE}" type="presOf" srcId="{447F9DFD-7B10-4D38-95D1-48E4DEC1E3F5}" destId="{CBF1A252-DA48-409A-8832-959424647CF8}" srcOrd="0" destOrd="0" presId="urn:microsoft.com/office/officeart/2005/8/layout/hList6"/>
    <dgm:cxn modelId="{FECDFDE7-6411-4327-90EB-7F51CD6B7F30}" type="presOf" srcId="{684A11ED-61B9-4F5D-BECD-D35BCC95D555}" destId="{2B917E32-2673-43C1-9061-4DA0544CAC1C}" srcOrd="0" destOrd="0" presId="urn:microsoft.com/office/officeart/2005/8/layout/hList6"/>
    <dgm:cxn modelId="{53EA1058-3889-4C4C-A89B-DC3852DB3030}" type="presParOf" srcId="{38D34E7C-152F-4D57-BD69-8335E338AC22}" destId="{22403946-3D02-4042-9EC5-D324A48553B8}" srcOrd="0" destOrd="0" presId="urn:microsoft.com/office/officeart/2005/8/layout/hList6"/>
    <dgm:cxn modelId="{B48C5BBE-F5BA-4E8D-87CB-EED1213B4518}" type="presParOf" srcId="{38D34E7C-152F-4D57-BD69-8335E338AC22}" destId="{5234E70E-96E2-4B3A-823C-B71B3B0D8181}" srcOrd="1" destOrd="0" presId="urn:microsoft.com/office/officeart/2005/8/layout/hList6"/>
    <dgm:cxn modelId="{58730845-B20D-4C0F-8A71-7B75B18D98F0}" type="presParOf" srcId="{38D34E7C-152F-4D57-BD69-8335E338AC22}" destId="{CBF1A252-DA48-409A-8832-959424647CF8}" srcOrd="2" destOrd="0" presId="urn:microsoft.com/office/officeart/2005/8/layout/hList6"/>
    <dgm:cxn modelId="{DA86FEF8-85D5-4FAA-97A7-168833475A56}" type="presParOf" srcId="{38D34E7C-152F-4D57-BD69-8335E338AC22}" destId="{08474A0E-2FFA-4F43-97F2-1B98B7B79CBA}" srcOrd="3" destOrd="0" presId="urn:microsoft.com/office/officeart/2005/8/layout/hList6"/>
    <dgm:cxn modelId="{60371ECA-E1DF-4126-AD78-D7AC3F9F4E5C}" type="presParOf" srcId="{38D34E7C-152F-4D57-BD69-8335E338AC22}" destId="{2B917E32-2673-43C1-9061-4DA0544CAC1C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BF6328-5CAA-4EF0-B0E5-15F66665FAE3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16C17A38-58DE-4C2F-8485-4A9946790B7C}">
      <dgm:prSet phldrT="[Text]" custT="1"/>
      <dgm:spPr/>
      <dgm:t>
        <a:bodyPr/>
        <a:lstStyle/>
        <a:p>
          <a:pPr rtl="0"/>
          <a:r>
            <a:rPr lang="en-US" sz="2000" b="1" dirty="0">
              <a:latin typeface="+mn-lt"/>
            </a:rPr>
            <a:t>Arduino board </a:t>
          </a:r>
          <a:endParaRPr lang="ar-EG" sz="2000" b="1" dirty="0">
            <a:latin typeface="+mn-lt"/>
          </a:endParaRPr>
        </a:p>
      </dgm:t>
    </dgm:pt>
    <dgm:pt modelId="{6EC9C322-95D3-475C-A641-0064F72395C6}" type="parTrans" cxnId="{2681EEB2-7D56-45AC-A696-6A4817F8A835}">
      <dgm:prSet/>
      <dgm:spPr/>
      <dgm:t>
        <a:bodyPr/>
        <a:lstStyle/>
        <a:p>
          <a:pPr rtl="0"/>
          <a:endParaRPr lang="ar-EG" sz="2000">
            <a:latin typeface="+mn-lt"/>
          </a:endParaRPr>
        </a:p>
      </dgm:t>
    </dgm:pt>
    <dgm:pt modelId="{A580ABB7-7657-4DDC-B0F8-81E91FC83589}" type="sibTrans" cxnId="{2681EEB2-7D56-45AC-A696-6A4817F8A835}">
      <dgm:prSet/>
      <dgm:spPr/>
      <dgm:t>
        <a:bodyPr/>
        <a:lstStyle/>
        <a:p>
          <a:pPr rtl="0"/>
          <a:endParaRPr lang="ar-EG" sz="2000">
            <a:latin typeface="+mn-lt"/>
          </a:endParaRPr>
        </a:p>
      </dgm:t>
    </dgm:pt>
    <dgm:pt modelId="{E69D5965-819C-4B1E-8E79-D70899FD2045}">
      <dgm:prSet phldrT="[Text]" custT="1"/>
      <dgm:spPr/>
      <dgm:t>
        <a:bodyPr/>
        <a:lstStyle/>
        <a:p>
          <a:pPr rtl="0"/>
          <a:r>
            <a:rPr lang="en-US" sz="2000" dirty="0">
              <a:latin typeface="+mn-lt"/>
            </a:rPr>
            <a:t>8-bit microcontroller </a:t>
          </a:r>
          <a:endParaRPr lang="ar-EG" sz="2000" dirty="0">
            <a:latin typeface="+mn-lt"/>
          </a:endParaRPr>
        </a:p>
      </dgm:t>
    </dgm:pt>
    <dgm:pt modelId="{665A3419-4F05-4FC7-84E4-E02EA4A29DDD}" type="parTrans" cxnId="{6681E948-7277-4D55-8767-4273500C76FD}">
      <dgm:prSet/>
      <dgm:spPr/>
      <dgm:t>
        <a:bodyPr/>
        <a:lstStyle/>
        <a:p>
          <a:pPr rtl="0"/>
          <a:endParaRPr lang="ar-EG" sz="2000">
            <a:latin typeface="+mn-lt"/>
          </a:endParaRPr>
        </a:p>
      </dgm:t>
    </dgm:pt>
    <dgm:pt modelId="{B790423A-4FBB-4EA5-9B8C-716F4C69ED79}" type="sibTrans" cxnId="{6681E948-7277-4D55-8767-4273500C76FD}">
      <dgm:prSet/>
      <dgm:spPr/>
      <dgm:t>
        <a:bodyPr/>
        <a:lstStyle/>
        <a:p>
          <a:pPr rtl="0"/>
          <a:endParaRPr lang="ar-EG" sz="2000">
            <a:latin typeface="+mn-lt"/>
          </a:endParaRPr>
        </a:p>
      </dgm:t>
    </dgm:pt>
    <dgm:pt modelId="{24ACB8E9-C899-495F-9989-087B6CD5A6CC}">
      <dgm:prSet phldrT="[Text]" custT="1"/>
      <dgm:spPr/>
      <dgm:t>
        <a:bodyPr/>
        <a:lstStyle/>
        <a:p>
          <a:pPr rtl="0"/>
          <a:r>
            <a:rPr lang="en-US" sz="2000" dirty="0">
              <a:latin typeface="+mn-lt"/>
            </a:rPr>
            <a:t>USB programming interface </a:t>
          </a:r>
          <a:endParaRPr lang="ar-EG" sz="2000" dirty="0">
            <a:latin typeface="+mn-lt"/>
          </a:endParaRPr>
        </a:p>
      </dgm:t>
    </dgm:pt>
    <dgm:pt modelId="{2C774842-3CEA-4527-BB5B-670EF3250BF7}" type="parTrans" cxnId="{62787F23-7B7D-490F-AFFA-E928CF6AF3B7}">
      <dgm:prSet/>
      <dgm:spPr/>
      <dgm:t>
        <a:bodyPr/>
        <a:lstStyle/>
        <a:p>
          <a:pPr rtl="0"/>
          <a:endParaRPr lang="ar-EG" sz="2000">
            <a:latin typeface="+mn-lt"/>
          </a:endParaRPr>
        </a:p>
      </dgm:t>
    </dgm:pt>
    <dgm:pt modelId="{860FCD1C-D253-4195-9AF1-A7F641613140}" type="sibTrans" cxnId="{62787F23-7B7D-490F-AFFA-E928CF6AF3B7}">
      <dgm:prSet/>
      <dgm:spPr/>
      <dgm:t>
        <a:bodyPr/>
        <a:lstStyle/>
        <a:p>
          <a:pPr rtl="0"/>
          <a:endParaRPr lang="ar-EG" sz="2000">
            <a:latin typeface="+mn-lt"/>
          </a:endParaRPr>
        </a:p>
      </dgm:t>
    </dgm:pt>
    <dgm:pt modelId="{9A18F6BD-A4D6-4D6B-B350-BD9BB645B39F}">
      <dgm:prSet phldrT="[Text]" custT="1"/>
      <dgm:spPr/>
      <dgm:t>
        <a:bodyPr/>
        <a:lstStyle/>
        <a:p>
          <a:pPr rtl="0"/>
          <a:r>
            <a:rPr lang="en-US" sz="2000" b="1" dirty="0">
              <a:latin typeface="+mn-lt"/>
            </a:rPr>
            <a:t>Software IDE </a:t>
          </a:r>
          <a:endParaRPr lang="ar-EG" sz="2000" b="1" dirty="0">
            <a:latin typeface="+mn-lt"/>
          </a:endParaRPr>
        </a:p>
      </dgm:t>
    </dgm:pt>
    <dgm:pt modelId="{65000234-0F94-46B0-932C-D7EC8FA045A8}" type="parTrans" cxnId="{B9B2DE66-37A3-4DBC-9E0D-8D188D91F370}">
      <dgm:prSet/>
      <dgm:spPr/>
      <dgm:t>
        <a:bodyPr/>
        <a:lstStyle/>
        <a:p>
          <a:pPr rtl="0"/>
          <a:endParaRPr lang="ar-EG" sz="2000">
            <a:latin typeface="+mn-lt"/>
          </a:endParaRPr>
        </a:p>
      </dgm:t>
    </dgm:pt>
    <dgm:pt modelId="{671D8AC5-37E7-41FF-B343-D4313B39B314}" type="sibTrans" cxnId="{B9B2DE66-37A3-4DBC-9E0D-8D188D91F370}">
      <dgm:prSet/>
      <dgm:spPr/>
      <dgm:t>
        <a:bodyPr/>
        <a:lstStyle/>
        <a:p>
          <a:pPr rtl="0"/>
          <a:endParaRPr lang="ar-EG" sz="2000">
            <a:latin typeface="+mn-lt"/>
          </a:endParaRPr>
        </a:p>
      </dgm:t>
    </dgm:pt>
    <dgm:pt modelId="{A818814A-E9B4-4934-A7C5-D7BB1968FD3F}">
      <dgm:prSet phldrT="[Text]" custT="1"/>
      <dgm:spPr/>
      <dgm:t>
        <a:bodyPr/>
        <a:lstStyle/>
        <a:p>
          <a:pPr rtl="0"/>
          <a:r>
            <a:rPr lang="en-US" sz="2000" dirty="0">
              <a:latin typeface="+mn-lt"/>
            </a:rPr>
            <a:t>Compiler </a:t>
          </a:r>
          <a:endParaRPr lang="ar-EG" sz="2000" dirty="0">
            <a:latin typeface="+mn-lt"/>
          </a:endParaRPr>
        </a:p>
      </dgm:t>
    </dgm:pt>
    <dgm:pt modelId="{5AED70FA-0742-4703-9C95-77DD770E2465}" type="parTrans" cxnId="{32CA7EB1-25C0-434B-8413-7AF8CE93F833}">
      <dgm:prSet/>
      <dgm:spPr/>
      <dgm:t>
        <a:bodyPr/>
        <a:lstStyle/>
        <a:p>
          <a:pPr rtl="0"/>
          <a:endParaRPr lang="ar-EG" sz="2000">
            <a:latin typeface="+mn-lt"/>
          </a:endParaRPr>
        </a:p>
      </dgm:t>
    </dgm:pt>
    <dgm:pt modelId="{F682F724-F57B-4A88-9DFE-9BE4CA206E52}" type="sibTrans" cxnId="{32CA7EB1-25C0-434B-8413-7AF8CE93F833}">
      <dgm:prSet/>
      <dgm:spPr/>
      <dgm:t>
        <a:bodyPr/>
        <a:lstStyle/>
        <a:p>
          <a:pPr rtl="0"/>
          <a:endParaRPr lang="ar-EG" sz="2000">
            <a:latin typeface="+mn-lt"/>
          </a:endParaRPr>
        </a:p>
      </dgm:t>
    </dgm:pt>
    <dgm:pt modelId="{5E825F2C-397B-4CF7-ACBD-241FC2D363B6}">
      <dgm:prSet phldrT="[Text]" custT="1"/>
      <dgm:spPr/>
      <dgm:t>
        <a:bodyPr/>
        <a:lstStyle/>
        <a:p>
          <a:pPr rtl="0"/>
          <a:r>
            <a:rPr lang="en-US" sz="2000" dirty="0">
              <a:latin typeface="+mn-lt"/>
            </a:rPr>
            <a:t>Debugger </a:t>
          </a:r>
          <a:endParaRPr lang="ar-EG" sz="2000" dirty="0">
            <a:latin typeface="+mn-lt"/>
          </a:endParaRPr>
        </a:p>
      </dgm:t>
    </dgm:pt>
    <dgm:pt modelId="{AE1D56EB-3AEF-4953-BFC7-E340359F7ADA}" type="parTrans" cxnId="{88743BFE-9364-48E9-B148-21D2F89B7CFE}">
      <dgm:prSet/>
      <dgm:spPr/>
      <dgm:t>
        <a:bodyPr/>
        <a:lstStyle/>
        <a:p>
          <a:pPr rtl="0"/>
          <a:endParaRPr lang="ar-EG" sz="2000">
            <a:latin typeface="+mn-lt"/>
          </a:endParaRPr>
        </a:p>
      </dgm:t>
    </dgm:pt>
    <dgm:pt modelId="{703C242A-7753-423B-9BE5-F34E682F872B}" type="sibTrans" cxnId="{88743BFE-9364-48E9-B148-21D2F89B7CFE}">
      <dgm:prSet/>
      <dgm:spPr/>
      <dgm:t>
        <a:bodyPr/>
        <a:lstStyle/>
        <a:p>
          <a:pPr rtl="0"/>
          <a:endParaRPr lang="ar-EG" sz="2000">
            <a:latin typeface="+mn-lt"/>
          </a:endParaRPr>
        </a:p>
      </dgm:t>
    </dgm:pt>
    <dgm:pt modelId="{AB65AD9B-310C-4555-A608-DD0A4D233664}">
      <dgm:prSet phldrT="[Text]" custT="1"/>
      <dgm:spPr/>
      <dgm:t>
        <a:bodyPr/>
        <a:lstStyle/>
        <a:p>
          <a:pPr rtl="0"/>
          <a:r>
            <a:rPr lang="en-US" sz="2000" b="1" i="0" dirty="0">
              <a:latin typeface="+mn-lt"/>
            </a:rPr>
            <a:t>Shields</a:t>
          </a:r>
          <a:r>
            <a:rPr lang="en-US" sz="2000" dirty="0">
              <a:latin typeface="+mn-lt"/>
            </a:rPr>
            <a:t> </a:t>
          </a:r>
          <a:endParaRPr lang="ar-EG" sz="2000" dirty="0">
            <a:latin typeface="+mn-lt"/>
          </a:endParaRPr>
        </a:p>
      </dgm:t>
    </dgm:pt>
    <dgm:pt modelId="{04FE5428-CB11-4155-BF90-A2162251D551}" type="parTrans" cxnId="{777FD64E-4CB6-4E81-A57D-91987BF9B981}">
      <dgm:prSet/>
      <dgm:spPr/>
      <dgm:t>
        <a:bodyPr/>
        <a:lstStyle/>
        <a:p>
          <a:pPr rtl="0"/>
          <a:endParaRPr lang="ar-EG" sz="2000">
            <a:latin typeface="+mn-lt"/>
          </a:endParaRPr>
        </a:p>
      </dgm:t>
    </dgm:pt>
    <dgm:pt modelId="{FE1E8139-A6CF-4BCB-913E-D6F2C4DB87CF}" type="sibTrans" cxnId="{777FD64E-4CB6-4E81-A57D-91987BF9B981}">
      <dgm:prSet/>
      <dgm:spPr/>
      <dgm:t>
        <a:bodyPr/>
        <a:lstStyle/>
        <a:p>
          <a:pPr rtl="0"/>
          <a:endParaRPr lang="ar-EG" sz="2000">
            <a:latin typeface="+mn-lt"/>
          </a:endParaRPr>
        </a:p>
      </dgm:t>
    </dgm:pt>
    <dgm:pt modelId="{99F01199-F37A-405A-99A8-534A70C65ADA}">
      <dgm:prSet phldrT="[Text]" custT="1"/>
      <dgm:spPr/>
      <dgm:t>
        <a:bodyPr/>
        <a:lstStyle/>
        <a:p>
          <a:pPr rtl="0"/>
          <a:r>
            <a:rPr lang="en-US" sz="2000" dirty="0">
              <a:latin typeface="+mn-lt"/>
            </a:rPr>
            <a:t>Unique functionalities </a:t>
          </a:r>
          <a:endParaRPr lang="ar-EG" sz="2000" dirty="0">
            <a:latin typeface="+mn-lt"/>
          </a:endParaRPr>
        </a:p>
      </dgm:t>
    </dgm:pt>
    <dgm:pt modelId="{0629BD2D-873D-439C-A2DF-9EDD899E54E1}" type="parTrans" cxnId="{20B1A59E-C4BD-465C-97E5-CD5203B17294}">
      <dgm:prSet/>
      <dgm:spPr/>
      <dgm:t>
        <a:bodyPr/>
        <a:lstStyle/>
        <a:p>
          <a:pPr rtl="0"/>
          <a:endParaRPr lang="ar-EG" sz="2000">
            <a:latin typeface="+mn-lt"/>
          </a:endParaRPr>
        </a:p>
      </dgm:t>
    </dgm:pt>
    <dgm:pt modelId="{888C30CF-06CB-4CE3-A148-99B5756AA18C}" type="sibTrans" cxnId="{20B1A59E-C4BD-465C-97E5-CD5203B17294}">
      <dgm:prSet/>
      <dgm:spPr/>
      <dgm:t>
        <a:bodyPr/>
        <a:lstStyle/>
        <a:p>
          <a:pPr rtl="0"/>
          <a:endParaRPr lang="ar-EG" sz="2000">
            <a:latin typeface="+mn-lt"/>
          </a:endParaRPr>
        </a:p>
      </dgm:t>
    </dgm:pt>
    <dgm:pt modelId="{E8B2A1A0-4589-4AB0-BD05-6891B27F88B3}">
      <dgm:prSet phldrT="[Text]" custT="1"/>
      <dgm:spPr/>
      <dgm:t>
        <a:bodyPr/>
        <a:lstStyle/>
        <a:p>
          <a:pPr rtl="0"/>
          <a:r>
            <a:rPr lang="en-US" sz="2000" dirty="0">
              <a:latin typeface="+mn-lt"/>
            </a:rPr>
            <a:t>Easy to attach </a:t>
          </a:r>
          <a:endParaRPr lang="ar-EG" sz="2000" dirty="0">
            <a:latin typeface="+mn-lt"/>
          </a:endParaRPr>
        </a:p>
      </dgm:t>
    </dgm:pt>
    <dgm:pt modelId="{0BF41667-0A95-44F8-BC3C-65A887271660}" type="parTrans" cxnId="{AFE679B3-3677-423D-8070-2FE210C701C8}">
      <dgm:prSet/>
      <dgm:spPr/>
      <dgm:t>
        <a:bodyPr/>
        <a:lstStyle/>
        <a:p>
          <a:pPr rtl="0"/>
          <a:endParaRPr lang="ar-EG" sz="2000">
            <a:latin typeface="+mn-lt"/>
          </a:endParaRPr>
        </a:p>
      </dgm:t>
    </dgm:pt>
    <dgm:pt modelId="{75C3B812-054B-4B01-A594-96E5478D9C6D}" type="sibTrans" cxnId="{AFE679B3-3677-423D-8070-2FE210C701C8}">
      <dgm:prSet/>
      <dgm:spPr/>
      <dgm:t>
        <a:bodyPr/>
        <a:lstStyle/>
        <a:p>
          <a:pPr rtl="0"/>
          <a:endParaRPr lang="ar-EG" sz="2000">
            <a:latin typeface="+mn-lt"/>
          </a:endParaRPr>
        </a:p>
      </dgm:t>
    </dgm:pt>
    <dgm:pt modelId="{ECADD1D4-28BD-405D-9EA4-D9213074E9C8}">
      <dgm:prSet phldrT="[Text]" custT="1"/>
      <dgm:spPr/>
      <dgm:t>
        <a:bodyPr/>
        <a:lstStyle/>
        <a:p>
          <a:pPr rtl="0"/>
          <a:r>
            <a:rPr lang="en-US" sz="2000" dirty="0">
              <a:latin typeface="+mn-lt"/>
            </a:rPr>
            <a:t>I/O pins </a:t>
          </a:r>
          <a:endParaRPr lang="ar-EG" sz="2000" dirty="0">
            <a:latin typeface="+mn-lt"/>
          </a:endParaRPr>
        </a:p>
      </dgm:t>
    </dgm:pt>
    <dgm:pt modelId="{04C36E5A-BA6F-4355-840F-0483C92138BB}" type="parTrans" cxnId="{E91F5E08-878C-4B65-8B7D-955D291E44AE}">
      <dgm:prSet/>
      <dgm:spPr/>
      <dgm:t>
        <a:bodyPr/>
        <a:lstStyle/>
        <a:p>
          <a:pPr rtl="1"/>
          <a:endParaRPr lang="ar-EG" sz="2000">
            <a:latin typeface="+mn-lt"/>
          </a:endParaRPr>
        </a:p>
      </dgm:t>
    </dgm:pt>
    <dgm:pt modelId="{BDCA084F-7EE0-4434-8672-9E3AB101B9B8}" type="sibTrans" cxnId="{E91F5E08-878C-4B65-8B7D-955D291E44AE}">
      <dgm:prSet/>
      <dgm:spPr/>
      <dgm:t>
        <a:bodyPr/>
        <a:lstStyle/>
        <a:p>
          <a:pPr rtl="1"/>
          <a:endParaRPr lang="ar-EG" sz="2000">
            <a:latin typeface="+mn-lt"/>
          </a:endParaRPr>
        </a:p>
      </dgm:t>
    </dgm:pt>
    <dgm:pt modelId="{886A00AD-2C39-4C8F-94E5-10EB48006691}">
      <dgm:prSet phldrT="[Text]" custT="1"/>
      <dgm:spPr/>
      <dgm:t>
        <a:bodyPr/>
        <a:lstStyle/>
        <a:p>
          <a:pPr rtl="0"/>
          <a:r>
            <a:rPr lang="en-US" sz="2000" dirty="0">
              <a:latin typeface="+mn-lt"/>
            </a:rPr>
            <a:t>Simulator </a:t>
          </a:r>
          <a:endParaRPr lang="ar-EG" sz="2000" dirty="0">
            <a:latin typeface="+mn-lt"/>
          </a:endParaRPr>
        </a:p>
      </dgm:t>
    </dgm:pt>
    <dgm:pt modelId="{08C435D1-1973-454B-8A0E-CFBBB4687975}" type="parTrans" cxnId="{9EECB398-1899-4BBC-BBEF-9A3CB661C668}">
      <dgm:prSet/>
      <dgm:spPr/>
      <dgm:t>
        <a:bodyPr/>
        <a:lstStyle/>
        <a:p>
          <a:pPr rtl="1"/>
          <a:endParaRPr lang="ar-EG" sz="2000">
            <a:latin typeface="+mn-lt"/>
          </a:endParaRPr>
        </a:p>
      </dgm:t>
    </dgm:pt>
    <dgm:pt modelId="{99CE4F96-A1B0-4EB3-B187-21C5EE1584D9}" type="sibTrans" cxnId="{9EECB398-1899-4BBC-BBEF-9A3CB661C668}">
      <dgm:prSet/>
      <dgm:spPr/>
      <dgm:t>
        <a:bodyPr/>
        <a:lstStyle/>
        <a:p>
          <a:pPr rtl="1"/>
          <a:endParaRPr lang="ar-EG" sz="2000">
            <a:latin typeface="+mn-lt"/>
          </a:endParaRPr>
        </a:p>
      </dgm:t>
    </dgm:pt>
    <dgm:pt modelId="{728FDCA8-50DB-4866-856B-1D8E3FB200BC}">
      <dgm:prSet phldrT="[Text]" custT="1"/>
      <dgm:spPr/>
      <dgm:t>
        <a:bodyPr/>
        <a:lstStyle/>
        <a:p>
          <a:pPr rtl="0"/>
          <a:r>
            <a:rPr lang="en-US" sz="2000" dirty="0">
              <a:latin typeface="+mn-lt"/>
            </a:rPr>
            <a:t>Good libraries provided </a:t>
          </a:r>
          <a:endParaRPr lang="ar-EG" sz="2000" dirty="0">
            <a:latin typeface="+mn-lt"/>
          </a:endParaRPr>
        </a:p>
      </dgm:t>
    </dgm:pt>
    <dgm:pt modelId="{F8CD2D9B-01FD-4934-A87D-2E5D7F9CB135}" type="parTrans" cxnId="{A6E51A4D-A385-465A-89EA-D14B161978A9}">
      <dgm:prSet/>
      <dgm:spPr/>
      <dgm:t>
        <a:bodyPr/>
        <a:lstStyle/>
        <a:p>
          <a:pPr rtl="1"/>
          <a:endParaRPr lang="ar-EG" sz="2000">
            <a:latin typeface="+mn-lt"/>
          </a:endParaRPr>
        </a:p>
      </dgm:t>
    </dgm:pt>
    <dgm:pt modelId="{D20AC4CF-A662-41B4-B62A-F04FC8CD98C5}" type="sibTrans" cxnId="{A6E51A4D-A385-465A-89EA-D14B161978A9}">
      <dgm:prSet/>
      <dgm:spPr/>
      <dgm:t>
        <a:bodyPr/>
        <a:lstStyle/>
        <a:p>
          <a:pPr rtl="1"/>
          <a:endParaRPr lang="ar-EG" sz="2000">
            <a:latin typeface="+mn-lt"/>
          </a:endParaRPr>
        </a:p>
      </dgm:t>
    </dgm:pt>
    <dgm:pt modelId="{100E56E2-6F4F-4334-A6D6-BF62F40C793A}" type="pres">
      <dgm:prSet presAssocID="{FFBF6328-5CAA-4EF0-B0E5-15F66665FAE3}" presName="Name0" presStyleCnt="0">
        <dgm:presLayoutVars>
          <dgm:dir/>
          <dgm:resizeHandles val="exact"/>
        </dgm:presLayoutVars>
      </dgm:prSet>
      <dgm:spPr/>
    </dgm:pt>
    <dgm:pt modelId="{0048B22E-F58E-4F48-BD92-5C671FD0B975}" type="pres">
      <dgm:prSet presAssocID="{16C17A38-58DE-4C2F-8485-4A9946790B7C}" presName="node" presStyleLbl="node1" presStyleIdx="0" presStyleCnt="3">
        <dgm:presLayoutVars>
          <dgm:bulletEnabled val="1"/>
        </dgm:presLayoutVars>
      </dgm:prSet>
      <dgm:spPr/>
    </dgm:pt>
    <dgm:pt modelId="{9C3F7094-3A7B-41A1-8CA6-0AE45F1C56CA}" type="pres">
      <dgm:prSet presAssocID="{A580ABB7-7657-4DDC-B0F8-81E91FC83589}" presName="sibTrans" presStyleCnt="0"/>
      <dgm:spPr/>
    </dgm:pt>
    <dgm:pt modelId="{45DD0173-BDA7-42EA-B5AD-170801CF9334}" type="pres">
      <dgm:prSet presAssocID="{9A18F6BD-A4D6-4D6B-B350-BD9BB645B39F}" presName="node" presStyleLbl="node1" presStyleIdx="1" presStyleCnt="3">
        <dgm:presLayoutVars>
          <dgm:bulletEnabled val="1"/>
        </dgm:presLayoutVars>
      </dgm:prSet>
      <dgm:spPr/>
    </dgm:pt>
    <dgm:pt modelId="{B49BB4B8-1E3C-4089-BB23-61F15636ED4B}" type="pres">
      <dgm:prSet presAssocID="{671D8AC5-37E7-41FF-B343-D4313B39B314}" presName="sibTrans" presStyleCnt="0"/>
      <dgm:spPr/>
    </dgm:pt>
    <dgm:pt modelId="{D98C60C6-3063-4088-8F0A-EE5D8B5E73FF}" type="pres">
      <dgm:prSet presAssocID="{AB65AD9B-310C-4555-A608-DD0A4D233664}" presName="node" presStyleLbl="node1" presStyleIdx="2" presStyleCnt="3">
        <dgm:presLayoutVars>
          <dgm:bulletEnabled val="1"/>
        </dgm:presLayoutVars>
      </dgm:prSet>
      <dgm:spPr/>
    </dgm:pt>
  </dgm:ptLst>
  <dgm:cxnLst>
    <dgm:cxn modelId="{E91F5E08-878C-4B65-8B7D-955D291E44AE}" srcId="{16C17A38-58DE-4C2F-8485-4A9946790B7C}" destId="{ECADD1D4-28BD-405D-9EA4-D9213074E9C8}" srcOrd="2" destOrd="0" parTransId="{04C36E5A-BA6F-4355-840F-0483C92138BB}" sibTransId="{BDCA084F-7EE0-4434-8672-9E3AB101B9B8}"/>
    <dgm:cxn modelId="{B0806C19-A89B-4797-99D4-2AEA2EC04855}" type="presOf" srcId="{5E825F2C-397B-4CF7-ACBD-241FC2D363B6}" destId="{45DD0173-BDA7-42EA-B5AD-170801CF9334}" srcOrd="0" destOrd="2" presId="urn:microsoft.com/office/officeart/2005/8/layout/hList6"/>
    <dgm:cxn modelId="{5144C719-3DEA-4738-8F1F-D7D9DB66C7F7}" type="presOf" srcId="{E8B2A1A0-4589-4AB0-BD05-6891B27F88B3}" destId="{D98C60C6-3063-4088-8F0A-EE5D8B5E73FF}" srcOrd="0" destOrd="2" presId="urn:microsoft.com/office/officeart/2005/8/layout/hList6"/>
    <dgm:cxn modelId="{62787F23-7B7D-490F-AFFA-E928CF6AF3B7}" srcId="{16C17A38-58DE-4C2F-8485-4A9946790B7C}" destId="{24ACB8E9-C899-495F-9989-087B6CD5A6CC}" srcOrd="1" destOrd="0" parTransId="{2C774842-3CEA-4527-BB5B-670EF3250BF7}" sibTransId="{860FCD1C-D253-4195-9AF1-A7F641613140}"/>
    <dgm:cxn modelId="{62EC1034-032C-447E-97A4-11694AA41E66}" type="presOf" srcId="{AB65AD9B-310C-4555-A608-DD0A4D233664}" destId="{D98C60C6-3063-4088-8F0A-EE5D8B5E73FF}" srcOrd="0" destOrd="0" presId="urn:microsoft.com/office/officeart/2005/8/layout/hList6"/>
    <dgm:cxn modelId="{9C444E5C-6CD4-420A-928F-60AF3BD05872}" type="presOf" srcId="{886A00AD-2C39-4C8F-94E5-10EB48006691}" destId="{45DD0173-BDA7-42EA-B5AD-170801CF9334}" srcOrd="0" destOrd="3" presId="urn:microsoft.com/office/officeart/2005/8/layout/hList6"/>
    <dgm:cxn modelId="{B9B2DE66-37A3-4DBC-9E0D-8D188D91F370}" srcId="{FFBF6328-5CAA-4EF0-B0E5-15F66665FAE3}" destId="{9A18F6BD-A4D6-4D6B-B350-BD9BB645B39F}" srcOrd="1" destOrd="0" parTransId="{65000234-0F94-46B0-932C-D7EC8FA045A8}" sibTransId="{671D8AC5-37E7-41FF-B343-D4313B39B314}"/>
    <dgm:cxn modelId="{6681E948-7277-4D55-8767-4273500C76FD}" srcId="{16C17A38-58DE-4C2F-8485-4A9946790B7C}" destId="{E69D5965-819C-4B1E-8E79-D70899FD2045}" srcOrd="0" destOrd="0" parTransId="{665A3419-4F05-4FC7-84E4-E02EA4A29DDD}" sibTransId="{B790423A-4FBB-4EA5-9B8C-716F4C69ED79}"/>
    <dgm:cxn modelId="{A6E51A4D-A385-465A-89EA-D14B161978A9}" srcId="{AB65AD9B-310C-4555-A608-DD0A4D233664}" destId="{728FDCA8-50DB-4866-856B-1D8E3FB200BC}" srcOrd="2" destOrd="0" parTransId="{F8CD2D9B-01FD-4934-A87D-2E5D7F9CB135}" sibTransId="{D20AC4CF-A662-41B4-B62A-F04FC8CD98C5}"/>
    <dgm:cxn modelId="{081FC14D-B18C-4193-9872-BFABAE980555}" type="presOf" srcId="{FFBF6328-5CAA-4EF0-B0E5-15F66665FAE3}" destId="{100E56E2-6F4F-4334-A6D6-BF62F40C793A}" srcOrd="0" destOrd="0" presId="urn:microsoft.com/office/officeart/2005/8/layout/hList6"/>
    <dgm:cxn modelId="{777FD64E-4CB6-4E81-A57D-91987BF9B981}" srcId="{FFBF6328-5CAA-4EF0-B0E5-15F66665FAE3}" destId="{AB65AD9B-310C-4555-A608-DD0A4D233664}" srcOrd="2" destOrd="0" parTransId="{04FE5428-CB11-4155-BF90-A2162251D551}" sibTransId="{FE1E8139-A6CF-4BCB-913E-D6F2C4DB87CF}"/>
    <dgm:cxn modelId="{0DC8CE91-E09A-4AFE-8B61-FF22036686B6}" type="presOf" srcId="{E69D5965-819C-4B1E-8E79-D70899FD2045}" destId="{0048B22E-F58E-4F48-BD92-5C671FD0B975}" srcOrd="0" destOrd="1" presId="urn:microsoft.com/office/officeart/2005/8/layout/hList6"/>
    <dgm:cxn modelId="{B414F896-8109-425E-A759-F494B423CF47}" type="presOf" srcId="{ECADD1D4-28BD-405D-9EA4-D9213074E9C8}" destId="{0048B22E-F58E-4F48-BD92-5C671FD0B975}" srcOrd="0" destOrd="3" presId="urn:microsoft.com/office/officeart/2005/8/layout/hList6"/>
    <dgm:cxn modelId="{9EECB398-1899-4BBC-BBEF-9A3CB661C668}" srcId="{9A18F6BD-A4D6-4D6B-B350-BD9BB645B39F}" destId="{886A00AD-2C39-4C8F-94E5-10EB48006691}" srcOrd="2" destOrd="0" parTransId="{08C435D1-1973-454B-8A0E-CFBBB4687975}" sibTransId="{99CE4F96-A1B0-4EB3-B187-21C5EE1584D9}"/>
    <dgm:cxn modelId="{E95CE89A-B652-435B-A605-A36932EC7774}" type="presOf" srcId="{99F01199-F37A-405A-99A8-534A70C65ADA}" destId="{D98C60C6-3063-4088-8F0A-EE5D8B5E73FF}" srcOrd="0" destOrd="1" presId="urn:microsoft.com/office/officeart/2005/8/layout/hList6"/>
    <dgm:cxn modelId="{500DBE9D-A126-4338-86C7-8AF12E7B7BA9}" type="presOf" srcId="{16C17A38-58DE-4C2F-8485-4A9946790B7C}" destId="{0048B22E-F58E-4F48-BD92-5C671FD0B975}" srcOrd="0" destOrd="0" presId="urn:microsoft.com/office/officeart/2005/8/layout/hList6"/>
    <dgm:cxn modelId="{20B1A59E-C4BD-465C-97E5-CD5203B17294}" srcId="{AB65AD9B-310C-4555-A608-DD0A4D233664}" destId="{99F01199-F37A-405A-99A8-534A70C65ADA}" srcOrd="0" destOrd="0" parTransId="{0629BD2D-873D-439C-A2DF-9EDD899E54E1}" sibTransId="{888C30CF-06CB-4CE3-A148-99B5756AA18C}"/>
    <dgm:cxn modelId="{E5E03DAD-12C6-4E0C-B069-9EEDADD19F0F}" type="presOf" srcId="{24ACB8E9-C899-495F-9989-087B6CD5A6CC}" destId="{0048B22E-F58E-4F48-BD92-5C671FD0B975}" srcOrd="0" destOrd="2" presId="urn:microsoft.com/office/officeart/2005/8/layout/hList6"/>
    <dgm:cxn modelId="{C7E645AF-2BDC-4BEB-9DB6-FE185F285969}" type="presOf" srcId="{A818814A-E9B4-4934-A7C5-D7BB1968FD3F}" destId="{45DD0173-BDA7-42EA-B5AD-170801CF9334}" srcOrd="0" destOrd="1" presId="urn:microsoft.com/office/officeart/2005/8/layout/hList6"/>
    <dgm:cxn modelId="{32CA7EB1-25C0-434B-8413-7AF8CE93F833}" srcId="{9A18F6BD-A4D6-4D6B-B350-BD9BB645B39F}" destId="{A818814A-E9B4-4934-A7C5-D7BB1968FD3F}" srcOrd="0" destOrd="0" parTransId="{5AED70FA-0742-4703-9C95-77DD770E2465}" sibTransId="{F682F724-F57B-4A88-9DFE-9BE4CA206E52}"/>
    <dgm:cxn modelId="{2681EEB2-7D56-45AC-A696-6A4817F8A835}" srcId="{FFBF6328-5CAA-4EF0-B0E5-15F66665FAE3}" destId="{16C17A38-58DE-4C2F-8485-4A9946790B7C}" srcOrd="0" destOrd="0" parTransId="{6EC9C322-95D3-475C-A641-0064F72395C6}" sibTransId="{A580ABB7-7657-4DDC-B0F8-81E91FC83589}"/>
    <dgm:cxn modelId="{AFE679B3-3677-423D-8070-2FE210C701C8}" srcId="{AB65AD9B-310C-4555-A608-DD0A4D233664}" destId="{E8B2A1A0-4589-4AB0-BD05-6891B27F88B3}" srcOrd="1" destOrd="0" parTransId="{0BF41667-0A95-44F8-BC3C-65A887271660}" sibTransId="{75C3B812-054B-4B01-A594-96E5478D9C6D}"/>
    <dgm:cxn modelId="{6FB219E0-0043-4A2C-98BD-B28C43913D31}" type="presOf" srcId="{728FDCA8-50DB-4866-856B-1D8E3FB200BC}" destId="{D98C60C6-3063-4088-8F0A-EE5D8B5E73FF}" srcOrd="0" destOrd="3" presId="urn:microsoft.com/office/officeart/2005/8/layout/hList6"/>
    <dgm:cxn modelId="{A3A51CE0-1ECD-4121-B03A-14C725FC66AB}" type="presOf" srcId="{9A18F6BD-A4D6-4D6B-B350-BD9BB645B39F}" destId="{45DD0173-BDA7-42EA-B5AD-170801CF9334}" srcOrd="0" destOrd="0" presId="urn:microsoft.com/office/officeart/2005/8/layout/hList6"/>
    <dgm:cxn modelId="{88743BFE-9364-48E9-B148-21D2F89B7CFE}" srcId="{9A18F6BD-A4D6-4D6B-B350-BD9BB645B39F}" destId="{5E825F2C-397B-4CF7-ACBD-241FC2D363B6}" srcOrd="1" destOrd="0" parTransId="{AE1D56EB-3AEF-4953-BFC7-E340359F7ADA}" sibTransId="{703C242A-7753-423B-9BE5-F34E682F872B}"/>
    <dgm:cxn modelId="{E65D3B71-689A-45A8-8FE8-DDC2455CBD08}" type="presParOf" srcId="{100E56E2-6F4F-4334-A6D6-BF62F40C793A}" destId="{0048B22E-F58E-4F48-BD92-5C671FD0B975}" srcOrd="0" destOrd="0" presId="urn:microsoft.com/office/officeart/2005/8/layout/hList6"/>
    <dgm:cxn modelId="{C1B38495-2FB5-4ABA-9E48-8C596CF257E1}" type="presParOf" srcId="{100E56E2-6F4F-4334-A6D6-BF62F40C793A}" destId="{9C3F7094-3A7B-41A1-8CA6-0AE45F1C56CA}" srcOrd="1" destOrd="0" presId="urn:microsoft.com/office/officeart/2005/8/layout/hList6"/>
    <dgm:cxn modelId="{EAFA1612-65BF-47FC-A303-C204957BEDC8}" type="presParOf" srcId="{100E56E2-6F4F-4334-A6D6-BF62F40C793A}" destId="{45DD0173-BDA7-42EA-B5AD-170801CF9334}" srcOrd="2" destOrd="0" presId="urn:microsoft.com/office/officeart/2005/8/layout/hList6"/>
    <dgm:cxn modelId="{05E63DC0-1BC1-485B-8D5A-0489EDF0CA62}" type="presParOf" srcId="{100E56E2-6F4F-4334-A6D6-BF62F40C793A}" destId="{B49BB4B8-1E3C-4089-BB23-61F15636ED4B}" srcOrd="3" destOrd="0" presId="urn:microsoft.com/office/officeart/2005/8/layout/hList6"/>
    <dgm:cxn modelId="{A84FBE16-06ED-4060-B084-4C3C37E0746E}" type="presParOf" srcId="{100E56E2-6F4F-4334-A6D6-BF62F40C793A}" destId="{D98C60C6-3063-4088-8F0A-EE5D8B5E73FF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BF6328-5CAA-4EF0-B0E5-15F66665FAE3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16C17A38-58DE-4C2F-8485-4A9946790B7C}">
      <dgm:prSet phldrT="[Text]" custT="1"/>
      <dgm:spPr/>
      <dgm:t>
        <a:bodyPr/>
        <a:lstStyle/>
        <a:p>
          <a:pPr rtl="0"/>
          <a:r>
            <a:rPr lang="en-US" sz="1800" b="1" dirty="0">
              <a:latin typeface="Agency FB" panose="020B0503020202020204" pitchFamily="34" charset="0"/>
            </a:rPr>
            <a:t>ATmega328</a:t>
          </a:r>
          <a:endParaRPr lang="ar-EG" sz="1800" b="1" dirty="0">
            <a:latin typeface="Agency FB" panose="020B0503020202020204" pitchFamily="34" charset="0"/>
          </a:endParaRPr>
        </a:p>
      </dgm:t>
    </dgm:pt>
    <dgm:pt modelId="{6EC9C322-95D3-475C-A641-0064F72395C6}" type="parTrans" cxnId="{2681EEB2-7D56-45AC-A696-6A4817F8A835}">
      <dgm:prSet/>
      <dgm:spPr/>
      <dgm:t>
        <a:bodyPr/>
        <a:lstStyle/>
        <a:p>
          <a:pPr rtl="0"/>
          <a:endParaRPr lang="ar-EG" sz="1800" b="1">
            <a:latin typeface="Agency FB" panose="020B0503020202020204" pitchFamily="34" charset="0"/>
          </a:endParaRPr>
        </a:p>
      </dgm:t>
    </dgm:pt>
    <dgm:pt modelId="{A580ABB7-7657-4DDC-B0F8-81E91FC83589}" type="sibTrans" cxnId="{2681EEB2-7D56-45AC-A696-6A4817F8A835}">
      <dgm:prSet/>
      <dgm:spPr/>
      <dgm:t>
        <a:bodyPr/>
        <a:lstStyle/>
        <a:p>
          <a:pPr rtl="0"/>
          <a:endParaRPr lang="ar-EG" sz="1800" b="1">
            <a:latin typeface="Agency FB" panose="020B0503020202020204" pitchFamily="34" charset="0"/>
          </a:endParaRPr>
        </a:p>
      </dgm:t>
    </dgm:pt>
    <dgm:pt modelId="{E69D5965-819C-4B1E-8E79-D70899FD2045}">
      <dgm:prSet phldrT="[Text]" custT="1"/>
      <dgm:spPr/>
      <dgm:t>
        <a:bodyPr/>
        <a:lstStyle/>
        <a:p>
          <a:pPr rtl="0"/>
          <a:r>
            <a:rPr lang="en-US" sz="1800" b="1" dirty="0">
              <a:latin typeface="Agency FB" panose="020B0503020202020204" pitchFamily="34" charset="0"/>
            </a:rPr>
            <a:t>Write your code into </a:t>
          </a:r>
          <a:endParaRPr lang="ar-EG" sz="1800" b="1" dirty="0">
            <a:latin typeface="Agency FB" panose="020B0503020202020204" pitchFamily="34" charset="0"/>
          </a:endParaRPr>
        </a:p>
      </dgm:t>
    </dgm:pt>
    <dgm:pt modelId="{665A3419-4F05-4FC7-84E4-E02EA4A29DDD}" type="parTrans" cxnId="{6681E948-7277-4D55-8767-4273500C76FD}">
      <dgm:prSet/>
      <dgm:spPr/>
      <dgm:t>
        <a:bodyPr/>
        <a:lstStyle/>
        <a:p>
          <a:pPr rtl="0"/>
          <a:endParaRPr lang="ar-EG" sz="1800" b="1">
            <a:latin typeface="Agency FB" panose="020B0503020202020204" pitchFamily="34" charset="0"/>
          </a:endParaRPr>
        </a:p>
      </dgm:t>
    </dgm:pt>
    <dgm:pt modelId="{B790423A-4FBB-4EA5-9B8C-716F4C69ED79}" type="sibTrans" cxnId="{6681E948-7277-4D55-8767-4273500C76FD}">
      <dgm:prSet/>
      <dgm:spPr/>
      <dgm:t>
        <a:bodyPr/>
        <a:lstStyle/>
        <a:p>
          <a:pPr rtl="0"/>
          <a:endParaRPr lang="ar-EG" sz="1800" b="1">
            <a:latin typeface="Agency FB" panose="020B0503020202020204" pitchFamily="34" charset="0"/>
          </a:endParaRPr>
        </a:p>
      </dgm:t>
    </dgm:pt>
    <dgm:pt modelId="{9A18F6BD-A4D6-4D6B-B350-BD9BB645B39F}">
      <dgm:prSet phldrT="[Text]" custT="1"/>
      <dgm:spPr/>
      <dgm:t>
        <a:bodyPr/>
        <a:lstStyle/>
        <a:p>
          <a:pPr rtl="0"/>
          <a:r>
            <a:rPr lang="en-US" sz="1800" b="1" dirty="0">
              <a:latin typeface="Agency FB" panose="020B0503020202020204" pitchFamily="34" charset="0"/>
            </a:rPr>
            <a:t>ATmega16U2</a:t>
          </a:r>
          <a:endParaRPr lang="ar-EG" sz="1800" b="1" dirty="0">
            <a:latin typeface="Agency FB" panose="020B0503020202020204" pitchFamily="34" charset="0"/>
          </a:endParaRPr>
        </a:p>
      </dgm:t>
    </dgm:pt>
    <dgm:pt modelId="{65000234-0F94-46B0-932C-D7EC8FA045A8}" type="parTrans" cxnId="{B9B2DE66-37A3-4DBC-9E0D-8D188D91F370}">
      <dgm:prSet/>
      <dgm:spPr/>
      <dgm:t>
        <a:bodyPr/>
        <a:lstStyle/>
        <a:p>
          <a:pPr rtl="0"/>
          <a:endParaRPr lang="ar-EG" sz="1800" b="1">
            <a:latin typeface="Agency FB" panose="020B0503020202020204" pitchFamily="34" charset="0"/>
          </a:endParaRPr>
        </a:p>
      </dgm:t>
    </dgm:pt>
    <dgm:pt modelId="{671D8AC5-37E7-41FF-B343-D4313B39B314}" type="sibTrans" cxnId="{B9B2DE66-37A3-4DBC-9E0D-8D188D91F370}">
      <dgm:prSet/>
      <dgm:spPr/>
      <dgm:t>
        <a:bodyPr/>
        <a:lstStyle/>
        <a:p>
          <a:pPr rtl="0"/>
          <a:endParaRPr lang="ar-EG" sz="1800" b="1">
            <a:latin typeface="Agency FB" panose="020B0503020202020204" pitchFamily="34" charset="0"/>
          </a:endParaRPr>
        </a:p>
      </dgm:t>
    </dgm:pt>
    <dgm:pt modelId="{A818814A-E9B4-4934-A7C5-D7BB1968FD3F}">
      <dgm:prSet phldrT="[Text]" custT="1"/>
      <dgm:spPr/>
      <dgm:t>
        <a:bodyPr/>
        <a:lstStyle/>
        <a:p>
          <a:pPr rtl="0"/>
          <a:r>
            <a:rPr lang="en-US" sz="1800" b="1" dirty="0">
              <a:latin typeface="Agency FB" panose="020B0503020202020204" pitchFamily="34" charset="0"/>
            </a:rPr>
            <a:t>To communication with USB  </a:t>
          </a:r>
          <a:endParaRPr lang="ar-EG" sz="1800" b="1" dirty="0">
            <a:latin typeface="Agency FB" panose="020B0503020202020204" pitchFamily="34" charset="0"/>
          </a:endParaRPr>
        </a:p>
      </dgm:t>
    </dgm:pt>
    <dgm:pt modelId="{5AED70FA-0742-4703-9C95-77DD770E2465}" type="parTrans" cxnId="{32CA7EB1-25C0-434B-8413-7AF8CE93F833}">
      <dgm:prSet/>
      <dgm:spPr/>
      <dgm:t>
        <a:bodyPr/>
        <a:lstStyle/>
        <a:p>
          <a:pPr rtl="0"/>
          <a:endParaRPr lang="ar-EG" sz="1800" b="1">
            <a:latin typeface="Agency FB" panose="020B0503020202020204" pitchFamily="34" charset="0"/>
          </a:endParaRPr>
        </a:p>
      </dgm:t>
    </dgm:pt>
    <dgm:pt modelId="{F682F724-F57B-4A88-9DFE-9BE4CA206E52}" type="sibTrans" cxnId="{32CA7EB1-25C0-434B-8413-7AF8CE93F833}">
      <dgm:prSet/>
      <dgm:spPr/>
      <dgm:t>
        <a:bodyPr/>
        <a:lstStyle/>
        <a:p>
          <a:pPr rtl="0"/>
          <a:endParaRPr lang="ar-EG" sz="1800" b="1">
            <a:latin typeface="Agency FB" panose="020B0503020202020204" pitchFamily="34" charset="0"/>
          </a:endParaRPr>
        </a:p>
      </dgm:t>
    </dgm:pt>
    <dgm:pt modelId="{B43E3B46-9CA3-4E4A-A140-5C5065682AD5}" type="pres">
      <dgm:prSet presAssocID="{FFBF6328-5CAA-4EF0-B0E5-15F66665FAE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C3A224E-FD5B-412F-9461-E2D665D0674D}" type="pres">
      <dgm:prSet presAssocID="{16C17A38-58DE-4C2F-8485-4A9946790B7C}" presName="circle1" presStyleLbl="node1" presStyleIdx="0" presStyleCnt="2"/>
      <dgm:spPr/>
    </dgm:pt>
    <dgm:pt modelId="{74BD08CC-4526-47EE-A7FE-9AB38F872C3E}" type="pres">
      <dgm:prSet presAssocID="{16C17A38-58DE-4C2F-8485-4A9946790B7C}" presName="space" presStyleCnt="0"/>
      <dgm:spPr/>
    </dgm:pt>
    <dgm:pt modelId="{41F92F5C-D353-4705-99FB-C16299F5C5E5}" type="pres">
      <dgm:prSet presAssocID="{16C17A38-58DE-4C2F-8485-4A9946790B7C}" presName="rect1" presStyleLbl="alignAcc1" presStyleIdx="0" presStyleCnt="2"/>
      <dgm:spPr/>
    </dgm:pt>
    <dgm:pt modelId="{93B10E1E-72CF-44E0-B517-25078C74DAB4}" type="pres">
      <dgm:prSet presAssocID="{9A18F6BD-A4D6-4D6B-B350-BD9BB645B39F}" presName="vertSpace2" presStyleLbl="node1" presStyleIdx="0" presStyleCnt="2"/>
      <dgm:spPr/>
    </dgm:pt>
    <dgm:pt modelId="{DBDBE90F-E37D-4D3A-AF44-C0F41FBB1CD4}" type="pres">
      <dgm:prSet presAssocID="{9A18F6BD-A4D6-4D6B-B350-BD9BB645B39F}" presName="circle2" presStyleLbl="node1" presStyleIdx="1" presStyleCnt="2"/>
      <dgm:spPr/>
    </dgm:pt>
    <dgm:pt modelId="{8CE16CA8-1EBE-479D-8F38-6C1D3B504BC8}" type="pres">
      <dgm:prSet presAssocID="{9A18F6BD-A4D6-4D6B-B350-BD9BB645B39F}" presName="rect2" presStyleLbl="alignAcc1" presStyleIdx="1" presStyleCnt="2"/>
      <dgm:spPr/>
    </dgm:pt>
    <dgm:pt modelId="{97F5AE53-5BF4-46D7-9086-58BA853E74B3}" type="pres">
      <dgm:prSet presAssocID="{16C17A38-58DE-4C2F-8485-4A9946790B7C}" presName="rect1ParTx" presStyleLbl="alignAcc1" presStyleIdx="1" presStyleCnt="2">
        <dgm:presLayoutVars>
          <dgm:chMax val="1"/>
          <dgm:bulletEnabled val="1"/>
        </dgm:presLayoutVars>
      </dgm:prSet>
      <dgm:spPr/>
    </dgm:pt>
    <dgm:pt modelId="{AC190407-75D8-4A1B-B692-D47F405E8BD8}" type="pres">
      <dgm:prSet presAssocID="{16C17A38-58DE-4C2F-8485-4A9946790B7C}" presName="rect1ChTx" presStyleLbl="alignAcc1" presStyleIdx="1" presStyleCnt="2">
        <dgm:presLayoutVars>
          <dgm:bulletEnabled val="1"/>
        </dgm:presLayoutVars>
      </dgm:prSet>
      <dgm:spPr/>
    </dgm:pt>
    <dgm:pt modelId="{79DBFBE8-B220-4C1F-BFFC-2CACDB9ECBC8}" type="pres">
      <dgm:prSet presAssocID="{9A18F6BD-A4D6-4D6B-B350-BD9BB645B39F}" presName="rect2ParTx" presStyleLbl="alignAcc1" presStyleIdx="1" presStyleCnt="2">
        <dgm:presLayoutVars>
          <dgm:chMax val="1"/>
          <dgm:bulletEnabled val="1"/>
        </dgm:presLayoutVars>
      </dgm:prSet>
      <dgm:spPr/>
    </dgm:pt>
    <dgm:pt modelId="{DAF81F3D-CA2B-41D7-9B43-180D610D1BB9}" type="pres">
      <dgm:prSet presAssocID="{9A18F6BD-A4D6-4D6B-B350-BD9BB645B39F}" presName="rect2ChTx" presStyleLbl="alignAcc1" presStyleIdx="1" presStyleCnt="2">
        <dgm:presLayoutVars>
          <dgm:bulletEnabled val="1"/>
        </dgm:presLayoutVars>
      </dgm:prSet>
      <dgm:spPr/>
    </dgm:pt>
  </dgm:ptLst>
  <dgm:cxnLst>
    <dgm:cxn modelId="{2347F018-01E5-4BCD-A896-DD95B1A191EE}" type="presOf" srcId="{9A18F6BD-A4D6-4D6B-B350-BD9BB645B39F}" destId="{79DBFBE8-B220-4C1F-BFFC-2CACDB9ECBC8}" srcOrd="1" destOrd="0" presId="urn:microsoft.com/office/officeart/2005/8/layout/target3"/>
    <dgm:cxn modelId="{2F1ECB1D-B9AE-4E11-AB5C-5708230528A8}" type="presOf" srcId="{E69D5965-819C-4B1E-8E79-D70899FD2045}" destId="{AC190407-75D8-4A1B-B692-D47F405E8BD8}" srcOrd="0" destOrd="0" presId="urn:microsoft.com/office/officeart/2005/8/layout/target3"/>
    <dgm:cxn modelId="{DCD51B23-F5C0-4846-8A17-312FC8195F4E}" type="presOf" srcId="{FFBF6328-5CAA-4EF0-B0E5-15F66665FAE3}" destId="{B43E3B46-9CA3-4E4A-A140-5C5065682AD5}" srcOrd="0" destOrd="0" presId="urn:microsoft.com/office/officeart/2005/8/layout/target3"/>
    <dgm:cxn modelId="{9753D061-6EBE-41BB-A6A3-B005CE8C81A5}" type="presOf" srcId="{16C17A38-58DE-4C2F-8485-4A9946790B7C}" destId="{97F5AE53-5BF4-46D7-9086-58BA853E74B3}" srcOrd="1" destOrd="0" presId="urn:microsoft.com/office/officeart/2005/8/layout/target3"/>
    <dgm:cxn modelId="{B9B2DE66-37A3-4DBC-9E0D-8D188D91F370}" srcId="{FFBF6328-5CAA-4EF0-B0E5-15F66665FAE3}" destId="{9A18F6BD-A4D6-4D6B-B350-BD9BB645B39F}" srcOrd="1" destOrd="0" parTransId="{65000234-0F94-46B0-932C-D7EC8FA045A8}" sibTransId="{671D8AC5-37E7-41FF-B343-D4313B39B314}"/>
    <dgm:cxn modelId="{6681E948-7277-4D55-8767-4273500C76FD}" srcId="{16C17A38-58DE-4C2F-8485-4A9946790B7C}" destId="{E69D5965-819C-4B1E-8E79-D70899FD2045}" srcOrd="0" destOrd="0" parTransId="{665A3419-4F05-4FC7-84E4-E02EA4A29DDD}" sibTransId="{B790423A-4FBB-4EA5-9B8C-716F4C69ED79}"/>
    <dgm:cxn modelId="{0D57F87E-4F3E-4AB9-830F-BFE51927CDA9}" type="presOf" srcId="{A818814A-E9B4-4934-A7C5-D7BB1968FD3F}" destId="{DAF81F3D-CA2B-41D7-9B43-180D610D1BB9}" srcOrd="0" destOrd="0" presId="urn:microsoft.com/office/officeart/2005/8/layout/target3"/>
    <dgm:cxn modelId="{32CA7EB1-25C0-434B-8413-7AF8CE93F833}" srcId="{9A18F6BD-A4D6-4D6B-B350-BD9BB645B39F}" destId="{A818814A-E9B4-4934-A7C5-D7BB1968FD3F}" srcOrd="0" destOrd="0" parTransId="{5AED70FA-0742-4703-9C95-77DD770E2465}" sibTransId="{F682F724-F57B-4A88-9DFE-9BE4CA206E52}"/>
    <dgm:cxn modelId="{2681EEB2-7D56-45AC-A696-6A4817F8A835}" srcId="{FFBF6328-5CAA-4EF0-B0E5-15F66665FAE3}" destId="{16C17A38-58DE-4C2F-8485-4A9946790B7C}" srcOrd="0" destOrd="0" parTransId="{6EC9C322-95D3-475C-A641-0064F72395C6}" sibTransId="{A580ABB7-7657-4DDC-B0F8-81E91FC83589}"/>
    <dgm:cxn modelId="{4BFBB2F6-659E-4E2B-8DF7-5F3FFBBD2DF5}" type="presOf" srcId="{9A18F6BD-A4D6-4D6B-B350-BD9BB645B39F}" destId="{8CE16CA8-1EBE-479D-8F38-6C1D3B504BC8}" srcOrd="0" destOrd="0" presId="urn:microsoft.com/office/officeart/2005/8/layout/target3"/>
    <dgm:cxn modelId="{6CE4C1FF-A304-4DB8-9BC2-A752BF1FF2C3}" type="presOf" srcId="{16C17A38-58DE-4C2F-8485-4A9946790B7C}" destId="{41F92F5C-D353-4705-99FB-C16299F5C5E5}" srcOrd="0" destOrd="0" presId="urn:microsoft.com/office/officeart/2005/8/layout/target3"/>
    <dgm:cxn modelId="{81057B39-A5D2-457E-8F44-1B18C1A3C4CB}" type="presParOf" srcId="{B43E3B46-9CA3-4E4A-A140-5C5065682AD5}" destId="{4C3A224E-FD5B-412F-9461-E2D665D0674D}" srcOrd="0" destOrd="0" presId="urn:microsoft.com/office/officeart/2005/8/layout/target3"/>
    <dgm:cxn modelId="{A7AD71E1-0E20-4E64-A7C2-828351EDEDB2}" type="presParOf" srcId="{B43E3B46-9CA3-4E4A-A140-5C5065682AD5}" destId="{74BD08CC-4526-47EE-A7FE-9AB38F872C3E}" srcOrd="1" destOrd="0" presId="urn:microsoft.com/office/officeart/2005/8/layout/target3"/>
    <dgm:cxn modelId="{5B8C8B72-E45C-4787-A967-C85B298D2140}" type="presParOf" srcId="{B43E3B46-9CA3-4E4A-A140-5C5065682AD5}" destId="{41F92F5C-D353-4705-99FB-C16299F5C5E5}" srcOrd="2" destOrd="0" presId="urn:microsoft.com/office/officeart/2005/8/layout/target3"/>
    <dgm:cxn modelId="{BAB4EFCC-56CD-4D19-9557-F788E42EE33F}" type="presParOf" srcId="{B43E3B46-9CA3-4E4A-A140-5C5065682AD5}" destId="{93B10E1E-72CF-44E0-B517-25078C74DAB4}" srcOrd="3" destOrd="0" presId="urn:microsoft.com/office/officeart/2005/8/layout/target3"/>
    <dgm:cxn modelId="{F560376C-6E89-4B59-8A04-DC296B62AD92}" type="presParOf" srcId="{B43E3B46-9CA3-4E4A-A140-5C5065682AD5}" destId="{DBDBE90F-E37D-4D3A-AF44-C0F41FBB1CD4}" srcOrd="4" destOrd="0" presId="urn:microsoft.com/office/officeart/2005/8/layout/target3"/>
    <dgm:cxn modelId="{5E4EA99B-2BB6-488B-A60E-86A2E7D9AC3E}" type="presParOf" srcId="{B43E3B46-9CA3-4E4A-A140-5C5065682AD5}" destId="{8CE16CA8-1EBE-479D-8F38-6C1D3B504BC8}" srcOrd="5" destOrd="0" presId="urn:microsoft.com/office/officeart/2005/8/layout/target3"/>
    <dgm:cxn modelId="{9A3CAF48-14E1-43EA-B2E0-037E0911D887}" type="presParOf" srcId="{B43E3B46-9CA3-4E4A-A140-5C5065682AD5}" destId="{97F5AE53-5BF4-46D7-9086-58BA853E74B3}" srcOrd="6" destOrd="0" presId="urn:microsoft.com/office/officeart/2005/8/layout/target3"/>
    <dgm:cxn modelId="{0F5E04CC-2CF2-4C00-92EB-DCFDBCE2391F}" type="presParOf" srcId="{B43E3B46-9CA3-4E4A-A140-5C5065682AD5}" destId="{AC190407-75D8-4A1B-B692-D47F405E8BD8}" srcOrd="7" destOrd="0" presId="urn:microsoft.com/office/officeart/2005/8/layout/target3"/>
    <dgm:cxn modelId="{C80A585D-A783-4411-97FC-2180B6BD2014}" type="presParOf" srcId="{B43E3B46-9CA3-4E4A-A140-5C5065682AD5}" destId="{79DBFBE8-B220-4C1F-BFFC-2CACDB9ECBC8}" srcOrd="8" destOrd="0" presId="urn:microsoft.com/office/officeart/2005/8/layout/target3"/>
    <dgm:cxn modelId="{0640DF30-7026-4BB3-84B8-773289945BEB}" type="presParOf" srcId="{B43E3B46-9CA3-4E4A-A140-5C5065682AD5}" destId="{DAF81F3D-CA2B-41D7-9B43-180D610D1BB9}" srcOrd="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03946-3D02-4042-9EC5-D324A48553B8}">
      <dsp:nvSpPr>
        <dsp:cNvPr id="0" name=""/>
        <dsp:cNvSpPr/>
      </dsp:nvSpPr>
      <dsp:spPr>
        <a:xfrm rot="16200000">
          <a:off x="-306634" y="307712"/>
          <a:ext cx="3416300" cy="280087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0" rIns="228203" bIns="0" numCol="1" spcCol="1270" anchor="ctr" anchorCtr="0">
          <a:noAutofit/>
        </a:bodyPr>
        <a:lstStyle/>
        <a:p>
          <a:pPr marL="0" lvl="0" indent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Hardware </a:t>
          </a:r>
          <a:endParaRPr lang="ar-EG" sz="3600" kern="1200" dirty="0"/>
        </a:p>
      </dsp:txBody>
      <dsp:txXfrm rot="5400000">
        <a:off x="1079" y="683259"/>
        <a:ext cx="2800875" cy="2049780"/>
      </dsp:txXfrm>
    </dsp:sp>
    <dsp:sp modelId="{CBF1A252-DA48-409A-8832-959424647CF8}">
      <dsp:nvSpPr>
        <dsp:cNvPr id="0" name=""/>
        <dsp:cNvSpPr/>
      </dsp:nvSpPr>
      <dsp:spPr>
        <a:xfrm rot="16200000">
          <a:off x="2704306" y="307712"/>
          <a:ext cx="3416300" cy="280087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0" rIns="228203" bIns="0" numCol="1" spcCol="1270" anchor="ctr" anchorCtr="0">
          <a:noAutofit/>
        </a:bodyPr>
        <a:lstStyle/>
        <a:p>
          <a:pPr marL="0" lvl="0" indent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Software</a:t>
          </a:r>
          <a:endParaRPr lang="ar-EG" sz="3600" kern="1200" dirty="0"/>
        </a:p>
      </dsp:txBody>
      <dsp:txXfrm rot="5400000">
        <a:off x="3012019" y="683259"/>
        <a:ext cx="2800875" cy="2049780"/>
      </dsp:txXfrm>
    </dsp:sp>
    <dsp:sp modelId="{2B917E32-2673-43C1-9061-4DA0544CAC1C}">
      <dsp:nvSpPr>
        <dsp:cNvPr id="0" name=""/>
        <dsp:cNvSpPr/>
      </dsp:nvSpPr>
      <dsp:spPr>
        <a:xfrm rot="16200000">
          <a:off x="5715247" y="307712"/>
          <a:ext cx="3416300" cy="280087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0" rIns="228203" bIns="0" numCol="1" spcCol="1270" anchor="ctr" anchorCtr="0">
          <a:noAutofit/>
        </a:bodyPr>
        <a:lstStyle/>
        <a:p>
          <a:pPr marL="0" lvl="0" indent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RTOS</a:t>
          </a:r>
          <a:endParaRPr lang="ar-EG" sz="3600" kern="1200" dirty="0"/>
        </a:p>
      </dsp:txBody>
      <dsp:txXfrm rot="5400000">
        <a:off x="6022960" y="683259"/>
        <a:ext cx="2800875" cy="2049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8B22E-F58E-4F48-BD92-5C671FD0B975}">
      <dsp:nvSpPr>
        <dsp:cNvPr id="0" name=""/>
        <dsp:cNvSpPr/>
      </dsp:nvSpPr>
      <dsp:spPr>
        <a:xfrm rot="16200000">
          <a:off x="-448870" y="450087"/>
          <a:ext cx="4064834" cy="316465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n-lt"/>
            </a:rPr>
            <a:t>Arduino board </a:t>
          </a:r>
          <a:endParaRPr lang="ar-EG" sz="2000" b="1" kern="1200" dirty="0">
            <a:latin typeface="+mn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n-lt"/>
            </a:rPr>
            <a:t>8-bit microcontroller </a:t>
          </a:r>
          <a:endParaRPr lang="ar-EG" sz="2000" kern="1200" dirty="0">
            <a:latin typeface="+mn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n-lt"/>
            </a:rPr>
            <a:t>USB programming interface </a:t>
          </a:r>
          <a:endParaRPr lang="ar-EG" sz="2000" kern="1200" dirty="0">
            <a:latin typeface="+mn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n-lt"/>
            </a:rPr>
            <a:t>I/O pins </a:t>
          </a:r>
          <a:endParaRPr lang="ar-EG" sz="2000" kern="1200" dirty="0">
            <a:latin typeface="+mn-lt"/>
          </a:endParaRPr>
        </a:p>
      </dsp:txBody>
      <dsp:txXfrm rot="5400000">
        <a:off x="1218" y="812966"/>
        <a:ext cx="3164658" cy="2438900"/>
      </dsp:txXfrm>
    </dsp:sp>
    <dsp:sp modelId="{45DD0173-BDA7-42EA-B5AD-170801CF9334}">
      <dsp:nvSpPr>
        <dsp:cNvPr id="0" name=""/>
        <dsp:cNvSpPr/>
      </dsp:nvSpPr>
      <dsp:spPr>
        <a:xfrm rot="16200000">
          <a:off x="2953137" y="450087"/>
          <a:ext cx="4064834" cy="316465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n-lt"/>
            </a:rPr>
            <a:t>Software IDE </a:t>
          </a:r>
          <a:endParaRPr lang="ar-EG" sz="2000" b="1" kern="1200" dirty="0">
            <a:latin typeface="+mn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n-lt"/>
            </a:rPr>
            <a:t>Compiler </a:t>
          </a:r>
          <a:endParaRPr lang="ar-EG" sz="2000" kern="1200" dirty="0">
            <a:latin typeface="+mn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n-lt"/>
            </a:rPr>
            <a:t>Debugger </a:t>
          </a:r>
          <a:endParaRPr lang="ar-EG" sz="2000" kern="1200" dirty="0">
            <a:latin typeface="+mn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n-lt"/>
            </a:rPr>
            <a:t>Simulator </a:t>
          </a:r>
          <a:endParaRPr lang="ar-EG" sz="2000" kern="1200" dirty="0">
            <a:latin typeface="+mn-lt"/>
          </a:endParaRPr>
        </a:p>
      </dsp:txBody>
      <dsp:txXfrm rot="5400000">
        <a:off x="3403225" y="812966"/>
        <a:ext cx="3164658" cy="2438900"/>
      </dsp:txXfrm>
    </dsp:sp>
    <dsp:sp modelId="{D98C60C6-3063-4088-8F0A-EE5D8B5E73FF}">
      <dsp:nvSpPr>
        <dsp:cNvPr id="0" name=""/>
        <dsp:cNvSpPr/>
      </dsp:nvSpPr>
      <dsp:spPr>
        <a:xfrm rot="16200000">
          <a:off x="6355146" y="450087"/>
          <a:ext cx="4064834" cy="316465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+mn-lt"/>
            </a:rPr>
            <a:t>Shields</a:t>
          </a:r>
          <a:r>
            <a:rPr lang="en-US" sz="2000" kern="1200" dirty="0">
              <a:latin typeface="+mn-lt"/>
            </a:rPr>
            <a:t> </a:t>
          </a:r>
          <a:endParaRPr lang="ar-EG" sz="2000" kern="1200" dirty="0">
            <a:latin typeface="+mn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n-lt"/>
            </a:rPr>
            <a:t>Unique functionalities </a:t>
          </a:r>
          <a:endParaRPr lang="ar-EG" sz="2000" kern="1200" dirty="0">
            <a:latin typeface="+mn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n-lt"/>
            </a:rPr>
            <a:t>Easy to attach </a:t>
          </a:r>
          <a:endParaRPr lang="ar-EG" sz="2000" kern="1200" dirty="0">
            <a:latin typeface="+mn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n-lt"/>
            </a:rPr>
            <a:t>Good libraries provided </a:t>
          </a:r>
          <a:endParaRPr lang="ar-EG" sz="2000" kern="1200" dirty="0">
            <a:latin typeface="+mn-lt"/>
          </a:endParaRPr>
        </a:p>
      </dsp:txBody>
      <dsp:txXfrm rot="5400000">
        <a:off x="6805234" y="812966"/>
        <a:ext cx="3164658" cy="24389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A224E-FD5B-412F-9461-E2D665D0674D}">
      <dsp:nvSpPr>
        <dsp:cNvPr id="0" name=""/>
        <dsp:cNvSpPr/>
      </dsp:nvSpPr>
      <dsp:spPr>
        <a:xfrm>
          <a:off x="0" y="0"/>
          <a:ext cx="844826" cy="84482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92F5C-D353-4705-99FB-C16299F5C5E5}">
      <dsp:nvSpPr>
        <dsp:cNvPr id="0" name=""/>
        <dsp:cNvSpPr/>
      </dsp:nvSpPr>
      <dsp:spPr>
        <a:xfrm>
          <a:off x="422412" y="0"/>
          <a:ext cx="9548696" cy="84482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gency FB" panose="020B0503020202020204" pitchFamily="34" charset="0"/>
            </a:rPr>
            <a:t>ATmega328</a:t>
          </a:r>
          <a:endParaRPr lang="ar-EG" sz="1800" b="1" kern="1200" dirty="0">
            <a:latin typeface="Agency FB" panose="020B0503020202020204" pitchFamily="34" charset="0"/>
          </a:endParaRPr>
        </a:p>
      </dsp:txBody>
      <dsp:txXfrm>
        <a:off x="422412" y="0"/>
        <a:ext cx="4774348" cy="401292"/>
      </dsp:txXfrm>
    </dsp:sp>
    <dsp:sp modelId="{DBDBE90F-E37D-4D3A-AF44-C0F41FBB1CD4}">
      <dsp:nvSpPr>
        <dsp:cNvPr id="0" name=""/>
        <dsp:cNvSpPr/>
      </dsp:nvSpPr>
      <dsp:spPr>
        <a:xfrm>
          <a:off x="221766" y="401292"/>
          <a:ext cx="401292" cy="40129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16CA8-1EBE-479D-8F38-6C1D3B504BC8}">
      <dsp:nvSpPr>
        <dsp:cNvPr id="0" name=""/>
        <dsp:cNvSpPr/>
      </dsp:nvSpPr>
      <dsp:spPr>
        <a:xfrm>
          <a:off x="422412" y="401292"/>
          <a:ext cx="9548696" cy="4012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gency FB" panose="020B0503020202020204" pitchFamily="34" charset="0"/>
            </a:rPr>
            <a:t>ATmega16U2</a:t>
          </a:r>
          <a:endParaRPr lang="ar-EG" sz="1800" b="1" kern="1200" dirty="0">
            <a:latin typeface="Agency FB" panose="020B0503020202020204" pitchFamily="34" charset="0"/>
          </a:endParaRPr>
        </a:p>
      </dsp:txBody>
      <dsp:txXfrm>
        <a:off x="422412" y="401292"/>
        <a:ext cx="4774348" cy="401292"/>
      </dsp:txXfrm>
    </dsp:sp>
    <dsp:sp modelId="{AC190407-75D8-4A1B-B692-D47F405E8BD8}">
      <dsp:nvSpPr>
        <dsp:cNvPr id="0" name=""/>
        <dsp:cNvSpPr/>
      </dsp:nvSpPr>
      <dsp:spPr>
        <a:xfrm>
          <a:off x="5196761" y="0"/>
          <a:ext cx="4774348" cy="40129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Agency FB" panose="020B0503020202020204" pitchFamily="34" charset="0"/>
            </a:rPr>
            <a:t>Write your code into </a:t>
          </a:r>
          <a:endParaRPr lang="ar-EG" sz="1800" b="1" kern="1200" dirty="0">
            <a:latin typeface="Agency FB" panose="020B0503020202020204" pitchFamily="34" charset="0"/>
          </a:endParaRPr>
        </a:p>
      </dsp:txBody>
      <dsp:txXfrm>
        <a:off x="5196761" y="0"/>
        <a:ext cx="4774348" cy="401292"/>
      </dsp:txXfrm>
    </dsp:sp>
    <dsp:sp modelId="{DAF81F3D-CA2B-41D7-9B43-180D610D1BB9}">
      <dsp:nvSpPr>
        <dsp:cNvPr id="0" name=""/>
        <dsp:cNvSpPr/>
      </dsp:nvSpPr>
      <dsp:spPr>
        <a:xfrm>
          <a:off x="5196761" y="401292"/>
          <a:ext cx="4774348" cy="40129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Agency FB" panose="020B0503020202020204" pitchFamily="34" charset="0"/>
            </a:rPr>
            <a:t>To communication with USB  </a:t>
          </a:r>
          <a:endParaRPr lang="ar-EG" sz="1800" b="1" kern="1200" dirty="0">
            <a:latin typeface="Agency FB" panose="020B0503020202020204" pitchFamily="34" charset="0"/>
          </a:endParaRPr>
        </a:p>
      </dsp:txBody>
      <dsp:txXfrm>
        <a:off x="5196761" y="401292"/>
        <a:ext cx="4774348" cy="401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0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914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381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3415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9040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634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255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F4E5243-F52A-4D37-9694-EB26C6C31910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0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A77B6E1-634A-48DC-9E8B-D894023267EF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0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0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4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1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4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7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46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6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8" r:id="rId2"/>
    <p:sldLayoutId id="2147484129" r:id="rId3"/>
    <p:sldLayoutId id="2147484130" r:id="rId4"/>
    <p:sldLayoutId id="2147484131" r:id="rId5"/>
    <p:sldLayoutId id="2147484132" r:id="rId6"/>
    <p:sldLayoutId id="2147484133" r:id="rId7"/>
    <p:sldLayoutId id="2147484134" r:id="rId8"/>
    <p:sldLayoutId id="2147484135" r:id="rId9"/>
    <p:sldLayoutId id="2147484136" r:id="rId10"/>
    <p:sldLayoutId id="2147484137" r:id="rId11"/>
    <p:sldLayoutId id="2147484138" r:id="rId12"/>
    <p:sldLayoutId id="2147484139" r:id="rId13"/>
    <p:sldLayoutId id="2147484140" r:id="rId14"/>
    <p:sldLayoutId id="2147484141" r:id="rId15"/>
    <p:sldLayoutId id="2147484142" r:id="rId16"/>
    <p:sldLayoutId id="2147484143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arduino.cc/en/Main/Donat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jp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jp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5108" y="2345495"/>
            <a:ext cx="8825658" cy="12878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cap="none" dirty="0">
                <a:latin typeface="Tralfamadore" panose="02000505020000020004" pitchFamily="2" charset="0"/>
              </a:rPr>
              <a:t>Arduino Course </a:t>
            </a:r>
            <a:endParaRPr lang="ar-EG" sz="8000" cap="none" dirty="0">
              <a:latin typeface="Tralfamadore" panose="02000505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00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8139" y="502012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Tralfamadore" panose="02000505020000020004" pitchFamily="2" charset="0"/>
              </a:rPr>
              <a:t>Arduino Environment</a:t>
            </a:r>
            <a:endParaRPr lang="ar-EG" dirty="0">
              <a:latin typeface="Tralfamadore" panose="02000505020000020004" pitchFamily="2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14433593"/>
              </p:ext>
            </p:extLst>
          </p:nvPr>
        </p:nvGraphicFramePr>
        <p:xfrm>
          <a:off x="1008454" y="2291154"/>
          <a:ext cx="9971110" cy="4064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2876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965B9-8B12-4C99-AAFA-C8748350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Arduino Board </a:t>
            </a:r>
            <a:endParaRPr lang="ar-EG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90CCE5D-EA40-44FF-B84C-CE20AFEB6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899" y="2603500"/>
            <a:ext cx="6082514" cy="3416300"/>
          </a:xfrm>
        </p:spPr>
      </p:pic>
    </p:spTree>
    <p:extLst>
      <p:ext uri="{BB962C8B-B14F-4D97-AF65-F5344CB8AC3E}">
        <p14:creationId xmlns:p14="http://schemas.microsoft.com/office/powerpoint/2010/main" val="3257301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ralfamadore" panose="02000505020000020004" pitchFamily="2" charset="0"/>
              </a:rPr>
              <a:t> Microcontroller </a:t>
            </a:r>
            <a:endParaRPr lang="ar-EG" dirty="0">
              <a:latin typeface="Tralfamadore" panose="02000505020000020004" pitchFamily="2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87562587"/>
              </p:ext>
            </p:extLst>
          </p:nvPr>
        </p:nvGraphicFramePr>
        <p:xfrm>
          <a:off x="345356" y="2971800"/>
          <a:ext cx="9971110" cy="84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3093" y="4154920"/>
            <a:ext cx="10465134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Operating voltage → 5V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Input Voltage →7-12V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Digital I/O pins → 14 pins → 0:13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Analog input pins → 6 pins → A0:A5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Flash Memory → 32KB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Clock speed → 16MHz </a:t>
            </a:r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2264322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Arduino Pins </a:t>
            </a:r>
            <a:endParaRPr lang="ar-EG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2000" dirty="0"/>
              <a:t>Pins are wires connected to the micro controller </a:t>
            </a:r>
          </a:p>
          <a:p>
            <a:pPr algn="l" rtl="0"/>
            <a:r>
              <a:rPr lang="en-US" sz="2000" dirty="0"/>
              <a:t>Pins are the interface of micro controller </a:t>
            </a:r>
          </a:p>
          <a:p>
            <a:pPr algn="l" rtl="0"/>
            <a:r>
              <a:rPr lang="en-US" sz="2000" dirty="0"/>
              <a:t>Pins voltages are controlled by a sketch </a:t>
            </a:r>
          </a:p>
          <a:p>
            <a:pPr algn="l" rtl="0"/>
            <a:r>
              <a:rPr lang="en-US" sz="2000" dirty="0"/>
              <a:t>Pins voltages can be read by a sketch </a:t>
            </a:r>
          </a:p>
          <a:p>
            <a:pPr marL="0" indent="0" algn="l" rtl="0">
              <a:buNone/>
            </a:pPr>
            <a:r>
              <a:rPr lang="en-US" sz="2000" dirty="0"/>
              <a:t>  </a:t>
            </a:r>
            <a:endParaRPr lang="ar-EG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19317-AA2B-4896-81FE-2F1EA350D1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sz="2000" b="1" dirty="0"/>
              <a:t>Output pins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Voltages is determined by sketch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Other components can be controlled through outputs </a:t>
            </a:r>
          </a:p>
          <a:p>
            <a:pPr algn="l" rtl="0"/>
            <a:r>
              <a:rPr lang="en-US" sz="2000" b="1" dirty="0"/>
              <a:t>Input pins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Input pins are controlled by other component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Arduino read the voltage on the pin allow it to respond to events </a:t>
            </a:r>
          </a:p>
          <a:p>
            <a:pPr algn="l" rtl="0"/>
            <a:endParaRPr lang="ar-EG" sz="2000" dirty="0"/>
          </a:p>
        </p:txBody>
      </p:sp>
      <p:sp>
        <p:nvSpPr>
          <p:cNvPr id="3" name="Rectangle 2"/>
          <p:cNvSpPr/>
          <p:nvPr/>
        </p:nvSpPr>
        <p:spPr>
          <a:xfrm>
            <a:off x="789371" y="2367790"/>
            <a:ext cx="2904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latin typeface="Agency FB" panose="020B0503020202020204" pitchFamily="34" charset="0"/>
              </a:rPr>
              <a:t> </a:t>
            </a:r>
            <a:endParaRPr lang="en-US" sz="4000" b="1" cap="none" spc="0" dirty="0">
              <a:ln w="0"/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326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2E0340BA-D686-47AD-969A-821F7A77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Analog Vs Digital</a:t>
            </a:r>
            <a:endParaRPr lang="ar-E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BED8EE-CE39-400D-B05C-2B173B829E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Digital </a:t>
            </a:r>
            <a:endParaRPr lang="ar-E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5063D9-6CCC-4457-BC40-CC28CDAF9C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 rtl="0"/>
            <a:r>
              <a:rPr lang="en-US" dirty="0"/>
              <a:t>Can be only Two Value 0volt or 5Volt </a:t>
            </a:r>
          </a:p>
          <a:p>
            <a:pPr algn="l" rtl="0"/>
            <a:r>
              <a:rPr lang="en-US" dirty="0"/>
              <a:t>Arduino Has 14 Digital Input / Output Pins </a:t>
            </a:r>
          </a:p>
          <a:p>
            <a:pPr algn="l" rtl="0"/>
            <a:endParaRPr lang="ar-E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1EE25-18E8-46CE-BE1D-E3CE2D44C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 rtl="0"/>
            <a:r>
              <a:rPr lang="en-US" dirty="0"/>
              <a:t>Analog</a:t>
            </a:r>
            <a:endParaRPr lang="ar-E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CC6859-02B6-473F-A9BB-B5D355AC66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l" rtl="0"/>
            <a:r>
              <a:rPr lang="en-US" dirty="0"/>
              <a:t>Can be any Value from 0Volt to 5Volt </a:t>
            </a:r>
          </a:p>
          <a:p>
            <a:pPr algn="l" rtl="0"/>
            <a:r>
              <a:rPr lang="en-US" dirty="0"/>
              <a:t>Arduino Has 6 Analog Input Pins </a:t>
            </a:r>
            <a:endParaRPr lang="ar-EG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C214E5-18B2-4E97-90EF-24135C2FD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19" y="4433702"/>
            <a:ext cx="3545581" cy="126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E1CB13-3C66-424D-9BDE-70CC39F2C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12" y="4433702"/>
            <a:ext cx="4064516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42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8A0E687-3FD5-48A1-ADCE-3D5D7F46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Power</a:t>
            </a:r>
            <a:endParaRPr lang="ar-E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2000" dirty="0"/>
                  <a:t> to connect external voltage source </a:t>
                </a:r>
              </a:p>
              <a:p>
                <a:pPr algn="l" rtl="0"/>
                <a:r>
                  <a:rPr lang="en-US" sz="2000" dirty="0"/>
                  <a:t>GND the Ground of Arduino </a:t>
                </a:r>
              </a:p>
              <a:p>
                <a:pPr algn="l" rtl="0"/>
                <a:r>
                  <a:rPr lang="en-US" sz="2000" dirty="0"/>
                  <a:t>5V Arduino supply you by 5V </a:t>
                </a:r>
              </a:p>
              <a:p>
                <a:pPr algn="l" rtl="0"/>
                <a:r>
                  <a:rPr lang="en-US" sz="2000" dirty="0"/>
                  <a:t>3.3V Arduino supply you by 3.3V</a:t>
                </a:r>
              </a:p>
              <a:p>
                <a:pPr marL="285750" indent="-285750" algn="l" rtl="0"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USB connector “to connect Arduino with laptop”</a:t>
                </a:r>
              </a:p>
              <a:p>
                <a:pPr marL="285750" indent="-285750" algn="l" rtl="0"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Power jack “to connect external power source with Arduino</a:t>
                </a:r>
              </a:p>
              <a:p>
                <a:pPr marL="285750" indent="-285750" algn="l" rtl="0"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Rest button “to restart the program”  </a:t>
                </a:r>
                <a:endParaRPr lang="ar-EG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05" t="-2674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656944-900C-437C-AFA8-C1A8616F37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19426" y="2603500"/>
            <a:ext cx="4127450" cy="3180889"/>
          </a:xfrm>
        </p:spPr>
      </p:pic>
    </p:spTree>
    <p:extLst>
      <p:ext uri="{BB962C8B-B14F-4D97-AF65-F5344CB8AC3E}">
        <p14:creationId xmlns:p14="http://schemas.microsoft.com/office/powerpoint/2010/main" val="1450641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Software</a:t>
            </a:r>
            <a:endParaRPr lang="ar-E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CDC8C-BABE-4DC3-AF98-E43A7BDAE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1" dirty="0">
                <a:solidFill>
                  <a:schemeClr val="tx1"/>
                </a:solidFill>
              </a:rPr>
              <a:t>Firmware</a:t>
            </a: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lvl="0" algn="l" rtl="0"/>
            <a:r>
              <a:rPr lang="en-US" sz="2000" dirty="0"/>
              <a:t>Low level code support the main function </a:t>
            </a:r>
            <a:endParaRPr lang="ar-EG" sz="2000" dirty="0"/>
          </a:p>
          <a:p>
            <a:pPr lvl="0" algn="l" rtl="0"/>
            <a:r>
              <a:rPr lang="en-US" sz="2000" dirty="0"/>
              <a:t>USB interface, power modes , reset </a:t>
            </a:r>
            <a:endParaRPr lang="ar-EG" sz="2000" dirty="0"/>
          </a:p>
          <a:p>
            <a:pPr lvl="0" algn="l" rtl="0"/>
            <a:r>
              <a:rPr lang="en-US" sz="2000" dirty="0"/>
              <a:t>Come with Arduino </a:t>
            </a:r>
            <a:endParaRPr lang="ar-EG" sz="2000" dirty="0"/>
          </a:p>
          <a:p>
            <a:pPr marL="0" indent="0" algn="l" rtl="0">
              <a:buNone/>
            </a:pPr>
            <a:endParaRPr lang="ar-EG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BB3ACA-B810-4352-B6DA-C8AEE2981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 rtl="0"/>
            <a:r>
              <a:rPr lang="en-US" b="1" dirty="0">
                <a:solidFill>
                  <a:schemeClr val="tx1"/>
                </a:solidFill>
              </a:rPr>
              <a:t>Application code </a:t>
            </a:r>
            <a:endParaRPr lang="ar-EG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31091C-7B96-4768-A599-BED60F2D5F5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l" rtl="0"/>
            <a:r>
              <a:rPr lang="en-US" sz="2000" dirty="0"/>
              <a:t>We write this code </a:t>
            </a:r>
            <a:endParaRPr lang="ar-EG" sz="2000" dirty="0"/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054480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Arduino IDE</a:t>
            </a:r>
            <a:endParaRPr lang="ar-E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2298" t="11114" r="33605" b="12233"/>
          <a:stretch/>
        </p:blipFill>
        <p:spPr>
          <a:xfrm>
            <a:off x="7909120" y="2502879"/>
            <a:ext cx="3262463" cy="4123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6015" t="29886" r="41917" b="31030"/>
          <a:stretch/>
        </p:blipFill>
        <p:spPr>
          <a:xfrm>
            <a:off x="212035" y="2729202"/>
            <a:ext cx="6586330" cy="327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69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Setup the Arduino IDE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744" y="2389544"/>
            <a:ext cx="8761412" cy="686213"/>
          </a:xfrm>
        </p:spPr>
        <p:txBody>
          <a:bodyPr>
            <a:normAutofit fontScale="92500"/>
          </a:bodyPr>
          <a:lstStyle/>
          <a:p>
            <a:pPr algn="l" rtl="0"/>
            <a:r>
              <a:rPr lang="en-US" sz="2200" dirty="0"/>
              <a:t>Download the IDE   </a:t>
            </a:r>
            <a:r>
              <a:rPr lang="en-US" sz="2200" dirty="0">
                <a:hlinkClick r:id="rId2"/>
              </a:rPr>
              <a:t>https://www.arduino.cc/en/Main/Donate</a:t>
            </a:r>
            <a:endParaRPr lang="en-US" sz="2200" dirty="0"/>
          </a:p>
          <a:p>
            <a:pPr algn="ctr" rtl="0"/>
            <a:endParaRPr lang="en-US" sz="2400" dirty="0">
              <a:latin typeface="Agency FB" panose="020B0503020202020204" pitchFamily="34" charset="0"/>
            </a:endParaRPr>
          </a:p>
          <a:p>
            <a:pPr algn="ctr" rtl="0"/>
            <a:endParaRPr lang="en-US" sz="2400" dirty="0">
              <a:latin typeface="Agency FB" panose="020B05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958" y="3131411"/>
            <a:ext cx="6066200" cy="341057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194738" y="5672070"/>
            <a:ext cx="682580" cy="47115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19217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2403C5B-BBBB-44FF-8704-515E42C3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Setup the Arduino IDE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336" y="2462254"/>
            <a:ext cx="9784080" cy="3540981"/>
          </a:xfrm>
        </p:spPr>
        <p:txBody>
          <a:bodyPr>
            <a:normAutofit/>
          </a:bodyPr>
          <a:lstStyle/>
          <a:p>
            <a:pPr algn="l" rtl="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Install Arduino app on your PC </a:t>
            </a:r>
          </a:p>
          <a:p>
            <a:pPr algn="l" rtl="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Connect the Board to your PC using USB cable </a:t>
            </a:r>
          </a:p>
          <a:p>
            <a:pPr algn="l" rtl="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Install USB and other drivers </a:t>
            </a:r>
          </a:p>
          <a:p>
            <a:pPr algn="l" rtl="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Launch the Arduino app </a:t>
            </a:r>
          </a:p>
          <a:p>
            <a:pPr algn="l" rtl="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Select your Arduino board “Tools &gt;&gt;board&gt;&gt; Arduino UNO </a:t>
            </a:r>
          </a:p>
          <a:p>
            <a:pPr algn="l" rtl="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Select serial port “Tools &gt;&gt;port&gt;&gt;COM’X’” </a:t>
            </a:r>
          </a:p>
          <a:p>
            <a:pPr algn="l" rtl="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Write your code </a:t>
            </a:r>
          </a:p>
        </p:txBody>
      </p:sp>
    </p:spTree>
    <p:extLst>
      <p:ext uri="{BB962C8B-B14F-4D97-AF65-F5344CB8AC3E}">
        <p14:creationId xmlns:p14="http://schemas.microsoft.com/office/powerpoint/2010/main" val="318390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800" dirty="0">
                <a:latin typeface="Tralfamadore" panose="02000505020000020004" pitchFamily="2" charset="0"/>
              </a:rPr>
              <a:t>Part</a:t>
            </a:r>
            <a:r>
              <a:rPr lang="en-US" sz="8800" dirty="0">
                <a:latin typeface="Agency FB" panose="020B0503020202020204" pitchFamily="34" charset="0"/>
              </a:rPr>
              <a:t> 1 </a:t>
            </a:r>
            <a:endParaRPr lang="ar-EG" sz="8800" dirty="0">
              <a:latin typeface="Agency FB" panose="020B0503020202020204" pitchFamily="34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04F7285-3D6E-49F7-9746-E66FD0C49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sz="4400" dirty="0"/>
              <a:t>Introduction To Embedded system </a:t>
            </a:r>
            <a:endParaRPr lang="ar-EG" sz="4400" dirty="0"/>
          </a:p>
        </p:txBody>
      </p:sp>
    </p:spTree>
    <p:extLst>
      <p:ext uri="{BB962C8B-B14F-4D97-AF65-F5344CB8AC3E}">
        <p14:creationId xmlns:p14="http://schemas.microsoft.com/office/powerpoint/2010/main" val="2616851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7FC05-D010-4AB9-A05F-8AE86C9535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00000"/>
              </a:lnSpc>
            </a:pPr>
            <a:r>
              <a:rPr lang="en-US" sz="2000" dirty="0"/>
              <a:t>How bright is it  ?</a:t>
            </a:r>
          </a:p>
          <a:p>
            <a:pPr algn="l" rtl="0">
              <a:lnSpc>
                <a:spcPct val="100000"/>
              </a:lnSpc>
            </a:pPr>
            <a:r>
              <a:rPr lang="en-US" sz="2000" dirty="0"/>
              <a:t>How loud is it? </a:t>
            </a:r>
          </a:p>
          <a:p>
            <a:pPr algn="l" rtl="0">
              <a:lnSpc>
                <a:spcPct val="100000"/>
              </a:lnSpc>
            </a:pPr>
            <a:r>
              <a:rPr lang="en-US" sz="2000" dirty="0"/>
              <a:t>How humid is it? </a:t>
            </a:r>
          </a:p>
          <a:p>
            <a:pPr algn="l" rtl="0">
              <a:lnSpc>
                <a:spcPct val="100000"/>
              </a:lnSpc>
            </a:pPr>
            <a:r>
              <a:rPr lang="en-US" sz="2000" dirty="0"/>
              <a:t>How distance is it ?</a:t>
            </a:r>
          </a:p>
          <a:p>
            <a:pPr algn="l" rtl="0">
              <a:lnSpc>
                <a:spcPct val="100000"/>
              </a:lnSpc>
            </a:pPr>
            <a:r>
              <a:rPr lang="en-US" sz="2000" dirty="0"/>
              <a:t>Is the button being pressed?</a:t>
            </a:r>
          </a:p>
          <a:p>
            <a:pPr algn="l" rtl="0">
              <a:lnSpc>
                <a:spcPct val="100000"/>
              </a:lnSpc>
            </a:pPr>
            <a:r>
              <a:rPr lang="en-US" sz="2000" dirty="0"/>
              <a:t>Is there motion ?  </a:t>
            </a:r>
            <a:endParaRPr lang="ar-EG" sz="2000" dirty="0"/>
          </a:p>
          <a:p>
            <a:endParaRPr lang="ar-EG" sz="2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3EE420-6D0F-4D73-ADD2-14A75A89ED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4288" y="2603500"/>
            <a:ext cx="4553261" cy="3416300"/>
          </a:xfr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37B2120-585A-4E67-8AC0-2950AE9A66D4}"/>
              </a:ext>
            </a:extLst>
          </p:cNvPr>
          <p:cNvSpPr txBox="1">
            <a:spLocks/>
          </p:cNvSpPr>
          <p:nvPr/>
        </p:nvSpPr>
        <p:spPr>
          <a:xfrm>
            <a:off x="596348" y="2654327"/>
            <a:ext cx="3551582" cy="3468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00000"/>
              </a:lnSpc>
            </a:pPr>
            <a:endParaRPr lang="ar-EG" sz="2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923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Sensors </a:t>
            </a:r>
            <a:endParaRPr lang="ar-EG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19B8B1-72C3-43E6-838A-D83976ECE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Allow the microcontroller </a:t>
            </a:r>
            <a:r>
              <a:rPr lang="en-US" b="1" dirty="0">
                <a:solidFill>
                  <a:schemeClr val="tx1"/>
                </a:solidFill>
              </a:rPr>
              <a:t>receive</a:t>
            </a:r>
            <a:r>
              <a:rPr lang="en-US" dirty="0">
                <a:solidFill>
                  <a:schemeClr val="tx1"/>
                </a:solidFill>
              </a:rPr>
              <a:t> info. From the environments </a:t>
            </a:r>
          </a:p>
          <a:p>
            <a:pPr marL="285750" indent="-285750"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Perform operation </a:t>
            </a:r>
            <a:r>
              <a:rPr lang="en-US" b="1" dirty="0">
                <a:solidFill>
                  <a:schemeClr val="tx1"/>
                </a:solidFill>
              </a:rPr>
              <a:t>based</a:t>
            </a:r>
            <a:r>
              <a:rPr lang="en-US" dirty="0">
                <a:solidFill>
                  <a:schemeClr val="tx1"/>
                </a:solidFill>
              </a:rPr>
              <a:t> on the state of environment </a:t>
            </a:r>
          </a:p>
          <a:p>
            <a:pPr marL="285750" indent="-285750"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Microcontroller sense </a:t>
            </a:r>
            <a:r>
              <a:rPr lang="en-US" b="1" dirty="0">
                <a:solidFill>
                  <a:schemeClr val="tx1"/>
                </a:solidFill>
              </a:rPr>
              <a:t>voltage only </a:t>
            </a:r>
          </a:p>
          <a:p>
            <a:pPr marL="285750" indent="-285750"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Sensors logic must </a:t>
            </a:r>
            <a:r>
              <a:rPr lang="en-US" b="1" dirty="0">
                <a:solidFill>
                  <a:schemeClr val="tx1"/>
                </a:solidFill>
              </a:rPr>
              <a:t>convert</a:t>
            </a:r>
            <a:r>
              <a:rPr lang="en-US" dirty="0">
                <a:solidFill>
                  <a:schemeClr val="tx1"/>
                </a:solidFill>
              </a:rPr>
              <a:t> an environmental effect into voltage </a:t>
            </a:r>
          </a:p>
          <a:p>
            <a:pPr algn="l" rtl="0"/>
            <a:endParaRPr lang="ar-E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737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/>
              <a:t>Actuators</a:t>
            </a:r>
            <a:r>
              <a:rPr lang="en-US" sz="8800" dirty="0">
                <a:latin typeface="Agency FB" panose="020B0503020202020204" pitchFamily="34" charset="0"/>
              </a:rPr>
              <a:t> </a:t>
            </a:r>
            <a:endParaRPr lang="ar-EG" sz="8800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BE458-2E15-4494-B872-F73CAA3798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/>
              <a:t>Devices that cause something to happen in the physical word </a:t>
            </a:r>
          </a:p>
          <a:p>
            <a:pPr algn="l" rtl="0">
              <a:lnSpc>
                <a:spcPct val="300000"/>
              </a:lnSpc>
            </a:pPr>
            <a:r>
              <a:rPr lang="en-US" dirty="0"/>
              <a:t>Visual → LEDs , LCDs </a:t>
            </a:r>
          </a:p>
          <a:p>
            <a:pPr algn="l" rtl="0">
              <a:lnSpc>
                <a:spcPct val="300000"/>
              </a:lnSpc>
            </a:pPr>
            <a:r>
              <a:rPr lang="en-US" dirty="0"/>
              <a:t>Audio → Buzzer , Speaker </a:t>
            </a:r>
          </a:p>
          <a:p>
            <a:pPr algn="l" rtl="0">
              <a:lnSpc>
                <a:spcPct val="300000"/>
              </a:lnSpc>
            </a:pPr>
            <a:r>
              <a:rPr lang="en-US" dirty="0"/>
              <a:t>Motion → Motors , valves</a:t>
            </a:r>
          </a:p>
          <a:p>
            <a:pPr algn="l" rtl="0"/>
            <a:endParaRPr lang="ar-EG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5E20795-F067-42C1-B742-F8F08BE982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8935" y="2603500"/>
            <a:ext cx="4443967" cy="34163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D36A61-F719-499A-B98F-6B69A4C977BC}"/>
              </a:ext>
            </a:extLst>
          </p:cNvPr>
          <p:cNvSpPr txBox="1"/>
          <p:nvPr/>
        </p:nvSpPr>
        <p:spPr>
          <a:xfrm>
            <a:off x="8637430" y="3313043"/>
            <a:ext cx="3316031" cy="7659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30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0874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C7E08C-F7BC-467F-8DD6-283471B1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Actuators</a:t>
            </a:r>
            <a:endParaRPr lang="ar-E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373FB-F70E-41E8-AABC-91D84AC13B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Digital Actuators </a:t>
            </a:r>
            <a:endParaRPr lang="ar-E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4E2F36-DD08-49D7-A7D4-869FFFC275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They only control the power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Even complicated actuators can be controlled via power </a:t>
            </a:r>
          </a:p>
          <a:p>
            <a:pPr algn="l" rtl="0"/>
            <a:endParaRPr lang="ar-E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FDC73F-E67D-4956-AD0E-0A1513DDB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 rtl="0"/>
            <a:r>
              <a:rPr lang="en-US" dirty="0"/>
              <a:t>Analog Actuators </a:t>
            </a:r>
            <a:endParaRPr lang="ar-E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6D0545-CE6E-4D56-B204-30E30FAEA8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Many actuators need an analog voltage for complete control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Arduino can’t generate analog outputs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DAC will convert digital numbers to analog voltage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Most microcontrollers don’t have DAC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Can by one attached </a:t>
            </a:r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821581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800" dirty="0">
                <a:latin typeface="Tralfamadore" panose="02000505020000020004" pitchFamily="2" charset="0"/>
              </a:rPr>
              <a:t>Part</a:t>
            </a:r>
            <a:r>
              <a:rPr lang="en-US" sz="8800" dirty="0">
                <a:latin typeface="Agency FB" panose="020B0503020202020204" pitchFamily="34" charset="0"/>
              </a:rPr>
              <a:t> 2 </a:t>
            </a:r>
            <a:endParaRPr lang="ar-EG" sz="8800" dirty="0">
              <a:latin typeface="Agency FB" panose="020B0503020202020204" pitchFamily="34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04F7285-3D6E-49F7-9746-E66FD0C49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sz="4400" dirty="0"/>
              <a:t>Introduction To Computer Programming </a:t>
            </a:r>
            <a:endParaRPr lang="ar-EG" sz="4400" dirty="0"/>
          </a:p>
        </p:txBody>
      </p:sp>
    </p:spTree>
    <p:extLst>
      <p:ext uri="{BB962C8B-B14F-4D97-AF65-F5344CB8AC3E}">
        <p14:creationId xmlns:p14="http://schemas.microsoft.com/office/powerpoint/2010/main" val="891750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Setup () Function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4294967295"/>
          </p:nvPr>
        </p:nvSpPr>
        <p:spPr>
          <a:xfrm>
            <a:off x="0" y="2227263"/>
            <a:ext cx="10747375" cy="4300537"/>
          </a:xfrm>
        </p:spPr>
        <p:txBody>
          <a:bodyPr>
            <a:normAutofit/>
          </a:bodyPr>
          <a:lstStyle/>
          <a:p>
            <a:pPr algn="l" rtl="0"/>
            <a:endParaRPr lang="en-US" sz="2400" dirty="0">
              <a:solidFill>
                <a:schemeClr val="tx1"/>
              </a:solidFill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Use for primary order 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Start by powering Arduino </a:t>
            </a:r>
          </a:p>
          <a:p>
            <a:pPr marL="0" indent="0" algn="ctr" rtl="0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void setup () </a:t>
            </a:r>
          </a:p>
          <a:p>
            <a:pPr marL="0" indent="0" algn="ctr" rtl="0">
              <a:buNone/>
            </a:pPr>
            <a:r>
              <a:rPr lang="en-US" sz="2400" b="1" dirty="0">
                <a:solidFill>
                  <a:schemeClr val="tx1"/>
                </a:solidFill>
              </a:rPr>
              <a:t>{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arguments </a:t>
            </a:r>
          </a:p>
          <a:p>
            <a:pPr marL="0" indent="0" algn="ctr" rtl="0">
              <a:buNone/>
            </a:pPr>
            <a:r>
              <a:rPr lang="en-US" sz="2400" b="1" dirty="0">
                <a:solidFill>
                  <a:schemeClr val="tx1"/>
                </a:solidFill>
              </a:rPr>
              <a:t>} </a:t>
            </a:r>
          </a:p>
          <a:p>
            <a:pPr marL="0" indent="0" algn="l" rtl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Loop() function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Work as long as Arduino work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Start after setup function end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main code written in it </a:t>
            </a:r>
          </a:p>
          <a:p>
            <a:pPr marL="0" indent="0" algn="ctr" rtl="0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void loop()</a:t>
            </a:r>
          </a:p>
          <a:p>
            <a:pPr marL="0" indent="0" algn="ctr" rtl="0">
              <a:buNone/>
            </a:pPr>
            <a:r>
              <a:rPr lang="en-US" sz="2400" b="1" dirty="0">
                <a:solidFill>
                  <a:schemeClr val="tx1"/>
                </a:solidFill>
              </a:rPr>
              <a:t>{</a:t>
            </a:r>
          </a:p>
          <a:p>
            <a:pPr marL="0" indent="0" algn="ctr" rtl="0">
              <a:buNone/>
            </a:pPr>
            <a:r>
              <a:rPr lang="en-US" sz="2400" b="1" dirty="0">
                <a:solidFill>
                  <a:schemeClr val="tx1"/>
                </a:solidFill>
              </a:rPr>
              <a:t>Arguments </a:t>
            </a:r>
          </a:p>
          <a:p>
            <a:pPr marL="0" indent="0" algn="ctr" rtl="0">
              <a:buNone/>
            </a:pPr>
            <a:r>
              <a:rPr lang="en-US" sz="2400" b="1" dirty="0">
                <a:solidFill>
                  <a:schemeClr val="tx1"/>
                </a:solidFill>
              </a:rPr>
              <a:t>} </a:t>
            </a:r>
            <a:endParaRPr lang="ar-EG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502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Basics symbol </a:t>
            </a:r>
            <a:endParaRPr lang="ar-E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583109"/>
              </p:ext>
            </p:extLst>
          </p:nvPr>
        </p:nvGraphicFramePr>
        <p:xfrm>
          <a:off x="1055686" y="2743435"/>
          <a:ext cx="10080627" cy="3140897"/>
        </p:xfrm>
        <a:graphic>
          <a:graphicData uri="http://schemas.openxmlformats.org/drawingml/2006/table">
            <a:tbl>
              <a:tblPr rtl="1" firstRow="1" bandRow="1">
                <a:tableStyleId>{17292A2E-F333-43FB-9621-5CBBE7FDCDCB}</a:tableStyleId>
              </a:tblPr>
              <a:tblGrid>
                <a:gridCol w="7235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2941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latin typeface="+mn-lt"/>
                        </a:rPr>
                        <a:t>Operation</a:t>
                      </a:r>
                      <a:r>
                        <a:rPr lang="en-US" sz="2400" baseline="0" dirty="0">
                          <a:latin typeface="+mn-lt"/>
                        </a:rPr>
                        <a:t> </a:t>
                      </a:r>
                      <a:endParaRPr lang="ar-EG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latin typeface="+mn-lt"/>
                        </a:rPr>
                        <a:t>Symbol </a:t>
                      </a:r>
                      <a:endParaRPr lang="ar-EG" sz="2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654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latin typeface="+mn-lt"/>
                        </a:rPr>
                        <a:t>Every line of code must ended</a:t>
                      </a:r>
                      <a:r>
                        <a:rPr lang="en-US" sz="2400" baseline="0" dirty="0">
                          <a:latin typeface="+mn-lt"/>
                        </a:rPr>
                        <a:t> by it </a:t>
                      </a:r>
                      <a:endParaRPr lang="ar-EG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latin typeface="+mn-lt"/>
                        </a:rPr>
                        <a:t>;</a:t>
                      </a:r>
                      <a:r>
                        <a:rPr lang="en-US" sz="2400" baseline="0" dirty="0">
                          <a:latin typeface="+mn-lt"/>
                        </a:rPr>
                        <a:t> “semi Colom” </a:t>
                      </a:r>
                      <a:endParaRPr lang="ar-EG" sz="2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648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latin typeface="+mn-lt"/>
                        </a:rPr>
                        <a:t>Group</a:t>
                      </a:r>
                      <a:r>
                        <a:rPr lang="en-US" sz="2400" baseline="0" dirty="0">
                          <a:latin typeface="+mn-lt"/>
                        </a:rPr>
                        <a:t> line of code </a:t>
                      </a:r>
                    </a:p>
                    <a:p>
                      <a:pPr algn="ctr" rtl="1"/>
                      <a:r>
                        <a:rPr lang="en-US" sz="2400" baseline="0" dirty="0">
                          <a:latin typeface="+mn-lt"/>
                        </a:rPr>
                        <a:t>Every function must be start and ended by it </a:t>
                      </a:r>
                      <a:endParaRPr lang="ar-EG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latin typeface="+mn-lt"/>
                        </a:rPr>
                        <a:t>{ } </a:t>
                      </a:r>
                    </a:p>
                    <a:p>
                      <a:pPr algn="ctr" rtl="1"/>
                      <a:r>
                        <a:rPr lang="en-US" sz="2400" dirty="0">
                          <a:latin typeface="+mn-lt"/>
                        </a:rPr>
                        <a:t>Curly bracket </a:t>
                      </a:r>
                      <a:endParaRPr lang="ar-EG" sz="2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654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latin typeface="+mn-lt"/>
                        </a:rPr>
                        <a:t>To write comments</a:t>
                      </a:r>
                      <a:r>
                        <a:rPr lang="en-US" sz="2400" baseline="0" dirty="0">
                          <a:latin typeface="+mn-lt"/>
                        </a:rPr>
                        <a:t> between it </a:t>
                      </a:r>
                      <a:endParaRPr lang="ar-EG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latin typeface="+mn-lt"/>
                        </a:rPr>
                        <a:t>/*…….*/</a:t>
                      </a:r>
                      <a:endParaRPr lang="ar-EG" sz="2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28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Variables </a:t>
            </a:r>
            <a:endParaRPr lang="ar-E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E75B3-3E3B-43CC-8FED-D7A2A3787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Variables Name Conditions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§"/>
            </a:pPr>
            <a:r>
              <a:rPr lang="en-US" sz="2000" dirty="0"/>
              <a:t>A sequence of visible character 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000" dirty="0"/>
              <a:t>Must start with a non-numerical character 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000" dirty="0"/>
              <a:t>No C language keywords </a:t>
            </a:r>
          </a:p>
          <a:p>
            <a:pPr algn="l" rtl="0">
              <a:buFont typeface="Wingdings" panose="05000000000000000000" pitchFamily="2" charset="2"/>
              <a:buChar char="§"/>
            </a:pPr>
            <a:endParaRPr lang="ar-EG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EC9D5-D622-49C7-8BE2-245E6AFCB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 rtl="0"/>
            <a:r>
              <a:rPr lang="en-US" dirty="0"/>
              <a:t>Data Types Size</a:t>
            </a:r>
            <a:endParaRPr lang="ar-EG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3C4EA7B-03AB-405A-901C-A6291C70FA7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08713" y="3544939"/>
            <a:ext cx="4824412" cy="2109684"/>
          </a:xfrm>
        </p:spPr>
      </p:pic>
    </p:spTree>
    <p:extLst>
      <p:ext uri="{BB962C8B-B14F-4D97-AF65-F5344CB8AC3E}">
        <p14:creationId xmlns:p14="http://schemas.microsoft.com/office/powerpoint/2010/main" val="3526061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BC8D-70BA-4965-9F55-3BD9A5C3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Variable Scope </a:t>
            </a:r>
            <a:endParaRPr lang="ar-E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CD1D4B-3640-41A0-BBBF-823A8FEDAE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rtl="0"/>
            <a:r>
              <a:rPr lang="en-US" dirty="0"/>
              <a:t>Local Variable </a:t>
            </a:r>
            <a:endParaRPr lang="ar-E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C1CE89C-020D-4BA7-B043-E46B5539AE46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algn="just" rtl="0"/>
            <a:r>
              <a:rPr lang="en-US" sz="1600" dirty="0"/>
              <a:t>Variables that are declared inside a function or block are local variables. They can be used only by the statements that are inside that function or block of code.</a:t>
            </a:r>
            <a:endParaRPr lang="ar-EG" sz="1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8EA35E-6ABE-455B-B30C-66CDDCA0F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 rtl="0"/>
            <a:r>
              <a:rPr lang="en-US" dirty="0"/>
              <a:t>Formal Parameter </a:t>
            </a:r>
            <a:endParaRPr lang="ar-EG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F985455-9B7A-44FD-8153-5126A8843F3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algn="just" rtl="0"/>
            <a:r>
              <a:rPr lang="en-US" dirty="0"/>
              <a:t>can be declared. In the definition of function parameters</a:t>
            </a:r>
            <a:endParaRPr lang="ar-E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D2B6D90-1850-4842-9FF9-EC26D09E91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 rtl="0"/>
            <a:r>
              <a:rPr lang="en-US" dirty="0"/>
              <a:t>Global Variables </a:t>
            </a:r>
            <a:endParaRPr lang="ar-EG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0F4EC9-7585-4731-9CE6-AB343DCAF3F5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algn="just" rtl="0"/>
            <a:r>
              <a:rPr lang="en-US" dirty="0"/>
              <a:t>Global variables are defined outside of all the functions, usually at the top of the program.</a:t>
            </a:r>
            <a:endParaRPr lang="ar-E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F31A8D-244E-474D-8BCB-1400D38D7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2" y="4812843"/>
            <a:ext cx="2742857" cy="17904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F42F3C-A397-4E7F-B2C6-E34A228C0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193" y="4102632"/>
            <a:ext cx="2961905" cy="2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2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A230-385D-48CD-817A-671A35DA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alfamadore" panose="02000505020000020004" pitchFamily="2" charset="0"/>
              </a:rPr>
              <a:t>System</a:t>
            </a:r>
            <a:endParaRPr lang="ar-EG" dirty="0">
              <a:latin typeface="Tralfamadore" panose="02000505020000020004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F8E0E-6313-4346-BB48-53258D9318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What System mean 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D07A5-7197-4A03-81AA-44A664DF5F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is an arrangement in which all its unit assemble work together according to a set of rules.</a:t>
            </a:r>
          </a:p>
          <a:p>
            <a:pPr algn="l" rtl="0"/>
            <a:r>
              <a:rPr lang="en-US" dirty="0"/>
              <a:t>defined as a way of working, organizing or doing one or many tasks according to a fixed plan.</a:t>
            </a:r>
          </a:p>
          <a:p>
            <a:pPr algn="l" rtl="0"/>
            <a:r>
              <a:rPr lang="en-US" dirty="0"/>
              <a:t>in a system, all its subcomponents depend on each other.</a:t>
            </a:r>
          </a:p>
          <a:p>
            <a:pPr marL="0" indent="0" algn="l" rtl="0">
              <a:buNone/>
            </a:pPr>
            <a:endParaRPr lang="ar-E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A2151D-E3F0-46C6-9CB5-940FDDBEF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dirty="0"/>
              <a:t>Example </a:t>
            </a:r>
            <a:endParaRPr lang="ar-EG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0A69F3D-99F4-4B4E-BF49-9D947F799E8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96484" y="3179763"/>
            <a:ext cx="3648869" cy="2840037"/>
          </a:xfrm>
        </p:spPr>
      </p:pic>
    </p:spTree>
    <p:extLst>
      <p:ext uri="{BB962C8B-B14F-4D97-AF65-F5344CB8AC3E}">
        <p14:creationId xmlns:p14="http://schemas.microsoft.com/office/powerpoint/2010/main" val="674120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 – operator </a:t>
            </a:r>
            <a:endParaRPr lang="ar-E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A502F-2A2B-450E-88F3-3B0DA0B4C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Arithmetic Operators</a:t>
            </a:r>
          </a:p>
          <a:p>
            <a:pPr algn="l" rtl="0"/>
            <a:r>
              <a:rPr lang="en-US" sz="2400" dirty="0"/>
              <a:t>Comparison Operators</a:t>
            </a:r>
          </a:p>
          <a:p>
            <a:pPr algn="l" rtl="0"/>
            <a:r>
              <a:rPr lang="en-US" sz="2400" dirty="0"/>
              <a:t>Boolean Operators</a:t>
            </a:r>
          </a:p>
          <a:p>
            <a:pPr algn="l" rtl="0"/>
            <a:r>
              <a:rPr lang="en-US" sz="2400" dirty="0"/>
              <a:t>Bitwise Operators</a:t>
            </a:r>
          </a:p>
          <a:p>
            <a:pPr algn="l" rtl="0"/>
            <a:r>
              <a:rPr lang="en-US" sz="2400" dirty="0"/>
              <a:t>Compound Operators</a:t>
            </a:r>
          </a:p>
          <a:p>
            <a:pPr marL="0" indent="0" rtl="0">
              <a:buNone/>
            </a:pPr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2385653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B101-C849-42EF-8285-9006BE5E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ar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68B8C6-EEE2-49DF-9F2C-DFABCB421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461" y="2557670"/>
            <a:ext cx="9077739" cy="3827734"/>
          </a:xfrm>
        </p:spPr>
      </p:pic>
    </p:spTree>
    <p:extLst>
      <p:ext uri="{BB962C8B-B14F-4D97-AF65-F5344CB8AC3E}">
        <p14:creationId xmlns:p14="http://schemas.microsoft.com/office/powerpoint/2010/main" val="679604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E665-02F8-48EF-B23B-72E7E499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  <a:endParaRPr lang="ar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BF56A7-EBB2-479D-B54F-FD40D905C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739" y="2510736"/>
            <a:ext cx="9276522" cy="4033860"/>
          </a:xfrm>
        </p:spPr>
      </p:pic>
    </p:spTree>
    <p:extLst>
      <p:ext uri="{BB962C8B-B14F-4D97-AF65-F5344CB8AC3E}">
        <p14:creationId xmlns:p14="http://schemas.microsoft.com/office/powerpoint/2010/main" val="716067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1C2E-D160-4D37-9FFA-21D555E6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  <a:endParaRPr lang="ar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9C6632-EB2E-4394-A0ED-49F16F7B6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8632" y="2830697"/>
            <a:ext cx="5019048" cy="2961905"/>
          </a:xfrm>
        </p:spPr>
      </p:pic>
    </p:spTree>
    <p:extLst>
      <p:ext uri="{BB962C8B-B14F-4D97-AF65-F5344CB8AC3E}">
        <p14:creationId xmlns:p14="http://schemas.microsoft.com/office/powerpoint/2010/main" val="2452366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FA10-C845-4202-8BFE-28A41ACB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  <a:endParaRPr lang="ar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D97160-DF60-4957-B01A-C2CB66CF8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156" y="2616752"/>
            <a:ext cx="7235687" cy="3416300"/>
          </a:xfrm>
        </p:spPr>
      </p:pic>
    </p:spTree>
    <p:extLst>
      <p:ext uri="{BB962C8B-B14F-4D97-AF65-F5344CB8AC3E}">
        <p14:creationId xmlns:p14="http://schemas.microsoft.com/office/powerpoint/2010/main" val="382819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11B1-9342-4F60-89D1-2650C869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Operators</a:t>
            </a:r>
            <a:endParaRPr lang="ar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F3D094-B251-40F5-A77F-2141D17F7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496" y="2603500"/>
            <a:ext cx="8418871" cy="3611770"/>
          </a:xfrm>
        </p:spPr>
      </p:pic>
    </p:spTree>
    <p:extLst>
      <p:ext uri="{BB962C8B-B14F-4D97-AF65-F5344CB8AC3E}">
        <p14:creationId xmlns:p14="http://schemas.microsoft.com/office/powerpoint/2010/main" val="3326625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5D08-BCDC-44B5-AEB2-64B9D67F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Control Statements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E50E7-83E1-49F6-A65D-CF2B91BA3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/>
              <a:t>If statements </a:t>
            </a:r>
          </a:p>
          <a:p>
            <a:pPr algn="l" rtl="0"/>
            <a:r>
              <a:rPr lang="en-US" sz="2800" dirty="0"/>
              <a:t>If-else Statements </a:t>
            </a:r>
          </a:p>
          <a:p>
            <a:pPr algn="l" rtl="0"/>
            <a:r>
              <a:rPr lang="en-US" sz="2800" dirty="0"/>
              <a:t>If-else if – else statement </a:t>
            </a:r>
          </a:p>
          <a:p>
            <a:pPr algn="l" rtl="0"/>
            <a:r>
              <a:rPr lang="en-US" sz="2800" dirty="0"/>
              <a:t>Switch statement </a:t>
            </a:r>
            <a:endParaRPr lang="ar-EG" sz="2800" dirty="0"/>
          </a:p>
        </p:txBody>
      </p:sp>
    </p:spTree>
    <p:extLst>
      <p:ext uri="{BB962C8B-B14F-4D97-AF65-F5344CB8AC3E}">
        <p14:creationId xmlns:p14="http://schemas.microsoft.com/office/powerpoint/2010/main" val="2547344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If statement 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/>
              <a:t> </a:t>
            </a:r>
            <a:r>
              <a:rPr lang="en-US" sz="2000" b="1" dirty="0"/>
              <a:t>if( </a:t>
            </a:r>
            <a:r>
              <a:rPr lang="en-US" sz="2000" b="1" u="sng" dirty="0"/>
              <a:t>expression</a:t>
            </a:r>
            <a:r>
              <a:rPr lang="en-US" sz="2000" b="1" dirty="0"/>
              <a:t> )  </a:t>
            </a:r>
            <a:r>
              <a:rPr lang="ar-EG" sz="2000" b="1" dirty="0"/>
              <a:t> </a:t>
            </a:r>
            <a:endParaRPr lang="en-US" sz="2000" b="1" dirty="0"/>
          </a:p>
          <a:p>
            <a:pPr marL="0" indent="0" algn="ctr">
              <a:buNone/>
            </a:pPr>
            <a:r>
              <a:rPr lang="en-US" sz="2000" b="1" dirty="0"/>
              <a:t>{</a:t>
            </a:r>
          </a:p>
          <a:p>
            <a:pPr marL="0" indent="0" algn="ctr">
              <a:buNone/>
            </a:pPr>
            <a:r>
              <a:rPr lang="en-US" sz="2000" b="1" i="1" dirty="0"/>
              <a:t>Statement 1 </a:t>
            </a:r>
          </a:p>
          <a:p>
            <a:pPr marL="0" indent="0" algn="ctr">
              <a:buNone/>
            </a:pPr>
            <a:r>
              <a:rPr lang="en-US" sz="2000" b="1" dirty="0"/>
              <a:t>}</a:t>
            </a:r>
          </a:p>
          <a:p>
            <a:pPr marL="0" indent="0" algn="ctr">
              <a:buNone/>
            </a:pPr>
            <a:r>
              <a:rPr lang="en-US" sz="2000" b="1" dirty="0"/>
              <a:t>else</a:t>
            </a:r>
          </a:p>
          <a:p>
            <a:pPr marL="0" indent="0" algn="ctr">
              <a:buNone/>
            </a:pPr>
            <a:r>
              <a:rPr lang="en-US" sz="2000" b="1" dirty="0"/>
              <a:t>{</a:t>
            </a:r>
            <a:br>
              <a:rPr lang="en-US" sz="2000" b="1" dirty="0"/>
            </a:br>
            <a:r>
              <a:rPr lang="en-US" sz="2000" b="1" i="1" dirty="0"/>
              <a:t>statement 2 </a:t>
            </a:r>
          </a:p>
          <a:p>
            <a:pPr marL="0" indent="0" algn="ctr">
              <a:buNone/>
            </a:pPr>
            <a:r>
              <a:rPr lang="en-US" sz="2000" b="1" dirty="0"/>
              <a:t>}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EFE7A8-73F4-40C3-ACB4-8FD92E3694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08425" y="2603500"/>
            <a:ext cx="3224987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492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If –else if - else</a:t>
            </a:r>
            <a:endParaRPr lang="ar-EG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523212A-A66E-4550-B871-D50477FB6A07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i="1" dirty="0">
                <a:solidFill>
                  <a:schemeClr val="tx1"/>
                </a:solidFill>
              </a:rPr>
              <a:t> if( </a:t>
            </a:r>
            <a:r>
              <a:rPr lang="en-US" sz="1400" i="1" u="sng" dirty="0">
                <a:solidFill>
                  <a:schemeClr val="tx1"/>
                </a:solidFill>
              </a:rPr>
              <a:t>expression1</a:t>
            </a:r>
            <a:r>
              <a:rPr lang="en-US" sz="1400" i="1" dirty="0">
                <a:solidFill>
                  <a:schemeClr val="tx1"/>
                </a:solidFill>
              </a:rPr>
              <a:t> )  </a:t>
            </a:r>
            <a:r>
              <a:rPr lang="ar-EG" sz="1400" i="1" dirty="0">
                <a:solidFill>
                  <a:schemeClr val="tx1"/>
                </a:solidFill>
              </a:rPr>
              <a:t> </a:t>
            </a:r>
            <a:endParaRPr lang="en-US" sz="1400" i="1" dirty="0">
              <a:solidFill>
                <a:schemeClr val="tx1"/>
              </a:solidFill>
            </a:endParaRPr>
          </a:p>
          <a:p>
            <a:pPr marL="0" indent="0" algn="ctr">
              <a:buFont typeface="Wingdings 3" charset="2"/>
              <a:buNone/>
            </a:pPr>
            <a:r>
              <a:rPr lang="en-US" sz="1400" i="1" dirty="0">
                <a:solidFill>
                  <a:schemeClr val="tx1"/>
                </a:solidFill>
              </a:rPr>
              <a:t>{</a:t>
            </a:r>
          </a:p>
          <a:p>
            <a:pPr marL="0" indent="0" algn="ctr">
              <a:buFont typeface="Wingdings 3" charset="2"/>
              <a:buNone/>
            </a:pPr>
            <a:r>
              <a:rPr lang="en-US" sz="1400" i="1" dirty="0">
                <a:solidFill>
                  <a:schemeClr val="tx1"/>
                </a:solidFill>
              </a:rPr>
              <a:t>Statement 1 </a:t>
            </a:r>
          </a:p>
          <a:p>
            <a:pPr marL="0" indent="0" algn="ctr">
              <a:buFont typeface="Wingdings 3" charset="2"/>
              <a:buNone/>
            </a:pPr>
            <a:r>
              <a:rPr lang="en-US" sz="1400" i="1" dirty="0">
                <a:solidFill>
                  <a:schemeClr val="tx1"/>
                </a:solidFill>
              </a:rPr>
              <a:t>}</a:t>
            </a:r>
          </a:p>
          <a:p>
            <a:pPr marL="0" indent="0" algn="ctr">
              <a:buNone/>
            </a:pPr>
            <a:r>
              <a:rPr lang="en-US" sz="1400" i="1" dirty="0">
                <a:solidFill>
                  <a:schemeClr val="tx1"/>
                </a:solidFill>
              </a:rPr>
              <a:t>If else (</a:t>
            </a:r>
            <a:r>
              <a:rPr lang="en-US" sz="1400" i="1" u="sng" dirty="0">
                <a:solidFill>
                  <a:schemeClr val="tx1"/>
                </a:solidFill>
              </a:rPr>
              <a:t>expression2</a:t>
            </a:r>
            <a:r>
              <a:rPr lang="en-US" sz="1400" i="1" dirty="0">
                <a:solidFill>
                  <a:schemeClr val="tx1"/>
                </a:solidFill>
              </a:rPr>
              <a:t> )</a:t>
            </a:r>
          </a:p>
          <a:p>
            <a:pPr marL="0" indent="0" algn="ctr">
              <a:buFont typeface="Wingdings 3" charset="2"/>
              <a:buNone/>
            </a:pPr>
            <a:r>
              <a:rPr lang="en-US" sz="1400" i="1" dirty="0">
                <a:solidFill>
                  <a:schemeClr val="tx1"/>
                </a:solidFill>
              </a:rPr>
              <a:t>{</a:t>
            </a:r>
            <a:br>
              <a:rPr lang="en-US" sz="1400" i="1" dirty="0">
                <a:solidFill>
                  <a:schemeClr val="tx1"/>
                </a:solidFill>
              </a:rPr>
            </a:br>
            <a:r>
              <a:rPr lang="en-US" sz="1400" i="1" dirty="0">
                <a:solidFill>
                  <a:schemeClr val="tx1"/>
                </a:solidFill>
              </a:rPr>
              <a:t>statement 2 </a:t>
            </a:r>
          </a:p>
          <a:p>
            <a:pPr marL="0" indent="0" algn="ctr">
              <a:buFont typeface="Wingdings 3" charset="2"/>
              <a:buNone/>
            </a:pPr>
            <a:r>
              <a:rPr lang="en-US" sz="1400" i="1" dirty="0">
                <a:solidFill>
                  <a:schemeClr val="tx1"/>
                </a:solidFill>
              </a:rPr>
              <a:t>}</a:t>
            </a:r>
            <a:endParaRPr lang="ar-EG" sz="1400" i="1" dirty="0">
              <a:solidFill>
                <a:schemeClr val="tx1"/>
              </a:solidFill>
            </a:endParaRPr>
          </a:p>
          <a:p>
            <a:pPr marL="0" indent="0" algn="ctr">
              <a:buFont typeface="Wingdings 3" charset="2"/>
              <a:buNone/>
            </a:pPr>
            <a:r>
              <a:rPr lang="ar-EG" sz="1400" i="1" dirty="0">
                <a:solidFill>
                  <a:schemeClr val="tx1"/>
                </a:solidFill>
              </a:rPr>
              <a:t> </a:t>
            </a:r>
            <a:r>
              <a:rPr lang="en-US" sz="1400" i="1" dirty="0">
                <a:solidFill>
                  <a:schemeClr val="tx1"/>
                </a:solidFill>
              </a:rPr>
              <a:t>else </a:t>
            </a:r>
          </a:p>
          <a:p>
            <a:pPr marL="0" indent="0" algn="ctr">
              <a:buFont typeface="Wingdings 3" charset="2"/>
              <a:buNone/>
            </a:pPr>
            <a:r>
              <a:rPr lang="en-US" sz="1400" i="1" dirty="0">
                <a:solidFill>
                  <a:schemeClr val="tx1"/>
                </a:solidFill>
              </a:rPr>
              <a:t>{ statement3 }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886B88-0FAC-4886-A3D9-507BC4EA3E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0901" y="2603500"/>
            <a:ext cx="368003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04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Switch statement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dirty="0"/>
              <a:t> </a:t>
            </a:r>
            <a:endParaRPr lang="ar-E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CCE8EF-949E-4F5C-9B8D-E2BBA021F454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035684" y="2890871"/>
            <a:ext cx="3141879" cy="2847293"/>
          </a:xfrm>
        </p:spPr>
        <p:txBody>
          <a:bodyPr/>
          <a:lstStyle/>
          <a:p>
            <a:pPr algn="l" rtl="0"/>
            <a:r>
              <a:rPr lang="en-US" dirty="0"/>
              <a:t> switch </a:t>
            </a:r>
            <a:r>
              <a:rPr lang="en-US" b="1" dirty="0"/>
              <a:t>(</a:t>
            </a:r>
            <a:r>
              <a:rPr lang="en-US" dirty="0"/>
              <a:t>expression </a:t>
            </a:r>
            <a:r>
              <a:rPr lang="en-US" b="1" dirty="0"/>
              <a:t>)</a:t>
            </a:r>
            <a:r>
              <a:rPr lang="en-US" dirty="0"/>
              <a:t>  </a:t>
            </a:r>
          </a:p>
          <a:p>
            <a:pPr algn="l" rtl="0"/>
            <a:r>
              <a:rPr lang="en-US" dirty="0"/>
              <a:t>{</a:t>
            </a:r>
          </a:p>
          <a:p>
            <a:pPr algn="l" rtl="0"/>
            <a:r>
              <a:rPr lang="en-US" dirty="0"/>
              <a:t> case ‘const_expr1’ </a:t>
            </a:r>
            <a:r>
              <a:rPr lang="en-US" b="1" dirty="0"/>
              <a:t>:</a:t>
            </a:r>
            <a:r>
              <a:rPr lang="en-US" dirty="0"/>
              <a:t> stat1 </a:t>
            </a:r>
          </a:p>
          <a:p>
            <a:pPr algn="l" rtl="0"/>
            <a:r>
              <a:rPr lang="en-US" dirty="0"/>
              <a:t> break ;</a:t>
            </a:r>
          </a:p>
          <a:p>
            <a:pPr algn="l" rtl="0"/>
            <a:r>
              <a:rPr lang="en-US" dirty="0"/>
              <a:t> case ‘const_expr2’ </a:t>
            </a:r>
            <a:r>
              <a:rPr lang="en-US" b="1" dirty="0"/>
              <a:t>:</a:t>
            </a:r>
            <a:r>
              <a:rPr lang="en-US" dirty="0"/>
              <a:t> stat2 </a:t>
            </a:r>
          </a:p>
          <a:p>
            <a:pPr algn="l" rtl="0"/>
            <a:r>
              <a:rPr lang="en-US" dirty="0"/>
              <a:t> break ;</a:t>
            </a:r>
          </a:p>
          <a:p>
            <a:pPr algn="l" rtl="0"/>
            <a:r>
              <a:rPr lang="en-US" dirty="0"/>
              <a:t> default </a:t>
            </a:r>
            <a:r>
              <a:rPr lang="en-US" b="1" dirty="0"/>
              <a:t>:</a:t>
            </a:r>
            <a:r>
              <a:rPr lang="en-US" dirty="0"/>
              <a:t> stat3 </a:t>
            </a:r>
          </a:p>
          <a:p>
            <a:pPr algn="l" rtl="0"/>
            <a:r>
              <a:rPr lang="en-US" dirty="0"/>
              <a:t>} </a:t>
            </a:r>
            <a:endParaRPr lang="ar-EG" dirty="0"/>
          </a:p>
          <a:p>
            <a:endParaRPr lang="ar-E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FE0753-8E9D-4C11-9864-928B0DA46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ar-E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6071F7-36B4-4A47-A21B-CF029645AD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ar-EG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F23039-04BA-4442-8881-0AD48534A427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    ,</a:t>
            </a:r>
            <a:endParaRPr lang="ar-EG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9B61E53-A56C-4BEC-8174-92649BE01DAA}"/>
              </a:ext>
            </a:extLst>
          </p:cNvPr>
          <p:cNvSpPr txBox="1">
            <a:spLocks noGrp="1"/>
          </p:cNvSpPr>
          <p:nvPr>
            <p:ph type="body" sz="half" idx="16"/>
          </p:nvPr>
        </p:nvSpPr>
        <p:spPr>
          <a:xfrm>
            <a:off x="4512721" y="2904123"/>
            <a:ext cx="3147009" cy="293413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Compere each case with expression and operate the case equal to expression </a:t>
            </a:r>
          </a:p>
          <a:p>
            <a:pPr marL="285750" indent="-285750"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Default</a:t>
            </a:r>
            <a:r>
              <a:rPr lang="en-US" dirty="0"/>
              <a:t> → operating when no case is matching  </a:t>
            </a:r>
          </a:p>
          <a:p>
            <a:pPr marL="285750" indent="-285750"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Break</a:t>
            </a:r>
            <a:r>
              <a:rPr lang="en-US" dirty="0"/>
              <a:t> → use to stop operation   </a:t>
            </a:r>
            <a:endParaRPr lang="ar-EG" dirty="0"/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2212A301-BA48-410C-866B-40DCBD754860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7888329" y="2965776"/>
            <a:ext cx="3145536" cy="2918556"/>
          </a:xfrm>
        </p:spPr>
      </p:pic>
    </p:spTree>
    <p:extLst>
      <p:ext uri="{BB962C8B-B14F-4D97-AF65-F5344CB8AC3E}">
        <p14:creationId xmlns:p14="http://schemas.microsoft.com/office/powerpoint/2010/main" val="344385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5FE6-198B-4C8B-9119-40DA8156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System </a:t>
            </a:r>
            <a:endParaRPr lang="ar-E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EC6CC-B983-4322-BB85-9EEDEBFC0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b="1" dirty="0"/>
              <a:t>Definition </a:t>
            </a:r>
            <a:endParaRPr lang="ar-EG" sz="2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17155-AA30-45DE-809F-C6AE2926DC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/>
              <a:t>Embedded means something that is attached to another thing.</a:t>
            </a:r>
          </a:p>
          <a:p>
            <a:pPr algn="l" rtl="0"/>
            <a:r>
              <a:rPr lang="en-US" dirty="0"/>
              <a:t>a computer hardware system having software embedded in it</a:t>
            </a:r>
          </a:p>
          <a:p>
            <a:pPr algn="l" rtl="0"/>
            <a:r>
              <a:rPr lang="en-US" dirty="0"/>
              <a:t>An embedded system can be an independent system or it can be a part of a large system.</a:t>
            </a:r>
          </a:p>
          <a:p>
            <a:pPr algn="l" rtl="0"/>
            <a:r>
              <a:rPr lang="en-US" dirty="0"/>
              <a:t>An embedded system is a microcontroller or microprocessor based system which is designed to perform a specific task.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ar-E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CE9438-1405-424B-B3BD-E87BB3220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sz="2000" b="1" dirty="0"/>
              <a:t>Example</a:t>
            </a:r>
            <a:endParaRPr lang="ar-EG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61C33BE-66E6-4690-9916-1773BFA7307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27561" y="3179763"/>
            <a:ext cx="3786716" cy="2840037"/>
          </a:xfrm>
        </p:spPr>
      </p:pic>
    </p:spTree>
    <p:extLst>
      <p:ext uri="{BB962C8B-B14F-4D97-AF65-F5344CB8AC3E}">
        <p14:creationId xmlns:p14="http://schemas.microsoft.com/office/powerpoint/2010/main" val="5622768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B9A3860-6DD8-47A9-90F8-AF1AEC47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Statements </a:t>
            </a:r>
            <a:endParaRPr lang="ar-E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A95E7C2-7806-4C11-8451-15D60DA0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For Loop </a:t>
            </a:r>
          </a:p>
          <a:p>
            <a:pPr algn="l" rtl="0"/>
            <a:r>
              <a:rPr lang="en-US" sz="2400" dirty="0"/>
              <a:t>While Loop </a:t>
            </a:r>
          </a:p>
          <a:p>
            <a:pPr algn="l" rtl="0"/>
            <a:r>
              <a:rPr lang="en-US" sz="2400" dirty="0"/>
              <a:t>Do-while loop </a:t>
            </a:r>
          </a:p>
          <a:p>
            <a:pPr algn="l" rtl="0"/>
            <a:r>
              <a:rPr lang="en-US" sz="2400" dirty="0"/>
              <a:t>Nested Loop </a:t>
            </a:r>
          </a:p>
          <a:p>
            <a:pPr algn="l" rtl="0"/>
            <a:r>
              <a:rPr lang="en-US" sz="2400" dirty="0"/>
              <a:t>Infinite Loop </a:t>
            </a:r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17006401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For statement 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000" dirty="0"/>
              <a:t> for ( </a:t>
            </a:r>
            <a:r>
              <a:rPr lang="en-US" sz="2000" b="1" dirty="0"/>
              <a:t>expr1;  expr2;  expr3;</a:t>
            </a:r>
            <a:r>
              <a:rPr lang="en-US" sz="2000" dirty="0"/>
              <a:t> ) </a:t>
            </a:r>
          </a:p>
          <a:p>
            <a:pPr marL="0" indent="0" algn="l" rtl="0">
              <a:buNone/>
            </a:pPr>
            <a:r>
              <a:rPr lang="en-US" sz="2000" dirty="0"/>
              <a:t>{ statement } </a:t>
            </a:r>
          </a:p>
          <a:p>
            <a:pPr algn="l" rtl="0"/>
            <a:r>
              <a:rPr lang="en-US" sz="2000" dirty="0"/>
              <a:t> expr1→ initialization </a:t>
            </a:r>
          </a:p>
          <a:p>
            <a:pPr algn="l" rtl="0"/>
            <a:r>
              <a:rPr lang="en-US" sz="2000" dirty="0"/>
              <a:t> expr2→ termination </a:t>
            </a:r>
          </a:p>
          <a:p>
            <a:pPr algn="l" rtl="0"/>
            <a:r>
              <a:rPr lang="en-US" sz="2000" dirty="0"/>
              <a:t> expr3→ step</a:t>
            </a:r>
          </a:p>
          <a:p>
            <a:pPr marL="0" indent="0" algn="l" rtl="0">
              <a:buNone/>
            </a:pPr>
            <a:endParaRPr lang="ar-EG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094916-BC2D-481F-8723-23ACEBE75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6856" y="2940050"/>
            <a:ext cx="40481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866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2988-2BD8-400F-BCBC-02FC42FC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A9A46-54FC-4FD1-BA2E-8EED4F19DC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/>
              <a:t> while (expression)</a:t>
            </a:r>
            <a:br>
              <a:rPr lang="en-US" sz="2400" dirty="0"/>
            </a:br>
            <a:r>
              <a:rPr lang="en-US" sz="2400" dirty="0"/>
              <a:t>{</a:t>
            </a:r>
          </a:p>
          <a:p>
            <a:pPr marL="0" indent="0" algn="l" rtl="0">
              <a:buNone/>
            </a:pPr>
            <a:r>
              <a:rPr lang="en-US" sz="2400" dirty="0"/>
              <a:t>Statements </a:t>
            </a:r>
          </a:p>
          <a:p>
            <a:pPr marL="0" indent="0" algn="l" rtl="0">
              <a:buNone/>
            </a:pPr>
            <a:r>
              <a:rPr lang="en-US" sz="2400" dirty="0"/>
              <a:t>} </a:t>
            </a:r>
            <a:endParaRPr lang="ar-EG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EB8381-B9F0-4272-B904-3EB28567A1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8416" y="2603499"/>
            <a:ext cx="4525006" cy="3416301"/>
          </a:xfrm>
        </p:spPr>
      </p:pic>
    </p:spTree>
    <p:extLst>
      <p:ext uri="{BB962C8B-B14F-4D97-AF65-F5344CB8AC3E}">
        <p14:creationId xmlns:p14="http://schemas.microsoft.com/office/powerpoint/2010/main" val="15201025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DC91-035D-4AA2-A49B-71558DCD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Loop </a:t>
            </a:r>
            <a:endParaRPr lang="ar-E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74FA15-29D5-47F7-BE54-686D702A1D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6415" y="2902225"/>
            <a:ext cx="4417793" cy="2266122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39B1A06-47E8-4E42-A27A-DFBD87014E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49074" y="2625489"/>
            <a:ext cx="3143689" cy="3372321"/>
          </a:xfrm>
        </p:spPr>
      </p:pic>
    </p:spTree>
    <p:extLst>
      <p:ext uri="{BB962C8B-B14F-4D97-AF65-F5344CB8AC3E}">
        <p14:creationId xmlns:p14="http://schemas.microsoft.com/office/powerpoint/2010/main" val="31054501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4059-5396-4809-90B2-FB312166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</a:t>
            </a:r>
            <a:endParaRPr lang="ar-E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88FA6D-63BB-47B1-8CC2-C65879CB9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83421" y="5530849"/>
            <a:ext cx="4825158" cy="706965"/>
          </a:xfrm>
        </p:spPr>
        <p:txBody>
          <a:bodyPr/>
          <a:lstStyle/>
          <a:p>
            <a:pPr algn="ctr" rtl="0"/>
            <a:r>
              <a:rPr lang="en-US" dirty="0"/>
              <a:t>use one loop inside another loop.</a:t>
            </a:r>
            <a:endParaRPr lang="ar-EG" dirty="0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7A81F740-373D-421D-A762-813590B71C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42326" y="2624732"/>
            <a:ext cx="6707348" cy="2278573"/>
          </a:xfrm>
        </p:spPr>
      </p:pic>
    </p:spTree>
    <p:extLst>
      <p:ext uri="{BB962C8B-B14F-4D97-AF65-F5344CB8AC3E}">
        <p14:creationId xmlns:p14="http://schemas.microsoft.com/office/powerpoint/2010/main" val="10462436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71A1-A125-41FB-862A-52251729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Loop</a:t>
            </a:r>
            <a:endParaRPr lang="ar-E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9C9A41-3536-494B-B9E6-BA2CF8AFA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0456" y="2603500"/>
            <a:ext cx="5575400" cy="3416300"/>
          </a:xfrm>
        </p:spPr>
      </p:pic>
    </p:spTree>
    <p:extLst>
      <p:ext uri="{BB962C8B-B14F-4D97-AF65-F5344CB8AC3E}">
        <p14:creationId xmlns:p14="http://schemas.microsoft.com/office/powerpoint/2010/main" val="20153274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6D84-EAC7-49B3-B34E-DE0E9009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  <a:endParaRPr lang="ar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BD3F14-DBCA-441C-8842-B46401F08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604" y="2603499"/>
            <a:ext cx="5998621" cy="3989231"/>
          </a:xfrm>
        </p:spPr>
      </p:pic>
    </p:spTree>
    <p:extLst>
      <p:ext uri="{BB962C8B-B14F-4D97-AF65-F5344CB8AC3E}">
        <p14:creationId xmlns:p14="http://schemas.microsoft.com/office/powerpoint/2010/main" val="26121816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800" dirty="0">
                <a:latin typeface="Tralfamadore" panose="02000505020000020004" pitchFamily="2" charset="0"/>
              </a:rPr>
              <a:t>Part</a:t>
            </a:r>
            <a:r>
              <a:rPr lang="en-US" sz="8800" dirty="0">
                <a:latin typeface="Agency FB" panose="020B0503020202020204" pitchFamily="34" charset="0"/>
              </a:rPr>
              <a:t> 3 </a:t>
            </a:r>
            <a:endParaRPr lang="ar-EG" sz="8800" dirty="0">
              <a:latin typeface="Agency FB" panose="020B0503020202020204" pitchFamily="34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04F7285-3D6E-49F7-9746-E66FD0C49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Arduino C</a:t>
            </a:r>
            <a:endParaRPr lang="ar-EG" sz="4400" dirty="0"/>
          </a:p>
        </p:txBody>
      </p:sp>
    </p:spTree>
    <p:extLst>
      <p:ext uri="{BB962C8B-B14F-4D97-AF65-F5344CB8AC3E}">
        <p14:creationId xmlns:p14="http://schemas.microsoft.com/office/powerpoint/2010/main" val="7645675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dirty="0"/>
              <a:t>Pin mode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These function allow access to the pins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Set a pin to act as an </a:t>
            </a:r>
            <a:r>
              <a:rPr lang="en-US" dirty="0">
                <a:solidFill>
                  <a:srgbClr val="00B0F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>
                <a:solidFill>
                  <a:srgbClr val="00B0F0"/>
                </a:solidFill>
              </a:rPr>
              <a:t>OUTOUT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 algn="ctr" rtl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pinMode( pin , mode )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chemeClr val="tx1"/>
                </a:solidFill>
              </a:rPr>
              <a:t>Pin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Is the number of the pin “0:13 for digital 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analog” “A0:A5 for analog pins 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chemeClr val="tx1"/>
                </a:solidFill>
              </a:rPr>
              <a:t>Mode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Is the I/O mode the pin is set to “INPUT” “OUTPUT”</a:t>
            </a:r>
          </a:p>
        </p:txBody>
      </p:sp>
    </p:spTree>
    <p:extLst>
      <p:ext uri="{BB962C8B-B14F-4D97-AF65-F5344CB8AC3E}">
        <p14:creationId xmlns:p14="http://schemas.microsoft.com/office/powerpoint/2010/main" val="26616555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rtl="0"/>
            <a:r>
              <a:rPr lang="en-US" dirty="0"/>
              <a:t>Digital output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Assign the state of an output pin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Assign either </a:t>
            </a:r>
            <a:r>
              <a:rPr lang="en-US" sz="2400" dirty="0">
                <a:solidFill>
                  <a:srgbClr val="00B0F0"/>
                </a:solidFill>
              </a:rPr>
              <a:t>LOW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00B0F0"/>
                </a:solidFill>
              </a:rPr>
              <a:t>HIGH</a:t>
            </a:r>
            <a:r>
              <a:rPr lang="en-US" sz="2400" dirty="0"/>
              <a:t> </a:t>
            </a:r>
          </a:p>
          <a:p>
            <a:pPr marL="0" indent="0" algn="ctr" rtl="0">
              <a:buNone/>
            </a:pPr>
            <a:r>
              <a:rPr lang="en-US" sz="2400" b="1" dirty="0"/>
              <a:t> digitalWrite(pin , Value)</a:t>
            </a:r>
          </a:p>
          <a:p>
            <a:pPr marL="0" indent="0" algn="l" rtl="0">
              <a:buNone/>
            </a:pPr>
            <a:r>
              <a:rPr lang="en-US" sz="2400" b="1" dirty="0"/>
              <a:t>Value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HIGH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LOW </a:t>
            </a:r>
          </a:p>
        </p:txBody>
      </p:sp>
    </p:spTree>
    <p:extLst>
      <p:ext uri="{BB962C8B-B14F-4D97-AF65-F5344CB8AC3E}">
        <p14:creationId xmlns:p14="http://schemas.microsoft.com/office/powerpoint/2010/main" val="306240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11E9-4D20-4763-B8EC-80DE5B91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system Component 	</a:t>
            </a:r>
            <a:endParaRPr lang="ar-EG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FC711E2-A278-407A-8AB5-761589758E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332941"/>
              </p:ext>
            </p:extLst>
          </p:nvPr>
        </p:nvGraphicFramePr>
        <p:xfrm>
          <a:off x="1683543" y="2616752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18615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dirty="0"/>
              <a:t>Digital input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Returns the state of an input pin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Returns either </a:t>
            </a:r>
            <a:r>
              <a:rPr lang="en-US" sz="2400" dirty="0">
                <a:solidFill>
                  <a:srgbClr val="00B0F0"/>
                </a:solidFill>
              </a:rPr>
              <a:t>LOW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00B0F0"/>
                </a:solidFill>
              </a:rPr>
              <a:t>HIGH</a:t>
            </a:r>
            <a:r>
              <a:rPr lang="en-US" sz="2400" dirty="0"/>
              <a:t> </a:t>
            </a:r>
          </a:p>
          <a:p>
            <a:pPr marL="0" indent="0" algn="ctr" rtl="0">
              <a:buNone/>
            </a:pPr>
            <a:r>
              <a:rPr lang="en-US" sz="2400" b="1" dirty="0"/>
              <a:t> digitalRead(pin)</a:t>
            </a:r>
          </a:p>
          <a:p>
            <a:pPr marL="0" indent="0" algn="ctr" rtl="0">
              <a:buNone/>
            </a:pPr>
            <a:r>
              <a:rPr lang="en-US" sz="2400" b="1" dirty="0"/>
              <a:t> </a:t>
            </a:r>
            <a:endParaRPr lang="ar-EG" sz="2400" b="1" dirty="0"/>
          </a:p>
        </p:txBody>
      </p:sp>
    </p:spTree>
    <p:extLst>
      <p:ext uri="{BB962C8B-B14F-4D97-AF65-F5344CB8AC3E}">
        <p14:creationId xmlns:p14="http://schemas.microsoft.com/office/powerpoint/2010/main" val="17433637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dirty="0"/>
              <a:t>Analog input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Returns the state of an analog pin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Returns an integer number from 0 to 1023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0 for 0Volt 1023 for 5Volts </a:t>
            </a:r>
          </a:p>
          <a:p>
            <a:pPr marL="0" indent="0" algn="ctr" rtl="0">
              <a:buNone/>
            </a:pPr>
            <a:r>
              <a:rPr lang="en-US" sz="2400" b="1" dirty="0"/>
              <a:t> </a:t>
            </a:r>
            <a:r>
              <a:rPr lang="en-US" sz="2400" b="1" dirty="0" err="1"/>
              <a:t>analogRead</a:t>
            </a:r>
            <a:r>
              <a:rPr lang="en-US" sz="2400" b="1" dirty="0"/>
              <a:t>(pin)</a:t>
            </a:r>
            <a:endParaRPr lang="ar-EG" sz="2400" b="1" dirty="0"/>
          </a:p>
        </p:txBody>
      </p:sp>
    </p:spTree>
    <p:extLst>
      <p:ext uri="{BB962C8B-B14F-4D97-AF65-F5344CB8AC3E}">
        <p14:creationId xmlns:p14="http://schemas.microsoft.com/office/powerpoint/2010/main" val="35031005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F55B-425D-47AD-AE00-824C413E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Width Modulation </a:t>
            </a:r>
            <a:endParaRPr lang="ar-EG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04D0265-2C10-4143-83A4-81F30BB538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 rtl="0"/>
            <a:r>
              <a:rPr lang="en-US" b="1" dirty="0"/>
              <a:t>On-Time</a:t>
            </a:r>
            <a:r>
              <a:rPr lang="en-US" dirty="0"/>
              <a:t> − Duration of time signal is high.</a:t>
            </a:r>
          </a:p>
          <a:p>
            <a:pPr algn="l" rtl="0"/>
            <a:r>
              <a:rPr lang="en-US" b="1" dirty="0"/>
              <a:t>Off-Time</a:t>
            </a:r>
            <a:r>
              <a:rPr lang="en-US" dirty="0"/>
              <a:t> − Duration of time signal is low.</a:t>
            </a:r>
          </a:p>
          <a:p>
            <a:pPr algn="l" rtl="0"/>
            <a:r>
              <a:rPr lang="en-US" b="1" dirty="0"/>
              <a:t>Period</a:t>
            </a:r>
            <a:r>
              <a:rPr lang="en-US" dirty="0"/>
              <a:t> − It is represented as the sum of on-time and off-time of PWM signal.</a:t>
            </a:r>
          </a:p>
          <a:p>
            <a:pPr algn="l" rtl="0"/>
            <a:r>
              <a:rPr lang="en-US" b="1" dirty="0"/>
              <a:t>Duty Cycle</a:t>
            </a:r>
            <a:r>
              <a:rPr lang="en-US" dirty="0"/>
              <a:t> − It is represented as the percentage of time signal that remains on during the period of the PWM signal.</a:t>
            </a:r>
          </a:p>
          <a:p>
            <a:pPr algn="l" rtl="0"/>
            <a:endParaRPr lang="ar-EG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6FB47824-1816-416E-BCD0-FF7649FD3E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1890" y="2603500"/>
            <a:ext cx="4763165" cy="1905266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B6A9E11-CC4E-46FA-949A-CB94106C6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982" y="4665202"/>
            <a:ext cx="3074381" cy="7223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ACA4DD8-5DE0-49F9-89E7-4BF453885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704" y="5544034"/>
            <a:ext cx="3628073" cy="85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896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B6B3-638E-4C88-A201-1865F807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Output Function  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DA9F8-F6A7-4BF2-9619-7F8ED9D08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writes an analog value (PWM wave) to a pin</a:t>
            </a:r>
          </a:p>
          <a:p>
            <a:pPr algn="l" rtl="0"/>
            <a:r>
              <a:rPr lang="en-US" dirty="0"/>
              <a:t>this function works on pins 3, 5, 6, 9, 10, and 11.</a:t>
            </a:r>
          </a:p>
          <a:p>
            <a:pPr algn="l" rtl="0"/>
            <a:r>
              <a:rPr lang="en-US" dirty="0"/>
              <a:t>Values from 0 to 255 </a:t>
            </a:r>
          </a:p>
          <a:p>
            <a:pPr algn="l" rtl="0"/>
            <a:r>
              <a:rPr lang="en-US" dirty="0"/>
              <a:t>0 mean Zero Volt </a:t>
            </a:r>
          </a:p>
          <a:p>
            <a:pPr algn="l" rtl="0"/>
            <a:r>
              <a:rPr lang="en-US" dirty="0"/>
              <a:t>255 mean 5 Volt </a:t>
            </a:r>
          </a:p>
          <a:p>
            <a:pPr marL="0" indent="0" algn="ctr" rtl="0">
              <a:buNone/>
            </a:pPr>
            <a:r>
              <a:rPr lang="en-US" dirty="0"/>
              <a:t>analogWrite(</a:t>
            </a:r>
            <a:r>
              <a:rPr lang="en-US" dirty="0" err="1"/>
              <a:t>pin,value</a:t>
            </a:r>
            <a:r>
              <a:rPr lang="en-US" dirty="0"/>
              <a:t>)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1846996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Delay function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Pauses the program for milliseconds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Useful for human interaction </a:t>
            </a:r>
          </a:p>
          <a:p>
            <a:pPr algn="ctr" rtl="0"/>
            <a:r>
              <a:rPr lang="en-US" sz="2400" b="1" dirty="0"/>
              <a:t> delay(m sec) </a:t>
            </a:r>
          </a:p>
        </p:txBody>
      </p:sp>
    </p:spTree>
    <p:extLst>
      <p:ext uri="{BB962C8B-B14F-4D97-AF65-F5344CB8AC3E}">
        <p14:creationId xmlns:p14="http://schemas.microsoft.com/office/powerpoint/2010/main" val="40429357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Delay Microseconds() 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cap="none" dirty="0">
                <a:solidFill>
                  <a:schemeClr val="tx1"/>
                </a:solidFill>
              </a:rPr>
              <a:t>The same function of normal “delay” but </a:t>
            </a:r>
          </a:p>
          <a:p>
            <a:pPr algn="l" rtl="0"/>
            <a:r>
              <a:rPr lang="en-US" cap="none" dirty="0">
                <a:solidFill>
                  <a:schemeClr val="tx1"/>
                </a:solidFill>
              </a:rPr>
              <a:t>Normal delay measure in mille second</a:t>
            </a:r>
          </a:p>
          <a:p>
            <a:pPr algn="l" rtl="0"/>
            <a:r>
              <a:rPr lang="en-US" cap="none" dirty="0">
                <a:solidFill>
                  <a:schemeClr val="tx1"/>
                </a:solidFill>
              </a:rPr>
              <a:t> This function measure in micro second</a:t>
            </a:r>
          </a:p>
          <a:p>
            <a:pPr marL="0" indent="0" algn="ctr" rtl="0">
              <a:buNone/>
            </a:pPr>
            <a:r>
              <a:rPr lang="en-US" b="1" dirty="0">
                <a:solidFill>
                  <a:schemeClr val="tx1"/>
                </a:solidFill>
              </a:rPr>
              <a:t>delayMicroseconds(time);</a:t>
            </a:r>
          </a:p>
          <a:p>
            <a:pPr marL="0" indent="0" algn="l" rtl="0">
              <a:buNone/>
            </a:pPr>
            <a:r>
              <a:rPr lang="en-US" cap="none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3656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In()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We use this function to calculate time from Arduino call it to end of code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Frist argument is the pin number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Second  argument is the pulse level we want to detect</a:t>
            </a:r>
          </a:p>
          <a:p>
            <a:pPr marL="0" indent="0" algn="ctr" rtl="0">
              <a:buNone/>
            </a:pPr>
            <a:r>
              <a:rPr lang="en-US" dirty="0">
                <a:solidFill>
                  <a:schemeClr val="tx1"/>
                </a:solidFill>
              </a:rPr>
              <a:t> pulseIn (Pin, State);</a:t>
            </a:r>
            <a:endParaRPr lang="en-US" cap="none" dirty="0">
              <a:solidFill>
                <a:schemeClr val="tx1"/>
              </a:solidFill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ar-EG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7733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6610-602E-4214-B57B-5009E546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endParaRPr lang="ar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C86139-828A-4039-B6E6-CC9A88EFB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1374" y="2474227"/>
            <a:ext cx="6109252" cy="3977513"/>
          </a:xfrm>
        </p:spPr>
      </p:pic>
    </p:spTree>
    <p:extLst>
      <p:ext uri="{BB962C8B-B14F-4D97-AF65-F5344CB8AC3E}">
        <p14:creationId xmlns:p14="http://schemas.microsoft.com/office/powerpoint/2010/main" val="13953503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 </a:t>
            </a:r>
            <a:endParaRPr lang="ar-EG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2000" cap="none" dirty="0">
                <a:solidFill>
                  <a:schemeClr val="tx1"/>
                </a:solidFill>
              </a:rPr>
              <a:t>Used for communication between the Arduino board and a computer or other devices. </a:t>
            </a:r>
          </a:p>
          <a:p>
            <a:pPr algn="l" rtl="0"/>
            <a:r>
              <a:rPr lang="en-US" sz="2000" cap="none" dirty="0">
                <a:solidFill>
                  <a:schemeClr val="tx1"/>
                </a:solidFill>
              </a:rPr>
              <a:t>All Arduino boards have at least one serial port </a:t>
            </a:r>
          </a:p>
          <a:p>
            <a:pPr algn="l" rtl="0"/>
            <a:r>
              <a:rPr lang="en-US" sz="2000" cap="none" dirty="0">
                <a:solidFill>
                  <a:schemeClr val="tx1"/>
                </a:solidFill>
              </a:rPr>
              <a:t>It communicates on digital pins 0 (RX) and 1 (TX) as well as with the computer via USB.</a:t>
            </a:r>
          </a:p>
          <a:p>
            <a:pPr algn="l" rtl="0"/>
            <a:r>
              <a:rPr lang="en-US" sz="2000" cap="none" dirty="0">
                <a:solidFill>
                  <a:schemeClr val="tx1"/>
                </a:solidFill>
              </a:rPr>
              <a:t> Thus, if you use these functions, you cannot also use pins 0 and 1 for digital input or output.</a:t>
            </a:r>
            <a:endParaRPr lang="ar-EG" sz="20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0717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Serial functions 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algn="l" rtl="0">
              <a:buFont typeface="Wingdings" panose="05000000000000000000" pitchFamily="2" charset="2"/>
              <a:buChar char="q"/>
            </a:pPr>
            <a:r>
              <a:rPr lang="en-US" b="1" cap="none" dirty="0">
                <a:solidFill>
                  <a:schemeClr val="tx1"/>
                </a:solidFill>
              </a:rPr>
              <a:t> Serial . begin(Baud Rate)</a:t>
            </a:r>
          </a:p>
          <a:p>
            <a:pPr algn="l" rtl="0"/>
            <a:r>
              <a:rPr lang="en-US" cap="none" dirty="0"/>
              <a:t>To start communication with other devices</a:t>
            </a:r>
          </a:p>
          <a:p>
            <a:pPr algn="l" rtl="0"/>
            <a:r>
              <a:rPr lang="en-US" dirty="0"/>
              <a:t>Sets the data rate in bits per second (baud) for serial data transmission</a:t>
            </a:r>
            <a:endParaRPr lang="en-US" cap="none" dirty="0"/>
          </a:p>
          <a:p>
            <a:pPr marL="342900" indent="-342900" algn="l" rtl="0">
              <a:buFont typeface="Wingdings" panose="05000000000000000000" pitchFamily="2" charset="2"/>
              <a:buChar char="q"/>
            </a:pPr>
            <a:r>
              <a:rPr lang="en-US" b="1" cap="none" dirty="0"/>
              <a:t>Serial . print(Value, Format)</a:t>
            </a:r>
          </a:p>
          <a:p>
            <a:pPr algn="l" rtl="0"/>
            <a:r>
              <a:rPr lang="en-US" cap="none" dirty="0"/>
              <a:t>To show data received from Arduino on serial monitor on your PC .</a:t>
            </a:r>
          </a:p>
          <a:p>
            <a:pPr algn="l" rtl="0"/>
            <a:r>
              <a:rPr lang="en-US" cap="none" dirty="0"/>
              <a:t> Format is optional Parameter [BIN, OCT, HEX, DEC] </a:t>
            </a:r>
          </a:p>
          <a:p>
            <a:pPr algn="l" rtl="0"/>
            <a:r>
              <a:rPr lang="en-US" cap="none" dirty="0"/>
              <a:t>Printe</a:t>
            </a:r>
            <a:r>
              <a:rPr lang="en-US" dirty="0"/>
              <a:t>d Data shown in the same line </a:t>
            </a:r>
            <a:endParaRPr lang="ar-EG" cap="none" dirty="0"/>
          </a:p>
        </p:txBody>
      </p:sp>
    </p:spTree>
    <p:extLst>
      <p:ext uri="{BB962C8B-B14F-4D97-AF65-F5344CB8AC3E}">
        <p14:creationId xmlns:p14="http://schemas.microsoft.com/office/powerpoint/2010/main" val="5832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691C-2FC4-423C-ABFD-0BCB776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System Characteristics</a:t>
            </a:r>
            <a:endParaRPr lang="ar-E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33225F-7FE2-4496-89A8-5A3BC55CF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23804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b="1" dirty="0"/>
              <a:t>Single Function </a:t>
            </a:r>
          </a:p>
          <a:p>
            <a:pPr algn="l" rtl="0"/>
            <a:r>
              <a:rPr lang="en-US" b="1" dirty="0"/>
              <a:t>Tightly constrained</a:t>
            </a:r>
          </a:p>
          <a:p>
            <a:pPr marL="0" indent="0" algn="l" rtl="0">
              <a:buNone/>
            </a:pPr>
            <a:r>
              <a:rPr lang="en-US" dirty="0"/>
              <a:t>Size, Speed, Power ,Cost</a:t>
            </a:r>
          </a:p>
          <a:p>
            <a:pPr algn="l" rtl="0"/>
            <a:r>
              <a:rPr lang="en-US" b="1" dirty="0"/>
              <a:t>Reactive and Real time</a:t>
            </a:r>
          </a:p>
          <a:p>
            <a:pPr algn="l" rtl="0"/>
            <a:r>
              <a:rPr lang="en-US" b="1" dirty="0"/>
              <a:t>Microprocessors based</a:t>
            </a:r>
          </a:p>
          <a:p>
            <a:pPr algn="l" rtl="0"/>
            <a:r>
              <a:rPr lang="en-US" b="1" dirty="0"/>
              <a:t>Memory </a:t>
            </a:r>
          </a:p>
          <a:p>
            <a:pPr algn="l" rtl="0"/>
            <a:r>
              <a:rPr lang="en-US" b="1" dirty="0"/>
              <a:t>Connected </a:t>
            </a:r>
          </a:p>
          <a:p>
            <a:pPr marL="0" indent="0" algn="l" rtl="0">
              <a:buNone/>
            </a:pPr>
            <a:r>
              <a:rPr lang="en-US" dirty="0"/>
              <a:t>Connected peripherals to connect input and output devices.</a:t>
            </a:r>
            <a:r>
              <a:rPr lang="en-US" b="1" dirty="0"/>
              <a:t> </a:t>
            </a:r>
          </a:p>
          <a:p>
            <a:pPr algn="l" rtl="0"/>
            <a:r>
              <a:rPr lang="en-US" b="1" dirty="0"/>
              <a:t>HW-SW systems </a:t>
            </a:r>
          </a:p>
          <a:p>
            <a:pPr marL="0" indent="0" algn="l" rtl="0">
              <a:buNone/>
            </a:pPr>
            <a:r>
              <a:rPr lang="en-US" dirty="0"/>
              <a:t>Software is used for more features and flexibility. Hardware is used for performance and security.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1666823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7385-CF9C-44EB-BCBF-C237E020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A07D2-AEF2-4654-B7A2-CB8B74812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/>
              <a:t>Serial.available()</a:t>
            </a:r>
          </a:p>
          <a:p>
            <a:pPr algn="l" rtl="0"/>
            <a:r>
              <a:rPr lang="en-US" dirty="0"/>
              <a:t>Get the number of bytes available for reading from the serial port.</a:t>
            </a:r>
          </a:p>
          <a:p>
            <a:pPr algn="l" rtl="0"/>
            <a:r>
              <a:rPr lang="en-US" dirty="0"/>
              <a:t>Data Returned stored in Serial Buffer Register 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b="1" dirty="0"/>
              <a:t>Serial.read()</a:t>
            </a:r>
          </a:p>
          <a:p>
            <a:pPr algn="l" rtl="0"/>
            <a:r>
              <a:rPr lang="en-US" dirty="0"/>
              <a:t>Reads incoming serial data</a:t>
            </a:r>
          </a:p>
          <a:p>
            <a:pPr algn="l" rtl="0"/>
            <a:r>
              <a:rPr lang="en-US" dirty="0"/>
              <a:t>Return Data 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0983617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800" dirty="0">
                <a:latin typeface="Tralfamadore" panose="02000505020000020004" pitchFamily="2" charset="0"/>
              </a:rPr>
              <a:t>Part</a:t>
            </a:r>
            <a:r>
              <a:rPr lang="en-US" sz="8800" dirty="0">
                <a:latin typeface="Agency FB" panose="020B0503020202020204" pitchFamily="34" charset="0"/>
              </a:rPr>
              <a:t> 4 </a:t>
            </a:r>
            <a:endParaRPr lang="ar-EG" sz="8800" dirty="0">
              <a:latin typeface="Agency FB" panose="020B0503020202020204" pitchFamily="34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04F7285-3D6E-49F7-9746-E66FD0C49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Sensors and Actuators   </a:t>
            </a:r>
            <a:endParaRPr lang="ar-EG" sz="4400" dirty="0"/>
          </a:p>
        </p:txBody>
      </p:sp>
    </p:spTree>
    <p:extLst>
      <p:ext uri="{BB962C8B-B14F-4D97-AF65-F5344CB8AC3E}">
        <p14:creationId xmlns:p14="http://schemas.microsoft.com/office/powerpoint/2010/main" val="14370638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9156-B8D1-487B-8030-0726241A0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Electronic Component 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52609-F0E5-4874-9FDF-D565D9303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LED</a:t>
            </a:r>
          </a:p>
          <a:p>
            <a:pPr algn="l" rtl="0"/>
            <a:r>
              <a:rPr lang="en-US" dirty="0"/>
              <a:t>LDR </a:t>
            </a:r>
          </a:p>
          <a:p>
            <a:pPr algn="l" rtl="0"/>
            <a:r>
              <a:rPr lang="en-US" dirty="0"/>
              <a:t>Button </a:t>
            </a:r>
          </a:p>
          <a:p>
            <a:pPr algn="l" rtl="0"/>
            <a:r>
              <a:rPr lang="en-US" dirty="0"/>
              <a:t>Potentiometer</a:t>
            </a:r>
          </a:p>
          <a:p>
            <a:pPr algn="l" rtl="0"/>
            <a:r>
              <a:rPr lang="en-US" dirty="0"/>
              <a:t>Buzzer 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8373554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LED 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51ED7-CEFF-4DE1-B4D6-C290D9D460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Two terminal “ anode + the long terminal  cathode – the short terminal “</a:t>
            </a:r>
          </a:p>
          <a:p>
            <a:pPr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Current only flow in one direction + to – </a:t>
            </a:r>
          </a:p>
          <a:p>
            <a:pPr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Anode – cathode voltage must be above threshold </a:t>
            </a:r>
          </a:p>
          <a:p>
            <a:pPr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LEDs have a maximum current limit</a:t>
            </a:r>
          </a:p>
          <a:p>
            <a:pPr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Don’t connect LEDs directly with power supply </a:t>
            </a:r>
            <a:endParaRPr lang="ar-EG" dirty="0"/>
          </a:p>
          <a:p>
            <a:pPr algn="l" rtl="0">
              <a:buFont typeface="Wingdings" panose="05000000000000000000" pitchFamily="2" charset="2"/>
              <a:buChar char="§"/>
            </a:pPr>
            <a:endParaRPr lang="ar-E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8DC380-16D4-4019-871B-8F48A336D2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248" y="2784300"/>
            <a:ext cx="4019341" cy="3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995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Push button 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536902" y="2375883"/>
            <a:ext cx="7401150" cy="871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Closing switch complete circuit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Voltage on both terminal  is identical when switch is closed </a:t>
            </a:r>
            <a:endParaRPr lang="ar-E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1" t="41389" r="31308" b="16511"/>
          <a:stretch/>
        </p:blipFill>
        <p:spPr>
          <a:xfrm>
            <a:off x="5773520" y="3942911"/>
            <a:ext cx="2071766" cy="19258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024" y="4110720"/>
            <a:ext cx="2071766" cy="17377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E4F2E4-852B-4F07-95AF-423BEFDB9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96" y="3610341"/>
            <a:ext cx="4004486" cy="273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932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Potentiometer </a:t>
            </a:r>
            <a:endParaRPr lang="ar-EG" dirty="0"/>
          </a:p>
        </p:txBody>
      </p:sp>
      <p:sp>
        <p:nvSpPr>
          <p:cNvPr id="3" name="TextBox 2"/>
          <p:cNvSpPr txBox="1"/>
          <p:nvPr/>
        </p:nvSpPr>
        <p:spPr>
          <a:xfrm>
            <a:off x="929072" y="2377048"/>
            <a:ext cx="10333856" cy="14200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/>
              <a:t>A potentiometer, informally a pot, is a three-terminal resistor with a sliding or rotating contact that forms an adjustable voltage divider. If only two terminals are used, one end and the wiper, it acts as a variable resistor or rheostat.</a:t>
            </a:r>
            <a:endParaRPr lang="ar-EG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91" y="4480952"/>
            <a:ext cx="2302092" cy="1930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932" y="4480952"/>
            <a:ext cx="2846329" cy="1930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88F52E-D212-4B73-B26F-CFFD12553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4210" y="4480952"/>
            <a:ext cx="1941444" cy="193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649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Depended Resistor “ LDR”  </a:t>
            </a:r>
            <a:r>
              <a:rPr lang="ar-EG" dirty="0"/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D41B32-66EA-499B-9FAE-E342677129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569" y="2659062"/>
            <a:ext cx="3314700" cy="330517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A8DD5A-75DF-4EB7-8AAA-7526E63EAD15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154954" y="2603500"/>
            <a:ext cx="4825158" cy="17081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Two terminal device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Analog sensor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In darkness resistance increase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In brightness resistance decrease</a:t>
            </a:r>
          </a:p>
        </p:txBody>
      </p:sp>
    </p:spTree>
    <p:extLst>
      <p:ext uri="{BB962C8B-B14F-4D97-AF65-F5344CB8AC3E}">
        <p14:creationId xmlns:p14="http://schemas.microsoft.com/office/powerpoint/2010/main" val="31235461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Buzzer </a:t>
            </a:r>
            <a:endParaRPr lang="ar-E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E3330D-6327-464A-A50A-A3EFCB8BF04C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154954" y="2603500"/>
            <a:ext cx="4825158" cy="105157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Two input :- signal / ground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Produces a sound when applying voltage </a:t>
            </a:r>
            <a:endParaRPr lang="ar-EG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BDF9AF-B927-4C94-BBEE-C151A0CA60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693" y="3036661"/>
            <a:ext cx="1779967" cy="196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599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322B-CEFD-4707-998C-E19A2D35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Modules </a:t>
            </a:r>
            <a:endParaRPr lang="ar-E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238CD9-20E0-4C66-97F1-1335D6C32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Liquid Crystal Display (LCD)</a:t>
            </a:r>
          </a:p>
          <a:p>
            <a:pPr algn="l" rtl="0"/>
            <a:r>
              <a:rPr lang="en-US" dirty="0"/>
              <a:t>Ultrasonic HC-SR04</a:t>
            </a:r>
          </a:p>
          <a:p>
            <a:pPr algn="l" rtl="0"/>
            <a:r>
              <a:rPr lang="en-US" dirty="0"/>
              <a:t>Relay Module </a:t>
            </a:r>
          </a:p>
          <a:p>
            <a:pPr algn="l" rtl="0"/>
            <a:r>
              <a:rPr lang="en-US" dirty="0"/>
              <a:t>H-Bridge </a:t>
            </a:r>
          </a:p>
          <a:p>
            <a:pPr algn="l" rtl="0"/>
            <a:r>
              <a:rPr lang="en-US" dirty="0"/>
              <a:t>Bluetooth Module HC-05 </a:t>
            </a:r>
          </a:p>
          <a:p>
            <a:pPr algn="l" rtl="0"/>
            <a:endParaRPr lang="en-US" dirty="0"/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4443788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5D52-A947-415C-89BA-347453B1B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 Crystal Display</a:t>
            </a:r>
            <a:endParaRPr lang="ar-E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C94A07-71D8-4C5A-A275-B0A223F2F6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 rtl="0"/>
            <a:r>
              <a:rPr lang="en-US" dirty="0"/>
              <a:t>Has it’s own Library to use with Arduino</a:t>
            </a:r>
          </a:p>
          <a:p>
            <a:pPr algn="l" rtl="0"/>
            <a:r>
              <a:rPr lang="en-US" dirty="0"/>
              <a:t>Need variable resistor to control display contrast </a:t>
            </a:r>
          </a:p>
          <a:p>
            <a:pPr algn="l" rtl="0"/>
            <a:r>
              <a:rPr lang="en-US" dirty="0"/>
              <a:t>Use Parallel interface 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AF48EF7-A0DE-4BA4-94B6-BEEDFBE564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247" y="2603500"/>
            <a:ext cx="4593344" cy="3416300"/>
          </a:xfrm>
        </p:spPr>
      </p:pic>
    </p:spTree>
    <p:extLst>
      <p:ext uri="{BB962C8B-B14F-4D97-AF65-F5344CB8AC3E}">
        <p14:creationId xmlns:p14="http://schemas.microsoft.com/office/powerpoint/2010/main" val="206910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B6DC-AA56-4E53-BBFD-EC789A22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Embedded System</a:t>
            </a:r>
            <a:endParaRPr lang="ar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C62F82-0C07-49CE-9C31-B635EA6BB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848" y="3164715"/>
            <a:ext cx="9869784" cy="2719617"/>
          </a:xfrm>
        </p:spPr>
      </p:pic>
    </p:spTree>
    <p:extLst>
      <p:ext uri="{BB962C8B-B14F-4D97-AF65-F5344CB8AC3E}">
        <p14:creationId xmlns:p14="http://schemas.microsoft.com/office/powerpoint/2010/main" val="3304580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Ultrasonic </a:t>
            </a:r>
            <a:endParaRPr lang="ar-EG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73F138-EFA2-4575-80FB-51BFF9C509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3224096"/>
            <a:ext cx="4824412" cy="217510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25044B4-E57A-4379-AA01-077ED2CFD3A5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154954" y="2603500"/>
            <a:ext cx="4825158" cy="53809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4 terminal device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Vcc → 5V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GND → 0V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Trig → output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Echo→ input 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To calculate distance in cm use the following equation</a:t>
            </a:r>
          </a:p>
          <a:p>
            <a:pPr marL="0" indent="0" algn="ctr" rtl="0">
              <a:buNone/>
            </a:pPr>
            <a:r>
              <a:rPr lang="en-US" b="1" dirty="0"/>
              <a:t>Time in micro second /58 = distance in cm  </a:t>
            </a:r>
            <a:endParaRPr lang="ar-EG" b="1" dirty="0"/>
          </a:p>
          <a:p>
            <a:pPr marL="0" indent="0" algn="l" rtl="0">
              <a:buNone/>
            </a:pPr>
            <a:endParaRPr lang="en-US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069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E4E9-D628-46F9-A7CA-D5026AB8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Relay Module 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EBF45-81C4-42BA-89C5-C123A844A9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 rtl="0"/>
            <a:r>
              <a:rPr lang="en-US" dirty="0"/>
              <a:t>Use to Control High Power Devices </a:t>
            </a:r>
          </a:p>
          <a:p>
            <a:pPr algn="l" rtl="0"/>
            <a:r>
              <a:rPr lang="en-US" dirty="0"/>
              <a:t>Digital Control </a:t>
            </a:r>
          </a:p>
          <a:p>
            <a:pPr algn="l" rtl="0"/>
            <a:r>
              <a:rPr lang="en-US" dirty="0"/>
              <a:t>NC → Normally Open </a:t>
            </a:r>
          </a:p>
          <a:p>
            <a:pPr algn="l" rtl="0"/>
            <a:r>
              <a:rPr lang="en-US" dirty="0"/>
              <a:t>NO → Normally Close </a:t>
            </a:r>
          </a:p>
          <a:p>
            <a:pPr marL="0" indent="0" algn="l" rtl="0">
              <a:buNone/>
            </a:pPr>
            <a:endParaRPr lang="ar-E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AD5DCC-AE26-4264-B85B-C12C3F87D8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54044" y="2644775"/>
            <a:ext cx="3333750" cy="3333750"/>
          </a:xfrm>
        </p:spPr>
      </p:pic>
    </p:spTree>
    <p:extLst>
      <p:ext uri="{BB962C8B-B14F-4D97-AF65-F5344CB8AC3E}">
        <p14:creationId xmlns:p14="http://schemas.microsoft.com/office/powerpoint/2010/main" val="6780808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7DF9-68E7-4384-99CA-E9F29823A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Module 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2FBD8-652C-4BC9-9F5A-549B5A2B8F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 rtl="0"/>
            <a:r>
              <a:rPr lang="en-US" dirty="0"/>
              <a:t>Use Serial Communication </a:t>
            </a:r>
          </a:p>
          <a:p>
            <a:pPr algn="l" rtl="0"/>
            <a:r>
              <a:rPr lang="en-US" dirty="0"/>
              <a:t>TX in Bluetooth connected to RX with Arduino and Vise Versa </a:t>
            </a:r>
          </a:p>
          <a:p>
            <a:pPr marL="0" indent="0" algn="l" rtl="0">
              <a:buNone/>
            </a:pPr>
            <a:endParaRPr lang="ar-E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729A47-BBBD-4CC5-BA78-DBC8150F29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73073" y="2603500"/>
            <a:ext cx="3895692" cy="3416300"/>
          </a:xfrm>
        </p:spPr>
      </p:pic>
    </p:spTree>
    <p:extLst>
      <p:ext uri="{BB962C8B-B14F-4D97-AF65-F5344CB8AC3E}">
        <p14:creationId xmlns:p14="http://schemas.microsoft.com/office/powerpoint/2010/main" val="21067822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41CE-101D-473F-9597-2845B3F0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H-Bridge 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53C0-5E06-4930-84CA-AA7A550334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 rtl="0"/>
            <a:r>
              <a:rPr lang="en-US" dirty="0"/>
              <a:t>Each motor has two control Line </a:t>
            </a:r>
          </a:p>
          <a:p>
            <a:pPr algn="l" rtl="0"/>
            <a:r>
              <a:rPr lang="en-US" dirty="0"/>
              <a:t>Can control both direction and speed </a:t>
            </a:r>
          </a:p>
          <a:p>
            <a:pPr algn="l" rtl="0"/>
            <a:r>
              <a:rPr lang="en-US" dirty="0"/>
              <a:t>Need external power source </a:t>
            </a:r>
          </a:p>
          <a:p>
            <a:pPr algn="l" rtl="0"/>
            <a:endParaRPr lang="ar-E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332116-A43F-41B1-A8D6-D5611335B4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36635" y="2603500"/>
            <a:ext cx="3368567" cy="3416300"/>
          </a:xfrm>
        </p:spPr>
      </p:pic>
    </p:spTree>
    <p:extLst>
      <p:ext uri="{BB962C8B-B14F-4D97-AF65-F5344CB8AC3E}">
        <p14:creationId xmlns:p14="http://schemas.microsoft.com/office/powerpoint/2010/main" val="34076146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25FE-28EB-41C0-833E-4F1699B7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H-bridge truth table </a:t>
            </a:r>
            <a:endParaRPr lang="ar-EG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69D19E-E27A-4542-94D4-C1ADA1CF12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5290" y="2938695"/>
            <a:ext cx="7257316" cy="2772992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8212D7-E7C5-4BA0-A78E-25B781376C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615536" y="3247749"/>
            <a:ext cx="2952750" cy="1809750"/>
          </a:xfrm>
        </p:spPr>
      </p:pic>
    </p:spTree>
    <p:extLst>
      <p:ext uri="{BB962C8B-B14F-4D97-AF65-F5344CB8AC3E}">
        <p14:creationId xmlns:p14="http://schemas.microsoft.com/office/powerpoint/2010/main" val="14698472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F0DC-2C70-4671-B430-5B6D0F05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DC-Motors </a:t>
            </a:r>
            <a:endParaRPr lang="ar-E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C80BB-A846-45FC-A704-2891B03D0B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 rtl="0"/>
            <a:r>
              <a:rPr lang="en-US" dirty="0"/>
              <a:t>Need H-bridge to control </a:t>
            </a:r>
          </a:p>
          <a:p>
            <a:pPr algn="l" rtl="0"/>
            <a:r>
              <a:rPr lang="en-US" dirty="0"/>
              <a:t>Never Connect directly with Arduino </a:t>
            </a:r>
          </a:p>
          <a:p>
            <a:pPr algn="l" rtl="0"/>
            <a:endParaRPr lang="ar-EG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388ADFE-382D-4B13-8EA0-8B1FB3DEB4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12769" y="2603500"/>
            <a:ext cx="3416300" cy="3416300"/>
          </a:xfrm>
        </p:spPr>
      </p:pic>
    </p:spTree>
    <p:extLst>
      <p:ext uri="{BB962C8B-B14F-4D97-AF65-F5344CB8AC3E}">
        <p14:creationId xmlns:p14="http://schemas.microsoft.com/office/powerpoint/2010/main" val="3320386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3069-870A-42C9-A791-A60CD8D9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Servo Motor </a:t>
            </a:r>
            <a:endParaRPr lang="ar-E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5CBD18-93D4-4427-8F53-B77EA0DDD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ar-EG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AFF8C6-0E53-4E88-9CBD-556644E1A4E7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/>
              <a:t>You can control in it’s angle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/>
              <a:t>Use PWM to control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/>
              <a:t>Only 180 degree rotate </a:t>
            </a:r>
            <a:endParaRPr lang="ar-EG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164862-0051-494A-98C8-E851B43E5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ar-EG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274020B-69AE-45FC-938C-1A6040D145B2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ar-EG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8D926B6-29E8-41AF-AFFF-AABD74067A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ar-EG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8C9B061-994B-41F2-8925-1377C5C2D58D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ar-E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AA14B4-FBD9-4FE3-9009-70D53BEFD0F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8314169" y="3179761"/>
            <a:ext cx="2605622" cy="260562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888944-BE5B-48FA-A3FC-071AEACA687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4504367" y="3428999"/>
            <a:ext cx="3141879" cy="2095429"/>
          </a:xfrm>
        </p:spPr>
      </p:pic>
    </p:spTree>
    <p:extLst>
      <p:ext uri="{BB962C8B-B14F-4D97-AF65-F5344CB8AC3E}">
        <p14:creationId xmlns:p14="http://schemas.microsoft.com/office/powerpoint/2010/main" val="25832798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800" dirty="0">
                <a:latin typeface="Tralfamadore" panose="02000505020000020004" pitchFamily="2" charset="0"/>
              </a:rPr>
              <a:t>Part</a:t>
            </a:r>
            <a:r>
              <a:rPr lang="en-US" sz="8800" dirty="0">
                <a:latin typeface="Agency FB" panose="020B0503020202020204" pitchFamily="34" charset="0"/>
              </a:rPr>
              <a:t> 5 </a:t>
            </a:r>
            <a:endParaRPr lang="ar-EG" sz="8800" dirty="0">
              <a:latin typeface="Agency FB" panose="020B0503020202020204" pitchFamily="34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04F7285-3D6E-49F7-9746-E66FD0C49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QUESTIONS?</a:t>
            </a:r>
            <a:endParaRPr lang="ar-EG" sz="4400" dirty="0"/>
          </a:p>
        </p:txBody>
      </p:sp>
    </p:spTree>
    <p:extLst>
      <p:ext uri="{BB962C8B-B14F-4D97-AF65-F5344CB8AC3E}">
        <p14:creationId xmlns:p14="http://schemas.microsoft.com/office/powerpoint/2010/main" val="82905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E2A3-D7B7-4A2E-9B36-AAE264B4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Embedded system 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A871E-33C7-41B6-8BEB-9C8A16295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b="1" dirty="0"/>
              <a:t>Sensor</a:t>
            </a:r>
            <a:r>
              <a:rPr lang="en-US" dirty="0"/>
              <a:t> − It measures the physical quantity and converts it to an electrical signal which can be read by an observer or by any electronic instrument like an A2D converter. A sensor stores the measured quantity to the memory.</a:t>
            </a:r>
          </a:p>
          <a:p>
            <a:pPr algn="l" rtl="0"/>
            <a:r>
              <a:rPr lang="en-US" b="1" dirty="0"/>
              <a:t>A-D Converter</a:t>
            </a:r>
            <a:r>
              <a:rPr lang="en-US" dirty="0"/>
              <a:t> − An analog-to-digital converter converts the analog signal sent by the sensor into a digital signal.</a:t>
            </a:r>
          </a:p>
          <a:p>
            <a:pPr algn="l" rtl="0"/>
            <a:r>
              <a:rPr lang="en-US" b="1" dirty="0"/>
              <a:t>Processor &amp; ASICs</a:t>
            </a:r>
            <a:r>
              <a:rPr lang="en-US" dirty="0"/>
              <a:t> − Processors process the data to measure the output and store it to the memory.</a:t>
            </a:r>
          </a:p>
          <a:p>
            <a:pPr algn="l" rtl="0"/>
            <a:r>
              <a:rPr lang="en-US" b="1" dirty="0"/>
              <a:t>D-A Converter</a:t>
            </a:r>
            <a:r>
              <a:rPr lang="en-US" dirty="0"/>
              <a:t> − A digital-to-analog converter converts the digital data fed by the processor to analog data</a:t>
            </a:r>
          </a:p>
          <a:p>
            <a:pPr algn="l" rtl="0"/>
            <a:r>
              <a:rPr lang="en-US" b="1" dirty="0"/>
              <a:t>Actuator</a:t>
            </a:r>
            <a:r>
              <a:rPr lang="en-US" dirty="0"/>
              <a:t> − An actuator compares the output given by the D-A Converter to the actual (expected) output stored in it and stores the approved output.</a:t>
            </a:r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03261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9532-6F85-45D4-87CD-FE893970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Microprocessor VS Microcontroller </a:t>
            </a:r>
            <a:endParaRPr lang="ar-E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68957-336A-4963-A99D-08636E237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Microprocessor </a:t>
            </a:r>
            <a:endParaRPr lang="ar-E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50C309-8051-4CAC-B6FD-EF9ADA73DA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 rtl="0"/>
            <a:r>
              <a:rPr lang="en-US" dirty="0"/>
              <a:t>multitasking in nature. Can perform multiple tasks at a time.</a:t>
            </a:r>
          </a:p>
          <a:p>
            <a:pPr algn="l" rtl="0"/>
            <a:r>
              <a:rPr lang="en-US" dirty="0"/>
              <a:t>RAM, ROM, I/O Ports, and Timers can be added externally and can vary in numbers.</a:t>
            </a:r>
          </a:p>
          <a:p>
            <a:pPr algn="l" rtl="0"/>
            <a:endParaRPr lang="ar-E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BCAF9C-D5A9-4D42-8F43-62986D8D7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 rtl="0"/>
            <a:r>
              <a:rPr lang="en-US" dirty="0"/>
              <a:t>Microcontroller 	</a:t>
            </a:r>
            <a:endParaRPr lang="ar-E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F6355E-2E87-4742-8580-1DEA747865C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l" rtl="0"/>
            <a:r>
              <a:rPr lang="en-US" dirty="0"/>
              <a:t>Single task oriented. </a:t>
            </a:r>
          </a:p>
          <a:p>
            <a:pPr algn="l" rtl="0"/>
            <a:r>
              <a:rPr lang="en-US" dirty="0"/>
              <a:t>RAM, ROM, I/O Ports, and Timers cannot be added externally. These components are to be embedded together on a chip and are fixed in numbers.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859663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2">
      <a:majorFont>
        <a:latin typeface="Tralfamadore"/>
        <a:ea typeface=""/>
        <a:cs typeface="Times New Roman"/>
      </a:majorFont>
      <a:minorFont>
        <a:latin typeface="Century Gothic"/>
        <a:ea typeface=""/>
        <a:cs typeface="Arial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5748</TotalTime>
  <Words>2096</Words>
  <Application>Microsoft Office PowerPoint</Application>
  <PresentationFormat>宽屏</PresentationFormat>
  <Paragraphs>407</Paragraphs>
  <Slides>77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85" baseType="lpstr">
      <vt:lpstr>Tralfamadore</vt:lpstr>
      <vt:lpstr>Agency FB</vt:lpstr>
      <vt:lpstr>Arial</vt:lpstr>
      <vt:lpstr>Cambria Math</vt:lpstr>
      <vt:lpstr>Century Gothic</vt:lpstr>
      <vt:lpstr>Wingdings</vt:lpstr>
      <vt:lpstr>Wingdings 3</vt:lpstr>
      <vt:lpstr>Ion Boardroom</vt:lpstr>
      <vt:lpstr>Arduino Course </vt:lpstr>
      <vt:lpstr>Part 1 </vt:lpstr>
      <vt:lpstr>System</vt:lpstr>
      <vt:lpstr>Embedded System </vt:lpstr>
      <vt:lpstr>Embedded system Component  </vt:lpstr>
      <vt:lpstr>Embedded System Characteristics</vt:lpstr>
      <vt:lpstr>Basic Structure of Embedded System</vt:lpstr>
      <vt:lpstr>Basic Structure of Embedded system </vt:lpstr>
      <vt:lpstr>Microprocessor VS Microcontroller </vt:lpstr>
      <vt:lpstr>Arduino Environment</vt:lpstr>
      <vt:lpstr>Arduino Board </vt:lpstr>
      <vt:lpstr> Microcontroller </vt:lpstr>
      <vt:lpstr>Arduino Pins </vt:lpstr>
      <vt:lpstr>Analog Vs Digital</vt:lpstr>
      <vt:lpstr>Power</vt:lpstr>
      <vt:lpstr>Software</vt:lpstr>
      <vt:lpstr>Arduino IDE</vt:lpstr>
      <vt:lpstr>Setup the Arduino IDE</vt:lpstr>
      <vt:lpstr>Setup the Arduino IDE</vt:lpstr>
      <vt:lpstr>Sensors </vt:lpstr>
      <vt:lpstr>Sensors </vt:lpstr>
      <vt:lpstr>Actuators </vt:lpstr>
      <vt:lpstr>Actuators</vt:lpstr>
      <vt:lpstr>Part 2 </vt:lpstr>
      <vt:lpstr>Setup () Function</vt:lpstr>
      <vt:lpstr>Loop() function </vt:lpstr>
      <vt:lpstr>Basics symbol </vt:lpstr>
      <vt:lpstr>Variables </vt:lpstr>
      <vt:lpstr>Variable Scope </vt:lpstr>
      <vt:lpstr>C – operator </vt:lpstr>
      <vt:lpstr>Arithmetic Operators</vt:lpstr>
      <vt:lpstr>Comparison Operators</vt:lpstr>
      <vt:lpstr>Boolean Operators</vt:lpstr>
      <vt:lpstr>Bitwise Operators</vt:lpstr>
      <vt:lpstr>Compound Operators</vt:lpstr>
      <vt:lpstr>Control Statements</vt:lpstr>
      <vt:lpstr>If statement </vt:lpstr>
      <vt:lpstr>If –else if - else</vt:lpstr>
      <vt:lpstr>Switch statement</vt:lpstr>
      <vt:lpstr>Loop Statements </vt:lpstr>
      <vt:lpstr>For statement </vt:lpstr>
      <vt:lpstr>While Loop </vt:lpstr>
      <vt:lpstr>Do-while Loop </vt:lpstr>
      <vt:lpstr>Nested Loop </vt:lpstr>
      <vt:lpstr>Infinite Loop</vt:lpstr>
      <vt:lpstr>Functions </vt:lpstr>
      <vt:lpstr>Part 3 </vt:lpstr>
      <vt:lpstr>Pin mode function </vt:lpstr>
      <vt:lpstr>Digital output function </vt:lpstr>
      <vt:lpstr>Digital input function </vt:lpstr>
      <vt:lpstr>Analog input function </vt:lpstr>
      <vt:lpstr>Pulse Width Modulation </vt:lpstr>
      <vt:lpstr>Analog Output Function  </vt:lpstr>
      <vt:lpstr>Delay function</vt:lpstr>
      <vt:lpstr>Delay Microseconds() </vt:lpstr>
      <vt:lpstr>pulse In()</vt:lpstr>
      <vt:lpstr>Communication</vt:lpstr>
      <vt:lpstr>serial communication </vt:lpstr>
      <vt:lpstr>Serial functions </vt:lpstr>
      <vt:lpstr>Serial Communication</vt:lpstr>
      <vt:lpstr>Part 4 </vt:lpstr>
      <vt:lpstr>Basic Electronic Component </vt:lpstr>
      <vt:lpstr>LED </vt:lpstr>
      <vt:lpstr>Push button </vt:lpstr>
      <vt:lpstr>Potentiometer </vt:lpstr>
      <vt:lpstr>Light Depended Resistor “ LDR”   </vt:lpstr>
      <vt:lpstr>Buzzer </vt:lpstr>
      <vt:lpstr>Most Important Modules </vt:lpstr>
      <vt:lpstr>Liquid Crystal Display</vt:lpstr>
      <vt:lpstr>Ultrasonic </vt:lpstr>
      <vt:lpstr>Relay Module </vt:lpstr>
      <vt:lpstr>Bluetooth Module </vt:lpstr>
      <vt:lpstr>H-Bridge </vt:lpstr>
      <vt:lpstr>H-bridge truth table </vt:lpstr>
      <vt:lpstr>DC-Motors </vt:lpstr>
      <vt:lpstr>Servo Motor </vt:lpstr>
      <vt:lpstr>Part 5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course</dc:title>
  <dc:creator>ahmed shelbaya</dc:creator>
  <cp:lastModifiedBy>K L</cp:lastModifiedBy>
  <cp:revision>79</cp:revision>
  <dcterms:created xsi:type="dcterms:W3CDTF">2016-02-11T14:57:35Z</dcterms:created>
  <dcterms:modified xsi:type="dcterms:W3CDTF">2024-09-30T15:59:20Z</dcterms:modified>
</cp:coreProperties>
</file>