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70" r:id="rId6"/>
    <p:sldId id="258" r:id="rId7"/>
    <p:sldId id="271" r:id="rId8"/>
    <p:sldId id="259" r:id="rId9"/>
    <p:sldId id="260" r:id="rId10"/>
    <p:sldId id="282" r:id="rId11"/>
    <p:sldId id="261" r:id="rId12"/>
    <p:sldId id="286" r:id="rId13"/>
    <p:sldId id="287" r:id="rId14"/>
    <p:sldId id="262" r:id="rId15"/>
    <p:sldId id="288" r:id="rId16"/>
    <p:sldId id="263" r:id="rId17"/>
    <p:sldId id="264" r:id="rId18"/>
    <p:sldId id="283" r:id="rId19"/>
    <p:sldId id="265" r:id="rId20"/>
    <p:sldId id="266" r:id="rId21"/>
    <p:sldId id="289" r:id="rId22"/>
    <p:sldId id="272" r:id="rId23"/>
    <p:sldId id="273" r:id="rId24"/>
    <p:sldId id="274" r:id="rId25"/>
    <p:sldId id="276" r:id="rId26"/>
    <p:sldId id="277" r:id="rId27"/>
    <p:sldId id="279" r:id="rId28"/>
    <p:sldId id="280" r:id="rId29"/>
    <p:sldId id="268" r:id="rId30"/>
    <p:sldId id="269" r:id="rId31"/>
    <p:sldId id="284" r:id="rId32"/>
    <p:sldId id="285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6C63-8B32-471D-BB05-6D34F54A6653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8C8B-F0AA-4BDE-8521-3AAB3453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94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6C63-8B32-471D-BB05-6D34F54A6653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8C8B-F0AA-4BDE-8521-3AAB3453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9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6C63-8B32-471D-BB05-6D34F54A6653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8C8B-F0AA-4BDE-8521-3AAB3453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00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C6B88-B18B-46C3-89A2-CECF4AD38FF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7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20163B-5BB1-4C6D-B527-173FD80208D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59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95B73-47AA-4077-9B78-7F058E08898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44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8B998C-FCD7-4AA1-920D-6219ED5991E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248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3343C3-8748-436C-89FB-133CC5DB6D7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339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615BC-6079-425B-9E63-86DB924DBAF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1776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12DEF-C36A-460B-81F9-8F198A4BB15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606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15518-FB6E-4CE1-AC17-85301368B1E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62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6C63-8B32-471D-BB05-6D34F54A6653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8C8B-F0AA-4BDE-8521-3AAB3453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726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E4768-79C4-49DE-957C-173F1C54486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721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E2C66E-6B4E-436E-B361-D8632C8F111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276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99151-ACCA-4FB4-BAD8-7B7F14CF8F7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6695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C6B88-B18B-46C3-89A2-CECF4AD38FF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009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20163B-5BB1-4C6D-B527-173FD80208D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0225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95B73-47AA-4077-9B78-7F058E08898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8671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8B998C-FCD7-4AA1-920D-6219ED5991E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3646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3343C3-8748-436C-89FB-133CC5DB6D7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337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615BC-6079-425B-9E63-86DB924DBAF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4305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12DEF-C36A-460B-81F9-8F198A4BB15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1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6C63-8B32-471D-BB05-6D34F54A6653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8C8B-F0AA-4BDE-8521-3AAB3453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8620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15518-FB6E-4CE1-AC17-85301368B1E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84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E4768-79C4-49DE-957C-173F1C54486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6587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E2C66E-6B4E-436E-B361-D8632C8F111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1005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99151-ACCA-4FB4-BAD8-7B7F14CF8F7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2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6C63-8B32-471D-BB05-6D34F54A6653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8C8B-F0AA-4BDE-8521-3AAB3453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0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6C63-8B32-471D-BB05-6D34F54A6653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8C8B-F0AA-4BDE-8521-3AAB3453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7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6C63-8B32-471D-BB05-6D34F54A6653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8C8B-F0AA-4BDE-8521-3AAB3453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7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6C63-8B32-471D-BB05-6D34F54A6653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8C8B-F0AA-4BDE-8521-3AAB3453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42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6C63-8B32-471D-BB05-6D34F54A6653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8C8B-F0AA-4BDE-8521-3AAB3453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6C63-8B32-471D-BB05-6D34F54A6653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8C8B-F0AA-4BDE-8521-3AAB3453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34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A6C63-8B32-471D-BB05-6D34F54A6653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98C8B-F0AA-4BDE-8521-3AAB3453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02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9FBF268-02D9-46E3-983E-34BE7609DF18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06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9FBF268-02D9-46E3-983E-34BE7609DF18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48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eb.cs.ucla.edu/classes/fall16/cs35L/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olostate.edu/helpdocs/emacs.html" TargetMode="External"/><Relationship Id="rId2" Type="http://schemas.openxmlformats.org/officeDocument/2006/relationships/hyperlink" Target="http://mally.stanford.edu/~sr/computing/emac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.org/wiki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Software Construction Laboratory</a:t>
            </a:r>
            <a:br>
              <a:rPr lang="en-US" altLang="zh-CN" b="1" dirty="0" smtClean="0"/>
            </a:br>
            <a:r>
              <a:rPr lang="en-US" altLang="zh-CN" b="1" dirty="0" smtClean="0"/>
              <a:t>35L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Mushi</a:t>
            </a:r>
            <a:r>
              <a:rPr lang="en-US" altLang="zh-CN" dirty="0" smtClean="0"/>
              <a:t> Zhou</a:t>
            </a:r>
          </a:p>
          <a:p>
            <a:r>
              <a:rPr lang="en-US" altLang="zh-CN" dirty="0" smtClean="0"/>
              <a:t>Fall 2016</a:t>
            </a:r>
          </a:p>
          <a:p>
            <a:r>
              <a:rPr lang="en-US" altLang="zh-CN" dirty="0" smtClean="0"/>
              <a:t>Lab 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4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Wayland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simpler replacement for X, easier to develop and maintain. GNOME and KDE are expected to be ported to </a:t>
            </a:r>
            <a:r>
              <a:rPr lang="en-US" altLang="zh-CN" dirty="0" smtClean="0"/>
              <a:t>it</a:t>
            </a:r>
            <a:endParaRPr lang="en-US" altLang="zh-CN" dirty="0"/>
          </a:p>
          <a:p>
            <a:r>
              <a:rPr lang="en-US" altLang="zh-CN" dirty="0" smtClean="0"/>
              <a:t>A computer </a:t>
            </a:r>
            <a:r>
              <a:rPr lang="en-US" altLang="zh-CN" dirty="0"/>
              <a:t>protocol that specifies the communication between a display server (called Wayland compositor) and its </a:t>
            </a:r>
            <a:r>
              <a:rPr lang="en-US" altLang="zh-CN" dirty="0" smtClean="0"/>
              <a:t>clients</a:t>
            </a:r>
          </a:p>
          <a:p>
            <a:r>
              <a:rPr lang="en-US" altLang="zh-CN" dirty="0" smtClean="0"/>
              <a:t>Unifies the user interfaces</a:t>
            </a:r>
          </a:p>
          <a:p>
            <a:r>
              <a:rPr lang="en-US" altLang="zh-CN" dirty="0" smtClean="0"/>
              <a:t>Current </a:t>
            </a:r>
            <a:r>
              <a:rPr lang="en-US" altLang="zh-CN" dirty="0"/>
              <a:t>stable version: 1.12 released </a:t>
            </a:r>
            <a:r>
              <a:rPr lang="en-US" altLang="zh-CN" dirty="0">
                <a:solidFill>
                  <a:srgbClr val="FF0000"/>
                </a:solidFill>
              </a:rPr>
              <a:t>9-21 2016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6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Wayland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419670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GUI vs CLI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CLI: command-line interfaces </a:t>
            </a:r>
            <a:endParaRPr lang="en-US" altLang="zh-CN" sz="2800" dirty="0" smtClean="0"/>
          </a:p>
          <a:p>
            <a:r>
              <a:rPr lang="en-US" altLang="zh-CN" sz="2800" dirty="0" smtClean="0"/>
              <a:t>Shell </a:t>
            </a:r>
            <a:r>
              <a:rPr lang="en-US" altLang="zh-CN" sz="2800" dirty="0"/>
              <a:t>is a user interface for access to an operating system's </a:t>
            </a:r>
            <a:r>
              <a:rPr lang="en-US" altLang="zh-CN" sz="2800" dirty="0" smtClean="0"/>
              <a:t>services</a:t>
            </a:r>
          </a:p>
          <a:p>
            <a:r>
              <a:rPr lang="en-US" altLang="zh-CN" sz="2800" dirty="0" smtClean="0"/>
              <a:t>Usually a command-line </a:t>
            </a:r>
            <a:r>
              <a:rPr lang="en-US" altLang="zh-CN" sz="2800" dirty="0"/>
              <a:t>interpreter or shell that provides a traditional Unix-like command line user </a:t>
            </a:r>
            <a:r>
              <a:rPr lang="en-US" altLang="zh-CN" sz="2800" dirty="0" smtClean="0"/>
              <a:t>interface</a:t>
            </a:r>
          </a:p>
          <a:p>
            <a:r>
              <a:rPr lang="en-US" altLang="zh-CN" sz="2800" dirty="0" smtClean="0"/>
              <a:t>First </a:t>
            </a:r>
            <a:r>
              <a:rPr lang="en-US" altLang="zh-CN" sz="2800" dirty="0"/>
              <a:t>released in </a:t>
            </a:r>
            <a:r>
              <a:rPr lang="en-US" altLang="zh-CN" sz="2800" dirty="0" smtClean="0"/>
              <a:t>1989</a:t>
            </a:r>
          </a:p>
        </p:txBody>
      </p:sp>
    </p:spTree>
    <p:extLst>
      <p:ext uri="{BB962C8B-B14F-4D97-AF65-F5344CB8AC3E}">
        <p14:creationId xmlns:p14="http://schemas.microsoft.com/office/powerpoint/2010/main" val="24607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 of CLI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Bash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command processor that typically runs in a text window, where the user types commands that cause actions. </a:t>
            </a:r>
            <a:endParaRPr lang="en-US" altLang="zh-CN" dirty="0" smtClean="0"/>
          </a:p>
          <a:p>
            <a:r>
              <a:rPr lang="en-US" altLang="zh-CN" dirty="0" smtClean="0"/>
              <a:t>Bash </a:t>
            </a:r>
            <a:r>
              <a:rPr lang="en-US" altLang="zh-CN" dirty="0"/>
              <a:t>can also read commands from a file, called a script.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Xterm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standard </a:t>
            </a:r>
            <a:r>
              <a:rPr lang="en-US" altLang="zh-CN" dirty="0">
                <a:solidFill>
                  <a:srgbClr val="FF0000"/>
                </a:solidFill>
              </a:rPr>
              <a:t>terminal emulator </a:t>
            </a:r>
            <a:r>
              <a:rPr lang="en-US" altLang="zh-CN" dirty="0"/>
              <a:t>for the X Window System 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an </a:t>
            </a:r>
            <a:r>
              <a:rPr lang="en-US" altLang="zh-CN" dirty="0"/>
              <a:t>be within a graphical interface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8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Unix file system 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file system is considered a central component of the operating </a:t>
            </a:r>
            <a:r>
              <a:rPr lang="en-US" altLang="zh-CN" dirty="0" smtClean="0"/>
              <a:t>system</a:t>
            </a:r>
          </a:p>
          <a:p>
            <a:r>
              <a:rPr lang="en-US" altLang="zh-CN" dirty="0" smtClean="0"/>
              <a:t>Provides </a:t>
            </a:r>
            <a:r>
              <a:rPr lang="en-US" altLang="zh-CN" dirty="0"/>
              <a:t>information storage and retrieval, </a:t>
            </a:r>
            <a:r>
              <a:rPr lang="en-US" altLang="zh-CN" dirty="0" smtClean="0"/>
              <a:t>and one </a:t>
            </a:r>
            <a:r>
              <a:rPr lang="en-US" altLang="zh-CN" dirty="0"/>
              <a:t>of several forms of interprocess </a:t>
            </a:r>
            <a:r>
              <a:rPr lang="en-US" altLang="zh-CN" dirty="0" smtClean="0"/>
              <a:t>communication.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3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Everything is a file — Device </a:t>
            </a:r>
            <a:r>
              <a:rPr lang="en-US" altLang="zh-CN" dirty="0"/>
              <a:t>F</a:t>
            </a:r>
            <a:r>
              <a:rPr lang="en-US" altLang="zh-CN" dirty="0" smtClean="0"/>
              <a:t>iles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ntry </a:t>
            </a:r>
            <a:r>
              <a:rPr lang="en-US" altLang="zh-CN" dirty="0"/>
              <a:t>points to terminals, printers, and </a:t>
            </a:r>
            <a:r>
              <a:rPr lang="en-US" altLang="zh-CN" dirty="0" smtClean="0"/>
              <a:t>mice</a:t>
            </a:r>
          </a:p>
          <a:p>
            <a:r>
              <a:rPr lang="en-US" altLang="zh-CN" dirty="0" smtClean="0"/>
              <a:t>An </a:t>
            </a:r>
            <a:r>
              <a:rPr lang="en-US" altLang="zh-CN" dirty="0"/>
              <a:t>interface for a device driver that appears in a file system as if it were an ordinary </a:t>
            </a:r>
            <a:r>
              <a:rPr lang="en-US" altLang="zh-CN" dirty="0" smtClean="0"/>
              <a:t>file</a:t>
            </a:r>
          </a:p>
          <a:p>
            <a:r>
              <a:rPr lang="en-US" altLang="zh-CN" dirty="0"/>
              <a:t>They allow software to interact with a device driver using standard input/output system calls, which simplifies many tasks and unifies user-space I/O mechanisms.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2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Important Directories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568952" cy="47091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/ </a:t>
            </a:r>
            <a:r>
              <a:rPr lang="en-US" altLang="zh-CN" dirty="0" smtClean="0"/>
              <a:t>          The </a:t>
            </a:r>
            <a:r>
              <a:rPr lang="en-US" altLang="zh-CN" dirty="0"/>
              <a:t>slash / character alone denotes the root of the </a:t>
            </a:r>
            <a:r>
              <a:rPr lang="en-US" altLang="zh-CN" dirty="0" smtClean="0"/>
              <a:t>file system </a:t>
            </a:r>
            <a:r>
              <a:rPr lang="en-US" altLang="zh-CN" dirty="0"/>
              <a:t>tree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/bin      Stands </a:t>
            </a:r>
            <a:r>
              <a:rPr lang="en-US" altLang="zh-CN" dirty="0"/>
              <a:t>for </a:t>
            </a:r>
            <a:r>
              <a:rPr lang="en-US" altLang="zh-CN" i="1" dirty="0"/>
              <a:t>binaries</a:t>
            </a:r>
            <a:r>
              <a:rPr lang="en-US" altLang="zh-CN" dirty="0"/>
              <a:t> and contains certain fundamental </a:t>
            </a:r>
            <a:r>
              <a:rPr lang="en-US" altLang="zh-CN" dirty="0" smtClean="0"/>
              <a:t>utilities</a:t>
            </a:r>
          </a:p>
          <a:p>
            <a:pPr marL="0" indent="0">
              <a:buNone/>
            </a:pPr>
            <a:r>
              <a:rPr lang="en-US" altLang="zh-CN" dirty="0" smtClean="0"/>
              <a:t>/boot    Contains </a:t>
            </a:r>
            <a:r>
              <a:rPr lang="en-US" altLang="zh-CN" dirty="0"/>
              <a:t>all the files needed for successful booting </a:t>
            </a:r>
            <a:r>
              <a:rPr lang="en-US" altLang="zh-CN" dirty="0" smtClean="0"/>
              <a:t>process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     Stands </a:t>
            </a:r>
            <a:r>
              <a:rPr lang="en-US" altLang="zh-CN" dirty="0"/>
              <a:t>for devices.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/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      Contains </a:t>
            </a:r>
            <a:r>
              <a:rPr lang="en-US" altLang="zh-CN" dirty="0"/>
              <a:t>system-wide configuration files and system </a:t>
            </a:r>
            <a:r>
              <a:rPr lang="en-US" altLang="zh-CN" dirty="0" smtClean="0"/>
              <a:t>databases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/home  Contains </a:t>
            </a:r>
            <a:r>
              <a:rPr lang="en-US" altLang="zh-CN" dirty="0"/>
              <a:t>user home directories on Linux and some other </a:t>
            </a:r>
            <a:r>
              <a:rPr lang="en-US" altLang="zh-CN" dirty="0" smtClean="0"/>
              <a:t>systems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/lib        Originally </a:t>
            </a:r>
            <a:r>
              <a:rPr lang="en-US" altLang="zh-CN" dirty="0"/>
              <a:t>essential </a:t>
            </a:r>
            <a:r>
              <a:rPr lang="en-US" altLang="zh-CN" dirty="0" smtClean="0"/>
              <a:t>libraries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/opt      Contains </a:t>
            </a:r>
            <a:r>
              <a:rPr lang="en-US" altLang="zh-CN" dirty="0"/>
              <a:t>locally installed </a:t>
            </a:r>
            <a:r>
              <a:rPr lang="en-US" altLang="zh-CN" dirty="0" smtClean="0"/>
              <a:t>software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       The user </a:t>
            </a:r>
            <a:r>
              <a:rPr lang="en-US" altLang="zh-CN" dirty="0"/>
              <a:t>file </a:t>
            </a:r>
            <a:r>
              <a:rPr lang="en-US" altLang="zh-CN" dirty="0" smtClean="0"/>
              <a:t>system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      Stands </a:t>
            </a:r>
            <a:r>
              <a:rPr lang="en-US" altLang="zh-CN" dirty="0"/>
              <a:t>for </a:t>
            </a:r>
            <a:r>
              <a:rPr lang="en-US" altLang="zh-CN" dirty="0" smtClean="0"/>
              <a:t>variable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/log       Contains </a:t>
            </a:r>
            <a:r>
              <a:rPr lang="en-US" altLang="zh-CN" dirty="0"/>
              <a:t>system log files.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0777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Unix permissions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 smtClean="0"/>
              <a:t>Owner </a:t>
            </a:r>
            <a:r>
              <a:rPr lang="en-US" altLang="zh-CN" b="1" dirty="0"/>
              <a:t>permissions</a:t>
            </a:r>
            <a:r>
              <a:rPr lang="en-US" altLang="zh-CN" dirty="0"/>
              <a:t> − The owner's permissions determine what actions the owner of the file can perform on the file.</a:t>
            </a:r>
          </a:p>
          <a:p>
            <a:r>
              <a:rPr lang="en-US" altLang="zh-CN" b="1" dirty="0"/>
              <a:t>Group permissions</a:t>
            </a:r>
            <a:r>
              <a:rPr lang="en-US" altLang="zh-CN" dirty="0"/>
              <a:t> − The group's permissions determine what actions a user, who is a member of the group that a file belongs to, can perform on the file.</a:t>
            </a:r>
          </a:p>
          <a:p>
            <a:r>
              <a:rPr lang="en-US" altLang="zh-CN" b="1" dirty="0" smtClean="0"/>
              <a:t>Others </a:t>
            </a:r>
            <a:r>
              <a:rPr lang="en-US" altLang="zh-CN" b="1" dirty="0"/>
              <a:t>permissions</a:t>
            </a:r>
            <a:r>
              <a:rPr lang="en-US" altLang="zh-CN" dirty="0"/>
              <a:t> − The permissions for others indicate what action all other users can perform on the </a:t>
            </a:r>
            <a:r>
              <a:rPr lang="en-US" altLang="zh-CN" dirty="0" smtClean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994400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Unix permissions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ls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-l </a:t>
            </a:r>
            <a:r>
              <a:rPr lang="en-US" altLang="zh-CN" dirty="0" smtClean="0"/>
              <a:t>command displays </a:t>
            </a:r>
            <a:r>
              <a:rPr lang="en-US" altLang="zh-CN" dirty="0"/>
              <a:t>various information related to file permission </a:t>
            </a:r>
            <a:endParaRPr lang="en-US" altLang="zh-CN" dirty="0" smtClean="0"/>
          </a:p>
          <a:p>
            <a:r>
              <a:rPr lang="en-US" altLang="zh-CN" dirty="0" smtClean="0"/>
              <a:t>10 digits </a:t>
            </a:r>
          </a:p>
          <a:p>
            <a:r>
              <a:rPr lang="en-US" altLang="zh-CN" dirty="0" smtClean="0"/>
              <a:t>Read (R) write (W) execute (X)</a:t>
            </a:r>
          </a:p>
          <a:p>
            <a:r>
              <a:rPr lang="en-US" altLang="zh-CN" smtClean="0"/>
              <a:t>Chmod</a:t>
            </a:r>
            <a:r>
              <a:rPr lang="en-US" altLang="zh-CN" dirty="0" smtClean="0"/>
              <a:t>    </a:t>
            </a:r>
            <a:r>
              <a:rPr lang="en-US" altLang="zh-CN" dirty="0" smtClean="0"/>
              <a:t>= /   -   /  +</a:t>
            </a:r>
          </a:p>
          <a:p>
            <a:r>
              <a:rPr lang="en-US" altLang="zh-CN" dirty="0" err="1" smtClean="0"/>
              <a:t>Chown</a:t>
            </a:r>
            <a:r>
              <a:rPr lang="en-US" altLang="zh-CN" dirty="0" smtClean="0"/>
              <a:t> [user] file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8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SUID and SGID bits will appear as the letter "s" </a:t>
            </a:r>
            <a:endParaRPr lang="en-US" altLang="zh-CN" dirty="0" smtClean="0"/>
          </a:p>
          <a:p>
            <a:r>
              <a:rPr lang="en-US" altLang="zh-CN" dirty="0"/>
              <a:t>L</a:t>
            </a:r>
            <a:r>
              <a:rPr lang="en-US" altLang="zh-CN" dirty="0" smtClean="0"/>
              <a:t>ocated </a:t>
            </a:r>
            <a:r>
              <a:rPr lang="en-US" altLang="zh-CN" dirty="0"/>
              <a:t>in the permission bits where the owners execute permission would normally reside.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capital letter S in the execute position instead of a lowercase s indicates that the execute bit is not set.</a:t>
            </a:r>
          </a:p>
          <a:p>
            <a:r>
              <a:rPr lang="en-US" altLang="zh-CN" dirty="0" smtClean="0"/>
              <a:t>Execute as the owner/group permissions not the user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de-DE" altLang="zh-CN" dirty="0"/>
              <a:t>$ ls -l /usr/bin/passwd</a:t>
            </a:r>
          </a:p>
          <a:p>
            <a:pPr marL="0" indent="0">
              <a:buNone/>
            </a:pPr>
            <a:r>
              <a:rPr lang="de-DE" altLang="zh-CN" dirty="0"/>
              <a:t> -r-sr-xr-x 1 root bin 19031 Feb 7 13:47 /usr/bin/passwd*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Unix permissions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7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Brief Review of Course Policy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637112"/>
          </a:xfrm>
        </p:spPr>
        <p:txBody>
          <a:bodyPr/>
          <a:lstStyle/>
          <a:p>
            <a:r>
              <a:rPr lang="en-US" altLang="zh-CN" dirty="0" smtClean="0"/>
              <a:t>Course Website: </a:t>
            </a:r>
            <a:r>
              <a:rPr lang="en-US" altLang="zh-CN" dirty="0" smtClean="0">
                <a:hlinkClick r:id="rId2"/>
              </a:rPr>
              <a:t>http://web.cs.ucla.edu/classes/fall16/cs35L/index.html</a:t>
            </a:r>
            <a:endParaRPr lang="en-US" altLang="zh-CN" dirty="0" smtClean="0"/>
          </a:p>
          <a:p>
            <a:r>
              <a:rPr lang="en-US" altLang="zh-CN" dirty="0" smtClean="0"/>
              <a:t>Lab &amp; Homework: Due Friday 11: 55 each week </a:t>
            </a:r>
          </a:p>
          <a:p>
            <a:r>
              <a:rPr lang="en-US" altLang="zh-CN" dirty="0" smtClean="0"/>
              <a:t>Lateness: -2^N% per day</a:t>
            </a:r>
          </a:p>
          <a:p>
            <a:r>
              <a:rPr lang="en-US" altLang="zh-CN" dirty="0" smtClean="0"/>
              <a:t>Final: Different in each section. </a:t>
            </a:r>
          </a:p>
          <a:p>
            <a:r>
              <a:rPr lang="en-US" altLang="zh-CN" dirty="0" smtClean="0"/>
              <a:t>Time conflicts?</a:t>
            </a:r>
          </a:p>
          <a:p>
            <a:r>
              <a:rPr lang="en-US" altLang="zh-CN" dirty="0" smtClean="0"/>
              <a:t>Sections &amp; PTEs</a:t>
            </a:r>
          </a:p>
        </p:txBody>
      </p:sp>
    </p:spTree>
    <p:extLst>
      <p:ext uri="{BB962C8B-B14F-4D97-AF65-F5344CB8AC3E}">
        <p14:creationId xmlns:p14="http://schemas.microsoft.com/office/powerpoint/2010/main" val="2533865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The Basics: Moving Around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ea typeface="宋体" charset="-122"/>
              </a:rPr>
              <a:t>pwd</a:t>
            </a:r>
            <a:r>
              <a:rPr lang="en-US" altLang="zh-CN" dirty="0">
                <a:ea typeface="宋体" charset="-122"/>
              </a:rPr>
              <a:t>: print working directory</a:t>
            </a:r>
          </a:p>
          <a:p>
            <a:r>
              <a:rPr lang="en-US" altLang="zh-CN" dirty="0">
                <a:ea typeface="宋体" charset="-122"/>
              </a:rPr>
              <a:t>cd:  change working directory</a:t>
            </a:r>
          </a:p>
          <a:p>
            <a:r>
              <a:rPr lang="en-US" altLang="zh-CN" dirty="0">
                <a:ea typeface="宋体" charset="-122"/>
              </a:rPr>
              <a:t>~: home directory</a:t>
            </a:r>
          </a:p>
          <a:p>
            <a:r>
              <a:rPr lang="en-US" altLang="zh-CN" dirty="0">
                <a:ea typeface="宋体" charset="-122"/>
              </a:rPr>
              <a:t>.: current directory</a:t>
            </a:r>
          </a:p>
          <a:p>
            <a:r>
              <a:rPr lang="en-US" altLang="zh-CN" dirty="0">
                <a:ea typeface="宋体" charset="-122"/>
              </a:rPr>
              <a:t>/: root directory, or directory separator</a:t>
            </a:r>
          </a:p>
          <a:p>
            <a:r>
              <a:rPr lang="en-US" altLang="zh-CN" dirty="0">
                <a:ea typeface="宋体" charset="-122"/>
              </a:rPr>
              <a:t>..: parent directory</a:t>
            </a:r>
          </a:p>
          <a:p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19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Basics: Dealing with Files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ea typeface="宋体" charset="-122"/>
              </a:rPr>
              <a:t>The basics continued…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mv: move a file (no undos!)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cp: copy a file 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rm: remove a file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mkdir: make a directory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rmdir: remove a directory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ls: list contents of a directory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-d: list only directories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-a: list all files including hidden ones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-l: show long listing including permission info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-s: show size of each file, in blocks</a:t>
            </a:r>
          </a:p>
          <a:p>
            <a:pPr lvl="1">
              <a:lnSpc>
                <a:spcPct val="90000"/>
              </a:lnSpc>
            </a:pPr>
            <a:endParaRPr lang="en-US" altLang="zh-CN" sz="24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80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charset="-122"/>
              </a:rPr>
              <a:t>The Basics: File Name Matching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?: matches any single character in a filename </a:t>
            </a:r>
          </a:p>
          <a:p>
            <a:r>
              <a:rPr lang="en-US" altLang="zh-CN" dirty="0">
                <a:ea typeface="宋体" charset="-122"/>
              </a:rPr>
              <a:t>*: matches one or more characters in a filename </a:t>
            </a:r>
          </a:p>
          <a:p>
            <a:r>
              <a:rPr lang="en-US" altLang="zh-CN" dirty="0">
                <a:ea typeface="宋体" charset="-122"/>
              </a:rPr>
              <a:t>[]</a:t>
            </a:r>
            <a:r>
              <a:rPr lang="en-US" altLang="zh-CN" i="1" dirty="0">
                <a:ea typeface="宋体" charset="-122"/>
              </a:rPr>
              <a:t>: </a:t>
            </a:r>
            <a:r>
              <a:rPr lang="en-US" altLang="zh-CN" dirty="0">
                <a:ea typeface="宋体" charset="-122"/>
              </a:rPr>
              <a:t>matches any one of the characters between the brackets. Use ‘-’ to separate a range of consecutive characters. </a:t>
            </a:r>
          </a:p>
        </p:txBody>
      </p:sp>
    </p:spTree>
    <p:extLst>
      <p:ext uri="{BB962C8B-B14F-4D97-AF65-F5344CB8AC3E}">
        <p14:creationId xmlns:p14="http://schemas.microsoft.com/office/powerpoint/2010/main" val="37597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Basics: Look These Up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cat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head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tail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du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ps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kill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diff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cmp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wc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56047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Basics: Redirection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&gt; </a:t>
            </a:r>
            <a:r>
              <a:rPr lang="en-US" altLang="zh-CN" i="1" dirty="0">
                <a:ea typeface="宋体" charset="-122"/>
              </a:rPr>
              <a:t>file</a:t>
            </a:r>
            <a:r>
              <a:rPr lang="en-US" altLang="zh-CN" dirty="0">
                <a:ea typeface="宋体" charset="-122"/>
              </a:rPr>
              <a:t>: write </a:t>
            </a:r>
            <a:r>
              <a:rPr lang="en-US" altLang="zh-CN" dirty="0" err="1">
                <a:ea typeface="宋体" charset="-122"/>
              </a:rPr>
              <a:t>stdout</a:t>
            </a:r>
            <a:r>
              <a:rPr lang="en-US" altLang="zh-CN" dirty="0">
                <a:ea typeface="宋体" charset="-122"/>
              </a:rPr>
              <a:t> to a file</a:t>
            </a:r>
          </a:p>
          <a:p>
            <a:r>
              <a:rPr lang="en-US" altLang="zh-CN" dirty="0">
                <a:ea typeface="宋体" charset="-122"/>
              </a:rPr>
              <a:t>&gt;&gt; </a:t>
            </a:r>
            <a:r>
              <a:rPr lang="en-US" altLang="zh-CN" i="1" dirty="0">
                <a:ea typeface="宋体" charset="-122"/>
              </a:rPr>
              <a:t>file</a:t>
            </a:r>
            <a:r>
              <a:rPr lang="en-US" altLang="zh-CN" dirty="0">
                <a:ea typeface="宋体" charset="-122"/>
              </a:rPr>
              <a:t>: append </a:t>
            </a:r>
            <a:r>
              <a:rPr lang="en-US" altLang="zh-CN" dirty="0" err="1">
                <a:ea typeface="宋体" charset="-122"/>
              </a:rPr>
              <a:t>stdout</a:t>
            </a:r>
            <a:r>
              <a:rPr lang="en-US" altLang="zh-CN" dirty="0">
                <a:ea typeface="宋体" charset="-122"/>
              </a:rPr>
              <a:t> to a file</a:t>
            </a:r>
          </a:p>
          <a:p>
            <a:r>
              <a:rPr lang="en-US" altLang="zh-CN" dirty="0">
                <a:ea typeface="宋体" charset="-122"/>
              </a:rPr>
              <a:t>&lt; </a:t>
            </a:r>
            <a:r>
              <a:rPr lang="en-US" altLang="zh-CN" i="1" dirty="0">
                <a:ea typeface="宋体" charset="-122"/>
              </a:rPr>
              <a:t>file</a:t>
            </a:r>
            <a:r>
              <a:rPr lang="en-US" altLang="zh-CN" dirty="0">
                <a:ea typeface="宋体" charset="-122"/>
              </a:rPr>
              <a:t>: use contents of a file as </a:t>
            </a:r>
            <a:r>
              <a:rPr lang="en-US" altLang="zh-CN" dirty="0" err="1">
                <a:ea typeface="宋体" charset="-122"/>
              </a:rPr>
              <a:t>stdin</a:t>
            </a:r>
            <a:r>
              <a:rPr lang="en-US" altLang="zh-CN" dirty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12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The Basics: find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-type: type of a file (</a:t>
            </a:r>
            <a:r>
              <a:rPr lang="en-US" altLang="zh-CN" dirty="0" err="1">
                <a:ea typeface="宋体" charset="-122"/>
              </a:rPr>
              <a:t>e.g</a:t>
            </a:r>
            <a:r>
              <a:rPr lang="en-US" altLang="zh-CN" dirty="0">
                <a:ea typeface="宋体" charset="-122"/>
              </a:rPr>
              <a:t>,, directory, symbolic link)</a:t>
            </a:r>
          </a:p>
          <a:p>
            <a:r>
              <a:rPr lang="en-US" altLang="zh-CN" dirty="0">
                <a:ea typeface="宋体" charset="-122"/>
              </a:rPr>
              <a:t>-perm: permission of a file</a:t>
            </a:r>
          </a:p>
          <a:p>
            <a:r>
              <a:rPr lang="en-US" altLang="zh-CN" dirty="0">
                <a:ea typeface="宋体" charset="-122"/>
              </a:rPr>
              <a:t>-name: name of a file</a:t>
            </a:r>
          </a:p>
          <a:p>
            <a:r>
              <a:rPr lang="en-US" altLang="zh-CN" dirty="0">
                <a:ea typeface="宋体" charset="-122"/>
              </a:rPr>
              <a:t>-prune: don’t descend into a directory</a:t>
            </a:r>
          </a:p>
          <a:p>
            <a:r>
              <a:rPr lang="en-US" altLang="zh-CN" dirty="0">
                <a:ea typeface="宋体" charset="-122"/>
              </a:rPr>
              <a:t>-o: or</a:t>
            </a:r>
          </a:p>
          <a:p>
            <a:r>
              <a:rPr lang="en-US" altLang="zh-CN" dirty="0">
                <a:ea typeface="宋体" charset="-122"/>
              </a:rPr>
              <a:t>-</a:t>
            </a:r>
            <a:r>
              <a:rPr lang="en-US" altLang="zh-CN" dirty="0" err="1">
                <a:ea typeface="宋体" charset="-122"/>
              </a:rPr>
              <a:t>ls</a:t>
            </a:r>
            <a:r>
              <a:rPr lang="en-US" altLang="zh-CN" dirty="0">
                <a:ea typeface="宋体" charset="-122"/>
              </a:rPr>
              <a:t>: list current file </a:t>
            </a:r>
          </a:p>
        </p:txBody>
      </p:sp>
    </p:spTree>
    <p:extLst>
      <p:ext uri="{BB962C8B-B14F-4D97-AF65-F5344CB8AC3E}">
        <p14:creationId xmlns:p14="http://schemas.microsoft.com/office/powerpoint/2010/main" val="1291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Vi Editor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VIM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-  Normal</a:t>
            </a:r>
            <a:r>
              <a:rPr lang="en-US" altLang="zh-CN" dirty="0">
                <a:ea typeface="宋体" charset="-122"/>
              </a:rPr>
              <a:t>: Enter commands</a:t>
            </a:r>
          </a:p>
          <a:p>
            <a:pPr lvl="1"/>
            <a:r>
              <a:rPr lang="en-US" altLang="zh-CN" dirty="0">
                <a:ea typeface="宋体" charset="-122"/>
              </a:rPr>
              <a:t>Insert: Insert text</a:t>
            </a:r>
          </a:p>
          <a:p>
            <a:pPr lvl="1"/>
            <a:r>
              <a:rPr lang="en-US" altLang="zh-CN" dirty="0" smtClean="0">
                <a:ea typeface="宋体" charset="-122"/>
              </a:rPr>
              <a:t>ESC</a:t>
            </a:r>
          </a:p>
          <a:p>
            <a:pPr lvl="1"/>
            <a:r>
              <a:rPr lang="en-US" altLang="zh-CN" dirty="0" smtClean="0">
                <a:ea typeface="宋体" charset="-122"/>
              </a:rPr>
              <a:t>:</a:t>
            </a:r>
            <a:r>
              <a:rPr lang="en-US" altLang="zh-CN" dirty="0" err="1" smtClean="0">
                <a:ea typeface="宋体" charset="-122"/>
              </a:rPr>
              <a:t>qw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!</a:t>
            </a:r>
          </a:p>
          <a:p>
            <a:pPr lvl="1"/>
            <a:r>
              <a:rPr lang="en-US" altLang="zh-CN" dirty="0" smtClean="0">
                <a:ea typeface="宋体" charset="-122"/>
              </a:rPr>
              <a:t>Highlight, record, insert, replace</a:t>
            </a: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909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Emacs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Much more powerful compares to VIM</a:t>
            </a:r>
          </a:p>
          <a:p>
            <a:r>
              <a:rPr lang="en-US" altLang="zh-CN" dirty="0" smtClean="0"/>
              <a:t>Anything without using mice</a:t>
            </a:r>
          </a:p>
          <a:p>
            <a:r>
              <a:rPr lang="en-US" altLang="zh-CN" dirty="0"/>
              <a:t>show multiple files at once</a:t>
            </a:r>
            <a:endParaRPr lang="en-US" altLang="zh-CN" dirty="0" smtClean="0"/>
          </a:p>
          <a:p>
            <a:r>
              <a:rPr lang="en-US" altLang="zh-CN" dirty="0" smtClean="0"/>
              <a:t>A little bit hard to start</a:t>
            </a:r>
          </a:p>
          <a:p>
            <a:r>
              <a:rPr lang="en-US" altLang="zh-CN" dirty="0" err="1" smtClean="0"/>
              <a:t>Avalible</a:t>
            </a:r>
            <a:r>
              <a:rPr lang="en-US" altLang="zh-CN" dirty="0" smtClean="0"/>
              <a:t> to almost all systems including </a:t>
            </a:r>
            <a:r>
              <a:rPr lang="en-US" altLang="zh-CN" dirty="0" err="1" smtClean="0"/>
              <a:t>embedd</a:t>
            </a:r>
            <a:r>
              <a:rPr lang="en-US" altLang="zh-CN" dirty="0" smtClean="0"/>
              <a:t> systems just like vim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40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Intro to </a:t>
            </a:r>
            <a:r>
              <a:rPr lang="en-US" altLang="zh-CN" dirty="0" err="1" smtClean="0"/>
              <a:t>Emacs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Three keys : C &amp; Alt (M) ESC some times type words</a:t>
            </a:r>
          </a:p>
          <a:p>
            <a:r>
              <a:rPr lang="en-US" altLang="zh-CN" dirty="0" smtClean="0"/>
              <a:t>Sequential commands</a:t>
            </a:r>
          </a:p>
          <a:p>
            <a:r>
              <a:rPr lang="en-US" altLang="zh-CN" b="1" dirty="0" err="1"/>
              <a:t>emacs</a:t>
            </a:r>
            <a:r>
              <a:rPr lang="en-US" altLang="zh-CN" dirty="0"/>
              <a:t> </a:t>
            </a:r>
            <a:r>
              <a:rPr lang="en-US" altLang="zh-CN" i="1" dirty="0"/>
              <a:t>filename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b="1" dirty="0"/>
              <a:t>CTRL-x </a:t>
            </a:r>
            <a:r>
              <a:rPr lang="en-US" altLang="zh-CN" b="1" dirty="0" smtClean="0"/>
              <a:t>CTRL-c  </a:t>
            </a:r>
            <a:r>
              <a:rPr lang="en-US" altLang="zh-CN" dirty="0" smtClean="0"/>
              <a:t>exit</a:t>
            </a:r>
            <a:endParaRPr lang="en-US" altLang="zh-CN" b="1" dirty="0" smtClean="0"/>
          </a:p>
          <a:p>
            <a:r>
              <a:rPr lang="en-US" altLang="zh-CN" b="1" dirty="0"/>
              <a:t>CTRL-x </a:t>
            </a:r>
            <a:r>
              <a:rPr lang="en-US" altLang="zh-CN" b="1" dirty="0" smtClean="0"/>
              <a:t>CTRL-s  </a:t>
            </a:r>
            <a:r>
              <a:rPr lang="en-US" altLang="zh-CN" dirty="0" smtClean="0"/>
              <a:t>save</a:t>
            </a:r>
          </a:p>
          <a:p>
            <a:r>
              <a:rPr lang="en-US" altLang="zh-CN" b="1" dirty="0"/>
              <a:t>CTRL-a</a:t>
            </a:r>
            <a:r>
              <a:rPr lang="en-US" altLang="zh-CN" dirty="0"/>
              <a:t> </a:t>
            </a:r>
            <a:r>
              <a:rPr lang="en-US" altLang="zh-CN" dirty="0" smtClean="0"/>
              <a:t>   go </a:t>
            </a:r>
            <a:r>
              <a:rPr lang="en-US" altLang="zh-CN" dirty="0"/>
              <a:t>to beginning of the line </a:t>
            </a:r>
            <a:endParaRPr lang="en-US" altLang="zh-CN" dirty="0" smtClean="0"/>
          </a:p>
          <a:p>
            <a:r>
              <a:rPr lang="en-US" altLang="zh-CN" b="1" dirty="0"/>
              <a:t>CTRL-e</a:t>
            </a:r>
            <a:r>
              <a:rPr lang="en-US" altLang="zh-CN" dirty="0"/>
              <a:t> </a:t>
            </a:r>
            <a:r>
              <a:rPr lang="en-US" altLang="zh-CN" dirty="0" smtClean="0"/>
              <a:t>   go </a:t>
            </a:r>
            <a:r>
              <a:rPr lang="en-US" altLang="zh-CN" dirty="0"/>
              <a:t>to end of the line </a:t>
            </a:r>
            <a:endParaRPr lang="en-US" altLang="zh-CN" dirty="0" smtClean="0"/>
          </a:p>
          <a:p>
            <a:r>
              <a:rPr lang="en-US" altLang="zh-CN" b="1" dirty="0"/>
              <a:t>ESC &lt;</a:t>
            </a:r>
            <a:r>
              <a:rPr lang="en-US" altLang="zh-CN" dirty="0"/>
              <a:t> </a:t>
            </a:r>
            <a:r>
              <a:rPr lang="en-US" altLang="zh-CN" dirty="0" smtClean="0"/>
              <a:t>      go </a:t>
            </a:r>
            <a:r>
              <a:rPr lang="en-US" altLang="zh-CN" dirty="0"/>
              <a:t>to the beginning of the file </a:t>
            </a:r>
            <a:endParaRPr lang="en-US" altLang="zh-CN" dirty="0" smtClean="0"/>
          </a:p>
          <a:p>
            <a:r>
              <a:rPr lang="en-US" altLang="zh-CN" b="1" dirty="0"/>
              <a:t>ESC &gt;</a:t>
            </a:r>
            <a:r>
              <a:rPr lang="en-US" altLang="zh-CN" dirty="0"/>
              <a:t> </a:t>
            </a:r>
            <a:r>
              <a:rPr lang="en-US" altLang="zh-CN" dirty="0" smtClean="0"/>
              <a:t>      go </a:t>
            </a:r>
            <a:r>
              <a:rPr lang="en-US" altLang="zh-CN" dirty="0"/>
              <a:t>to the end of the file </a:t>
            </a:r>
            <a:endParaRPr lang="en-US" altLang="zh-CN" dirty="0" smtClean="0"/>
          </a:p>
          <a:p>
            <a:r>
              <a:rPr lang="en-US" altLang="zh-CN" b="1" dirty="0"/>
              <a:t>CTRL-y</a:t>
            </a:r>
            <a:r>
              <a:rPr lang="en-US" altLang="zh-CN" dirty="0"/>
              <a:t> </a:t>
            </a:r>
            <a:r>
              <a:rPr lang="en-US" altLang="zh-CN" dirty="0" smtClean="0"/>
              <a:t>   re-insert </a:t>
            </a:r>
            <a:r>
              <a:rPr lang="en-US" altLang="zh-CN" dirty="0"/>
              <a:t>('yank') the last text that was killed </a:t>
            </a:r>
            <a:endParaRPr lang="en-US" altLang="zh-CN" dirty="0" smtClean="0"/>
          </a:p>
          <a:p>
            <a:r>
              <a:rPr lang="en-US" altLang="zh-CN" b="1" dirty="0"/>
              <a:t>ESC w</a:t>
            </a:r>
            <a:r>
              <a:rPr lang="en-US" altLang="zh-CN" dirty="0"/>
              <a:t> </a:t>
            </a:r>
            <a:r>
              <a:rPr lang="en-US" altLang="zh-CN" dirty="0" smtClean="0"/>
              <a:t>    copy </a:t>
            </a:r>
            <a:r>
              <a:rPr lang="en-US" altLang="zh-CN" dirty="0"/>
              <a:t>the marked region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599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 to </a:t>
            </a:r>
            <a:r>
              <a:rPr lang="en-US" altLang="zh-CN" dirty="0" err="1" smtClean="0"/>
              <a:t>Emacs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/>
              <a:t>CTRL-h a </a:t>
            </a:r>
            <a:r>
              <a:rPr lang="en-US" altLang="zh-CN" b="1" i="1" dirty="0"/>
              <a:t>FUNCTION</a:t>
            </a:r>
            <a:r>
              <a:rPr lang="en-US" altLang="zh-CN" dirty="0"/>
              <a:t> lists commands related to </a:t>
            </a:r>
            <a:r>
              <a:rPr lang="en-US" altLang="zh-CN" b="1" i="1" dirty="0"/>
              <a:t>FUNCTION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b="1" dirty="0" smtClean="0"/>
              <a:t>CTRL-h </a:t>
            </a:r>
            <a:r>
              <a:rPr lang="en-US" altLang="zh-CN" b="1" dirty="0"/>
              <a:t>F </a:t>
            </a:r>
            <a:r>
              <a:rPr lang="en-US" altLang="zh-CN" b="1" i="1" dirty="0"/>
              <a:t>FUNCTION</a:t>
            </a:r>
            <a:r>
              <a:rPr lang="en-US" altLang="zh-CN" dirty="0"/>
              <a:t> get help about the specified function </a:t>
            </a:r>
            <a:endParaRPr lang="en-US" altLang="zh-CN" dirty="0" smtClean="0"/>
          </a:p>
          <a:p>
            <a:r>
              <a:rPr lang="en-US" altLang="zh-CN" b="1" dirty="0" smtClean="0"/>
              <a:t>CTRL-x </a:t>
            </a:r>
            <a:r>
              <a:rPr lang="en-US" altLang="zh-CN" b="1" dirty="0"/>
              <a:t>1</a:t>
            </a:r>
            <a:r>
              <a:rPr lang="en-US" altLang="zh-CN" dirty="0"/>
              <a:t> get rid of Help window </a:t>
            </a:r>
            <a:endParaRPr lang="en-US" altLang="zh-CN" dirty="0" smtClean="0"/>
          </a:p>
          <a:p>
            <a:r>
              <a:rPr lang="en-US" altLang="zh-CN" b="1" dirty="0" smtClean="0"/>
              <a:t>ESC </a:t>
            </a:r>
            <a:r>
              <a:rPr lang="en-US" altLang="zh-CN" b="1" dirty="0"/>
              <a:t>CTRL-v</a:t>
            </a:r>
            <a:r>
              <a:rPr lang="en-US" altLang="zh-CN" dirty="0"/>
              <a:t> scroll Help window forward </a:t>
            </a:r>
            <a:endParaRPr lang="en-US" altLang="zh-CN" dirty="0" smtClean="0"/>
          </a:p>
          <a:p>
            <a:r>
              <a:rPr lang="en-US" altLang="zh-CN" b="1" dirty="0"/>
              <a:t>CTRL-g</a:t>
            </a:r>
            <a:r>
              <a:rPr lang="en-US" altLang="zh-CN" dirty="0"/>
              <a:t> cancel partially typed or accidental command </a:t>
            </a:r>
            <a:endParaRPr lang="en-US" altLang="zh-CN" dirty="0" smtClean="0"/>
          </a:p>
          <a:p>
            <a:r>
              <a:rPr lang="en-US" altLang="zh-CN" b="1" dirty="0"/>
              <a:t>CTRL-x u</a:t>
            </a:r>
            <a:r>
              <a:rPr lang="en-US" altLang="zh-CN" dirty="0"/>
              <a:t> undo the last change </a:t>
            </a:r>
            <a:endParaRPr lang="en-US" altLang="zh-CN" dirty="0" smtClean="0"/>
          </a:p>
          <a:p>
            <a:r>
              <a:rPr lang="en-US" altLang="zh-CN" b="1" dirty="0" smtClean="0"/>
              <a:t>ESC-x </a:t>
            </a:r>
            <a:r>
              <a:rPr lang="en-US" altLang="zh-CN" b="1" dirty="0"/>
              <a:t>list-matching-lines</a:t>
            </a:r>
            <a:r>
              <a:rPr lang="en-US" altLang="zh-CN" dirty="0"/>
              <a:t> lists all the lines matching your pattern in a separate buffer, along with their numbers. </a:t>
            </a:r>
            <a:endParaRPr lang="en-US" altLang="zh-CN" dirty="0" smtClean="0"/>
          </a:p>
          <a:p>
            <a:r>
              <a:rPr lang="en-US" altLang="zh-CN" dirty="0" smtClean="0"/>
              <a:t>Use </a:t>
            </a:r>
            <a:r>
              <a:rPr lang="en-US" altLang="zh-CN" b="1" dirty="0"/>
              <a:t>ESC-x </a:t>
            </a:r>
            <a:r>
              <a:rPr lang="en-US" altLang="zh-CN" b="1" dirty="0" err="1"/>
              <a:t>goto</a:t>
            </a:r>
            <a:r>
              <a:rPr lang="en-US" altLang="zh-CN" b="1" dirty="0"/>
              <a:t>-line</a:t>
            </a:r>
            <a:r>
              <a:rPr lang="en-US" altLang="zh-CN" dirty="0"/>
              <a:t> to go to the occurrence you're interested in. </a:t>
            </a:r>
            <a:endParaRPr lang="en-US" altLang="zh-CN" dirty="0" smtClean="0"/>
          </a:p>
          <a:p>
            <a:r>
              <a:rPr lang="en-US" altLang="zh-CN" b="1" dirty="0" smtClean="0"/>
              <a:t>ESC </a:t>
            </a:r>
            <a:r>
              <a:rPr lang="en-US" altLang="zh-CN" b="1" dirty="0"/>
              <a:t>v</a:t>
            </a:r>
            <a:r>
              <a:rPr lang="en-US" altLang="zh-CN" dirty="0"/>
              <a:t> scroll to previous screen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69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Brief Review of Course Policy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Homework Graded on Server: lnxsrv06.seas.ucla.edu    </a:t>
            </a:r>
          </a:p>
          <a:p>
            <a:r>
              <a:rPr lang="en-US" altLang="zh-CN" dirty="0" smtClean="0"/>
              <a:t>Servers 07 or 09 also work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PATH=/USR/LOCAL/CS/BIN:$PATH (every login)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Add PATH=/USR/LOCAL/CS/BIN:$PATH to ~/.profile  (once for all)</a:t>
            </a:r>
          </a:p>
        </p:txBody>
      </p:sp>
    </p:spTree>
    <p:extLst>
      <p:ext uri="{BB962C8B-B14F-4D97-AF65-F5344CB8AC3E}">
        <p14:creationId xmlns:p14="http://schemas.microsoft.com/office/powerpoint/2010/main" val="2267278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Helpful </a:t>
            </a:r>
            <a:r>
              <a:rPr lang="en-US" altLang="zh-CN" dirty="0" err="1" smtClean="0"/>
              <a:t>Emacs</a:t>
            </a:r>
            <a:r>
              <a:rPr lang="en-US" altLang="zh-CN" dirty="0" smtClean="0"/>
              <a:t> Resources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Emacs</a:t>
            </a:r>
            <a:r>
              <a:rPr lang="en-US" altLang="zh-CN" dirty="0" smtClean="0"/>
              <a:t> Basics</a:t>
            </a:r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://mally.stanford.edu/~</a:t>
            </a:r>
            <a:r>
              <a:rPr lang="en-US" altLang="zh-CN" dirty="0" smtClean="0">
                <a:hlinkClick r:id="rId2"/>
              </a:rPr>
              <a:t>sr/computing/emacs.html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Colorado State University CS Department</a:t>
            </a:r>
          </a:p>
          <a:p>
            <a:pPr marL="0" indent="0">
              <a:buNone/>
            </a:pP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://www.cs.colostate.edu/helpdocs/emacs.html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50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Lecture 1  </a:t>
            </a:r>
            <a:br>
              <a:rPr lang="en-US" altLang="zh-CN" dirty="0" smtClean="0"/>
            </a:br>
            <a:r>
              <a:rPr lang="en-US" altLang="zh-CN" dirty="0" smtClean="0"/>
              <a:t>Introduction to Linux &amp; </a:t>
            </a:r>
            <a:r>
              <a:rPr lang="en-US" altLang="zh-CN" dirty="0" err="1" smtClean="0"/>
              <a:t>Emacs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 smtClean="0"/>
              <a:t>Unix-Like system</a:t>
            </a:r>
          </a:p>
          <a:p>
            <a:r>
              <a:rPr lang="en-US" altLang="zh-CN" dirty="0" smtClean="0"/>
              <a:t>Developed since 1970s</a:t>
            </a:r>
          </a:p>
          <a:p>
            <a:r>
              <a:rPr lang="en-US" altLang="zh-CN" dirty="0" smtClean="0"/>
              <a:t>Bell Labs research center by Ken Thompson, Dennis Ritchie</a:t>
            </a:r>
          </a:p>
          <a:p>
            <a:r>
              <a:rPr lang="en-US" altLang="zh-CN" dirty="0" smtClean="0"/>
              <a:t>Multiuser</a:t>
            </a:r>
          </a:p>
          <a:p>
            <a:r>
              <a:rPr lang="en-US" altLang="zh-CN" dirty="0" smtClean="0"/>
              <a:t>Multitask/Multi-process</a:t>
            </a:r>
          </a:p>
          <a:p>
            <a:r>
              <a:rPr lang="en-US" altLang="zh-CN" dirty="0" smtClean="0"/>
              <a:t>Conform to a standard behavior of Unix command or shell</a:t>
            </a:r>
          </a:p>
          <a:p>
            <a:r>
              <a:rPr lang="en-US" altLang="zh-CN" dirty="0" smtClean="0"/>
              <a:t>Examples: Apple OX, Linux</a:t>
            </a:r>
          </a:p>
        </p:txBody>
      </p:sp>
    </p:spTree>
    <p:extLst>
      <p:ext uri="{BB962C8B-B14F-4D97-AF65-F5344CB8AC3E}">
        <p14:creationId xmlns:p14="http://schemas.microsoft.com/office/powerpoint/2010/main" val="118984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Unix-Like System Family Timeline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7200800" cy="5167633"/>
          </a:xfrm>
        </p:spPr>
      </p:pic>
    </p:spTree>
    <p:extLst>
      <p:ext uri="{BB962C8B-B14F-4D97-AF65-F5344CB8AC3E}">
        <p14:creationId xmlns:p14="http://schemas.microsoft.com/office/powerpoint/2010/main" val="271257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Unix Like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ssembled under the model of </a:t>
            </a:r>
            <a:r>
              <a:rPr lang="en-US" altLang="zh-CN" dirty="0" smtClean="0">
                <a:solidFill>
                  <a:srgbClr val="FF0000"/>
                </a:solidFill>
              </a:rPr>
              <a:t>free</a:t>
            </a:r>
            <a:r>
              <a:rPr lang="en-US" altLang="zh-CN" dirty="0" smtClean="0"/>
              <a:t> and </a:t>
            </a:r>
            <a:r>
              <a:rPr lang="en-US" altLang="zh-CN" dirty="0" smtClean="0">
                <a:solidFill>
                  <a:srgbClr val="FF0000"/>
                </a:solidFill>
              </a:rPr>
              <a:t>open-source</a:t>
            </a:r>
            <a:r>
              <a:rPr lang="en-US" altLang="zh-CN" dirty="0" smtClean="0"/>
              <a:t> software development and distribution</a:t>
            </a:r>
          </a:p>
          <a:p>
            <a:r>
              <a:rPr lang="en-US" altLang="zh-CN" dirty="0" smtClean="0"/>
              <a:t>Linux kernel</a:t>
            </a:r>
            <a:endParaRPr lang="en-US" altLang="zh-CN" dirty="0"/>
          </a:p>
          <a:p>
            <a:r>
              <a:rPr lang="en-US" altLang="zh-CN" dirty="0"/>
              <a:t>T</a:t>
            </a:r>
            <a:r>
              <a:rPr lang="en-US" altLang="zh-CN" dirty="0" smtClean="0"/>
              <a:t>he largest installed base of all general-purpose operating systems</a:t>
            </a:r>
          </a:p>
          <a:p>
            <a:r>
              <a:rPr lang="en-US" altLang="zh-CN" dirty="0" smtClean="0"/>
              <a:t>Linux is also the leading operating system on servers </a:t>
            </a:r>
          </a:p>
          <a:p>
            <a:r>
              <a:rPr lang="en-US" altLang="zh-CN" dirty="0" smtClean="0"/>
              <a:t>Runs on embedded systems</a:t>
            </a:r>
          </a:p>
          <a:p>
            <a:r>
              <a:rPr lang="en-US" altLang="zh-CN" dirty="0" smtClean="0"/>
              <a:t>Linux is packaged in a form known as a </a:t>
            </a:r>
            <a:r>
              <a:rPr lang="en-US" altLang="zh-CN" i="1" dirty="0" smtClean="0"/>
              <a:t>Linux distribution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11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 &amp; Red Hat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b="1" dirty="0" smtClean="0"/>
              <a:t>Ubuntu</a:t>
            </a:r>
          </a:p>
          <a:p>
            <a:r>
              <a:rPr lang="en-US" altLang="zh-CN" dirty="0" err="1" smtClean="0"/>
              <a:t>Debain</a:t>
            </a:r>
            <a:r>
              <a:rPr lang="en-US" altLang="zh-CN" dirty="0"/>
              <a:t> </a:t>
            </a:r>
            <a:r>
              <a:rPr lang="en-US" altLang="zh-CN" dirty="0" smtClean="0"/>
              <a:t>based,</a:t>
            </a:r>
          </a:p>
          <a:p>
            <a:r>
              <a:rPr lang="en-US" altLang="zh-CN" dirty="0" smtClean="0"/>
              <a:t>Mostly for personal computers, smartphone platforms, and some servers</a:t>
            </a:r>
          </a:p>
          <a:p>
            <a:r>
              <a:rPr lang="en-US" altLang="zh-CN" dirty="0" smtClean="0"/>
              <a:t>Mostly non-commercial purposes</a:t>
            </a:r>
          </a:p>
          <a:p>
            <a:r>
              <a:rPr lang="en-US" altLang="zh-CN" dirty="0" smtClean="0"/>
              <a:t>Most </a:t>
            </a:r>
            <a:r>
              <a:rPr lang="en-US" altLang="zh-CN" dirty="0"/>
              <a:t>popular operating systems running in hosted environments, so–called "clouds</a:t>
            </a:r>
            <a:r>
              <a:rPr lang="en-US" altLang="zh-CN" dirty="0" smtClean="0"/>
              <a:t>", </a:t>
            </a:r>
            <a:r>
              <a:rPr lang="en-US" altLang="zh-CN" dirty="0"/>
              <a:t>as it is the most popular server Linux distribution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People </a:t>
            </a:r>
            <a:r>
              <a:rPr lang="en-US" altLang="zh-CN" dirty="0"/>
              <a:t>are encouraged to use free software, study how it works, improve upon it, and distribute </a:t>
            </a:r>
            <a:r>
              <a:rPr lang="en-US" altLang="zh-CN" dirty="0" smtClean="0"/>
              <a:t>it</a:t>
            </a:r>
          </a:p>
          <a:p>
            <a:r>
              <a:rPr lang="en-US" altLang="zh-CN" dirty="0" smtClean="0"/>
              <a:t>16.04 released </a:t>
            </a:r>
            <a:r>
              <a:rPr lang="en-US" altLang="zh-CN" dirty="0">
                <a:solidFill>
                  <a:srgbClr val="FF0000"/>
                </a:solidFill>
              </a:rPr>
              <a:t>21 April 2016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 &amp; Red Hat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Red Hat</a:t>
            </a:r>
          </a:p>
          <a:p>
            <a:r>
              <a:rPr lang="en-US" altLang="zh-CN" dirty="0"/>
              <a:t>Red Hat Enterprise </a:t>
            </a:r>
            <a:r>
              <a:rPr lang="en-US" altLang="zh-CN" dirty="0" smtClean="0"/>
              <a:t>Linux</a:t>
            </a:r>
          </a:p>
          <a:p>
            <a:r>
              <a:rPr lang="en-US" altLang="zh-CN" dirty="0"/>
              <a:t>T</a:t>
            </a:r>
            <a:r>
              <a:rPr lang="en-US" altLang="zh-CN" dirty="0" smtClean="0"/>
              <a:t>argeted towards </a:t>
            </a:r>
            <a:r>
              <a:rPr lang="en-US" altLang="zh-CN" dirty="0"/>
              <a:t>the commercial </a:t>
            </a:r>
            <a:r>
              <a:rPr lang="en-US" altLang="zh-CN" dirty="0" smtClean="0"/>
              <a:t>market</a:t>
            </a:r>
          </a:p>
          <a:p>
            <a:r>
              <a:rPr lang="en-US" altLang="zh-CN" dirty="0"/>
              <a:t>Third-party derivatives can be built and redistributed by stripping away non-free </a:t>
            </a:r>
            <a:r>
              <a:rPr lang="en-US" altLang="zh-CN" dirty="0" smtClean="0"/>
              <a:t>components of the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4571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 vs CLI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43528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GUI: </a:t>
            </a:r>
            <a:r>
              <a:rPr lang="en-US" altLang="zh-CN" sz="2800" dirty="0" err="1" smtClean="0"/>
              <a:t>Grahpic</a:t>
            </a:r>
            <a:r>
              <a:rPr lang="en-US" altLang="zh-CN" sz="2800" dirty="0" smtClean="0"/>
              <a:t> User Interface</a:t>
            </a:r>
            <a:endParaRPr lang="en-US" altLang="zh-CN" sz="2800" dirty="0" smtClean="0">
              <a:hlinkClick r:id="rId2"/>
            </a:endParaRPr>
          </a:p>
          <a:p>
            <a:r>
              <a:rPr lang="en-US" altLang="zh-CN" sz="2800" dirty="0"/>
              <a:t>I</a:t>
            </a:r>
            <a:r>
              <a:rPr lang="en-US" altLang="zh-CN" sz="2800" dirty="0" smtClean="0"/>
              <a:t>ntroduced </a:t>
            </a:r>
            <a:r>
              <a:rPr lang="en-US" altLang="zh-CN" sz="2800" dirty="0"/>
              <a:t>in reaction to the perceived steep learning curve of command-line interfaces (</a:t>
            </a:r>
            <a:r>
              <a:rPr lang="en-US" altLang="zh-CN" sz="2800" dirty="0" smtClean="0"/>
              <a:t>CLI)</a:t>
            </a:r>
          </a:p>
          <a:p>
            <a:pPr marL="0" indent="0">
              <a:buNone/>
            </a:pPr>
            <a:r>
              <a:rPr lang="en-US" altLang="zh-CN" sz="2800" dirty="0" smtClean="0"/>
              <a:t>Examples of GUI of Linux:</a:t>
            </a:r>
          </a:p>
          <a:p>
            <a:r>
              <a:rPr lang="en-US" altLang="zh-CN" sz="2800" dirty="0" smtClean="0"/>
              <a:t>X </a:t>
            </a:r>
            <a:r>
              <a:rPr lang="en-US" altLang="zh-CN" sz="2800" dirty="0"/>
              <a:t>a windowing system for bitmap </a:t>
            </a:r>
            <a:r>
              <a:rPr lang="en-US" altLang="zh-CN" sz="2800" dirty="0" smtClean="0"/>
              <a:t>(a </a:t>
            </a:r>
            <a:r>
              <a:rPr lang="en-US" altLang="zh-CN" sz="2800" dirty="0"/>
              <a:t>mapping from some </a:t>
            </a:r>
            <a:r>
              <a:rPr lang="en-US" altLang="zh-CN" sz="2800" dirty="0" smtClean="0"/>
              <a:t>domain to bits) displays</a:t>
            </a:r>
          </a:p>
          <a:p>
            <a:r>
              <a:rPr lang="en-US" altLang="zh-CN" sz="2800" dirty="0"/>
              <a:t>V</a:t>
            </a:r>
            <a:r>
              <a:rPr lang="en-US" altLang="zh-CN" sz="2800" dirty="0" smtClean="0"/>
              <a:t>ersion </a:t>
            </a:r>
            <a:r>
              <a:rPr lang="en-US" altLang="zh-CN" sz="2800" dirty="0"/>
              <a:t>11 (hence "X11") </a:t>
            </a:r>
            <a:r>
              <a:rPr lang="en-US" altLang="zh-CN" sz="2800" dirty="0" smtClean="0"/>
              <a:t>since </a:t>
            </a:r>
            <a:r>
              <a:rPr lang="en-US" altLang="zh-CN" sz="2800" dirty="0"/>
              <a:t>September </a:t>
            </a:r>
            <a:r>
              <a:rPr lang="en-US" altLang="zh-CN" sz="2800" dirty="0" smtClean="0"/>
              <a:t>1987</a:t>
            </a:r>
          </a:p>
          <a:p>
            <a:r>
              <a:rPr lang="en-US" altLang="zh-CN" sz="2800" dirty="0" smtClean="0"/>
              <a:t>Does not mandate user interface, so a great verity</a:t>
            </a:r>
          </a:p>
        </p:txBody>
      </p:sp>
    </p:spTree>
    <p:extLst>
      <p:ext uri="{BB962C8B-B14F-4D97-AF65-F5344CB8AC3E}">
        <p14:creationId xmlns:p14="http://schemas.microsoft.com/office/powerpoint/2010/main" val="13559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1350</Words>
  <Application>Microsoft Office PowerPoint</Application>
  <PresentationFormat>On-screen Show (4:3)</PresentationFormat>
  <Paragraphs>199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宋体</vt:lpstr>
      <vt:lpstr>Arial</vt:lpstr>
      <vt:lpstr>Calibri</vt:lpstr>
      <vt:lpstr>Office 主题​​</vt:lpstr>
      <vt:lpstr>Default Design</vt:lpstr>
      <vt:lpstr>1_Default Design</vt:lpstr>
      <vt:lpstr>Software Construction Laboratory 35L</vt:lpstr>
      <vt:lpstr>Brief Review of Course Policy</vt:lpstr>
      <vt:lpstr>Brief Review of Course Policy</vt:lpstr>
      <vt:lpstr>Lecture 1   Introduction to Linux &amp; Emacs</vt:lpstr>
      <vt:lpstr>Unix-Like System Family Timeline</vt:lpstr>
      <vt:lpstr>Linux</vt:lpstr>
      <vt:lpstr>Ubuntu &amp; Red Hat </vt:lpstr>
      <vt:lpstr>Ubuntu &amp; Red Hat </vt:lpstr>
      <vt:lpstr>GUI vs CLI</vt:lpstr>
      <vt:lpstr>Wayland</vt:lpstr>
      <vt:lpstr>Wayland</vt:lpstr>
      <vt:lpstr>GUI vs CLI</vt:lpstr>
      <vt:lpstr>Examples of CLI</vt:lpstr>
      <vt:lpstr>Unix file system layout</vt:lpstr>
      <vt:lpstr>Everything is a file — Device Files</vt:lpstr>
      <vt:lpstr>Important Directories</vt:lpstr>
      <vt:lpstr>Unix permissions</vt:lpstr>
      <vt:lpstr>Unix permissions</vt:lpstr>
      <vt:lpstr>Unix permissions</vt:lpstr>
      <vt:lpstr>The Basics: Moving Around</vt:lpstr>
      <vt:lpstr>The Basics: Dealing with Files</vt:lpstr>
      <vt:lpstr>The Basics: File Name Matching</vt:lpstr>
      <vt:lpstr>The Basics: Look These Up</vt:lpstr>
      <vt:lpstr>The Basics: Redirection</vt:lpstr>
      <vt:lpstr>The Basics: find</vt:lpstr>
      <vt:lpstr>Vi Editor</vt:lpstr>
      <vt:lpstr>Emacs</vt:lpstr>
      <vt:lpstr>Intro to Emacs</vt:lpstr>
      <vt:lpstr>Intro to Emacs</vt:lpstr>
      <vt:lpstr>Helpful Emacs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 Laboratory 35L</dc:title>
  <dc:creator>周慕石</dc:creator>
  <cp:lastModifiedBy>bltadm</cp:lastModifiedBy>
  <cp:revision>19</cp:revision>
  <dcterms:created xsi:type="dcterms:W3CDTF">2016-09-26T20:50:40Z</dcterms:created>
  <dcterms:modified xsi:type="dcterms:W3CDTF">2016-09-27T22:17:46Z</dcterms:modified>
</cp:coreProperties>
</file>